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02005" y="2344483"/>
            <a:ext cx="9089391" cy="1588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04010" y="4235196"/>
            <a:ext cx="7485381" cy="18907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4617065" y="373953"/>
            <a:ext cx="1941830" cy="4368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534669" y="1739455"/>
            <a:ext cx="9624061" cy="4991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4617065" y="373953"/>
            <a:ext cx="1941830" cy="4368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4669" y="1739455"/>
            <a:ext cx="4651630" cy="4991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2;p14"/>
          <p:cNvSpPr txBox="1">
            <a:spLocks noGrp="1"/>
          </p:cNvSpPr>
          <p:nvPr>
            <p:ph type="body" sz="half" idx="21"/>
          </p:nvPr>
        </p:nvSpPr>
        <p:spPr>
          <a:xfrm>
            <a:off x="5507101" y="1739455"/>
            <a:ext cx="4651630" cy="499148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37;p15"/>
          <p:cNvSpPr/>
          <p:nvPr/>
        </p:nvSpPr>
        <p:spPr>
          <a:xfrm>
            <a:off x="6986016" y="316991"/>
            <a:ext cx="914401" cy="6949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" name="Google Shape;38;p15"/>
          <p:cNvSpPr/>
          <p:nvPr/>
        </p:nvSpPr>
        <p:spPr>
          <a:xfrm>
            <a:off x="-1" y="1158238"/>
            <a:ext cx="10692005" cy="6400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" name="Google Shape;39;p15"/>
          <p:cNvSpPr/>
          <p:nvPr/>
        </p:nvSpPr>
        <p:spPr>
          <a:xfrm flipV="1">
            <a:off x="3627916" y="425573"/>
            <a:ext cx="1" cy="562365"/>
          </a:xfrm>
          <a:prstGeom prst="line">
            <a:avLst/>
          </a:prstGeom>
          <a:ln>
            <a:solidFill>
              <a:srgbClr val="A09CB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Google Shape;40;p15"/>
          <p:cNvSpPr/>
          <p:nvPr/>
        </p:nvSpPr>
        <p:spPr>
          <a:xfrm flipV="1">
            <a:off x="4653593" y="392134"/>
            <a:ext cx="1" cy="641401"/>
          </a:xfrm>
          <a:prstGeom prst="line">
            <a:avLst/>
          </a:prstGeom>
          <a:ln>
            <a:solidFill>
              <a:srgbClr val="C3BFC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Google Shape;41;p15"/>
          <p:cNvSpPr/>
          <p:nvPr/>
        </p:nvSpPr>
        <p:spPr>
          <a:xfrm flipV="1">
            <a:off x="6781035" y="221906"/>
            <a:ext cx="1" cy="544125"/>
          </a:xfrm>
          <a:prstGeom prst="line">
            <a:avLst/>
          </a:prstGeom>
          <a:ln>
            <a:solidFill>
              <a:srgbClr val="BCBC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Google Shape;42;p15"/>
          <p:cNvSpPr/>
          <p:nvPr/>
        </p:nvSpPr>
        <p:spPr>
          <a:xfrm flipV="1">
            <a:off x="10681350" y="1568540"/>
            <a:ext cx="1" cy="726515"/>
          </a:xfrm>
          <a:prstGeom prst="line">
            <a:avLst/>
          </a:prstGeom>
          <a:ln>
            <a:solidFill>
              <a:srgbClr val="9393A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Google Shape;43;p15"/>
          <p:cNvSpPr/>
          <p:nvPr/>
        </p:nvSpPr>
        <p:spPr>
          <a:xfrm>
            <a:off x="3528574" y="443201"/>
            <a:ext cx="1" cy="60643"/>
          </a:xfrm>
          <a:prstGeom prst="line">
            <a:avLst/>
          </a:prstGeom>
          <a:ln w="32700">
            <a:solidFill>
              <a:srgbClr val="E8E8E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4617065" y="373953"/>
            <a:ext cx="1941830" cy="4368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0"/>
          <p:cNvSpPr/>
          <p:nvPr/>
        </p:nvSpPr>
        <p:spPr>
          <a:xfrm>
            <a:off x="8631935" y="6339840"/>
            <a:ext cx="1243584" cy="92659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Google Shape;7;p10"/>
          <p:cNvSpPr/>
          <p:nvPr/>
        </p:nvSpPr>
        <p:spPr>
          <a:xfrm flipV="1">
            <a:off x="1868358" y="697798"/>
            <a:ext cx="1" cy="786168"/>
          </a:xfrm>
          <a:prstGeom prst="line">
            <a:avLst/>
          </a:prstGeom>
          <a:ln>
            <a:solidFill>
              <a:srgbClr val="60608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34669" y="302609"/>
            <a:ext cx="9624061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34669" y="1763183"/>
            <a:ext cx="962406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914304" y="7033449"/>
            <a:ext cx="244427" cy="2416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1" i="0" u="none" strike="noStrike" cap="none" spc="0" baseline="0">
          <a:solidFill>
            <a:srgbClr val="747579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22860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2860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60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2860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2860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2860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22860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4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pcro.com/blog/ecommerce-product-return-rate-statistics/" TargetMode="Externa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kiyeacikkaynakplatform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;p1"/>
          <p:cNvSpPr txBox="1"/>
          <p:nvPr/>
        </p:nvSpPr>
        <p:spPr>
          <a:xfrm>
            <a:off x="110585" y="7153712"/>
            <a:ext cx="387604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73" name="Google Shape;53;p1"/>
          <p:cNvSpPr txBox="1"/>
          <p:nvPr/>
        </p:nvSpPr>
        <p:spPr>
          <a:xfrm>
            <a:off x="7474625" y="801049"/>
            <a:ext cx="26658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74" name="Google Shape;54;p1"/>
          <p:cNvSpPr txBox="1"/>
          <p:nvPr/>
        </p:nvSpPr>
        <p:spPr>
          <a:xfrm>
            <a:off x="7967984" y="122747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sp>
        <p:nvSpPr>
          <p:cNvPr id="75" name="Google Shape;55;p1"/>
          <p:cNvSpPr txBox="1"/>
          <p:nvPr/>
        </p:nvSpPr>
        <p:spPr>
          <a:xfrm>
            <a:off x="1052525" y="1354475"/>
            <a:ext cx="7755000" cy="771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indent="12700" algn="ctr">
              <a:defRPr sz="4000" b="1">
                <a:solidFill>
                  <a:srgbClr val="1C1C57"/>
                </a:solidFill>
              </a:defRPr>
            </a:pPr>
            <a:r>
              <a:rPr dirty="0"/>
              <a:t>TÜRKİYE AÇIK KAYNAK PLATFORMU</a:t>
            </a:r>
          </a:p>
          <a:p>
            <a:pPr indent="12700" algn="ctr">
              <a:spcBef>
                <a:spcPts val="100"/>
              </a:spcBef>
              <a:defRPr sz="3600" b="1">
                <a:solidFill>
                  <a:srgbClr val="1C1C57"/>
                </a:solidFill>
              </a:defRPr>
            </a:pPr>
            <a:endParaRPr dirty="0"/>
          </a:p>
          <a:p>
            <a:pPr indent="12700" algn="ctr">
              <a:spcBef>
                <a:spcPts val="100"/>
              </a:spcBef>
              <a:defRPr sz="3000" b="1">
                <a:solidFill>
                  <a:srgbClr val="1C1C57"/>
                </a:solidFill>
              </a:defRPr>
            </a:pPr>
            <a:r>
              <a:rPr dirty="0" err="1"/>
              <a:t>Blokzincir</a:t>
            </a:r>
            <a:r>
              <a:rPr dirty="0"/>
              <a:t>, NFT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Metaverse</a:t>
            </a:r>
            <a:r>
              <a:rPr dirty="0"/>
              <a:t> </a:t>
            </a:r>
            <a:r>
              <a:rPr dirty="0" err="1"/>
              <a:t>Hackathonu</a:t>
            </a:r>
            <a:endParaRPr dirty="0"/>
          </a:p>
          <a:p>
            <a:pPr indent="12700" algn="ctr">
              <a:spcBef>
                <a:spcPts val="100"/>
              </a:spcBef>
              <a:defRPr sz="3600" b="1">
                <a:solidFill>
                  <a:srgbClr val="1C1C57"/>
                </a:solidFill>
              </a:defRPr>
            </a:pPr>
            <a:endParaRPr dirty="0"/>
          </a:p>
          <a:p>
            <a:pPr indent="12700">
              <a:spcBef>
                <a:spcPts val="100"/>
              </a:spcBef>
              <a:defRPr sz="2000" b="1">
                <a:solidFill>
                  <a:srgbClr val="1C1C57"/>
                </a:solidFill>
              </a:defRPr>
            </a:pPr>
            <a:endParaRPr sz="3600" dirty="0"/>
          </a:p>
          <a:p>
            <a:pPr lvl="8">
              <a:spcBef>
                <a:spcPts val="100"/>
              </a:spcBef>
              <a:defRPr sz="2000" b="1">
                <a:solidFill>
                  <a:srgbClr val="1C1C57"/>
                </a:solidFill>
              </a:defRPr>
            </a:pPr>
            <a:r>
              <a:rPr sz="3600" dirty="0"/>
              <a:t>                   </a:t>
            </a:r>
          </a:p>
          <a:p>
            <a:pPr lvl="8">
              <a:spcBef>
                <a:spcPts val="100"/>
              </a:spcBef>
              <a:defRPr sz="2000" b="1">
                <a:solidFill>
                  <a:srgbClr val="1C1C57"/>
                </a:solidFill>
              </a:defRPr>
            </a:pPr>
            <a:r>
              <a:rPr sz="3600" dirty="0"/>
              <a:t>                 </a:t>
            </a:r>
            <a:r>
              <a:rPr dirty="0" err="1" smtClean="0"/>
              <a:t>Proje</a:t>
            </a:r>
            <a:r>
              <a:rPr dirty="0" smtClean="0"/>
              <a:t> </a:t>
            </a:r>
            <a:r>
              <a:rPr dirty="0" err="1"/>
              <a:t>Adı</a:t>
            </a:r>
            <a:r>
              <a:rPr dirty="0"/>
              <a:t>: </a:t>
            </a:r>
            <a:r>
              <a:rPr dirty="0">
                <a:solidFill>
                  <a:srgbClr val="6AB674"/>
                </a:solidFill>
              </a:rPr>
              <a:t>E-CHAIN</a:t>
            </a:r>
          </a:p>
          <a:p>
            <a:pPr indent="12700">
              <a:spcBef>
                <a:spcPts val="100"/>
              </a:spcBef>
              <a:defRPr sz="2000" b="1">
                <a:solidFill>
                  <a:srgbClr val="1C1C57"/>
                </a:solidFill>
              </a:defRPr>
            </a:pPr>
            <a:r>
              <a:rPr dirty="0"/>
              <a:t>                              </a:t>
            </a:r>
            <a:r>
              <a:rPr dirty="0" err="1" smtClean="0"/>
              <a:t>Sunum</a:t>
            </a:r>
            <a:r>
              <a:rPr dirty="0" smtClean="0"/>
              <a:t> </a:t>
            </a:r>
            <a:r>
              <a:rPr dirty="0" err="1"/>
              <a:t>Yapan</a:t>
            </a:r>
            <a:r>
              <a:rPr dirty="0"/>
              <a:t> </a:t>
            </a:r>
            <a:r>
              <a:rPr dirty="0" err="1"/>
              <a:t>Kişi</a:t>
            </a:r>
            <a:r>
              <a:rPr dirty="0"/>
              <a:t>: </a:t>
            </a:r>
            <a:r>
              <a:rPr dirty="0">
                <a:solidFill>
                  <a:srgbClr val="69B774"/>
                </a:solidFill>
              </a:rPr>
              <a:t>Muhammed </a:t>
            </a:r>
            <a:r>
              <a:rPr dirty="0" smtClean="0">
                <a:solidFill>
                  <a:srgbClr val="69B774"/>
                </a:solidFill>
              </a:rPr>
              <a:t>Yasir</a:t>
            </a:r>
            <a:r>
              <a:rPr lang="tr-TR" dirty="0" smtClean="0">
                <a:solidFill>
                  <a:srgbClr val="69B774"/>
                </a:solidFill>
              </a:rPr>
              <a:t> </a:t>
            </a:r>
            <a:r>
              <a:rPr dirty="0" smtClean="0">
                <a:solidFill>
                  <a:srgbClr val="69B774"/>
                </a:solidFill>
              </a:rPr>
              <a:t>Keleş</a:t>
            </a:r>
            <a:endParaRPr sz="1000" dirty="0">
              <a:solidFill>
                <a:srgbClr val="941100"/>
              </a:solidFill>
            </a:endParaRPr>
          </a:p>
          <a:p>
            <a:pPr indent="12700" algn="ctr">
              <a:spcBef>
                <a:spcPts val="100"/>
              </a:spcBef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000" dirty="0">
              <a:solidFill>
                <a:srgbClr val="941100"/>
              </a:solidFill>
            </a:endParaRPr>
          </a:p>
          <a:p>
            <a:pPr indent="12700" algn="ctr">
              <a:spcBef>
                <a:spcPts val="100"/>
              </a:spcBef>
              <a:defRPr sz="4700" b="1">
                <a:solidFill>
                  <a:srgbClr val="1C1C57"/>
                </a:solidFill>
              </a:defRPr>
            </a:pPr>
            <a:r>
              <a:rPr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algn="ctr">
              <a:spcBef>
                <a:spcPts val="100"/>
              </a:spcBef>
              <a:defRPr sz="4700" b="1">
                <a:solidFill>
                  <a:srgbClr val="1C1C57"/>
                </a:solidFill>
              </a:defRPr>
            </a:pP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algn="ctr">
              <a:spcBef>
                <a:spcPts val="100"/>
              </a:spcBef>
              <a:defRPr sz="4700" b="1">
                <a:solidFill>
                  <a:srgbClr val="1C1C57"/>
                </a:solidFill>
              </a:defRPr>
            </a:pPr>
            <a: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56;p1" descr="Google Shape;56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1" cy="1398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Echainlogo.png" descr="Echain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921" y="4169212"/>
            <a:ext cx="2984500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64;gd3b77bcd6a_0_684"/>
          <p:cNvSpPr txBox="1"/>
          <p:nvPr/>
        </p:nvSpPr>
        <p:spPr>
          <a:xfrm>
            <a:off x="709166" y="6786402"/>
            <a:ext cx="38760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191" name="Google Shape;165;gd3b77bcd6a_0_684"/>
          <p:cNvSpPr txBox="1"/>
          <p:nvPr/>
        </p:nvSpPr>
        <p:spPr>
          <a:xfrm>
            <a:off x="7659223" y="842101"/>
            <a:ext cx="274590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92" name="Google Shape;166;gd3b77bcd6a_0_684"/>
          <p:cNvSpPr txBox="1"/>
          <p:nvPr/>
        </p:nvSpPr>
        <p:spPr>
          <a:xfrm>
            <a:off x="7967984" y="1227474"/>
            <a:ext cx="18942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193" name="Google Shape;167;gd3b77bcd6a_0_684" descr="Google Shape;167;gd3b77bcd6a_0_6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3" cy="139807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141;gd3b77bcd6a_0_1"/>
          <p:cNvSpPr txBox="1"/>
          <p:nvPr/>
        </p:nvSpPr>
        <p:spPr>
          <a:xfrm>
            <a:off x="5079581" y="648915"/>
            <a:ext cx="1398073" cy="895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Ekip</a:t>
            </a:r>
          </a:p>
        </p:txBody>
      </p:sp>
      <p:sp>
        <p:nvSpPr>
          <p:cNvPr id="195" name="Muhammed Yasir Keleş…"/>
          <p:cNvSpPr txBox="1"/>
          <p:nvPr/>
        </p:nvSpPr>
        <p:spPr>
          <a:xfrm>
            <a:off x="469400" y="3545492"/>
            <a:ext cx="3876000" cy="175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spcBef>
                <a:spcPts val="1200"/>
              </a:spcBef>
              <a:defRPr sz="3000" b="1" i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Muhammed Yasir Keleş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Mechanical Engineer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Ecole 42 Student</a:t>
            </a:r>
          </a:p>
        </p:txBody>
      </p:sp>
      <p:sp>
        <p:nvSpPr>
          <p:cNvPr id="196" name="Enes Yağız…"/>
          <p:cNvSpPr txBox="1"/>
          <p:nvPr/>
        </p:nvSpPr>
        <p:spPr>
          <a:xfrm>
            <a:off x="4484548" y="3520092"/>
            <a:ext cx="28018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spcBef>
                <a:spcPts val="1200"/>
              </a:spcBef>
              <a:defRPr sz="3000" b="1" i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Enes Yağız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Graphic Designer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Ecole 42 Student</a:t>
            </a:r>
          </a:p>
        </p:txBody>
      </p:sp>
      <p:sp>
        <p:nvSpPr>
          <p:cNvPr id="197" name="Fatma Öztürk…"/>
          <p:cNvSpPr txBox="1"/>
          <p:nvPr/>
        </p:nvSpPr>
        <p:spPr>
          <a:xfrm>
            <a:off x="7561512" y="3520092"/>
            <a:ext cx="2707145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457200">
              <a:spcBef>
                <a:spcPts val="1200"/>
              </a:spcBef>
              <a:defRPr sz="3000" b="1" i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Fatma Öztürk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Physiotherapist</a:t>
            </a:r>
          </a:p>
          <a:p>
            <a:pPr algn="ctr" defTabSz="457200">
              <a:spcBef>
                <a:spcPts val="1200"/>
              </a:spcBef>
              <a:defRPr sz="3000">
                <a:solidFill>
                  <a:srgbClr val="929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Ecole 42 Student</a:t>
            </a:r>
          </a:p>
        </p:txBody>
      </p:sp>
      <p:sp>
        <p:nvSpPr>
          <p:cNvPr id="198" name="Proje Yöneticisi"/>
          <p:cNvSpPr txBox="1"/>
          <p:nvPr/>
        </p:nvSpPr>
        <p:spPr>
          <a:xfrm>
            <a:off x="1253116" y="5915212"/>
            <a:ext cx="2308569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500">
                <a:solidFill>
                  <a:srgbClr val="005493"/>
                </a:solidFill>
              </a:defRPr>
            </a:lvl1pPr>
          </a:lstStyle>
          <a:p>
            <a:r>
              <a:t>Proje Yöneticisi</a:t>
            </a:r>
          </a:p>
        </p:txBody>
      </p:sp>
      <p:sp>
        <p:nvSpPr>
          <p:cNvPr id="199" name="Ürün Geliştirici"/>
          <p:cNvSpPr txBox="1"/>
          <p:nvPr/>
        </p:nvSpPr>
        <p:spPr>
          <a:xfrm>
            <a:off x="4801365" y="5915212"/>
            <a:ext cx="2168201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05493"/>
                </a:solidFill>
              </a:defRPr>
            </a:lvl1pPr>
          </a:lstStyle>
          <a:p>
            <a:r>
              <a:t>Ürün Geliştirici</a:t>
            </a:r>
          </a:p>
        </p:txBody>
      </p:sp>
      <p:sp>
        <p:nvSpPr>
          <p:cNvPr id="200" name="İş Geliştirici"/>
          <p:cNvSpPr txBox="1"/>
          <p:nvPr/>
        </p:nvSpPr>
        <p:spPr>
          <a:xfrm>
            <a:off x="8051590" y="5915212"/>
            <a:ext cx="1726988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011993"/>
                </a:solidFill>
              </a:defRPr>
            </a:lvl1pPr>
          </a:lstStyle>
          <a:p>
            <a:r>
              <a:t>İş Geliştirici</a:t>
            </a:r>
          </a:p>
        </p:txBody>
      </p:sp>
      <p:sp>
        <p:nvSpPr>
          <p:cNvPr id="201" name="Text"/>
          <p:cNvSpPr txBox="1"/>
          <p:nvPr/>
        </p:nvSpPr>
        <p:spPr>
          <a:xfrm>
            <a:off x="857774" y="523890"/>
            <a:ext cx="43022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pic>
        <p:nvPicPr>
          <p:cNvPr id="202" name="yasir2.png" descr="yasir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6982" y="1548930"/>
            <a:ext cx="1887017" cy="1887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yasdfsadf.png" descr="yasdfsadf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5592" y="1588937"/>
            <a:ext cx="1866050" cy="1887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96CCDBFE-2435-416C-9448-6B9C00B6B86D copy.psd" descr="96CCDBFE-2435-416C-9448-6B9C00B6B86D copy.psd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82060" y="1615583"/>
            <a:ext cx="1866049" cy="1833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74;p6"/>
          <p:cNvSpPr txBox="1"/>
          <p:nvPr/>
        </p:nvSpPr>
        <p:spPr>
          <a:xfrm>
            <a:off x="7659223" y="801049"/>
            <a:ext cx="25758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207" name="Google Shape;175;p6"/>
          <p:cNvSpPr txBox="1"/>
          <p:nvPr/>
        </p:nvSpPr>
        <p:spPr>
          <a:xfrm>
            <a:off x="7967984" y="122747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208" name="Google Shape;176;p6" descr="Google Shape;176;p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100" y="352732"/>
            <a:ext cx="1398071" cy="139807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41;gd3b77bcd6a_0_1"/>
          <p:cNvSpPr txBox="1"/>
          <p:nvPr/>
        </p:nvSpPr>
        <p:spPr>
          <a:xfrm>
            <a:off x="2510821" y="1516506"/>
            <a:ext cx="10106701" cy="67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Ürün Demo Video</a:t>
            </a:r>
          </a:p>
        </p:txBody>
      </p:sp>
      <p:pic>
        <p:nvPicPr>
          <p:cNvPr id="2" name="bandicam 2022-05-15 10-44-32-7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2357512"/>
            <a:ext cx="10693400" cy="5198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00;p9"/>
          <p:cNvSpPr txBox="1"/>
          <p:nvPr/>
        </p:nvSpPr>
        <p:spPr>
          <a:xfrm>
            <a:off x="709166" y="6786402"/>
            <a:ext cx="3876042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213" name="Google Shape;201;p9"/>
          <p:cNvSpPr txBox="1"/>
          <p:nvPr/>
        </p:nvSpPr>
        <p:spPr>
          <a:xfrm>
            <a:off x="7659223" y="801049"/>
            <a:ext cx="250950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214" name="Google Shape;202;p9"/>
          <p:cNvSpPr txBox="1"/>
          <p:nvPr/>
        </p:nvSpPr>
        <p:spPr>
          <a:xfrm>
            <a:off x="7967984" y="122747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sp>
        <p:nvSpPr>
          <p:cNvPr id="215" name="Google Shape;203;p9"/>
          <p:cNvSpPr txBox="1"/>
          <p:nvPr/>
        </p:nvSpPr>
        <p:spPr>
          <a:xfrm>
            <a:off x="2921132" y="2274039"/>
            <a:ext cx="5309700" cy="6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4800" b="1">
                <a:solidFill>
                  <a:srgbClr val="6E6E72"/>
                </a:solidFill>
              </a:defRPr>
            </a:pPr>
            <a:r>
              <a:rPr dirty="0"/>
              <a:t>-</a:t>
            </a:r>
            <a:r>
              <a:rPr dirty="0">
                <a:solidFill>
                  <a:srgbClr val="1C1C57"/>
                </a:solidFill>
              </a:rPr>
              <a:t>TEŞEKKÜRLER</a:t>
            </a:r>
            <a:r>
              <a:rPr dirty="0"/>
              <a:t>-</a:t>
            </a:r>
          </a:p>
        </p:txBody>
      </p:sp>
      <p:pic>
        <p:nvPicPr>
          <p:cNvPr id="216" name="Google Shape;204;p9" descr="Google Shape;204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1" cy="139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61;p2"/>
          <p:cNvSpPr txBox="1"/>
          <p:nvPr/>
        </p:nvSpPr>
        <p:spPr>
          <a:xfrm>
            <a:off x="709166" y="6786402"/>
            <a:ext cx="3876042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80" name="Google Shape;62;p2"/>
          <p:cNvSpPr txBox="1"/>
          <p:nvPr/>
        </p:nvSpPr>
        <p:spPr>
          <a:xfrm>
            <a:off x="7659223" y="801049"/>
            <a:ext cx="25002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81" name="Google Shape;63;p2"/>
          <p:cNvSpPr txBox="1"/>
          <p:nvPr/>
        </p:nvSpPr>
        <p:spPr>
          <a:xfrm>
            <a:off x="7967984" y="122747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82" name="Google Shape;64;p2" descr="Google Shape;64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1" cy="139807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Google Shape;141;gd3b77bcd6a_0_1"/>
          <p:cNvSpPr txBox="1"/>
          <p:nvPr/>
        </p:nvSpPr>
        <p:spPr>
          <a:xfrm>
            <a:off x="293349" y="1418264"/>
            <a:ext cx="10106702" cy="682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4700" b="1">
                <a:solidFill>
                  <a:srgbClr val="1C1C57"/>
                </a:solidFill>
              </a:defRPr>
            </a:pPr>
            <a:r>
              <a:t>Problem</a:t>
            </a:r>
            <a:endParaRPr sz="1600"/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 defTabSz="457200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sz="1600"/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t>E-ticaret sitelerinden yapılan alışverişlerde:</a:t>
            </a:r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200526" indent="-200526" defTabSz="457200">
              <a:buSzPct val="60000"/>
              <a:buBlip>
                <a:blip r:embed="rId4"/>
              </a:buBlip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Ürünün yanlış sınıflandırılması / tanımlanması nasıl çözülür?</a:t>
            </a:r>
          </a:p>
          <a:p>
            <a:pPr defTabSz="457200"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200526" indent="-200526" defTabSz="457200">
              <a:buSzPct val="60000"/>
              <a:buBlip>
                <a:blip r:embed="rId4"/>
              </a:buBlip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Kargonun yanlış kişiye teslimatı sorunu nasıl çözülür?</a:t>
            </a:r>
          </a:p>
          <a:p>
            <a:pPr defTabSz="457200">
              <a:defRPr>
                <a:solidFill>
                  <a:srgbClr val="941100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endParaRPr/>
          </a:p>
          <a:p>
            <a:pPr marL="200526" indent="-200526" defTabSz="457200">
              <a:buSzPct val="60000"/>
              <a:buBlip>
                <a:blip r:embed="rId4"/>
              </a:buBlip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Satıcının siparişleri karıştımaması nasıl sağlanır?</a:t>
            </a:r>
          </a:p>
          <a:p>
            <a:pPr marL="200526" indent="-200526" defTabSz="457200">
              <a:buSzPct val="60000"/>
              <a:buBlip>
                <a:blip r:embed="rId4"/>
              </a:buBlip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200526" indent="-200526" defTabSz="457200">
              <a:buSzPct val="60000"/>
              <a:buBlip>
                <a:blip r:embed="rId4"/>
              </a:buBlip>
              <a:defRPr sz="2000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Veri akışı nasıl daha güvenli hale getirilebilir?</a:t>
            </a:r>
          </a:p>
          <a:p>
            <a:pPr defTabSz="457200">
              <a:defRPr sz="2000">
                <a:solidFill>
                  <a:srgbClr val="C9D1D9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indent="12700">
              <a:defRPr sz="1600"/>
            </a:pPr>
            <a:endParaRPr/>
          </a:p>
          <a:p>
            <a:pPr indent="12700" algn="ctr">
              <a:spcBef>
                <a:spcPts val="3000"/>
              </a:spcBef>
              <a:defRPr sz="4700" b="1"/>
            </a:pPr>
            <a:endParaRPr/>
          </a:p>
          <a:p>
            <a:pPr indent="12700" algn="ctr">
              <a:spcBef>
                <a:spcPts val="100"/>
              </a:spcBef>
              <a:defRPr sz="4700" b="1">
                <a:solidFill>
                  <a:srgbClr val="1C1C57"/>
                </a:solidFill>
              </a:defRPr>
            </a:pPr>
            <a:r>
              <a:t/>
            </a:r>
            <a:br/>
            <a:endParaRPr/>
          </a:p>
        </p:txBody>
      </p:sp>
      <p:pic>
        <p:nvPicPr>
          <p:cNvPr id="84" name="istockphoto-1283749360-612x612.jpeg" descr="istockphoto-1283749360-612x61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1334" y="2140260"/>
            <a:ext cx="3275980" cy="3275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1;p3"/>
          <p:cNvSpPr txBox="1"/>
          <p:nvPr/>
        </p:nvSpPr>
        <p:spPr>
          <a:xfrm>
            <a:off x="88969" y="7078156"/>
            <a:ext cx="387604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87" name="Google Shape;72;p3"/>
          <p:cNvSpPr txBox="1"/>
          <p:nvPr/>
        </p:nvSpPr>
        <p:spPr>
          <a:xfrm>
            <a:off x="7849284" y="220865"/>
            <a:ext cx="26136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88" name="Google Shape;73;p3"/>
          <p:cNvSpPr txBox="1"/>
          <p:nvPr/>
        </p:nvSpPr>
        <p:spPr>
          <a:xfrm>
            <a:off x="8398120" y="627283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89" name="Google Shape;74;p3" descr="Google Shape;74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991" y="22628"/>
            <a:ext cx="1133828" cy="1133827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Google Shape;141;gd3b77bcd6a_0_1"/>
          <p:cNvSpPr txBox="1"/>
          <p:nvPr/>
        </p:nvSpPr>
        <p:spPr>
          <a:xfrm>
            <a:off x="243334" y="1058149"/>
            <a:ext cx="2120607" cy="67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Çözüm</a:t>
            </a:r>
          </a:p>
        </p:txBody>
      </p:sp>
      <p:sp>
        <p:nvSpPr>
          <p:cNvPr id="91" name="Ürünün yanlış sınıflandırılması / tanımlanması nasıl çözülür?…"/>
          <p:cNvSpPr txBox="1"/>
          <p:nvPr/>
        </p:nvSpPr>
        <p:spPr>
          <a:xfrm>
            <a:off x="226797" y="2252251"/>
            <a:ext cx="7441161" cy="373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50394" indent="-150394" defTabSz="457200">
              <a:buSzPct val="60000"/>
              <a:buBlip>
                <a:blip r:embed="rId4"/>
              </a:buBlip>
              <a:defRPr sz="2000" b="1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Ürünün yanlış sınıflandırılması / tanımlanması nasıl çözülür?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Ürün bilgilerinin hashlenmesi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marL="150394" indent="-150394" defTabSz="457200">
              <a:buSzPct val="60000"/>
              <a:buBlip>
                <a:blip r:embed="rId4"/>
              </a:buBlip>
              <a:defRPr sz="2000" b="1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Kargonun yanlış kişiye teslimatı sorunu nasıl çözülür?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Alıcının public keyini QR kod içine gömülmesi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marL="150394" indent="-150394" defTabSz="457200">
              <a:buSzPct val="60000"/>
              <a:buBlip>
                <a:blip r:embed="rId4"/>
              </a:buBlip>
              <a:defRPr sz="2000" b="1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Satıcının siparişleri karıştırmaması nasıl sağlanır?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Ürün bilgilerinin hashlenmesi</a:t>
            </a:r>
          </a:p>
          <a:p>
            <a:pPr defTabSz="457200"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marL="150394" indent="-150394" defTabSz="457200">
              <a:buSzPct val="60000"/>
              <a:buBlip>
                <a:blip r:embed="rId4"/>
              </a:buBlip>
              <a:defRPr sz="2000" b="1">
                <a:solidFill>
                  <a:srgbClr val="941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Veri akışı nasıl daha güvenli hale getirilebilir?</a:t>
            </a:r>
          </a:p>
          <a:p>
            <a:pPr marL="200526" indent="-200526" defTabSz="457200">
              <a:buSzPct val="60000"/>
              <a:buBlip>
                <a:blip r:embed="rId4"/>
              </a:buBlip>
              <a:defRPr sz="2000" b="1">
                <a:latin typeface="+mj-lt"/>
                <a:ea typeface="+mj-ea"/>
                <a:cs typeface="+mj-cs"/>
                <a:sym typeface="Helvetica"/>
              </a:defRPr>
            </a:pPr>
            <a:endParaRPr sz="1500"/>
          </a:p>
          <a:p>
            <a:pPr defTabSz="457200">
              <a:defRPr sz="2000">
                <a:latin typeface="+mj-lt"/>
                <a:ea typeface="+mj-ea"/>
                <a:cs typeface="+mj-cs"/>
                <a:sym typeface="Helvetica"/>
              </a:defRPr>
            </a:pPr>
            <a:r>
              <a:rPr sz="1500"/>
              <a:t>Double lock encryption(çift kilit şifreleme) yönteminin blockchain tabanlı uygulanması</a:t>
            </a:r>
          </a:p>
        </p:txBody>
      </p:sp>
      <p:pic>
        <p:nvPicPr>
          <p:cNvPr id="92" name="istockphoto-1180554313-612x612.jpeg" descr="istockphoto-1180554313-612x612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4287" y="2497618"/>
            <a:ext cx="4802172" cy="2997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82;p4"/>
          <p:cNvSpPr txBox="1"/>
          <p:nvPr/>
        </p:nvSpPr>
        <p:spPr>
          <a:xfrm>
            <a:off x="709166" y="6786402"/>
            <a:ext cx="3876042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pic>
        <p:nvPicPr>
          <p:cNvPr id="102" name="Google Shape;81;p4" descr="Google Shape;81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109" y="-67401"/>
            <a:ext cx="1436343" cy="143634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Google Shape;83;p4"/>
          <p:cNvSpPr txBox="1"/>
          <p:nvPr/>
        </p:nvSpPr>
        <p:spPr>
          <a:xfrm>
            <a:off x="7667408" y="259454"/>
            <a:ext cx="3489732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04" name="Google Shape;84;p4"/>
          <p:cNvSpPr txBox="1"/>
          <p:nvPr/>
        </p:nvSpPr>
        <p:spPr>
          <a:xfrm>
            <a:off x="8218063" y="76721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1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783" y="1002645"/>
            <a:ext cx="2100188" cy="236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18381" y="1002645"/>
            <a:ext cx="2100188" cy="236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28355" y="1002645"/>
            <a:ext cx="2100188" cy="236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6.png" descr="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54486" y="3875449"/>
            <a:ext cx="2197902" cy="247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7.png" descr="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91236" y="3584361"/>
            <a:ext cx="2469427" cy="2778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8.png" descr="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0736" y="3601710"/>
            <a:ext cx="2542281" cy="2860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4.png" descr="4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518385" y="1178376"/>
            <a:ext cx="1787778" cy="2011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5.png" descr="5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646211" y="4026118"/>
            <a:ext cx="1787777" cy="201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  <p:bldP spid="106" grpId="2" animBg="1" advAuto="0"/>
      <p:bldP spid="107" grpId="3" animBg="1" advAuto="0"/>
      <p:bldP spid="108" grpId="6" animBg="1" advAuto="0"/>
      <p:bldP spid="109" grpId="7" animBg="1" advAuto="0"/>
      <p:bldP spid="110" grpId="8" animBg="1" advAuto="0"/>
      <p:bldP spid="111" grpId="4" animBg="1" advAuto="0"/>
      <p:bldP spid="112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12;gd3b77bcd6a_0_327"/>
          <p:cNvSpPr txBox="1"/>
          <p:nvPr/>
        </p:nvSpPr>
        <p:spPr>
          <a:xfrm>
            <a:off x="546098" y="6628124"/>
            <a:ext cx="42099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pic>
        <p:nvPicPr>
          <p:cNvPr id="95" name="Google Shape;111;gd3b77bcd6a_0_327" descr="Google Shape;111;gd3b77bcd6a_0_3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580" y="-28183"/>
            <a:ext cx="981022" cy="98102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Google Shape;113;gd3b77bcd6a_0_327"/>
          <p:cNvSpPr txBox="1"/>
          <p:nvPr/>
        </p:nvSpPr>
        <p:spPr>
          <a:xfrm>
            <a:off x="7822472" y="120844"/>
            <a:ext cx="2745901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97" name="Google Shape;114;gd3b77bcd6a_0_327"/>
          <p:cNvSpPr txBox="1"/>
          <p:nvPr/>
        </p:nvSpPr>
        <p:spPr>
          <a:xfrm>
            <a:off x="8248322" y="533663"/>
            <a:ext cx="18942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sp>
        <p:nvSpPr>
          <p:cNvPr id="98" name="Google Shape;141;gd3b77bcd6a_0_1"/>
          <p:cNvSpPr txBox="1"/>
          <p:nvPr/>
        </p:nvSpPr>
        <p:spPr>
          <a:xfrm>
            <a:off x="3585546" y="-8975"/>
            <a:ext cx="2656958" cy="67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İş Modeli</a:t>
            </a:r>
          </a:p>
        </p:txBody>
      </p:sp>
      <p:pic>
        <p:nvPicPr>
          <p:cNvPr id="99" name="echaincanvas.pdf" descr="echaincanvas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952840"/>
            <a:ext cx="10693400" cy="539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71;p3"/>
          <p:cNvSpPr txBox="1"/>
          <p:nvPr/>
        </p:nvSpPr>
        <p:spPr>
          <a:xfrm>
            <a:off x="709166" y="6786402"/>
            <a:ext cx="3876042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115" name="Google Shape;70;p3"/>
          <p:cNvSpPr/>
          <p:nvPr/>
        </p:nvSpPr>
        <p:spPr>
          <a:xfrm flipV="1">
            <a:off x="1868358" y="697798"/>
            <a:ext cx="1" cy="786168"/>
          </a:xfrm>
          <a:prstGeom prst="line">
            <a:avLst/>
          </a:prstGeom>
          <a:ln>
            <a:solidFill>
              <a:srgbClr val="60608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Google Shape;72;p3"/>
          <p:cNvSpPr txBox="1"/>
          <p:nvPr/>
        </p:nvSpPr>
        <p:spPr>
          <a:xfrm>
            <a:off x="7659223" y="801049"/>
            <a:ext cx="26136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17" name="Google Shape;73;p3"/>
          <p:cNvSpPr txBox="1"/>
          <p:nvPr/>
        </p:nvSpPr>
        <p:spPr>
          <a:xfrm>
            <a:off x="7967984" y="1227474"/>
            <a:ext cx="18942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118" name="Google Shape;74;p3" descr="Google Shape;74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1" cy="1398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cozum.pdf" descr="cozum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099" y="1549467"/>
            <a:ext cx="9115202" cy="512479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FAYDALAR"/>
          <p:cNvSpPr txBox="1"/>
          <p:nvPr/>
        </p:nvSpPr>
        <p:spPr>
          <a:xfrm>
            <a:off x="4266118" y="1484812"/>
            <a:ext cx="2161164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600" b="1">
                <a:solidFill>
                  <a:srgbClr val="FFFFFF"/>
                </a:solidFill>
              </a:defRPr>
            </a:lvl1pPr>
          </a:lstStyle>
          <a:p>
            <a:r>
              <a:t>FAYDALAR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38;gd3b77bcd6a_0_1"/>
          <p:cNvSpPr txBox="1"/>
          <p:nvPr/>
        </p:nvSpPr>
        <p:spPr>
          <a:xfrm>
            <a:off x="709166" y="6786402"/>
            <a:ext cx="38760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pic>
        <p:nvPicPr>
          <p:cNvPr id="123" name="Google Shape;137;gd3b77bcd6a_0_1" descr="Google Shape;137;gd3b77bcd6a_0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829" y="243661"/>
            <a:ext cx="1085073" cy="108507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139;gd3b77bcd6a_0_1"/>
          <p:cNvSpPr txBox="1"/>
          <p:nvPr/>
        </p:nvSpPr>
        <p:spPr>
          <a:xfrm>
            <a:off x="7890493" y="229676"/>
            <a:ext cx="27459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25" name="Google Shape;140;gd3b77bcd6a_0_1"/>
          <p:cNvSpPr txBox="1"/>
          <p:nvPr/>
        </p:nvSpPr>
        <p:spPr>
          <a:xfrm>
            <a:off x="8316343" y="644087"/>
            <a:ext cx="18942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sp>
        <p:nvSpPr>
          <p:cNvPr id="126" name="Google Shape;141;gd3b77bcd6a_0_1"/>
          <p:cNvSpPr txBox="1"/>
          <p:nvPr/>
        </p:nvSpPr>
        <p:spPr>
          <a:xfrm>
            <a:off x="2302642" y="621686"/>
            <a:ext cx="5110960" cy="67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rPr dirty="0" err="1"/>
              <a:t>Pazar</a:t>
            </a:r>
            <a:r>
              <a:rPr dirty="0"/>
              <a:t> </a:t>
            </a:r>
            <a:r>
              <a:rPr dirty="0" err="1"/>
              <a:t>Araştırması</a:t>
            </a:r>
            <a:endParaRPr dirty="0"/>
          </a:p>
        </p:txBody>
      </p:sp>
      <p:pic>
        <p:nvPicPr>
          <p:cNvPr id="127" name="bitenproje.png" descr="bitenproj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2692" y="1663617"/>
            <a:ext cx="73406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etin kutusu 1"/>
          <p:cNvSpPr txBox="1"/>
          <p:nvPr/>
        </p:nvSpPr>
        <p:spPr>
          <a:xfrm>
            <a:off x="1727201" y="6429665"/>
            <a:ext cx="705583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dirty="0" smtClean="0"/>
              <a:t>(</a:t>
            </a:r>
            <a:r>
              <a:rPr lang="tr-TR" b="1" dirty="0" smtClean="0"/>
              <a:t>Tarafından: </a:t>
            </a:r>
            <a:r>
              <a:rPr lang="tr-TR" dirty="0">
                <a:hlinkClick r:id="rId5" tooltip="https://www.invespcro.com/blog/ecommerce-product-return-rate-statistics/"/>
              </a:rPr>
              <a:t>https://www.invespcro.com/blog/ecommerce-product-return-rate-statistics</a:t>
            </a:r>
            <a:r>
              <a:rPr lang="tr-TR" dirty="0" smtClean="0">
                <a:hlinkClick r:id="rId5" tooltip="https://www.invespcro.com/blog/ecommerce-product-return-rate-statistics/"/>
              </a:rPr>
              <a:t>/</a:t>
            </a:r>
            <a:r>
              <a:rPr lang="tr-TR" dirty="0" smtClean="0"/>
              <a:t>)</a:t>
            </a:r>
            <a:r>
              <a:rPr lang="tr-TR" dirty="0"/>
              <a:t/>
            </a:r>
            <a:br>
              <a:rPr lang="tr-TR" dirty="0"/>
            </a:br>
            <a:endParaRPr kumimoji="0" lang="tr-T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12;gd3b77bcd6a_0_327"/>
          <p:cNvSpPr txBox="1"/>
          <p:nvPr/>
        </p:nvSpPr>
        <p:spPr>
          <a:xfrm>
            <a:off x="546098" y="6628124"/>
            <a:ext cx="42099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pic>
        <p:nvPicPr>
          <p:cNvPr id="130" name="Google Shape;111;gd3b77bcd6a_0_327" descr="Google Shape;111;gd3b77bcd6a_0_3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061" y="212688"/>
            <a:ext cx="1398073" cy="139807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Google Shape;113;gd3b77bcd6a_0_327"/>
          <p:cNvSpPr txBox="1"/>
          <p:nvPr/>
        </p:nvSpPr>
        <p:spPr>
          <a:xfrm>
            <a:off x="7659223" y="801049"/>
            <a:ext cx="27459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32" name="Google Shape;114;gd3b77bcd6a_0_327"/>
          <p:cNvSpPr txBox="1"/>
          <p:nvPr/>
        </p:nvSpPr>
        <p:spPr>
          <a:xfrm>
            <a:off x="7967984" y="1227474"/>
            <a:ext cx="18942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sp>
        <p:nvSpPr>
          <p:cNvPr id="133" name="Google Shape;141;gd3b77bcd6a_0_1"/>
          <p:cNvSpPr txBox="1"/>
          <p:nvPr/>
        </p:nvSpPr>
        <p:spPr>
          <a:xfrm>
            <a:off x="293349" y="1688350"/>
            <a:ext cx="10106702" cy="67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Rakip Analizi</a:t>
            </a:r>
          </a:p>
        </p:txBody>
      </p:sp>
      <p:sp>
        <p:nvSpPr>
          <p:cNvPr id="134" name="Artan talep…"/>
          <p:cNvSpPr txBox="1"/>
          <p:nvPr/>
        </p:nvSpPr>
        <p:spPr>
          <a:xfrm>
            <a:off x="5515408" y="4834360"/>
            <a:ext cx="1771319" cy="57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/>
              <a:t>Artan </a:t>
            </a:r>
            <a:r>
              <a:rPr lang="tr-TR" dirty="0" smtClean="0"/>
              <a:t>talep</a:t>
            </a:r>
          </a:p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dirty="0" err="1" smtClean="0"/>
              <a:t>Büyüyen</a:t>
            </a:r>
            <a:r>
              <a:rPr dirty="0" smtClean="0"/>
              <a:t> </a:t>
            </a:r>
            <a:r>
              <a:rPr dirty="0" err="1"/>
              <a:t>Pazar</a:t>
            </a:r>
            <a:endParaRPr dirty="0"/>
          </a:p>
        </p:txBody>
      </p:sp>
      <p:sp>
        <p:nvSpPr>
          <p:cNvPr id="135" name="Artan rekabet"/>
          <p:cNvSpPr txBox="1"/>
          <p:nvPr/>
        </p:nvSpPr>
        <p:spPr>
          <a:xfrm>
            <a:off x="11077029" y="1898837"/>
            <a:ext cx="4489050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8541" indent="-608541">
              <a:spcBef>
                <a:spcPts val="100"/>
              </a:spcBef>
              <a:buSzPct val="125000"/>
              <a:buChar char="•"/>
              <a:defRPr sz="4600" b="1">
                <a:solidFill>
                  <a:srgbClr val="1C1C57"/>
                </a:solidFill>
              </a:defRPr>
            </a:lvl1pPr>
          </a:lstStyle>
          <a:p>
            <a:r>
              <a:t>Artan rekabet</a:t>
            </a:r>
          </a:p>
        </p:txBody>
      </p:sp>
      <p:pic>
        <p:nvPicPr>
          <p:cNvPr id="137" name="swot-analizi-nedir-calisma-yuzeyi-1-kopya.pdf" descr="swot-analizi-nedir-calisma-yuzeyi-1-kopya.pdf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-136512" y="1552705"/>
            <a:ext cx="9704227" cy="54647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9" name="Altyapı yetersizliği…"/>
          <p:cNvSpPr txBox="1"/>
          <p:nvPr/>
        </p:nvSpPr>
        <p:spPr>
          <a:xfrm>
            <a:off x="3517860" y="2961756"/>
            <a:ext cx="2231380" cy="57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/>
              <a:t>Altyapı yetersizliği</a:t>
            </a:r>
          </a:p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/>
              <a:t>Hukuksal </a:t>
            </a:r>
            <a:r>
              <a:rPr lang="tr-TR" dirty="0" smtClean="0"/>
              <a:t>eksiklikler</a:t>
            </a:r>
            <a:endParaRPr lang="tr-TR" dirty="0"/>
          </a:p>
        </p:txBody>
      </p:sp>
      <p:sp>
        <p:nvSpPr>
          <p:cNvPr id="140" name="Güvenli alışveriş ortam…"/>
          <p:cNvSpPr txBox="1"/>
          <p:nvPr/>
        </p:nvSpPr>
        <p:spPr>
          <a:xfrm>
            <a:off x="1549553" y="4823860"/>
            <a:ext cx="250709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/>
              <a:t>Güvenli alışveriş ortam</a:t>
            </a:r>
          </a:p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 smtClean="0"/>
              <a:t>Veri trafiğini azaltma</a:t>
            </a:r>
          </a:p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500" b="1">
                <a:solidFill>
                  <a:srgbClr val="1C1C57"/>
                </a:solidFill>
              </a:defRPr>
            </a:pPr>
            <a:r>
              <a:rPr lang="tr-TR" dirty="0" smtClean="0"/>
              <a:t>İade oranının düşmesi</a:t>
            </a:r>
            <a:endParaRPr lang="tr-TR" dirty="0"/>
          </a:p>
        </p:txBody>
      </p:sp>
      <p:sp>
        <p:nvSpPr>
          <p:cNvPr id="141" name="Artan rekabet"/>
          <p:cNvSpPr txBox="1"/>
          <p:nvPr/>
        </p:nvSpPr>
        <p:spPr>
          <a:xfrm>
            <a:off x="11077029" y="1898837"/>
            <a:ext cx="4489050" cy="76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8541" indent="-608541">
              <a:spcBef>
                <a:spcPts val="100"/>
              </a:spcBef>
              <a:buSzPct val="125000"/>
              <a:buChar char="•"/>
              <a:defRPr sz="4600" b="1">
                <a:solidFill>
                  <a:srgbClr val="1C1C57"/>
                </a:solidFill>
              </a:defRPr>
            </a:lvl1pPr>
          </a:lstStyle>
          <a:p>
            <a:r>
              <a:t>Artan rekabet</a:t>
            </a:r>
          </a:p>
        </p:txBody>
      </p:sp>
      <p:sp>
        <p:nvSpPr>
          <p:cNvPr id="142" name="Artan rekabet"/>
          <p:cNvSpPr txBox="1"/>
          <p:nvPr/>
        </p:nvSpPr>
        <p:spPr>
          <a:xfrm>
            <a:off x="7438206" y="3081020"/>
            <a:ext cx="212950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spcBef>
                <a:spcPts val="100"/>
              </a:spcBef>
              <a:buSzPct val="125000"/>
              <a:buFont typeface="Arial" panose="020B0604020202020204" pitchFamily="34" charset="0"/>
              <a:buChar char="•"/>
              <a:defRPr sz="1700" b="1">
                <a:solidFill>
                  <a:srgbClr val="1C1C57"/>
                </a:solidFill>
              </a:defRPr>
            </a:pPr>
            <a:r>
              <a:rPr lang="tr-TR" sz="1500" dirty="0"/>
              <a:t>Artan</a:t>
            </a:r>
            <a:r>
              <a:rPr lang="tr-TR" sz="1600" dirty="0"/>
              <a:t> </a:t>
            </a:r>
            <a:r>
              <a:rPr lang="tr-TR" sz="1500" dirty="0" smtClean="0"/>
              <a:t>rekabet</a:t>
            </a:r>
            <a:endParaRPr lang="tr-TR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55;gd168ccb575_0_12"/>
          <p:cNvSpPr txBox="1"/>
          <p:nvPr/>
        </p:nvSpPr>
        <p:spPr>
          <a:xfrm>
            <a:off x="709166" y="6786402"/>
            <a:ext cx="3876001" cy="25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777"/>
              </a:lnSpc>
              <a:defRPr sz="1800" b="1" i="1" u="sng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6E6E72"/>
                  </a:solidFill>
                </a:uFill>
                <a:hlinkClick r:id="rId2"/>
              </a:rPr>
              <a:t>www.turkiyeacikkaynakplatformu.com</a:t>
            </a:r>
          </a:p>
        </p:txBody>
      </p:sp>
      <p:sp>
        <p:nvSpPr>
          <p:cNvPr id="145" name="Google Shape;156;gd168ccb575_0_12"/>
          <p:cNvSpPr txBox="1"/>
          <p:nvPr/>
        </p:nvSpPr>
        <p:spPr>
          <a:xfrm>
            <a:off x="7659223" y="801049"/>
            <a:ext cx="27459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32104" indent="-319404">
              <a:buClr>
                <a:srgbClr val="38B349"/>
              </a:buClr>
              <a:buSzPts val="3000"/>
              <a:buFont typeface="Arial"/>
              <a:buChar char="•"/>
              <a:defRPr sz="3000" b="1">
                <a:solidFill>
                  <a:srgbClr val="6E6E72"/>
                </a:solidFill>
              </a:defRPr>
            </a:lvl1pPr>
          </a:lstStyle>
          <a:p>
            <a:r>
              <a:t>ACIKHACK</a:t>
            </a:r>
          </a:p>
        </p:txBody>
      </p:sp>
      <p:sp>
        <p:nvSpPr>
          <p:cNvPr id="146" name="Google Shape;157;gd168ccb575_0_12"/>
          <p:cNvSpPr txBox="1"/>
          <p:nvPr/>
        </p:nvSpPr>
        <p:spPr>
          <a:xfrm>
            <a:off x="7967984" y="1227474"/>
            <a:ext cx="18942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700" i="1">
                <a:solidFill>
                  <a:srgbClr val="6E6E7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Açık  Kaynak  Hackathon Programı</a:t>
            </a:r>
          </a:p>
        </p:txBody>
      </p:sp>
      <p:pic>
        <p:nvPicPr>
          <p:cNvPr id="147" name="Google Shape;158;gd168ccb575_0_12" descr="Google Shape;158;gd168ccb575_0_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352732"/>
            <a:ext cx="1398073" cy="139807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141;gd3b77bcd6a_0_1"/>
          <p:cNvSpPr txBox="1"/>
          <p:nvPr/>
        </p:nvSpPr>
        <p:spPr>
          <a:xfrm>
            <a:off x="293349" y="1688350"/>
            <a:ext cx="10106702" cy="67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700" b="1">
                <a:solidFill>
                  <a:srgbClr val="1C1C57"/>
                </a:solidFill>
              </a:defRPr>
            </a:lvl1pPr>
          </a:lstStyle>
          <a:p>
            <a:r>
              <a:t>Yol Haritası</a:t>
            </a:r>
          </a:p>
        </p:txBody>
      </p:sp>
      <p:grpSp>
        <p:nvGrpSpPr>
          <p:cNvPr id="164" name="Google Shape;520;p24"/>
          <p:cNvGrpSpPr/>
          <p:nvPr/>
        </p:nvGrpSpPr>
        <p:grpSpPr>
          <a:xfrm>
            <a:off x="916766" y="5452407"/>
            <a:ext cx="8433424" cy="1058033"/>
            <a:chOff x="30" y="0"/>
            <a:chExt cx="8433423" cy="1058032"/>
          </a:xfrm>
        </p:grpSpPr>
        <p:sp>
          <p:nvSpPr>
            <p:cNvPr id="149" name="Google Shape;521;p24"/>
            <p:cNvSpPr/>
            <p:nvPr/>
          </p:nvSpPr>
          <p:spPr>
            <a:xfrm>
              <a:off x="30" y="128671"/>
              <a:ext cx="8433425" cy="80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0448" y="21600"/>
                  </a:lnTo>
                  <a:lnTo>
                    <a:pt x="21600" y="10778"/>
                  </a:lnTo>
                  <a:lnTo>
                    <a:pt x="20448" y="0"/>
                  </a:lnTo>
                  <a:close/>
                </a:path>
              </a:pathLst>
            </a:custGeom>
            <a:solidFill>
              <a:srgbClr val="869FB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Google Shape;522;p24"/>
            <p:cNvSpPr/>
            <p:nvPr/>
          </p:nvSpPr>
          <p:spPr>
            <a:xfrm>
              <a:off x="1511" y="0"/>
              <a:ext cx="7990366" cy="9837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51" name="Google Shape;523;p24"/>
            <p:cNvSpPr/>
            <p:nvPr/>
          </p:nvSpPr>
          <p:spPr>
            <a:xfrm>
              <a:off x="1511" y="960023"/>
              <a:ext cx="7990366" cy="9801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grpSp>
          <p:nvGrpSpPr>
            <p:cNvPr id="163" name="Google Shape;524;p24"/>
            <p:cNvGrpSpPr/>
            <p:nvPr/>
          </p:nvGrpSpPr>
          <p:grpSpPr>
            <a:xfrm>
              <a:off x="346932" y="502387"/>
              <a:ext cx="7740099" cy="53614"/>
              <a:chOff x="30" y="0"/>
              <a:chExt cx="7740097" cy="53613"/>
            </a:xfrm>
          </p:grpSpPr>
          <p:sp>
            <p:nvSpPr>
              <p:cNvPr id="152" name="Google Shape;525;p24"/>
              <p:cNvSpPr/>
              <p:nvPr/>
            </p:nvSpPr>
            <p:spPr>
              <a:xfrm>
                <a:off x="2953850" y="0"/>
                <a:ext cx="35534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Google Shape;526;p24"/>
              <p:cNvSpPr/>
              <p:nvPr/>
            </p:nvSpPr>
            <p:spPr>
              <a:xfrm>
                <a:off x="3692421" y="0"/>
                <a:ext cx="35494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Google Shape;527;p24"/>
              <p:cNvSpPr/>
              <p:nvPr/>
            </p:nvSpPr>
            <p:spPr>
              <a:xfrm>
                <a:off x="4430960" y="0"/>
                <a:ext cx="35494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Google Shape;528;p24"/>
              <p:cNvSpPr/>
              <p:nvPr/>
            </p:nvSpPr>
            <p:spPr>
              <a:xfrm>
                <a:off x="5169500" y="0"/>
                <a:ext cx="35497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Google Shape;529;p24"/>
              <p:cNvSpPr/>
              <p:nvPr/>
            </p:nvSpPr>
            <p:spPr>
              <a:xfrm>
                <a:off x="5908071" y="0"/>
                <a:ext cx="354947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Google Shape;530;p24"/>
              <p:cNvSpPr/>
              <p:nvPr/>
            </p:nvSpPr>
            <p:spPr>
              <a:xfrm>
                <a:off x="6646610" y="0"/>
                <a:ext cx="35497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Google Shape;531;p24"/>
              <p:cNvSpPr/>
              <p:nvPr/>
            </p:nvSpPr>
            <p:spPr>
              <a:xfrm>
                <a:off x="7385181" y="0"/>
                <a:ext cx="354947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Google Shape;532;p24"/>
              <p:cNvSpPr/>
              <p:nvPr/>
            </p:nvSpPr>
            <p:spPr>
              <a:xfrm>
                <a:off x="30" y="0"/>
                <a:ext cx="354947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Google Shape;533;p24"/>
              <p:cNvSpPr/>
              <p:nvPr/>
            </p:nvSpPr>
            <p:spPr>
              <a:xfrm>
                <a:off x="738200" y="0"/>
                <a:ext cx="355318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Google Shape;534;p24"/>
              <p:cNvSpPr/>
              <p:nvPr/>
            </p:nvSpPr>
            <p:spPr>
              <a:xfrm>
                <a:off x="1476771" y="0"/>
                <a:ext cx="355317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Google Shape;535;p24"/>
              <p:cNvSpPr/>
              <p:nvPr/>
            </p:nvSpPr>
            <p:spPr>
              <a:xfrm>
                <a:off x="2215311" y="0"/>
                <a:ext cx="355317" cy="53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69" name="Google Shape;548;p24"/>
          <p:cNvGrpSpPr/>
          <p:nvPr/>
        </p:nvGrpSpPr>
        <p:grpSpPr>
          <a:xfrm>
            <a:off x="821050" y="3502150"/>
            <a:ext cx="1884601" cy="1896725"/>
            <a:chOff x="0" y="252270"/>
            <a:chExt cx="1884600" cy="1896723"/>
          </a:xfrm>
        </p:grpSpPr>
        <p:grpSp>
          <p:nvGrpSpPr>
            <p:cNvPr id="167" name="Google Shape;549;p24"/>
            <p:cNvGrpSpPr/>
            <p:nvPr/>
          </p:nvGrpSpPr>
          <p:grpSpPr>
            <a:xfrm>
              <a:off x="639265" y="1126332"/>
              <a:ext cx="606057" cy="1022663"/>
              <a:chOff x="0" y="30"/>
              <a:chExt cx="606056" cy="1022662"/>
            </a:xfrm>
          </p:grpSpPr>
          <p:sp>
            <p:nvSpPr>
              <p:cNvPr id="165" name="Shape"/>
              <p:cNvSpPr/>
              <p:nvPr/>
            </p:nvSpPr>
            <p:spPr>
              <a:xfrm>
                <a:off x="30" y="30"/>
                <a:ext cx="606027" cy="1022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6" y="0"/>
                    </a:moveTo>
                    <a:cubicBezTo>
                      <a:pt x="4840" y="0"/>
                      <a:pt x="0" y="2861"/>
                      <a:pt x="0" y="6396"/>
                    </a:cubicBezTo>
                    <a:cubicBezTo>
                      <a:pt x="0" y="9505"/>
                      <a:pt x="3728" y="12118"/>
                      <a:pt x="8686" y="12699"/>
                    </a:cubicBezTo>
                    <a:lnTo>
                      <a:pt x="10336" y="21600"/>
                    </a:lnTo>
                    <a:lnTo>
                      <a:pt x="11264" y="21600"/>
                    </a:lnTo>
                    <a:lnTo>
                      <a:pt x="12913" y="12699"/>
                    </a:lnTo>
                    <a:cubicBezTo>
                      <a:pt x="17872" y="12118"/>
                      <a:pt x="21600" y="9505"/>
                      <a:pt x="21600" y="6396"/>
                    </a:cubicBezTo>
                    <a:cubicBezTo>
                      <a:pt x="21600" y="2861"/>
                      <a:pt x="16760" y="0"/>
                      <a:pt x="1080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  <a:endParaRPr/>
              </a:p>
            </p:txBody>
          </p:sp>
          <p:sp>
            <p:nvSpPr>
              <p:cNvPr id="166" name="01"/>
              <p:cNvSpPr/>
              <p:nvPr/>
            </p:nvSpPr>
            <p:spPr>
              <a:xfrm>
                <a:off x="-1" y="45725"/>
                <a:ext cx="60605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r>
                  <a:t>01</a:t>
                </a:r>
              </a:p>
            </p:txBody>
          </p:sp>
        </p:grpSp>
        <p:sp>
          <p:nvSpPr>
            <p:cNvPr id="168" name="Google Shape;550;p24"/>
            <p:cNvSpPr/>
            <p:nvPr/>
          </p:nvSpPr>
          <p:spPr>
            <a:xfrm>
              <a:off x="0" y="252270"/>
              <a:ext cx="18846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000">
                  <a:solidFill>
                    <a:srgbClr val="434343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t>Ürün Fikri</a:t>
              </a:r>
            </a:p>
          </p:txBody>
        </p:sp>
      </p:grpSp>
      <p:grpSp>
        <p:nvGrpSpPr>
          <p:cNvPr id="174" name="Google Shape;536;p24"/>
          <p:cNvGrpSpPr/>
          <p:nvPr/>
        </p:nvGrpSpPr>
        <p:grpSpPr>
          <a:xfrm>
            <a:off x="2317648" y="3492147"/>
            <a:ext cx="1884601" cy="1906728"/>
            <a:chOff x="0" y="252270"/>
            <a:chExt cx="1884600" cy="1906726"/>
          </a:xfrm>
        </p:grpSpPr>
        <p:grpSp>
          <p:nvGrpSpPr>
            <p:cNvPr id="172" name="Google Shape;537;p24"/>
            <p:cNvGrpSpPr/>
            <p:nvPr/>
          </p:nvGrpSpPr>
          <p:grpSpPr>
            <a:xfrm>
              <a:off x="639272" y="1136335"/>
              <a:ext cx="606057" cy="1022663"/>
              <a:chOff x="0" y="30"/>
              <a:chExt cx="606056" cy="1022662"/>
            </a:xfrm>
          </p:grpSpPr>
          <p:sp>
            <p:nvSpPr>
              <p:cNvPr id="170" name="Shape"/>
              <p:cNvSpPr/>
              <p:nvPr/>
            </p:nvSpPr>
            <p:spPr>
              <a:xfrm>
                <a:off x="-1" y="30"/>
                <a:ext cx="606027" cy="1022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4" y="0"/>
                    </a:moveTo>
                    <a:cubicBezTo>
                      <a:pt x="4828" y="0"/>
                      <a:pt x="0" y="2861"/>
                      <a:pt x="0" y="6396"/>
                    </a:cubicBezTo>
                    <a:cubicBezTo>
                      <a:pt x="0" y="9505"/>
                      <a:pt x="3728" y="12118"/>
                      <a:pt x="8687" y="12699"/>
                    </a:cubicBezTo>
                    <a:lnTo>
                      <a:pt x="10323" y="21600"/>
                    </a:lnTo>
                    <a:lnTo>
                      <a:pt x="11264" y="21600"/>
                    </a:lnTo>
                    <a:lnTo>
                      <a:pt x="12914" y="12699"/>
                    </a:lnTo>
                    <a:cubicBezTo>
                      <a:pt x="17858" y="12118"/>
                      <a:pt x="21600" y="9505"/>
                      <a:pt x="21600" y="6396"/>
                    </a:cubicBezTo>
                    <a:cubicBezTo>
                      <a:pt x="21600" y="2861"/>
                      <a:pt x="16760" y="0"/>
                      <a:pt x="107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  <a:endParaRPr/>
              </a:p>
            </p:txBody>
          </p:sp>
          <p:sp>
            <p:nvSpPr>
              <p:cNvPr id="171" name="02"/>
              <p:cNvSpPr/>
              <p:nvPr/>
            </p:nvSpPr>
            <p:spPr>
              <a:xfrm>
                <a:off x="-1" y="45725"/>
                <a:ext cx="60605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173" name="Google Shape;538;p24"/>
            <p:cNvSpPr/>
            <p:nvPr/>
          </p:nvSpPr>
          <p:spPr>
            <a:xfrm>
              <a:off x="0" y="252270"/>
              <a:ext cx="18846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000">
                  <a:solidFill>
                    <a:srgbClr val="434343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t>Ar-ge</a:t>
              </a:r>
            </a:p>
          </p:txBody>
        </p:sp>
      </p:grpSp>
      <p:grpSp>
        <p:nvGrpSpPr>
          <p:cNvPr id="179" name="Google Shape;540;p24"/>
          <p:cNvGrpSpPr/>
          <p:nvPr/>
        </p:nvGrpSpPr>
        <p:grpSpPr>
          <a:xfrm>
            <a:off x="3905042" y="3502150"/>
            <a:ext cx="1884601" cy="1896725"/>
            <a:chOff x="0" y="252270"/>
            <a:chExt cx="1884600" cy="1896723"/>
          </a:xfrm>
        </p:grpSpPr>
        <p:grpSp>
          <p:nvGrpSpPr>
            <p:cNvPr id="177" name="Google Shape;541;p24"/>
            <p:cNvGrpSpPr/>
            <p:nvPr/>
          </p:nvGrpSpPr>
          <p:grpSpPr>
            <a:xfrm>
              <a:off x="639272" y="1126332"/>
              <a:ext cx="606057" cy="1022663"/>
              <a:chOff x="0" y="30"/>
              <a:chExt cx="606056" cy="1022662"/>
            </a:xfrm>
          </p:grpSpPr>
          <p:sp>
            <p:nvSpPr>
              <p:cNvPr id="175" name="Shape"/>
              <p:cNvSpPr/>
              <p:nvPr/>
            </p:nvSpPr>
            <p:spPr>
              <a:xfrm>
                <a:off x="30" y="30"/>
                <a:ext cx="606027" cy="1022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6" y="0"/>
                    </a:moveTo>
                    <a:cubicBezTo>
                      <a:pt x="4840" y="0"/>
                      <a:pt x="0" y="2861"/>
                      <a:pt x="0" y="6396"/>
                    </a:cubicBezTo>
                    <a:cubicBezTo>
                      <a:pt x="0" y="9505"/>
                      <a:pt x="3742" y="12118"/>
                      <a:pt x="8686" y="12699"/>
                    </a:cubicBezTo>
                    <a:lnTo>
                      <a:pt x="10336" y="21600"/>
                    </a:lnTo>
                    <a:lnTo>
                      <a:pt x="11277" y="21600"/>
                    </a:lnTo>
                    <a:lnTo>
                      <a:pt x="12913" y="12699"/>
                    </a:lnTo>
                    <a:cubicBezTo>
                      <a:pt x="17872" y="12118"/>
                      <a:pt x="21600" y="9505"/>
                      <a:pt x="21600" y="6396"/>
                    </a:cubicBezTo>
                    <a:cubicBezTo>
                      <a:pt x="21600" y="2861"/>
                      <a:pt x="16773" y="0"/>
                      <a:pt x="108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  <a:endParaRPr/>
              </a:p>
            </p:txBody>
          </p:sp>
          <p:sp>
            <p:nvSpPr>
              <p:cNvPr id="176" name="03"/>
              <p:cNvSpPr/>
              <p:nvPr/>
            </p:nvSpPr>
            <p:spPr>
              <a:xfrm>
                <a:off x="-1" y="45725"/>
                <a:ext cx="60605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r>
                  <a:t>03</a:t>
                </a:r>
              </a:p>
            </p:txBody>
          </p:sp>
        </p:grpSp>
        <p:sp>
          <p:nvSpPr>
            <p:cNvPr id="178" name="Google Shape;542;p24"/>
            <p:cNvSpPr/>
            <p:nvPr/>
          </p:nvSpPr>
          <p:spPr>
            <a:xfrm>
              <a:off x="0" y="252270"/>
              <a:ext cx="18846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000">
                  <a:solidFill>
                    <a:srgbClr val="434343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t>Firmalaşma</a:t>
              </a:r>
            </a:p>
          </p:txBody>
        </p:sp>
      </p:grpSp>
      <p:grpSp>
        <p:nvGrpSpPr>
          <p:cNvPr id="184" name="Google Shape;544;p24"/>
          <p:cNvGrpSpPr/>
          <p:nvPr/>
        </p:nvGrpSpPr>
        <p:grpSpPr>
          <a:xfrm>
            <a:off x="7581565" y="3502150"/>
            <a:ext cx="1884601" cy="1896725"/>
            <a:chOff x="0" y="252270"/>
            <a:chExt cx="1884600" cy="1896723"/>
          </a:xfrm>
        </p:grpSpPr>
        <p:grpSp>
          <p:nvGrpSpPr>
            <p:cNvPr id="182" name="Google Shape;545;p24"/>
            <p:cNvGrpSpPr/>
            <p:nvPr/>
          </p:nvGrpSpPr>
          <p:grpSpPr>
            <a:xfrm>
              <a:off x="639272" y="1126332"/>
              <a:ext cx="606057" cy="1022663"/>
              <a:chOff x="0" y="30"/>
              <a:chExt cx="606056" cy="1022662"/>
            </a:xfrm>
          </p:grpSpPr>
          <p:sp>
            <p:nvSpPr>
              <p:cNvPr id="180" name="Shape"/>
              <p:cNvSpPr/>
              <p:nvPr/>
            </p:nvSpPr>
            <p:spPr>
              <a:xfrm>
                <a:off x="-1" y="30"/>
                <a:ext cx="606027" cy="1022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7" y="0"/>
                    </a:moveTo>
                    <a:cubicBezTo>
                      <a:pt x="4842" y="0"/>
                      <a:pt x="0" y="2861"/>
                      <a:pt x="0" y="6396"/>
                    </a:cubicBezTo>
                    <a:cubicBezTo>
                      <a:pt x="0" y="9505"/>
                      <a:pt x="3728" y="12118"/>
                      <a:pt x="8687" y="12699"/>
                    </a:cubicBezTo>
                    <a:lnTo>
                      <a:pt x="10336" y="21600"/>
                    </a:lnTo>
                    <a:lnTo>
                      <a:pt x="11264" y="21600"/>
                    </a:lnTo>
                    <a:lnTo>
                      <a:pt x="12914" y="12699"/>
                    </a:lnTo>
                    <a:cubicBezTo>
                      <a:pt x="17872" y="12118"/>
                      <a:pt x="21600" y="9505"/>
                      <a:pt x="21600" y="6396"/>
                    </a:cubicBezTo>
                    <a:cubicBezTo>
                      <a:pt x="21600" y="2861"/>
                      <a:pt x="16760" y="0"/>
                      <a:pt x="1080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pPr>
                <a:endParaRPr/>
              </a:p>
            </p:txBody>
          </p:sp>
          <p:sp>
            <p:nvSpPr>
              <p:cNvPr id="181" name="05"/>
              <p:cNvSpPr/>
              <p:nvPr/>
            </p:nvSpPr>
            <p:spPr>
              <a:xfrm>
                <a:off x="-1" y="45725"/>
                <a:ext cx="60605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t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defRPr>
                </a:lvl1pPr>
              </a:lstStyle>
              <a:p>
                <a:r>
                  <a:t>05</a:t>
                </a:r>
              </a:p>
            </p:txBody>
          </p:sp>
        </p:grpSp>
        <p:sp>
          <p:nvSpPr>
            <p:cNvPr id="183" name="Google Shape;546;p24"/>
            <p:cNvSpPr/>
            <p:nvPr/>
          </p:nvSpPr>
          <p:spPr>
            <a:xfrm>
              <a:off x="0" y="252270"/>
              <a:ext cx="18846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 sz="2000">
                  <a:solidFill>
                    <a:srgbClr val="434343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t>Pazarlama</a:t>
              </a:r>
            </a:p>
          </p:txBody>
        </p:sp>
      </p:grpSp>
      <p:grpSp>
        <p:nvGrpSpPr>
          <p:cNvPr id="187" name="Google Shape;549;p24"/>
          <p:cNvGrpSpPr/>
          <p:nvPr/>
        </p:nvGrpSpPr>
        <p:grpSpPr>
          <a:xfrm>
            <a:off x="6287181" y="4403149"/>
            <a:ext cx="606057" cy="1022663"/>
            <a:chOff x="0" y="30"/>
            <a:chExt cx="606056" cy="1022662"/>
          </a:xfrm>
        </p:grpSpPr>
        <p:sp>
          <p:nvSpPr>
            <p:cNvPr id="185" name="Shape"/>
            <p:cNvSpPr/>
            <p:nvPr/>
          </p:nvSpPr>
          <p:spPr>
            <a:xfrm>
              <a:off x="30" y="30"/>
              <a:ext cx="606027" cy="1022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4840" y="0"/>
                    <a:pt x="0" y="2861"/>
                    <a:pt x="0" y="6396"/>
                  </a:cubicBezTo>
                  <a:cubicBezTo>
                    <a:pt x="0" y="9505"/>
                    <a:pt x="3728" y="12118"/>
                    <a:pt x="8686" y="12699"/>
                  </a:cubicBezTo>
                  <a:lnTo>
                    <a:pt x="10336" y="21600"/>
                  </a:lnTo>
                  <a:lnTo>
                    <a:pt x="11264" y="21600"/>
                  </a:lnTo>
                  <a:lnTo>
                    <a:pt x="12913" y="12699"/>
                  </a:lnTo>
                  <a:cubicBezTo>
                    <a:pt x="17872" y="12118"/>
                    <a:pt x="21600" y="9505"/>
                    <a:pt x="21600" y="6396"/>
                  </a:cubicBezTo>
                  <a:cubicBezTo>
                    <a:pt x="21600" y="2861"/>
                    <a:pt x="16760" y="0"/>
                    <a:pt x="10806" y="0"/>
                  </a:cubicBezTo>
                  <a:close/>
                </a:path>
              </a:pathLst>
            </a:custGeom>
            <a:solidFill>
              <a:srgbClr val="5EB2F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pPr>
              <a:endParaRPr/>
            </a:p>
          </p:txBody>
        </p:sp>
        <p:sp>
          <p:nvSpPr>
            <p:cNvPr id="186" name="04"/>
            <p:cNvSpPr txBox="1"/>
            <p:nvPr/>
          </p:nvSpPr>
          <p:spPr>
            <a:xfrm>
              <a:off x="-1" y="45725"/>
              <a:ext cx="606058" cy="513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188" name="Google Shape;544;p24"/>
          <p:cNvSpPr/>
          <p:nvPr/>
        </p:nvSpPr>
        <p:spPr>
          <a:xfrm>
            <a:off x="5696964" y="3556676"/>
            <a:ext cx="18846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2000">
                <a:solidFill>
                  <a:srgbClr val="43434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 err="1"/>
              <a:t>Sahadan</a:t>
            </a:r>
            <a:r>
              <a:rPr dirty="0"/>
              <a:t>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Toplama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270</Words>
  <Application>Microsoft Office PowerPoint</Application>
  <PresentationFormat>Özel</PresentationFormat>
  <Paragraphs>120</Paragraphs>
  <Slides>12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2" baseType="lpstr">
      <vt:lpstr>Andale Mono</vt:lpstr>
      <vt:lpstr>Arial</vt:lpstr>
      <vt:lpstr>Calibri</vt:lpstr>
      <vt:lpstr>Fira Sans Extra Condensed</vt:lpstr>
      <vt:lpstr>Georgia</vt:lpstr>
      <vt:lpstr>Helvetica</vt:lpstr>
      <vt:lpstr>Monaco</vt:lpstr>
      <vt:lpstr>Times New Roman</vt:lpstr>
      <vt:lpstr>Times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yasir keleş</cp:lastModifiedBy>
  <cp:revision>7</cp:revision>
  <dcterms:modified xsi:type="dcterms:W3CDTF">2022-05-15T07:50:42Z</dcterms:modified>
</cp:coreProperties>
</file>