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815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31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36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0630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379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3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3929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51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645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373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588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81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7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656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68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08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9A20-DD0F-4390-A443-F9864154D3EE}" type="datetimeFigureOut">
              <a:rPr lang="es-AR" smtClean="0"/>
              <a:t>13/8/2017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66B9B79-62DA-4CA3-A02D-63CC373C23D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86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Viscosidad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548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Mediciones empíricas de viscosidad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Mediante tubo trasparente (caída de pistón o de esfera)</a:t>
            </a:r>
            <a:endParaRPr lang="es-AR" sz="2400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96" y="2746540"/>
            <a:ext cx="2062163" cy="3444649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27" y="3317081"/>
            <a:ext cx="2386693" cy="1077686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70" y="4623367"/>
            <a:ext cx="1151618" cy="71777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703492" y="5357140"/>
            <a:ext cx="228909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= 3*π*D*μ*V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57" y="2678164"/>
            <a:ext cx="245189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Mediciones empíricas de viscosidad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Mediante un disco que gira (viscosímetro </a:t>
            </a:r>
            <a:r>
              <a:rPr lang="es-ES" sz="2400" dirty="0" err="1" smtClean="0"/>
              <a:t>Couette</a:t>
            </a:r>
            <a:r>
              <a:rPr lang="es-ES" sz="2400" dirty="0" smtClean="0"/>
              <a:t>)</a:t>
            </a:r>
          </a:p>
          <a:p>
            <a:pPr lvl="1"/>
            <a:r>
              <a:rPr lang="es-ES" sz="2200" dirty="0" smtClean="0"/>
              <a:t>Variaciones: viscosímetro </a:t>
            </a:r>
            <a:r>
              <a:rPr lang="es-ES" sz="2200" dirty="0" err="1" smtClean="0"/>
              <a:t>Brookfield</a:t>
            </a:r>
            <a:r>
              <a:rPr lang="es-ES" sz="2200" dirty="0" smtClean="0"/>
              <a:t>, McMichael y </a:t>
            </a:r>
            <a:r>
              <a:rPr lang="es-ES" sz="2200" dirty="0" err="1" smtClean="0"/>
              <a:t>Stormer</a:t>
            </a:r>
            <a:r>
              <a:rPr lang="es-ES" sz="2200" dirty="0" smtClean="0"/>
              <a:t> (pinturas).</a:t>
            </a:r>
            <a:endParaRPr lang="es-ES" sz="2200" dirty="0"/>
          </a:p>
          <a:p>
            <a:endParaRPr lang="es-AR" sz="2400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9" y="3118756"/>
            <a:ext cx="2588758" cy="25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Mediciones empíricas de viscosidad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Método de caída de una columna vertical de fluido</a:t>
            </a:r>
            <a:endParaRPr lang="es-AR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760348"/>
            <a:ext cx="3962400" cy="2524125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3878754"/>
            <a:ext cx="3276600" cy="779009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14" y="2871144"/>
            <a:ext cx="1675719" cy="7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Mediciones empíricas de viscosidad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Viscosímetro de tubo capilar</a:t>
            </a:r>
          </a:p>
          <a:p>
            <a:pPr marL="457200" lvl="1" indent="0">
              <a:buNone/>
            </a:pPr>
            <a:r>
              <a:rPr lang="es-ES" sz="2400" dirty="0"/>
              <a:t>μ = * p*D 4* 128*Q* l</a:t>
            </a:r>
            <a:endParaRPr lang="es-AR" sz="2400" dirty="0"/>
          </a:p>
          <a:p>
            <a:pPr marL="457200" lvl="1" indent="0">
              <a:buNone/>
            </a:pPr>
            <a:endParaRPr lang="es-AR" sz="2200" dirty="0"/>
          </a:p>
        </p:txBody>
      </p:sp>
      <p:pic>
        <p:nvPicPr>
          <p:cNvPr id="5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84" y="3161619"/>
            <a:ext cx="4524375" cy="3343275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83" y="3395121"/>
            <a:ext cx="3568474" cy="29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Mediciones empíricas de la viscosidad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Viscosímetro de </a:t>
            </a:r>
            <a:r>
              <a:rPr lang="es-ES" sz="2400" dirty="0" err="1" smtClean="0"/>
              <a:t>Ostwald</a:t>
            </a:r>
            <a:endParaRPr lang="es-ES" sz="2400" dirty="0" smtClean="0"/>
          </a:p>
          <a:p>
            <a:pPr lvl="1"/>
            <a:r>
              <a:rPr lang="es-ES" sz="2400" dirty="0"/>
              <a:t>ley de </a:t>
            </a:r>
            <a:r>
              <a:rPr lang="es-ES" sz="2400" dirty="0" err="1" smtClean="0"/>
              <a:t>Poisseuille</a:t>
            </a:r>
            <a:endParaRPr lang="es-ES" sz="2400" dirty="0" smtClean="0"/>
          </a:p>
          <a:p>
            <a:pPr lvl="1"/>
            <a:endParaRPr lang="es-AR" sz="2200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2133600"/>
            <a:ext cx="4659086" cy="363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0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Mediciones empíricas de la velocidad		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Viscosímetro </a:t>
            </a:r>
            <a:r>
              <a:rPr lang="es-ES" sz="2400" dirty="0" err="1" smtClean="0"/>
              <a:t>Saybolt</a:t>
            </a:r>
            <a:r>
              <a:rPr lang="es-ES" sz="2400" dirty="0" smtClean="0"/>
              <a:t> [s]</a:t>
            </a:r>
            <a:endParaRPr lang="es-AR" sz="2400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30" y="1671637"/>
            <a:ext cx="4025674" cy="4794477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50" y="2702037"/>
            <a:ext cx="3391672" cy="3764077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4" y="2695914"/>
            <a:ext cx="2933967" cy="37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Mediciones empíricas de la viscosidad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Viscosímetros rotacionales:</a:t>
            </a:r>
          </a:p>
          <a:p>
            <a:pPr lvl="1"/>
            <a:r>
              <a:rPr lang="es-ES" sz="2200" dirty="0" err="1" smtClean="0"/>
              <a:t>Brookfield</a:t>
            </a:r>
            <a:endParaRPr lang="es-ES" sz="2200" dirty="0" smtClean="0"/>
          </a:p>
          <a:p>
            <a:pPr lvl="1"/>
            <a:r>
              <a:rPr lang="es-ES" sz="2200" dirty="0" smtClean="0"/>
              <a:t>Cup and </a:t>
            </a:r>
            <a:r>
              <a:rPr lang="es-ES" sz="2200" dirty="0" err="1" smtClean="0"/>
              <a:t>bob</a:t>
            </a:r>
            <a:endParaRPr lang="es-ES" sz="2200" dirty="0" smtClean="0"/>
          </a:p>
          <a:p>
            <a:pPr lvl="2"/>
            <a:r>
              <a:rPr lang="es-ES" sz="2000" dirty="0" err="1" smtClean="0"/>
              <a:t>Couette</a:t>
            </a:r>
            <a:r>
              <a:rPr lang="es-ES" sz="2000" dirty="0" smtClean="0"/>
              <a:t> o </a:t>
            </a:r>
            <a:r>
              <a:rPr lang="es-ES" sz="2000" dirty="0" err="1" smtClean="0"/>
              <a:t>Searle</a:t>
            </a:r>
            <a:endParaRPr lang="es-ES" sz="2000" dirty="0" smtClean="0"/>
          </a:p>
          <a:p>
            <a:pPr lvl="2"/>
            <a:r>
              <a:rPr lang="es-ES" sz="2000" dirty="0" err="1" smtClean="0"/>
              <a:t>Stormer</a:t>
            </a:r>
            <a:endParaRPr lang="es-ES" sz="2000" dirty="0" smtClean="0"/>
          </a:p>
          <a:p>
            <a:r>
              <a:rPr lang="es-ES" sz="2400" dirty="0" err="1" smtClean="0"/>
              <a:t>Vibracionales</a:t>
            </a:r>
            <a:endParaRPr lang="es-ES" sz="2400" dirty="0" smtClean="0"/>
          </a:p>
        </p:txBody>
      </p:sp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6" y="4339244"/>
            <a:ext cx="2213956" cy="19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6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Viscosidad en campo	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err="1" smtClean="0"/>
              <a:t>Hydramotion</a:t>
            </a:r>
            <a:r>
              <a:rPr lang="es-ES" sz="2400" dirty="0" smtClean="0"/>
              <a:t> </a:t>
            </a:r>
            <a:r>
              <a:rPr lang="es-ES" sz="2400" dirty="0" err="1" smtClean="0"/>
              <a:t>Viscolite</a:t>
            </a:r>
            <a:r>
              <a:rPr lang="es-ES" sz="2400" dirty="0" smtClean="0"/>
              <a:t> 700HP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226" y="2711878"/>
            <a:ext cx="3898582" cy="3695304"/>
          </a:xfrm>
          <a:prstGeom prst="rect">
            <a:avLst/>
          </a:prstGeom>
        </p:spPr>
      </p:pic>
      <p:pic>
        <p:nvPicPr>
          <p:cNvPr id="5" name="Imagen 4" descr="http://r3.aviationpros.com/files/base/image/CAVC/2014/08/16x9/640x360/m08-01-280-01-viscolite-deicer_1165449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160" y="3494953"/>
            <a:ext cx="3780155" cy="212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38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Viscosidad en campo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6288781" cy="3777622"/>
          </a:xfrm>
        </p:spPr>
        <p:txBody>
          <a:bodyPr/>
          <a:lstStyle/>
          <a:p>
            <a:r>
              <a:rPr lang="es-ES" sz="2000" dirty="0" smtClean="0"/>
              <a:t>Con las teclas arriba y abajo</a:t>
            </a:r>
          </a:p>
          <a:p>
            <a:pPr lvl="1"/>
            <a:r>
              <a:rPr lang="es-ES" dirty="0" smtClean="0"/>
              <a:t>VL: Lectura “en vivo” de la viscosidad</a:t>
            </a:r>
          </a:p>
          <a:p>
            <a:pPr lvl="1"/>
            <a:r>
              <a:rPr lang="es-ES" sz="1800" dirty="0" smtClean="0"/>
              <a:t>VC: Lectura corregida por temperatura de referencia mas constantes.</a:t>
            </a:r>
          </a:p>
          <a:p>
            <a:pPr lvl="1"/>
            <a:r>
              <a:rPr lang="es-ES" sz="1800" dirty="0" smtClean="0"/>
              <a:t>t : temperatura del fluido.</a:t>
            </a:r>
            <a:endParaRPr lang="es-AR" dirty="0" smtClean="0"/>
          </a:p>
          <a:p>
            <a:pPr lvl="1"/>
            <a:endParaRPr lang="es-ES" sz="1800" dirty="0"/>
          </a:p>
          <a:p>
            <a:pPr marL="457200" lvl="1" indent="0">
              <a:buNone/>
            </a:pPr>
            <a:endParaRPr lang="es-ES" sz="18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93" y="1281179"/>
            <a:ext cx="3233716" cy="49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Definiciones generales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Propiedad de los fluidos</a:t>
            </a:r>
          </a:p>
          <a:p>
            <a:r>
              <a:rPr lang="es-ES" sz="3200" dirty="0" smtClean="0"/>
              <a:t>Representa la fricción interna en un fluido</a:t>
            </a:r>
          </a:p>
          <a:p>
            <a:r>
              <a:rPr lang="es-ES" sz="3200" dirty="0" smtClean="0"/>
              <a:t>Ppal. Característica de los productos lubricantes.</a:t>
            </a:r>
          </a:p>
          <a:p>
            <a:r>
              <a:rPr lang="es-ES" sz="3200" dirty="0" smtClean="0"/>
              <a:t>Es dependiente de la temperatura.</a:t>
            </a:r>
          </a:p>
          <a:p>
            <a:r>
              <a:rPr lang="es-ES" sz="3200" dirty="0" smtClean="0"/>
              <a:t>Opuesto a la fluidez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87430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Consideraciones generales	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sz="3200" dirty="0" smtClean="0"/>
                  <a:t>Líquidos: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𝑏𝑇</m:t>
                        </m:r>
                      </m:sup>
                    </m:sSup>
                  </m:oMath>
                </a14:m>
                <a:endParaRPr lang="es-ES" sz="3200" b="0" dirty="0" smtClean="0"/>
              </a:p>
              <a:p>
                <a:r>
                  <a:rPr lang="es-ES" sz="3200" dirty="0" smtClean="0"/>
                  <a:t>Gases: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degHide m:val="on"/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s-ES" sz="3200" b="0" dirty="0" smtClean="0"/>
              </a:p>
              <a:p>
                <a:endParaRPr lang="es-ES" dirty="0" smtClean="0"/>
              </a:p>
              <a:p>
                <a:r>
                  <a:rPr lang="es-ES" sz="3200" dirty="0" smtClean="0"/>
                  <a:t>Unidades: m2/s(SI)		</a:t>
                </a:r>
                <a:r>
                  <a:rPr lang="es-ES" sz="3200" dirty="0" err="1" smtClean="0"/>
                  <a:t>St</a:t>
                </a:r>
                <a:r>
                  <a:rPr lang="es-ES" sz="3200" dirty="0" smtClean="0"/>
                  <a:t>		</a:t>
                </a:r>
                <a:r>
                  <a:rPr lang="es-ES" sz="3200" dirty="0" err="1" smtClean="0"/>
                  <a:t>cSt</a:t>
                </a:r>
                <a:r>
                  <a:rPr lang="es-ES" sz="3200" dirty="0" smtClean="0"/>
                  <a:t> (CGS)</a:t>
                </a:r>
                <a:endParaRPr lang="es-AR" sz="3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2" t="-1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51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Mediciones basadas en la teoría de viscosidad	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3200" dirty="0" smtClean="0"/>
                  <a:t>Ec. </a:t>
                </a:r>
                <a:r>
                  <a:rPr lang="es-ES" sz="3200" dirty="0" err="1" smtClean="0"/>
                  <a:t>Poiseuille</a:t>
                </a:r>
                <a:r>
                  <a:rPr lang="es-ES" sz="3200" dirty="0" smtClean="0"/>
                  <a:t>: </a:t>
                </a:r>
                <a:r>
                  <a:rPr lang="el-GR" sz="3200" dirty="0"/>
                  <a:t>η </a:t>
                </a:r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s-E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𝑣𝐿</m:t>
                        </m:r>
                      </m:den>
                    </m:f>
                  </m:oMath>
                </a14:m>
                <a:endParaRPr lang="es-AR" sz="320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η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200" dirty="0"/>
                              <m:t>η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s-AR" sz="32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8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Clasificación de los fluidos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057400"/>
            <a:ext cx="8915400" cy="385382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Puramente viscosos (newtoniano)</a:t>
            </a:r>
          </a:p>
          <a:p>
            <a:pPr lvl="1"/>
            <a:r>
              <a:rPr lang="es-ES" sz="2400" dirty="0" smtClean="0"/>
              <a:t>Dependientes del tiempo</a:t>
            </a:r>
          </a:p>
          <a:p>
            <a:pPr lvl="1"/>
            <a:r>
              <a:rPr lang="es-ES" sz="2400" dirty="0" smtClean="0"/>
              <a:t>No dependientes del tiempo</a:t>
            </a:r>
            <a:endParaRPr lang="es-AR" sz="2400" dirty="0" smtClean="0"/>
          </a:p>
          <a:p>
            <a:r>
              <a:rPr lang="es-ES" sz="2400" dirty="0" err="1" smtClean="0"/>
              <a:t>Viscoelásticos</a:t>
            </a:r>
            <a:endParaRPr lang="es-ES" sz="2400" dirty="0" smtClean="0"/>
          </a:p>
          <a:p>
            <a:pPr lvl="1"/>
            <a:r>
              <a:rPr lang="es-ES" sz="2400" dirty="0" smtClean="0"/>
              <a:t>Dependientes del tiempo</a:t>
            </a:r>
          </a:p>
          <a:p>
            <a:pPr lvl="1"/>
            <a:r>
              <a:rPr lang="es-ES" sz="2400" dirty="0" smtClean="0"/>
              <a:t>No dependientes del tiempo</a:t>
            </a:r>
          </a:p>
          <a:p>
            <a:r>
              <a:rPr lang="es-ES" sz="2400" dirty="0" smtClean="0"/>
              <a:t>No newtoniano (viscosidad aparente)</a:t>
            </a:r>
          </a:p>
          <a:p>
            <a:pPr lvl="2"/>
            <a:endParaRPr lang="es-ES" sz="2000" dirty="0" smtClean="0"/>
          </a:p>
        </p:txBody>
      </p:sp>
      <p:pic>
        <p:nvPicPr>
          <p:cNvPr id="4" name="pictur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" t="2225" r="9405"/>
          <a:stretch/>
        </p:blipFill>
        <p:spPr>
          <a:xfrm>
            <a:off x="8115300" y="1845129"/>
            <a:ext cx="4049486" cy="28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Fluidos </a:t>
            </a:r>
            <a:r>
              <a:rPr lang="es-ES" dirty="0" err="1" smtClean="0"/>
              <a:t>independiendes</a:t>
            </a:r>
            <a:r>
              <a:rPr lang="es-ES" dirty="0" smtClean="0"/>
              <a:t> del tiempo	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4343679"/>
          </a:xfrm>
        </p:spPr>
        <p:txBody>
          <a:bodyPr>
            <a:normAutofit lnSpcReduction="10000"/>
          </a:bodyPr>
          <a:lstStyle/>
          <a:p>
            <a:r>
              <a:rPr lang="es-ES" sz="2800" dirty="0" err="1" smtClean="0"/>
              <a:t>Seudoplásticos</a:t>
            </a:r>
            <a:endParaRPr lang="es-ES" sz="2800" dirty="0" smtClean="0"/>
          </a:p>
          <a:p>
            <a:endParaRPr lang="es-ES" sz="2800" dirty="0"/>
          </a:p>
          <a:p>
            <a:endParaRPr lang="es-ES" sz="2800" dirty="0" smtClean="0"/>
          </a:p>
          <a:p>
            <a:endParaRPr lang="es-ES" sz="2800" dirty="0" smtClean="0"/>
          </a:p>
          <a:p>
            <a:r>
              <a:rPr lang="es-ES" sz="2800" dirty="0" smtClean="0"/>
              <a:t>Dilatadores</a:t>
            </a:r>
          </a:p>
          <a:p>
            <a:endParaRPr lang="es-ES" sz="2800" dirty="0"/>
          </a:p>
          <a:p>
            <a:endParaRPr lang="es-ES" sz="2800" dirty="0" smtClean="0"/>
          </a:p>
          <a:p>
            <a:r>
              <a:rPr lang="es-ES" sz="2800" dirty="0" smtClean="0"/>
              <a:t>De </a:t>
            </a:r>
            <a:r>
              <a:rPr lang="es-ES" sz="2800" dirty="0" err="1" smtClean="0"/>
              <a:t>Bingham</a:t>
            </a:r>
            <a:r>
              <a:rPr lang="es-ES" sz="2800" dirty="0" smtClean="0"/>
              <a:t> </a:t>
            </a:r>
            <a:endParaRPr lang="es-AR" sz="2800" dirty="0"/>
          </a:p>
        </p:txBody>
      </p:sp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264555"/>
            <a:ext cx="1752600" cy="1720215"/>
          </a:xfrm>
          <a:prstGeom prst="rect">
            <a:avLst/>
          </a:prstGeom>
        </p:spPr>
      </p:pic>
      <p:pic>
        <p:nvPicPr>
          <p:cNvPr id="5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8" y="2984770"/>
            <a:ext cx="3581400" cy="1934892"/>
          </a:xfrm>
          <a:prstGeom prst="rect">
            <a:avLst/>
          </a:prstGeom>
        </p:spPr>
      </p:pic>
      <p:pic>
        <p:nvPicPr>
          <p:cNvPr id="6" name="pictur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65" y="4495538"/>
            <a:ext cx="1316355" cy="13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3819"/>
          </a:xfrm>
        </p:spPr>
        <p:txBody>
          <a:bodyPr/>
          <a:lstStyle/>
          <a:p>
            <a:r>
              <a:rPr lang="es-ES" dirty="0" smtClean="0"/>
              <a:t>Tipos de viscosidades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83871"/>
            <a:ext cx="8915400" cy="4327351"/>
          </a:xfrm>
        </p:spPr>
        <p:txBody>
          <a:bodyPr>
            <a:normAutofit/>
          </a:bodyPr>
          <a:lstStyle/>
          <a:p>
            <a:r>
              <a:rPr lang="es-ES" sz="2400" dirty="0" smtClean="0"/>
              <a:t>Viscosidad dinámica (µ o </a:t>
            </a:r>
            <a:r>
              <a:rPr lang="el-GR" sz="2400" dirty="0" smtClean="0"/>
              <a:t>η</a:t>
            </a:r>
            <a:r>
              <a:rPr lang="es-ES" sz="2400" dirty="0" smtClean="0"/>
              <a:t>) [</a:t>
            </a:r>
            <a:r>
              <a:rPr lang="es-ES" sz="2400" dirty="0" err="1" smtClean="0"/>
              <a:t>Pa.s</a:t>
            </a:r>
            <a:r>
              <a:rPr lang="es-ES" sz="2400" dirty="0" smtClean="0"/>
              <a:t>] [</a:t>
            </a:r>
            <a:r>
              <a:rPr lang="es-ES" sz="2400" dirty="0" err="1" smtClean="0"/>
              <a:t>cP</a:t>
            </a:r>
            <a:r>
              <a:rPr lang="es-ES" sz="2400" dirty="0" smtClean="0"/>
              <a:t>] (</a:t>
            </a:r>
            <a:r>
              <a:rPr lang="es-ES" sz="2400" dirty="0" err="1" smtClean="0"/>
              <a:t>centipoise</a:t>
            </a:r>
            <a:r>
              <a:rPr lang="es-ES" sz="2400" dirty="0" smtClean="0"/>
              <a:t>)</a:t>
            </a:r>
          </a:p>
          <a:p>
            <a:endParaRPr lang="es-ES" sz="2400" dirty="0"/>
          </a:p>
          <a:p>
            <a:r>
              <a:rPr lang="es-ES" sz="2400" dirty="0" smtClean="0"/>
              <a:t>Viscosidad cinemática (v) [</a:t>
            </a:r>
            <a:r>
              <a:rPr lang="el-GR" sz="2400" dirty="0" smtClean="0"/>
              <a:t>η</a:t>
            </a:r>
            <a:r>
              <a:rPr lang="es-ES" sz="2400" dirty="0" smtClean="0"/>
              <a:t>/</a:t>
            </a:r>
            <a:r>
              <a:rPr lang="el-GR" sz="2400" dirty="0" smtClean="0"/>
              <a:t>ρ</a:t>
            </a:r>
            <a:r>
              <a:rPr lang="es-ES" sz="2400" dirty="0" smtClean="0"/>
              <a:t>] [</a:t>
            </a:r>
            <a:r>
              <a:rPr lang="es-ES" sz="2400" dirty="0" err="1" smtClean="0"/>
              <a:t>cSt</a:t>
            </a:r>
            <a:r>
              <a:rPr lang="es-ES" sz="2400" dirty="0" smtClean="0"/>
              <a:t>] (</a:t>
            </a:r>
            <a:r>
              <a:rPr lang="es-ES" sz="2400" dirty="0" err="1" smtClean="0"/>
              <a:t>centistokes</a:t>
            </a:r>
            <a:r>
              <a:rPr lang="es-ES" sz="2400" dirty="0" smtClean="0"/>
              <a:t>)</a:t>
            </a:r>
          </a:p>
          <a:p>
            <a:endParaRPr lang="es-ES" sz="2400" dirty="0"/>
          </a:p>
          <a:p>
            <a:r>
              <a:rPr lang="es-ES" sz="2400" dirty="0" smtClean="0"/>
              <a:t>Viscosidad aparente (VA)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dirty="0" err="1"/>
              <a:t>cSt</a:t>
            </a:r>
            <a:r>
              <a:rPr lang="es-ES" dirty="0"/>
              <a:t> = </a:t>
            </a:r>
            <a:r>
              <a:rPr lang="es-ES" dirty="0" err="1" smtClean="0"/>
              <a:t>cP</a:t>
            </a:r>
            <a:r>
              <a:rPr lang="es-ES" dirty="0" smtClean="0"/>
              <a:t>/SG    </a:t>
            </a:r>
            <a:r>
              <a:rPr lang="es-ES" dirty="0" err="1" smtClean="0"/>
              <a:t>SG</a:t>
            </a:r>
            <a:r>
              <a:rPr lang="es-ES" dirty="0" smtClean="0"/>
              <a:t> = gravedad específica del fluido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4787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2804"/>
          </a:xfrm>
        </p:spPr>
        <p:txBody>
          <a:bodyPr/>
          <a:lstStyle/>
          <a:p>
            <a:r>
              <a:rPr lang="es-ES" dirty="0" smtClean="0"/>
              <a:t>Viscosidades relativas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49186"/>
            <a:ext cx="8915400" cy="4262036"/>
          </a:xfrm>
        </p:spPr>
        <p:txBody>
          <a:bodyPr>
            <a:normAutofit/>
          </a:bodyPr>
          <a:lstStyle/>
          <a:p>
            <a:r>
              <a:rPr lang="es-ES" sz="3200" dirty="0" smtClean="0"/>
              <a:t>Viscosidad </a:t>
            </a:r>
            <a:r>
              <a:rPr lang="es-ES" sz="3200" dirty="0" err="1" smtClean="0"/>
              <a:t>Engler</a:t>
            </a:r>
            <a:r>
              <a:rPr lang="es-ES" sz="3200" dirty="0" smtClean="0"/>
              <a:t>:   v = t/to</a:t>
            </a:r>
          </a:p>
          <a:p>
            <a:endParaRPr lang="es-ES" sz="3200" dirty="0"/>
          </a:p>
          <a:p>
            <a:r>
              <a:rPr lang="es-ES" sz="3200" dirty="0" smtClean="0"/>
              <a:t>Viscosidad </a:t>
            </a:r>
            <a:r>
              <a:rPr lang="es-ES" sz="3200" dirty="0" err="1" smtClean="0"/>
              <a:t>saybolt</a:t>
            </a:r>
            <a:r>
              <a:rPr lang="es-ES" sz="3200" dirty="0" smtClean="0"/>
              <a:t>: [s] S.S.U y S.S.F.</a:t>
            </a:r>
          </a:p>
          <a:p>
            <a:endParaRPr lang="es-ES" sz="3200" dirty="0"/>
          </a:p>
          <a:p>
            <a:r>
              <a:rPr lang="es-ES" sz="3200" dirty="0" smtClean="0"/>
              <a:t>Viscosidad Redwood: [s]	</a:t>
            </a:r>
          </a:p>
          <a:p>
            <a:r>
              <a:rPr lang="es-ES" sz="3200" dirty="0" smtClean="0"/>
              <a:t>SAE, SAE  H.D.</a:t>
            </a:r>
          </a:p>
          <a:p>
            <a:endParaRPr lang="es-ES" sz="3200" dirty="0"/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30126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 de viscosidad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sz="2400" dirty="0"/>
              <a:t>Ecuación de </a:t>
            </a:r>
            <a:r>
              <a:rPr lang="es-ES" sz="2400" dirty="0" err="1"/>
              <a:t>Eyring</a:t>
            </a:r>
            <a:endParaRPr lang="es-AR" sz="2400" dirty="0"/>
          </a:p>
          <a:p>
            <a:endParaRPr lang="es-ES" sz="2400" dirty="0" smtClean="0"/>
          </a:p>
          <a:p>
            <a:endParaRPr lang="es-ES" sz="2400" dirty="0"/>
          </a:p>
          <a:p>
            <a:r>
              <a:rPr lang="es-ES" sz="2400" dirty="0" smtClean="0"/>
              <a:t>Ecuación de van </a:t>
            </a:r>
            <a:r>
              <a:rPr lang="es-ES" sz="2400" dirty="0" err="1" smtClean="0"/>
              <a:t>Velzen</a:t>
            </a:r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r>
              <a:rPr lang="es-ES" sz="2400" dirty="0" smtClean="0"/>
              <a:t>Uso de nomogramas</a:t>
            </a:r>
            <a:endParaRPr lang="es-AR" sz="2400" dirty="0"/>
          </a:p>
        </p:txBody>
      </p:sp>
      <p:pic>
        <p:nvPicPr>
          <p:cNvPr id="4" name="picture" title="'Clases de viscosidad'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230" y="1905000"/>
            <a:ext cx="2073956" cy="936171"/>
          </a:xfrm>
          <a:prstGeom prst="rect">
            <a:avLst/>
          </a:prstGeom>
        </p:spPr>
      </p:pic>
      <p:pic>
        <p:nvPicPr>
          <p:cNvPr id="5" name="picture" title="'Clases de viscosidad'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83" y="3450090"/>
            <a:ext cx="3225574" cy="9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5460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2925</TotalTime>
  <Words>339</Words>
  <Application>Microsoft Office PowerPoint</Application>
  <PresentationFormat>Panorámica</PresentationFormat>
  <Paragraphs>85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Times New Roman</vt:lpstr>
      <vt:lpstr>Wingdings 3</vt:lpstr>
      <vt:lpstr>Espiral</vt:lpstr>
      <vt:lpstr>Viscosidad</vt:lpstr>
      <vt:lpstr>Definiciones generales </vt:lpstr>
      <vt:lpstr>Consideraciones generales </vt:lpstr>
      <vt:lpstr>Mediciones basadas en la teoría de viscosidad </vt:lpstr>
      <vt:lpstr>Clasificación de los fluidos</vt:lpstr>
      <vt:lpstr>Fluidos independiendes del tiempo  </vt:lpstr>
      <vt:lpstr>Tipos de viscosidades</vt:lpstr>
      <vt:lpstr>Viscosidades relativas</vt:lpstr>
      <vt:lpstr>Índice de viscosidad </vt:lpstr>
      <vt:lpstr>Mediciones empíricas de viscosidad</vt:lpstr>
      <vt:lpstr>Mediciones empíricas de viscosidad</vt:lpstr>
      <vt:lpstr>Mediciones empíricas de viscosidad</vt:lpstr>
      <vt:lpstr>Mediciones empíricas de viscosidad</vt:lpstr>
      <vt:lpstr>Mediciones empíricas de la viscosidad</vt:lpstr>
      <vt:lpstr>Mediciones empíricas de la velocidad   </vt:lpstr>
      <vt:lpstr>Mediciones empíricas de la viscosidad</vt:lpstr>
      <vt:lpstr>Viscosidad en campo  </vt:lpstr>
      <vt:lpstr>Viscosidad en campo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Viscosidad</dc:title>
  <dc:creator>USUARIO</dc:creator>
  <cp:lastModifiedBy>USUARIO</cp:lastModifiedBy>
  <cp:revision>26</cp:revision>
  <dcterms:created xsi:type="dcterms:W3CDTF">2017-08-10T18:04:10Z</dcterms:created>
  <dcterms:modified xsi:type="dcterms:W3CDTF">2017-08-14T02:16:43Z</dcterms:modified>
</cp:coreProperties>
</file>