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66" r:id="rId4"/>
    <p:sldId id="267" r:id="rId5"/>
    <p:sldId id="268" r:id="rId6"/>
    <p:sldId id="269" r:id="rId7"/>
    <p:sldId id="265"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p:cViewPr varScale="1">
        <p:scale>
          <a:sx n="69" d="100"/>
          <a:sy n="69" d="100"/>
        </p:scale>
        <p:origin x="1416"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22976AEE-2B68-40DE-AD93-B30EBBB7DD74}" type="datetimeFigureOut">
              <a:rPr lang="fr-FR" smtClean="0"/>
              <a:t>12/04/2023</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9E1132B7-6954-474B-9C8E-819A79534418}" type="slidenum">
              <a:rPr lang="fr-FR" smtClean="0"/>
              <a:t>‹N°›</a:t>
            </a:fld>
            <a:endParaRPr lang="fr-FR"/>
          </a:p>
        </p:txBody>
      </p:sp>
    </p:spTree>
    <p:extLst>
      <p:ext uri="{BB962C8B-B14F-4D97-AF65-F5344CB8AC3E}">
        <p14:creationId xmlns:p14="http://schemas.microsoft.com/office/powerpoint/2010/main" val="3413013276"/>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22976AEE-2B68-40DE-AD93-B30EBBB7DD74}" type="datetimeFigureOut">
              <a:rPr lang="fr-FR" smtClean="0"/>
              <a:t>12/04/2023</a:t>
            </a:fld>
            <a:endParaRPr lang="fr-FR"/>
          </a:p>
        </p:txBody>
      </p:sp>
      <p:sp>
        <p:nvSpPr>
          <p:cNvPr id="5" name="Footer Placeholder 4"/>
          <p:cNvSpPr>
            <a:spLocks noGrp="1"/>
          </p:cNvSpPr>
          <p:nvPr>
            <p:ph type="ftr" sz="quarter" idx="11"/>
          </p:nvPr>
        </p:nvSpPr>
        <p:spPr/>
        <p:txBody>
          <a:bodyPr/>
          <a:lstStyle/>
          <a:p>
            <a:endParaRPr lang="fr-F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E1132B7-6954-474B-9C8E-819A79534418}" type="slidenum">
              <a:rPr lang="fr-FR" smtClean="0"/>
              <a:t>‹N°›</a:t>
            </a:fld>
            <a:endParaRPr lang="fr-FR"/>
          </a:p>
        </p:txBody>
      </p:sp>
    </p:spTree>
    <p:extLst>
      <p:ext uri="{BB962C8B-B14F-4D97-AF65-F5344CB8AC3E}">
        <p14:creationId xmlns:p14="http://schemas.microsoft.com/office/powerpoint/2010/main" val="135907580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22976AEE-2B68-40DE-AD93-B30EBBB7DD74}" type="datetimeFigureOut">
              <a:rPr lang="fr-FR" smtClean="0"/>
              <a:t>12/04/2023</a:t>
            </a:fld>
            <a:endParaRPr lang="fr-FR"/>
          </a:p>
        </p:txBody>
      </p:sp>
      <p:sp>
        <p:nvSpPr>
          <p:cNvPr id="5" name="Footer Placeholder 4"/>
          <p:cNvSpPr>
            <a:spLocks noGrp="1"/>
          </p:cNvSpPr>
          <p:nvPr>
            <p:ph type="ftr" sz="quarter" idx="11"/>
          </p:nvPr>
        </p:nvSpPr>
        <p:spPr/>
        <p:txBody>
          <a:bodyPr/>
          <a:lstStyle/>
          <a:p>
            <a:endParaRPr lang="fr-F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E1132B7-6954-474B-9C8E-819A79534418}" type="slidenum">
              <a:rPr lang="fr-FR" smtClean="0"/>
              <a:t>‹N°›</a:t>
            </a:fld>
            <a:endParaRPr lang="fr-FR"/>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8603085"/>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22976AEE-2B68-40DE-AD93-B30EBBB7DD74}" type="datetimeFigureOut">
              <a:rPr lang="fr-FR" smtClean="0"/>
              <a:t>12/04/2023</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E1132B7-6954-474B-9C8E-819A79534418}" type="slidenum">
              <a:rPr lang="fr-FR" smtClean="0"/>
              <a:t>‹N°›</a:t>
            </a:fld>
            <a:endParaRPr lang="fr-FR"/>
          </a:p>
        </p:txBody>
      </p:sp>
    </p:spTree>
    <p:extLst>
      <p:ext uri="{BB962C8B-B14F-4D97-AF65-F5344CB8AC3E}">
        <p14:creationId xmlns:p14="http://schemas.microsoft.com/office/powerpoint/2010/main" val="2344660776"/>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22976AEE-2B68-40DE-AD93-B30EBBB7DD74}" type="datetimeFigureOut">
              <a:rPr lang="fr-FR" smtClean="0"/>
              <a:t>12/04/2023</a:t>
            </a:fld>
            <a:endParaRPr lang="fr-FR"/>
          </a:p>
        </p:txBody>
      </p:sp>
      <p:sp>
        <p:nvSpPr>
          <p:cNvPr id="6" name="Footer Placeholder 5"/>
          <p:cNvSpPr>
            <a:spLocks noGrp="1"/>
          </p:cNvSpPr>
          <p:nvPr>
            <p:ph type="ftr" sz="quarter" idx="11"/>
          </p:nvPr>
        </p:nvSpPr>
        <p:spPr/>
        <p:txBody>
          <a:bodyPr/>
          <a:lstStyle/>
          <a:p>
            <a:endParaRPr lang="fr-F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E1132B7-6954-474B-9C8E-819A79534418}" type="slidenum">
              <a:rPr lang="fr-FR" smtClean="0"/>
              <a:t>‹N°›</a:t>
            </a:fld>
            <a:endParaRPr lang="fr-FR"/>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71433566"/>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22976AEE-2B68-40DE-AD93-B30EBBB7DD74}" type="datetimeFigureOut">
              <a:rPr lang="fr-FR" smtClean="0"/>
              <a:t>12/04/2023</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E1132B7-6954-474B-9C8E-819A79534418}" type="slidenum">
              <a:rPr lang="fr-FR" smtClean="0"/>
              <a:t>‹N°›</a:t>
            </a:fld>
            <a:endParaRPr lang="fr-FR"/>
          </a:p>
        </p:txBody>
      </p:sp>
    </p:spTree>
    <p:extLst>
      <p:ext uri="{BB962C8B-B14F-4D97-AF65-F5344CB8AC3E}">
        <p14:creationId xmlns:p14="http://schemas.microsoft.com/office/powerpoint/2010/main" val="697481279"/>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2976AEE-2B68-40DE-AD93-B30EBBB7DD74}" type="datetimeFigureOut">
              <a:rPr lang="fr-FR" smtClean="0"/>
              <a:t>12/04/2023</a:t>
            </a:fld>
            <a:endParaRPr lang="fr-FR"/>
          </a:p>
        </p:txBody>
      </p:sp>
      <p:sp>
        <p:nvSpPr>
          <p:cNvPr id="5" name="Footer Placeholder 4"/>
          <p:cNvSpPr>
            <a:spLocks noGrp="1"/>
          </p:cNvSpPr>
          <p:nvPr>
            <p:ph type="ftr" sz="quarter" idx="11"/>
          </p:nvPr>
        </p:nvSpPr>
        <p:spPr/>
        <p:txBody>
          <a:bodyPr/>
          <a:lstStyle/>
          <a:p>
            <a:endParaRPr lang="fr-F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1132B7-6954-474B-9C8E-819A79534418}" type="slidenum">
              <a:rPr lang="fr-FR" smtClean="0"/>
              <a:t>‹N°›</a:t>
            </a:fld>
            <a:endParaRPr lang="fr-FR"/>
          </a:p>
        </p:txBody>
      </p:sp>
    </p:spTree>
    <p:extLst>
      <p:ext uri="{BB962C8B-B14F-4D97-AF65-F5344CB8AC3E}">
        <p14:creationId xmlns:p14="http://schemas.microsoft.com/office/powerpoint/2010/main" val="650686174"/>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2976AEE-2B68-40DE-AD93-B30EBBB7DD74}" type="datetimeFigureOut">
              <a:rPr lang="fr-FR" smtClean="0"/>
              <a:t>12/04/2023</a:t>
            </a:fld>
            <a:endParaRPr lang="fr-FR"/>
          </a:p>
        </p:txBody>
      </p:sp>
      <p:sp>
        <p:nvSpPr>
          <p:cNvPr id="5" name="Footer Placeholder 4"/>
          <p:cNvSpPr>
            <a:spLocks noGrp="1"/>
          </p:cNvSpPr>
          <p:nvPr>
            <p:ph type="ftr" sz="quarter" idx="11"/>
          </p:nvPr>
        </p:nvSpPr>
        <p:spPr/>
        <p:txBody>
          <a:bodyPr/>
          <a:lstStyle/>
          <a:p>
            <a:endParaRPr lang="fr-F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1132B7-6954-474B-9C8E-819A79534418}" type="slidenum">
              <a:rPr lang="fr-FR" smtClean="0"/>
              <a:t>‹N°›</a:t>
            </a:fld>
            <a:endParaRPr lang="fr-FR"/>
          </a:p>
        </p:txBody>
      </p:sp>
    </p:spTree>
    <p:extLst>
      <p:ext uri="{BB962C8B-B14F-4D97-AF65-F5344CB8AC3E}">
        <p14:creationId xmlns:p14="http://schemas.microsoft.com/office/powerpoint/2010/main" val="1232403060"/>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2976AEE-2B68-40DE-AD93-B30EBBB7DD74}" type="datetimeFigureOut">
              <a:rPr lang="fr-FR" smtClean="0"/>
              <a:t>12/04/2023</a:t>
            </a:fld>
            <a:endParaRPr lang="fr-FR"/>
          </a:p>
        </p:txBody>
      </p:sp>
      <p:sp>
        <p:nvSpPr>
          <p:cNvPr id="5" name="Footer Placeholder 4"/>
          <p:cNvSpPr>
            <a:spLocks noGrp="1"/>
          </p:cNvSpPr>
          <p:nvPr>
            <p:ph type="ftr" sz="quarter" idx="11"/>
          </p:nvPr>
        </p:nvSpPr>
        <p:spPr/>
        <p:txBody>
          <a:bodyPr/>
          <a:lstStyle/>
          <a:p>
            <a:endParaRPr lang="fr-F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1132B7-6954-474B-9C8E-819A79534418}" type="slidenum">
              <a:rPr lang="fr-FR" smtClean="0"/>
              <a:t>‹N°›</a:t>
            </a:fld>
            <a:endParaRPr lang="fr-FR"/>
          </a:p>
        </p:txBody>
      </p:sp>
    </p:spTree>
    <p:extLst>
      <p:ext uri="{BB962C8B-B14F-4D97-AF65-F5344CB8AC3E}">
        <p14:creationId xmlns:p14="http://schemas.microsoft.com/office/powerpoint/2010/main" val="1991677158"/>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22976AEE-2B68-40DE-AD93-B30EBBB7DD74}" type="datetimeFigureOut">
              <a:rPr lang="fr-FR" smtClean="0"/>
              <a:t>12/04/2023</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E1132B7-6954-474B-9C8E-819A79534418}" type="slidenum">
              <a:rPr lang="fr-FR" smtClean="0"/>
              <a:t>‹N°›</a:t>
            </a:fld>
            <a:endParaRPr lang="fr-FR"/>
          </a:p>
        </p:txBody>
      </p:sp>
    </p:spTree>
    <p:extLst>
      <p:ext uri="{BB962C8B-B14F-4D97-AF65-F5344CB8AC3E}">
        <p14:creationId xmlns:p14="http://schemas.microsoft.com/office/powerpoint/2010/main" val="2561292096"/>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22976AEE-2B68-40DE-AD93-B30EBBB7DD74}" type="datetimeFigureOut">
              <a:rPr lang="fr-FR" smtClean="0"/>
              <a:t>12/04/2023</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9E1132B7-6954-474B-9C8E-819A79534418}" type="slidenum">
              <a:rPr lang="fr-FR" smtClean="0"/>
              <a:t>‹N°›</a:t>
            </a:fld>
            <a:endParaRPr lang="fr-FR"/>
          </a:p>
        </p:txBody>
      </p:sp>
    </p:spTree>
    <p:extLst>
      <p:ext uri="{BB962C8B-B14F-4D97-AF65-F5344CB8AC3E}">
        <p14:creationId xmlns:p14="http://schemas.microsoft.com/office/powerpoint/2010/main" val="2872499272"/>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22976AEE-2B68-40DE-AD93-B30EBBB7DD74}" type="datetimeFigureOut">
              <a:rPr lang="fr-FR" smtClean="0"/>
              <a:t>12/04/2023</a:t>
            </a:fld>
            <a:endParaRPr lang="fr-FR"/>
          </a:p>
        </p:txBody>
      </p:sp>
      <p:sp>
        <p:nvSpPr>
          <p:cNvPr id="8" name="Footer Placeholder 7"/>
          <p:cNvSpPr>
            <a:spLocks noGrp="1"/>
          </p:cNvSpPr>
          <p:nvPr>
            <p:ph type="ftr" sz="quarter" idx="11"/>
          </p:nvPr>
        </p:nvSpPr>
        <p:spPr/>
        <p:txBody>
          <a:bodyPr/>
          <a:lstStyle/>
          <a:p>
            <a:endParaRPr lang="fr-F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9E1132B7-6954-474B-9C8E-819A79534418}" type="slidenum">
              <a:rPr lang="fr-FR" smtClean="0"/>
              <a:t>‹N°›</a:t>
            </a:fld>
            <a:endParaRPr lang="fr-FR"/>
          </a:p>
        </p:txBody>
      </p:sp>
    </p:spTree>
    <p:extLst>
      <p:ext uri="{BB962C8B-B14F-4D97-AF65-F5344CB8AC3E}">
        <p14:creationId xmlns:p14="http://schemas.microsoft.com/office/powerpoint/2010/main" val="1808551328"/>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2976AEE-2B68-40DE-AD93-B30EBBB7DD74}" type="datetimeFigureOut">
              <a:rPr lang="fr-FR" smtClean="0"/>
              <a:t>12/04/2023</a:t>
            </a:fld>
            <a:endParaRPr lang="fr-FR"/>
          </a:p>
        </p:txBody>
      </p:sp>
      <p:sp>
        <p:nvSpPr>
          <p:cNvPr id="4" name="Footer Placeholder 3"/>
          <p:cNvSpPr>
            <a:spLocks noGrp="1"/>
          </p:cNvSpPr>
          <p:nvPr>
            <p:ph type="ftr" sz="quarter" idx="11"/>
          </p:nvPr>
        </p:nvSpPr>
        <p:spPr/>
        <p:txBody>
          <a:bodyPr/>
          <a:lstStyle/>
          <a:p>
            <a:endParaRPr lang="fr-F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E1132B7-6954-474B-9C8E-819A79534418}" type="slidenum">
              <a:rPr lang="fr-FR" smtClean="0"/>
              <a:t>‹N°›</a:t>
            </a:fld>
            <a:endParaRPr lang="fr-FR"/>
          </a:p>
        </p:txBody>
      </p:sp>
    </p:spTree>
    <p:extLst>
      <p:ext uri="{BB962C8B-B14F-4D97-AF65-F5344CB8AC3E}">
        <p14:creationId xmlns:p14="http://schemas.microsoft.com/office/powerpoint/2010/main" val="734437818"/>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976AEE-2B68-40DE-AD93-B30EBBB7DD74}" type="datetimeFigureOut">
              <a:rPr lang="fr-FR" smtClean="0"/>
              <a:t>12/04/2023</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E1132B7-6954-474B-9C8E-819A79534418}" type="slidenum">
              <a:rPr lang="fr-FR" smtClean="0"/>
              <a:t>‹N°›</a:t>
            </a:fld>
            <a:endParaRPr lang="fr-FR"/>
          </a:p>
        </p:txBody>
      </p:sp>
    </p:spTree>
    <p:extLst>
      <p:ext uri="{BB962C8B-B14F-4D97-AF65-F5344CB8AC3E}">
        <p14:creationId xmlns:p14="http://schemas.microsoft.com/office/powerpoint/2010/main" val="2879116024"/>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22976AEE-2B68-40DE-AD93-B30EBBB7DD74}" type="datetimeFigureOut">
              <a:rPr lang="fr-FR" smtClean="0"/>
              <a:t>12/04/2023</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E1132B7-6954-474B-9C8E-819A79534418}" type="slidenum">
              <a:rPr lang="fr-FR" smtClean="0"/>
              <a:t>‹N°›</a:t>
            </a:fld>
            <a:endParaRPr lang="fr-FR"/>
          </a:p>
        </p:txBody>
      </p:sp>
    </p:spTree>
    <p:extLst>
      <p:ext uri="{BB962C8B-B14F-4D97-AF65-F5344CB8AC3E}">
        <p14:creationId xmlns:p14="http://schemas.microsoft.com/office/powerpoint/2010/main" val="262680100"/>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22976AEE-2B68-40DE-AD93-B30EBBB7DD74}" type="datetimeFigureOut">
              <a:rPr lang="fr-FR" smtClean="0"/>
              <a:t>12/04/2023</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E1132B7-6954-474B-9C8E-819A79534418}" type="slidenum">
              <a:rPr lang="fr-FR" smtClean="0"/>
              <a:t>‹N°›</a:t>
            </a:fld>
            <a:endParaRPr lang="fr-FR"/>
          </a:p>
        </p:txBody>
      </p:sp>
    </p:spTree>
    <p:extLst>
      <p:ext uri="{BB962C8B-B14F-4D97-AF65-F5344CB8AC3E}">
        <p14:creationId xmlns:p14="http://schemas.microsoft.com/office/powerpoint/2010/main" val="51702352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22976AEE-2B68-40DE-AD93-B30EBBB7DD74}" type="datetimeFigureOut">
              <a:rPr lang="fr-FR" smtClean="0"/>
              <a:t>12/04/2023</a:t>
            </a:fld>
            <a:endParaRPr lang="fr-FR"/>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9E1132B7-6954-474B-9C8E-819A79534418}" type="slidenum">
              <a:rPr lang="fr-FR" smtClean="0"/>
              <a:t>‹N°›</a:t>
            </a:fld>
            <a:endParaRPr lang="fr-FR"/>
          </a:p>
        </p:txBody>
      </p:sp>
    </p:spTree>
    <p:extLst>
      <p:ext uri="{BB962C8B-B14F-4D97-AF65-F5344CB8AC3E}">
        <p14:creationId xmlns:p14="http://schemas.microsoft.com/office/powerpoint/2010/main" val="39564377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ransition spd="slow">
    <p:wipe/>
  </p:transition>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99592" y="1663933"/>
            <a:ext cx="7772400" cy="1549043"/>
          </a:xfrm>
        </p:spPr>
        <p:txBody>
          <a:bodyPr>
            <a:normAutofit/>
          </a:bodyPr>
          <a:lstStyle/>
          <a:p>
            <a:pPr algn="ctr"/>
            <a:r>
              <a:rPr lang="fr-FR" sz="3200" b="1" dirty="0">
                <a:solidFill>
                  <a:srgbClr val="0070C0"/>
                </a:solidFill>
                <a:latin typeface="Arabic Typesetting" pitchFamily="66" charset="-78"/>
                <a:cs typeface="Arabic Typesetting" pitchFamily="66" charset="-78"/>
              </a:rPr>
              <a:t>VOTRE </a:t>
            </a:r>
            <a:r>
              <a:rPr lang="fr-FR" sz="3200" b="1" dirty="0" smtClean="0">
                <a:solidFill>
                  <a:srgbClr val="0070C0"/>
                </a:solidFill>
                <a:latin typeface="Arabic Typesetting" pitchFamily="66" charset="-78"/>
                <a:cs typeface="Arabic Typesetting" pitchFamily="66" charset="-78"/>
              </a:rPr>
              <a:t>SUJET :</a:t>
            </a:r>
            <a:br>
              <a:rPr lang="fr-FR" sz="3200" b="1" dirty="0" smtClean="0">
                <a:solidFill>
                  <a:srgbClr val="0070C0"/>
                </a:solidFill>
                <a:latin typeface="Arabic Typesetting" pitchFamily="66" charset="-78"/>
                <a:cs typeface="Arabic Typesetting" pitchFamily="66" charset="-78"/>
              </a:rPr>
            </a:br>
            <a:r>
              <a:rPr lang="fr-FR" sz="2200" b="1" dirty="0" smtClean="0">
                <a:solidFill>
                  <a:srgbClr val="0070C0"/>
                </a:solidFill>
                <a:latin typeface="Arabic Typesetting" pitchFamily="66" charset="-78"/>
                <a:cs typeface="Arabic Typesetting" pitchFamily="66" charset="-78"/>
              </a:rPr>
              <a:t>‘CONFIGURATION D’UN SERVEUR WEB SOUS LINUX’</a:t>
            </a:r>
            <a:r>
              <a:rPr lang="fr-FR" sz="2200" dirty="0"/>
              <a:t/>
            </a:r>
            <a:br>
              <a:rPr lang="fr-FR" sz="2200" dirty="0"/>
            </a:br>
            <a:r>
              <a:rPr lang="fr-FR" sz="3200" b="1" dirty="0" smtClean="0"/>
              <a:t>GroupeN°19</a:t>
            </a:r>
            <a:endParaRPr lang="fr-FR" sz="3200" b="1" dirty="0"/>
          </a:p>
        </p:txBody>
      </p:sp>
      <p:sp>
        <p:nvSpPr>
          <p:cNvPr id="4" name="ZoneTexte 3"/>
          <p:cNvSpPr txBox="1"/>
          <p:nvPr/>
        </p:nvSpPr>
        <p:spPr>
          <a:xfrm>
            <a:off x="1869468" y="188640"/>
            <a:ext cx="5832648" cy="646331"/>
          </a:xfrm>
          <a:prstGeom prst="rect">
            <a:avLst/>
          </a:prstGeom>
          <a:noFill/>
        </p:spPr>
        <p:txBody>
          <a:bodyPr wrap="square" rtlCol="0">
            <a:spAutoFit/>
          </a:bodyPr>
          <a:lstStyle/>
          <a:p>
            <a:pPr algn="ctr"/>
            <a:r>
              <a:rPr lang="fr-FR" sz="3600" b="1" dirty="0"/>
              <a:t>Séminaire  SE I &amp; II 2021-2022</a:t>
            </a:r>
          </a:p>
        </p:txBody>
      </p:sp>
      <p:graphicFrame>
        <p:nvGraphicFramePr>
          <p:cNvPr id="5" name="Tableau 4"/>
          <p:cNvGraphicFramePr>
            <a:graphicFrameLocks noGrp="1"/>
          </p:cNvGraphicFramePr>
          <p:nvPr>
            <p:extLst>
              <p:ext uri="{D42A27DB-BD31-4B8C-83A1-F6EECF244321}">
                <p14:modId xmlns:p14="http://schemas.microsoft.com/office/powerpoint/2010/main" val="2612116101"/>
              </p:ext>
            </p:extLst>
          </p:nvPr>
        </p:nvGraphicFramePr>
        <p:xfrm>
          <a:off x="1866001" y="3448224"/>
          <a:ext cx="6096000" cy="3709416"/>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lnSpc>
                          <a:spcPct val="115000"/>
                        </a:lnSpc>
                        <a:spcAft>
                          <a:spcPts val="0"/>
                        </a:spcAft>
                      </a:pPr>
                      <a:r>
                        <a:rPr lang="fr-FR" sz="1600" b="1" dirty="0" smtClean="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KAYEMBE</a:t>
                      </a:r>
                      <a:endParaRPr lang="fr-FR" sz="16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15000"/>
                        </a:lnSpc>
                        <a:spcAft>
                          <a:spcPts val="0"/>
                        </a:spcAft>
                      </a:pPr>
                      <a:r>
                        <a:rPr lang="fr-FR" sz="1600" b="1" dirty="0" smtClean="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KAYEMBE</a:t>
                      </a:r>
                      <a:endParaRPr lang="fr-FR" sz="16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15000"/>
                        </a:lnSpc>
                        <a:spcAft>
                          <a:spcPts val="0"/>
                        </a:spcAft>
                      </a:pPr>
                      <a:r>
                        <a:rPr lang="fr-FR" sz="1600" b="1" dirty="0" smtClean="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Moise</a:t>
                      </a:r>
                      <a:endParaRPr lang="fr-FR" sz="16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370840">
                <a:tc>
                  <a:txBody>
                    <a:bodyPr/>
                    <a:lstStyle/>
                    <a:p>
                      <a:pPr algn="ctr">
                        <a:lnSpc>
                          <a:spcPct val="115000"/>
                        </a:lnSpc>
                        <a:spcAft>
                          <a:spcPts val="0"/>
                        </a:spcAft>
                      </a:pPr>
                      <a:r>
                        <a:rPr lang="fr-FR" sz="1600" b="1" dirty="0" smtClean="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NZOLOKO</a:t>
                      </a:r>
                      <a:endParaRPr lang="fr-FR" sz="16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15000"/>
                        </a:lnSpc>
                        <a:spcAft>
                          <a:spcPts val="0"/>
                        </a:spcAft>
                      </a:pPr>
                      <a:r>
                        <a:rPr lang="fr-FR" sz="1600" b="1" dirty="0" smtClean="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KIFWAFWA</a:t>
                      </a:r>
                      <a:endParaRPr lang="fr-FR" sz="16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15000"/>
                        </a:lnSpc>
                        <a:spcAft>
                          <a:spcPts val="0"/>
                        </a:spcAft>
                      </a:pPr>
                      <a:r>
                        <a:rPr lang="fr-FR" sz="1600" b="1" dirty="0" smtClean="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Fanny</a:t>
                      </a:r>
                      <a:endParaRPr lang="fr-FR" sz="16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370840">
                <a:tc>
                  <a:txBody>
                    <a:bodyPr/>
                    <a:lstStyle/>
                    <a:p>
                      <a:pPr algn="ctr">
                        <a:lnSpc>
                          <a:spcPct val="115000"/>
                        </a:lnSpc>
                        <a:spcAft>
                          <a:spcPts val="0"/>
                        </a:spcAft>
                      </a:pPr>
                      <a:r>
                        <a:rPr lang="fr-FR" sz="1600" b="1" dirty="0" smtClean="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SILASI</a:t>
                      </a:r>
                      <a:endParaRPr lang="fr-FR" sz="16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15000"/>
                        </a:lnSpc>
                        <a:spcAft>
                          <a:spcPts val="0"/>
                        </a:spcAft>
                      </a:pPr>
                      <a:r>
                        <a:rPr lang="fr-FR" sz="1600" b="1" dirty="0" smtClean="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NORI</a:t>
                      </a:r>
                      <a:endParaRPr lang="fr-FR" sz="16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15000"/>
                        </a:lnSpc>
                        <a:spcAft>
                          <a:spcPts val="0"/>
                        </a:spcAft>
                      </a:pPr>
                      <a:r>
                        <a:rPr lang="fr-FR" sz="1600" b="1" dirty="0" smtClean="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Alexandre</a:t>
                      </a:r>
                      <a:endParaRPr lang="fr-FR" sz="16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r h="370840">
                <a:tc>
                  <a:txBody>
                    <a:bodyPr/>
                    <a:lstStyle/>
                    <a:p>
                      <a:pPr algn="ctr">
                        <a:lnSpc>
                          <a:spcPct val="115000"/>
                        </a:lnSpc>
                        <a:spcAft>
                          <a:spcPts val="0"/>
                        </a:spcAft>
                      </a:pPr>
                      <a:r>
                        <a:rPr lang="fr-FR" sz="1600" b="1" dirty="0" smtClean="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TSHISUAKA</a:t>
                      </a:r>
                      <a:endParaRPr lang="fr-FR" sz="16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15000"/>
                        </a:lnSpc>
                        <a:spcAft>
                          <a:spcPts val="0"/>
                        </a:spcAft>
                      </a:pPr>
                      <a:r>
                        <a:rPr lang="fr-FR" sz="1600" b="1" dirty="0" smtClean="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KABANGU</a:t>
                      </a:r>
                      <a:endParaRPr lang="fr-FR" sz="16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15000"/>
                        </a:lnSpc>
                        <a:spcAft>
                          <a:spcPts val="0"/>
                        </a:spcAft>
                      </a:pPr>
                      <a:r>
                        <a:rPr lang="fr-FR" sz="1600" b="1" dirty="0" smtClean="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Reagan</a:t>
                      </a:r>
                      <a:endParaRPr lang="fr-FR" sz="16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r h="370840">
                <a:tc>
                  <a:txBody>
                    <a:bodyPr/>
                    <a:lstStyle/>
                    <a:p>
                      <a:pPr algn="ctr">
                        <a:lnSpc>
                          <a:spcPct val="115000"/>
                        </a:lnSpc>
                        <a:spcAft>
                          <a:spcPts val="0"/>
                        </a:spcAft>
                      </a:pPr>
                      <a:r>
                        <a:rPr lang="fr-FR" sz="1600" b="1" dirty="0" smtClean="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MANZOLA</a:t>
                      </a:r>
                      <a:endParaRPr lang="fr-FR" sz="16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15000"/>
                        </a:lnSpc>
                        <a:spcAft>
                          <a:spcPts val="0"/>
                        </a:spcAft>
                      </a:pPr>
                      <a:r>
                        <a:rPr lang="fr-FR" sz="1600" b="1" dirty="0" smtClean="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MANZOLA</a:t>
                      </a:r>
                      <a:endParaRPr lang="fr-FR" sz="16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15000"/>
                        </a:lnSpc>
                        <a:spcAft>
                          <a:spcPts val="0"/>
                        </a:spcAft>
                      </a:pPr>
                      <a:r>
                        <a:rPr lang="fr-FR" sz="1600" b="1" dirty="0" err="1" smtClean="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Mardoche</a:t>
                      </a:r>
                      <a:endParaRPr lang="fr-FR" sz="16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4"/>
                  </a:ext>
                </a:extLst>
              </a:tr>
              <a:tr h="370840">
                <a:tc>
                  <a:txBody>
                    <a:bodyPr/>
                    <a:lstStyle/>
                    <a:p>
                      <a:pPr algn="ctr">
                        <a:lnSpc>
                          <a:spcPct val="115000"/>
                        </a:lnSpc>
                        <a:spcAft>
                          <a:spcPts val="0"/>
                        </a:spcAft>
                      </a:pPr>
                      <a:r>
                        <a:rPr lang="fr-FR" sz="1600" b="1" dirty="0" smtClean="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TSHINTU</a:t>
                      </a:r>
                      <a:endParaRPr lang="fr-FR" sz="16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15000"/>
                        </a:lnSpc>
                        <a:spcAft>
                          <a:spcPts val="0"/>
                        </a:spcAft>
                      </a:pPr>
                      <a:r>
                        <a:rPr lang="fr-FR" sz="1600" b="1" dirty="0" smtClean="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MALEMPA</a:t>
                      </a:r>
                      <a:endParaRPr lang="fr-FR" sz="16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15000"/>
                        </a:lnSpc>
                        <a:spcAft>
                          <a:spcPts val="0"/>
                        </a:spcAft>
                      </a:pPr>
                      <a:r>
                        <a:rPr lang="fr-FR" sz="1600" b="1" dirty="0" smtClean="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Paulin</a:t>
                      </a:r>
                      <a:endParaRPr lang="fr-FR" sz="16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590522703"/>
                  </a:ext>
                </a:extLst>
              </a:tr>
              <a:tr h="370840">
                <a:tc>
                  <a:txBody>
                    <a:bodyPr/>
                    <a:lstStyle/>
                    <a:p>
                      <a:pPr algn="ctr">
                        <a:lnSpc>
                          <a:spcPct val="115000"/>
                        </a:lnSpc>
                        <a:spcAft>
                          <a:spcPts val="0"/>
                        </a:spcAft>
                      </a:pPr>
                      <a:r>
                        <a:rPr lang="fr-FR" sz="1600" b="1" dirty="0" smtClean="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KIYAMA</a:t>
                      </a:r>
                      <a:endParaRPr lang="fr-FR" sz="16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15000"/>
                        </a:lnSpc>
                        <a:spcAft>
                          <a:spcPts val="0"/>
                        </a:spcAft>
                      </a:pPr>
                      <a:r>
                        <a:rPr lang="fr-FR" sz="1600" b="1" dirty="0" smtClean="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KETSIA</a:t>
                      </a:r>
                      <a:endParaRPr lang="fr-FR" sz="16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15000"/>
                        </a:lnSpc>
                        <a:spcAft>
                          <a:spcPts val="0"/>
                        </a:spcAft>
                      </a:pPr>
                      <a:endParaRPr lang="fr-FR" sz="16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758300341"/>
                  </a:ext>
                </a:extLst>
              </a:tr>
              <a:tr h="370840">
                <a:tc>
                  <a:txBody>
                    <a:bodyPr/>
                    <a:lstStyle/>
                    <a:p>
                      <a:pPr algn="ctr">
                        <a:lnSpc>
                          <a:spcPct val="115000"/>
                        </a:lnSpc>
                        <a:spcAft>
                          <a:spcPts val="0"/>
                        </a:spcAft>
                      </a:pPr>
                      <a:r>
                        <a:rPr lang="fr-FR" sz="1600" b="1" dirty="0" smtClean="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KUBA</a:t>
                      </a:r>
                      <a:endParaRPr lang="fr-FR" sz="16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15000"/>
                        </a:lnSpc>
                        <a:spcAft>
                          <a:spcPts val="0"/>
                        </a:spcAft>
                      </a:pPr>
                      <a:r>
                        <a:rPr lang="fr-FR" sz="1600" b="1" dirty="0" smtClean="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ADON</a:t>
                      </a:r>
                      <a:endParaRPr lang="fr-FR" sz="16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15000"/>
                        </a:lnSpc>
                        <a:spcAft>
                          <a:spcPts val="0"/>
                        </a:spcAft>
                      </a:pPr>
                      <a:r>
                        <a:rPr lang="fr-FR" sz="1600" b="1" dirty="0" smtClean="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Bijou</a:t>
                      </a:r>
                      <a:endParaRPr lang="fr-FR" sz="16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485654167"/>
                  </a:ext>
                </a:extLst>
              </a:tr>
              <a:tr h="370840">
                <a:tc>
                  <a:txBody>
                    <a:bodyPr/>
                    <a:lstStyle/>
                    <a:p>
                      <a:pPr algn="ctr">
                        <a:lnSpc>
                          <a:spcPct val="115000"/>
                        </a:lnSpc>
                        <a:spcAft>
                          <a:spcPts val="0"/>
                        </a:spcAft>
                      </a:pPr>
                      <a:r>
                        <a:rPr lang="fr-FR" sz="1600" b="1" dirty="0" smtClean="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BASAOMBA</a:t>
                      </a:r>
                      <a:endParaRPr lang="fr-FR" sz="16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15000"/>
                        </a:lnSpc>
                        <a:spcAft>
                          <a:spcPts val="0"/>
                        </a:spcAft>
                      </a:pPr>
                      <a:r>
                        <a:rPr lang="fr-FR" sz="1600" b="1" dirty="0" smtClean="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ILONGA</a:t>
                      </a:r>
                      <a:endParaRPr lang="fr-FR" sz="16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15000"/>
                        </a:lnSpc>
                        <a:spcAft>
                          <a:spcPts val="0"/>
                        </a:spcAft>
                      </a:pPr>
                      <a:r>
                        <a:rPr lang="fr-FR" sz="1600" b="1" dirty="0" err="1" smtClean="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Seraja</a:t>
                      </a:r>
                      <a:endParaRPr lang="fr-FR" sz="16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152966312"/>
                  </a:ext>
                </a:extLst>
              </a:tr>
              <a:tr h="370840">
                <a:tc>
                  <a:txBody>
                    <a:bodyPr/>
                    <a:lstStyle/>
                    <a:p>
                      <a:pPr algn="ctr">
                        <a:lnSpc>
                          <a:spcPct val="115000"/>
                        </a:lnSpc>
                        <a:spcAft>
                          <a:spcPts val="0"/>
                        </a:spcAft>
                      </a:pPr>
                      <a:r>
                        <a:rPr lang="fr-FR" sz="1600" b="1" dirty="0" smtClean="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BONTAMBA</a:t>
                      </a:r>
                      <a:endParaRPr lang="fr-FR" sz="16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15000"/>
                        </a:lnSpc>
                        <a:spcAft>
                          <a:spcPts val="0"/>
                        </a:spcAft>
                      </a:pPr>
                      <a:r>
                        <a:rPr lang="fr-FR" sz="1600" b="1" dirty="0" smtClean="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BASELE</a:t>
                      </a:r>
                      <a:endParaRPr lang="fr-FR" sz="16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15000"/>
                        </a:lnSpc>
                        <a:spcAft>
                          <a:spcPts val="0"/>
                        </a:spcAft>
                      </a:pPr>
                      <a:r>
                        <a:rPr lang="fr-FR" sz="1600" b="1" dirty="0" err="1" smtClean="0">
                          <a:solidFill>
                            <a:srgbClr val="00000A"/>
                          </a:solidFill>
                          <a:effectLst/>
                          <a:latin typeface="Calibri" panose="020F0502020204030204" pitchFamily="34" charset="0"/>
                          <a:ea typeface="Calibri" panose="020F0502020204030204" pitchFamily="34" charset="0"/>
                          <a:cs typeface="Times New Roman" panose="02020603050405020304" pitchFamily="18" charset="0"/>
                        </a:rPr>
                        <a:t>Josue</a:t>
                      </a:r>
                      <a:endParaRPr lang="fr-FR" sz="1600" b="1"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62870804"/>
                  </a:ext>
                </a:extLst>
              </a:tr>
            </a:tbl>
          </a:graphicData>
        </a:graphic>
      </p:graphicFrame>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5506" y="116632"/>
            <a:ext cx="8229600" cy="1143000"/>
          </a:xfrm>
        </p:spPr>
        <p:txBody>
          <a:bodyPr/>
          <a:lstStyle/>
          <a:p>
            <a:pPr algn="l"/>
            <a:r>
              <a:rPr lang="fr-FR" b="1" dirty="0"/>
              <a:t>Plan</a:t>
            </a:r>
          </a:p>
        </p:txBody>
      </p:sp>
      <p:sp>
        <p:nvSpPr>
          <p:cNvPr id="3" name="ZoneTexte 2"/>
          <p:cNvSpPr txBox="1"/>
          <p:nvPr/>
        </p:nvSpPr>
        <p:spPr>
          <a:xfrm>
            <a:off x="1763688" y="1272386"/>
            <a:ext cx="7200800" cy="4247317"/>
          </a:xfrm>
          <a:prstGeom prst="rect">
            <a:avLst/>
          </a:prstGeom>
          <a:noFill/>
        </p:spPr>
        <p:txBody>
          <a:bodyPr wrap="square" rtlCol="0">
            <a:spAutoFit/>
          </a:bodyPr>
          <a:lstStyle/>
          <a:p>
            <a:r>
              <a:rPr lang="fr-FR" dirty="0" smtClean="0"/>
              <a:t> </a:t>
            </a:r>
            <a:r>
              <a:rPr lang="fr-FR" b="1" dirty="0"/>
              <a:t> </a:t>
            </a:r>
            <a:endParaRPr lang="en-US" dirty="0"/>
          </a:p>
          <a:p>
            <a:r>
              <a:rPr lang="fr-FR" dirty="0"/>
              <a:t>Dans le cadre de ce sujet qui est : « </a:t>
            </a:r>
            <a:r>
              <a:rPr lang="fr-FR" b="1" dirty="0"/>
              <a:t>La configuration du serveur web sous Linux</a:t>
            </a:r>
            <a:r>
              <a:rPr lang="fr-FR" dirty="0"/>
              <a:t> » </a:t>
            </a:r>
            <a:endParaRPr lang="en-US" dirty="0"/>
          </a:p>
          <a:p>
            <a:r>
              <a:rPr lang="fr-FR" dirty="0"/>
              <a:t>Pour faire cette configuration, nous allons utiliser : la configuration du service </a:t>
            </a:r>
            <a:r>
              <a:rPr lang="fr-FR" b="1" dirty="0"/>
              <a:t>http </a:t>
            </a:r>
            <a:r>
              <a:rPr lang="fr-FR" dirty="0"/>
              <a:t>qui signifie : </a:t>
            </a:r>
            <a:r>
              <a:rPr lang="fr-FR" b="1" dirty="0"/>
              <a:t>HyperText transfert Protocol, </a:t>
            </a:r>
            <a:r>
              <a:rPr lang="fr-FR" dirty="0"/>
              <a:t>qui est l’ensemble des règles régissant les transferts des fichiers sur le web. Quand nous parlons de transfert des fichiers, ça peut être : le son, l’image, la vidéo …etc. </a:t>
            </a:r>
            <a:endParaRPr lang="en-US" dirty="0"/>
          </a:p>
          <a:p>
            <a:r>
              <a:rPr lang="fr-FR" dirty="0"/>
              <a:t>Pour ce faire, on doit premièrement installer le package du service </a:t>
            </a:r>
            <a:r>
              <a:rPr lang="fr-FR" b="1" dirty="0"/>
              <a:t>http </a:t>
            </a:r>
            <a:r>
              <a:rPr lang="fr-FR" dirty="0"/>
              <a:t>ensuite on va passer par la configuration puis chuter par un test de fonctionnement. Le test de fonctionnement peut se faire sur un serveur, une machine cliente ou un navigateur, ça dépend de ton choix.</a:t>
            </a:r>
            <a:endParaRPr lang="en-US" dirty="0"/>
          </a:p>
          <a:p>
            <a:r>
              <a:rPr lang="fr-FR" b="1" dirty="0"/>
              <a:t> </a:t>
            </a:r>
            <a:endParaRPr lang="en-US" dirty="0"/>
          </a:p>
          <a:p>
            <a:endParaRPr lang="en-US" dirty="0"/>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3C9DD5-791B-4340-D193-E410F448AF22}"/>
              </a:ext>
            </a:extLst>
          </p:cNvPr>
          <p:cNvSpPr>
            <a:spLocks noGrp="1"/>
          </p:cNvSpPr>
          <p:nvPr>
            <p:ph idx="1"/>
          </p:nvPr>
        </p:nvSpPr>
        <p:spPr>
          <a:xfrm>
            <a:off x="1942415" y="260648"/>
            <a:ext cx="7022073" cy="6408712"/>
          </a:xfrm>
        </p:spPr>
        <p:txBody>
          <a:bodyPr/>
          <a:lstStyle/>
          <a:p>
            <a:pPr marL="0" indent="0">
              <a:buNone/>
            </a:pPr>
            <a:r>
              <a:rPr lang="fr-FR" b="1" dirty="0" smtClean="0">
                <a:latin typeface="Century "/>
              </a:rPr>
              <a:t>Nous commençons par installer le packages :</a:t>
            </a:r>
          </a:p>
          <a:p>
            <a:pPr marL="0" indent="0">
              <a:buNone/>
            </a:pPr>
            <a:r>
              <a:rPr lang="fr-FR" b="1" dirty="0" smtClean="0">
                <a:latin typeface="Century "/>
              </a:rPr>
              <a:t> </a:t>
            </a:r>
          </a:p>
          <a:p>
            <a:pPr marL="0" indent="0">
              <a:buNone/>
            </a:pPr>
            <a:endParaRPr lang="fr-FR" b="1" dirty="0">
              <a:latin typeface="Century "/>
            </a:endParaRPr>
          </a:p>
          <a:p>
            <a:pPr marL="0" indent="0">
              <a:buNone/>
            </a:pPr>
            <a:r>
              <a:rPr lang="fr-FR" b="1" dirty="0" smtClean="0">
                <a:latin typeface="Century "/>
              </a:rPr>
              <a:t>On peut maintenant passer à la configuration de notre serveur web :</a:t>
            </a:r>
          </a:p>
          <a:p>
            <a:pPr marL="0" indent="0">
              <a:buNone/>
            </a:pPr>
            <a:r>
              <a:rPr lang="fr-FR" b="1" dirty="0" smtClean="0">
                <a:latin typeface="Century "/>
              </a:rPr>
              <a:t>Nous devons premièrement passer au répertoire Apache 2 avec la commande:</a:t>
            </a:r>
          </a:p>
          <a:p>
            <a:pPr marL="0" indent="0">
              <a:buNone/>
            </a:pPr>
            <a:endParaRPr lang="fr-FR" b="1" dirty="0" smtClean="0">
              <a:latin typeface="Century "/>
            </a:endParaRPr>
          </a:p>
          <a:p>
            <a:pPr marL="0" indent="0">
              <a:buNone/>
            </a:pPr>
            <a:endParaRPr lang="fr-FR" b="1" dirty="0">
              <a:latin typeface="Century "/>
            </a:endParaRPr>
          </a:p>
          <a:p>
            <a:pPr marL="0" indent="0">
              <a:buNone/>
            </a:pPr>
            <a:r>
              <a:rPr lang="fr-FR" b="1" dirty="0" smtClean="0">
                <a:latin typeface="Century "/>
              </a:rPr>
              <a:t>On passe de nouveau dans un autre répertoire au niveau d’apache 2 avec la commande :</a:t>
            </a:r>
          </a:p>
          <a:p>
            <a:pPr marL="0" indent="0">
              <a:buNone/>
            </a:pPr>
            <a:endParaRPr lang="fr-FR" b="1" dirty="0" smtClean="0">
              <a:latin typeface="Century "/>
            </a:endParaRPr>
          </a:p>
          <a:p>
            <a:pPr marL="0" indent="0">
              <a:buNone/>
            </a:pPr>
            <a:endParaRPr lang="fr-FR" b="1" dirty="0">
              <a:latin typeface="Century "/>
            </a:endParaRPr>
          </a:p>
          <a:p>
            <a:pPr marL="0" indent="0">
              <a:buNone/>
            </a:pPr>
            <a:endParaRPr lang="fr-FR" b="1" dirty="0" smtClean="0">
              <a:latin typeface="Century "/>
            </a:endParaRPr>
          </a:p>
          <a:p>
            <a:pPr marL="0" indent="0">
              <a:buNone/>
            </a:pPr>
            <a:endParaRPr lang="en-SN" b="1" dirty="0">
              <a:latin typeface="Century "/>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2309812" y="908720"/>
            <a:ext cx="4524375" cy="257175"/>
          </a:xfrm>
          <a:prstGeom prst="rect">
            <a:avLst/>
          </a:prstGeom>
        </p:spPr>
      </p:pic>
      <p:pic>
        <p:nvPicPr>
          <p:cNvPr id="5" name="Image 4"/>
          <p:cNvPicPr/>
          <p:nvPr/>
        </p:nvPicPr>
        <p:blipFill>
          <a:blip r:embed="rId3">
            <a:extLst>
              <a:ext uri="{28A0092B-C50C-407E-A947-70E740481C1C}">
                <a14:useLocalDpi xmlns:a14="http://schemas.microsoft.com/office/drawing/2010/main" val="0"/>
              </a:ext>
            </a:extLst>
          </a:blip>
          <a:stretch>
            <a:fillRect/>
          </a:stretch>
        </p:blipFill>
        <p:spPr>
          <a:xfrm>
            <a:off x="2051720" y="2924944"/>
            <a:ext cx="3514725" cy="400050"/>
          </a:xfrm>
          <a:prstGeom prst="rect">
            <a:avLst/>
          </a:prstGeom>
        </p:spPr>
      </p:pic>
      <p:pic>
        <p:nvPicPr>
          <p:cNvPr id="6" name="Image 5"/>
          <p:cNvPicPr/>
          <p:nvPr/>
        </p:nvPicPr>
        <p:blipFill>
          <a:blip r:embed="rId4">
            <a:extLst>
              <a:ext uri="{28A0092B-C50C-407E-A947-70E740481C1C}">
                <a14:useLocalDpi xmlns:a14="http://schemas.microsoft.com/office/drawing/2010/main" val="0"/>
              </a:ext>
            </a:extLst>
          </a:blip>
          <a:stretch>
            <a:fillRect/>
          </a:stretch>
        </p:blipFill>
        <p:spPr>
          <a:xfrm>
            <a:off x="1936864" y="4365104"/>
            <a:ext cx="6739592" cy="946016"/>
          </a:xfrm>
          <a:prstGeom prst="rect">
            <a:avLst/>
          </a:prstGeom>
        </p:spPr>
      </p:pic>
    </p:spTree>
    <p:extLst>
      <p:ext uri="{BB962C8B-B14F-4D97-AF65-F5344CB8AC3E}">
        <p14:creationId xmlns:p14="http://schemas.microsoft.com/office/powerpoint/2010/main" val="112821301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92C52-F4E7-4707-3EEE-B3E23C0ADD14}"/>
              </a:ext>
            </a:extLst>
          </p:cNvPr>
          <p:cNvSpPr>
            <a:spLocks noGrp="1"/>
          </p:cNvSpPr>
          <p:nvPr>
            <p:ph idx="1"/>
          </p:nvPr>
        </p:nvSpPr>
        <p:spPr>
          <a:xfrm>
            <a:off x="1475656" y="188640"/>
            <a:ext cx="7560840" cy="6408712"/>
          </a:xfrm>
        </p:spPr>
        <p:txBody>
          <a:bodyPr/>
          <a:lstStyle/>
          <a:p>
            <a:pPr marL="0" indent="0">
              <a:buNone/>
            </a:pPr>
            <a:r>
              <a:rPr lang="fr-FR" b="1" dirty="0" smtClean="0">
                <a:latin typeface="Century "/>
              </a:rPr>
              <a:t>On copie le fichier de configuration (000-default.conf) au niveau du site-</a:t>
            </a:r>
            <a:r>
              <a:rPr lang="fr-FR" b="1" dirty="0" err="1" smtClean="0">
                <a:latin typeface="Century "/>
              </a:rPr>
              <a:t>availible</a:t>
            </a:r>
            <a:r>
              <a:rPr lang="fr-FR" b="1" dirty="0" smtClean="0">
                <a:latin typeface="Century "/>
              </a:rPr>
              <a:t>  avec la commande :</a:t>
            </a:r>
          </a:p>
          <a:p>
            <a:pPr marL="0" indent="0">
              <a:buNone/>
            </a:pPr>
            <a:endParaRPr lang="fr-FR" b="1" dirty="0" smtClean="0">
              <a:latin typeface="Century "/>
            </a:endParaRPr>
          </a:p>
          <a:p>
            <a:pPr marL="0" indent="0">
              <a:buNone/>
            </a:pPr>
            <a:endParaRPr lang="fr-FR" b="1" dirty="0">
              <a:latin typeface="Century "/>
            </a:endParaRPr>
          </a:p>
          <a:p>
            <a:pPr marL="0" indent="0">
              <a:buNone/>
            </a:pPr>
            <a:r>
              <a:rPr lang="fr-FR" b="1" dirty="0" smtClean="0">
                <a:latin typeface="Century "/>
              </a:rPr>
              <a:t>On ouvre un fichier </a:t>
            </a:r>
            <a:r>
              <a:rPr lang="fr-FR" b="1" dirty="0" err="1" smtClean="0">
                <a:latin typeface="Century "/>
              </a:rPr>
              <a:t>habib.conf</a:t>
            </a:r>
            <a:r>
              <a:rPr lang="fr-FR" b="1" dirty="0" smtClean="0">
                <a:latin typeface="Century "/>
              </a:rPr>
              <a:t> préalablement créer pour contenir les informations de 000-default.conf.</a:t>
            </a:r>
          </a:p>
          <a:p>
            <a:pPr marL="0" indent="0">
              <a:buNone/>
            </a:pPr>
            <a:r>
              <a:rPr lang="fr-FR" b="1" dirty="0" smtClean="0">
                <a:latin typeface="Century "/>
              </a:rPr>
              <a:t>On ouvre le fichier à l’aide la commande « nano </a:t>
            </a:r>
            <a:r>
              <a:rPr lang="fr-FR" b="1" dirty="0" err="1" smtClean="0">
                <a:latin typeface="Century "/>
              </a:rPr>
              <a:t>habib.conf</a:t>
            </a:r>
            <a:r>
              <a:rPr lang="fr-FR" b="1" dirty="0" smtClean="0">
                <a:latin typeface="Century "/>
              </a:rPr>
              <a:t> »</a:t>
            </a:r>
          </a:p>
          <a:p>
            <a:pPr marL="0" indent="0">
              <a:buNone/>
            </a:pPr>
            <a:r>
              <a:rPr lang="fr-FR" b="1" dirty="0" smtClean="0">
                <a:latin typeface="Century "/>
              </a:rPr>
              <a:t>Une fois dans le fichier on modifie le nom de la machine qui server1 et le nom du domaine qui est habib.sn</a:t>
            </a:r>
          </a:p>
          <a:p>
            <a:pPr marL="0" indent="0">
              <a:buNone/>
            </a:pPr>
            <a:r>
              <a:rPr lang="fr-FR" b="1" dirty="0" smtClean="0">
                <a:latin typeface="Century "/>
              </a:rPr>
              <a:t>On Passe </a:t>
            </a:r>
            <a:r>
              <a:rPr lang="fr-FR" b="1" dirty="0">
                <a:latin typeface="Century "/>
              </a:rPr>
              <a:t>maintenant au répertoire var/www/html en utilisant la commande </a:t>
            </a:r>
            <a:r>
              <a:rPr lang="fr-FR" b="1" dirty="0" smtClean="0">
                <a:latin typeface="Century "/>
              </a:rPr>
              <a:t>« cd », </a:t>
            </a:r>
            <a:r>
              <a:rPr lang="fr-FR" b="1" dirty="0">
                <a:latin typeface="Century "/>
              </a:rPr>
              <a:t>pour continuer notre configuration car dedans y a un fichier index.html qui nous intéresse. Celui-ci contient la configuration par défaut sur ce, on doit supprimer toutes les informations qui se trouvent à l’intérieur en utilisant la commande </a:t>
            </a:r>
            <a:r>
              <a:rPr lang="fr-FR" b="1" dirty="0" smtClean="0">
                <a:latin typeface="Century "/>
              </a:rPr>
              <a:t>« </a:t>
            </a:r>
            <a:r>
              <a:rPr lang="fr-FR" b="1" dirty="0" err="1" smtClean="0">
                <a:latin typeface="Century "/>
              </a:rPr>
              <a:t>rm</a:t>
            </a:r>
            <a:r>
              <a:rPr lang="fr-FR" b="1" dirty="0" smtClean="0">
                <a:latin typeface="Century "/>
              </a:rPr>
              <a:t> </a:t>
            </a:r>
            <a:r>
              <a:rPr lang="fr-FR" b="1" dirty="0">
                <a:latin typeface="Century "/>
              </a:rPr>
              <a:t>–</a:t>
            </a:r>
            <a:r>
              <a:rPr lang="fr-FR" b="1" dirty="0" err="1">
                <a:latin typeface="Century "/>
              </a:rPr>
              <a:t>rf</a:t>
            </a:r>
            <a:r>
              <a:rPr lang="fr-FR" b="1" dirty="0">
                <a:latin typeface="Century "/>
              </a:rPr>
              <a:t> index.html</a:t>
            </a:r>
            <a:r>
              <a:rPr lang="fr-FR" b="1" dirty="0" smtClean="0">
                <a:latin typeface="Century "/>
              </a:rPr>
              <a:t>. »</a:t>
            </a:r>
          </a:p>
          <a:p>
            <a:pPr marL="0" indent="0">
              <a:buNone/>
            </a:pPr>
            <a:r>
              <a:rPr lang="fr-FR" b="1" dirty="0" err="1" smtClean="0">
                <a:latin typeface="Century "/>
              </a:rPr>
              <a:t>Accedons</a:t>
            </a:r>
            <a:r>
              <a:rPr lang="fr-FR" b="1" dirty="0" smtClean="0">
                <a:latin typeface="Century "/>
              </a:rPr>
              <a:t> au fichier index.html avec la commande « nano »</a:t>
            </a:r>
          </a:p>
          <a:p>
            <a:pPr marL="0" indent="0">
              <a:buNone/>
            </a:pPr>
            <a:r>
              <a:rPr lang="fr-FR" b="1" dirty="0" smtClean="0">
                <a:latin typeface="Century "/>
              </a:rPr>
              <a:t>On rentre dans le répertoire apache2 pour se rendre dans le site </a:t>
            </a:r>
            <a:r>
              <a:rPr lang="fr-FR" b="1" dirty="0" err="1" smtClean="0">
                <a:latin typeface="Century "/>
              </a:rPr>
              <a:t>available</a:t>
            </a:r>
            <a:r>
              <a:rPr lang="fr-FR" b="1" dirty="0" smtClean="0">
                <a:latin typeface="Century "/>
              </a:rPr>
              <a:t>  </a:t>
            </a:r>
          </a:p>
          <a:p>
            <a:pPr marL="0" indent="0">
              <a:buNone/>
            </a:pPr>
            <a:endParaRPr lang="en-SN" b="1" dirty="0">
              <a:latin typeface="Century "/>
            </a:endParaRP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623774" y="1052984"/>
            <a:ext cx="6404610" cy="575816"/>
          </a:xfrm>
          <a:prstGeom prst="rect">
            <a:avLst/>
          </a:prstGeom>
        </p:spPr>
      </p:pic>
    </p:spTree>
    <p:extLst>
      <p:ext uri="{BB962C8B-B14F-4D97-AF65-F5344CB8AC3E}">
        <p14:creationId xmlns:p14="http://schemas.microsoft.com/office/powerpoint/2010/main" val="2738355706"/>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75656" y="188640"/>
            <a:ext cx="7488832" cy="6480720"/>
          </a:xfrm>
        </p:spPr>
        <p:txBody>
          <a:bodyPr/>
          <a:lstStyle/>
          <a:p>
            <a:pPr marL="0" indent="0">
              <a:buNone/>
            </a:pPr>
            <a:r>
              <a:rPr lang="fr-FR" b="1" dirty="0" smtClean="0">
                <a:latin typeface="Century "/>
              </a:rPr>
              <a:t>On doit désactiver la configuration par défaut qui 000-default.conf car ça vas </a:t>
            </a:r>
            <a:r>
              <a:rPr lang="fr-FR" b="1" dirty="0" err="1" smtClean="0">
                <a:latin typeface="Century "/>
              </a:rPr>
              <a:t>empecher</a:t>
            </a:r>
            <a:r>
              <a:rPr lang="fr-FR" b="1" dirty="0" smtClean="0">
                <a:latin typeface="Century "/>
              </a:rPr>
              <a:t> l’</a:t>
            </a:r>
            <a:r>
              <a:rPr lang="fr-FR" b="1" dirty="0" err="1" smtClean="0">
                <a:latin typeface="Century "/>
              </a:rPr>
              <a:t>execution</a:t>
            </a:r>
            <a:r>
              <a:rPr lang="fr-FR" b="1" dirty="0" smtClean="0">
                <a:latin typeface="Century "/>
              </a:rPr>
              <a:t> de ce qu’on a pu faire dans habib.sn. On fera la commande :</a:t>
            </a:r>
          </a:p>
          <a:p>
            <a:pPr marL="0" indent="0">
              <a:buNone/>
            </a:pPr>
            <a:endParaRPr lang="fr-FR" b="1" dirty="0" smtClean="0">
              <a:latin typeface="Century "/>
            </a:endParaRPr>
          </a:p>
          <a:p>
            <a:pPr marL="0" indent="0">
              <a:buNone/>
            </a:pPr>
            <a:endParaRPr lang="fr-FR" b="1" dirty="0">
              <a:latin typeface="Century "/>
            </a:endParaRPr>
          </a:p>
          <a:p>
            <a:pPr marL="0" indent="0">
              <a:buNone/>
            </a:pPr>
            <a:r>
              <a:rPr lang="fr-FR" b="1" dirty="0" smtClean="0">
                <a:latin typeface="Century "/>
              </a:rPr>
              <a:t>On peut maintenant activer le site configurer en faisant la commande :</a:t>
            </a:r>
          </a:p>
          <a:p>
            <a:pPr marL="0" indent="0">
              <a:buNone/>
            </a:pPr>
            <a:endParaRPr lang="fr-FR" b="1" dirty="0" smtClean="0">
              <a:latin typeface="Century "/>
            </a:endParaRPr>
          </a:p>
          <a:p>
            <a:pPr marL="0" indent="0">
              <a:buNone/>
            </a:pPr>
            <a:endParaRPr lang="fr-FR" b="1" dirty="0">
              <a:latin typeface="Century "/>
            </a:endParaRPr>
          </a:p>
          <a:p>
            <a:pPr marL="0" indent="0">
              <a:buNone/>
            </a:pPr>
            <a:r>
              <a:rPr lang="fr-FR" b="1" dirty="0" smtClean="0">
                <a:latin typeface="Century "/>
              </a:rPr>
              <a:t>On fait un test pour voir si la syntaxe à fonctionner en utilisant la commande :</a:t>
            </a:r>
          </a:p>
          <a:p>
            <a:pPr marL="0" indent="0">
              <a:buNone/>
            </a:pPr>
            <a:endParaRPr lang="fr-FR" b="1" dirty="0" smtClean="0">
              <a:latin typeface="Century "/>
            </a:endParaRPr>
          </a:p>
          <a:p>
            <a:pPr marL="0" indent="0">
              <a:buNone/>
            </a:pPr>
            <a:endParaRPr lang="fr-FR" b="1" dirty="0">
              <a:latin typeface="Century "/>
            </a:endParaRPr>
          </a:p>
          <a:p>
            <a:pPr marL="0" indent="0">
              <a:buNone/>
            </a:pPr>
            <a:endParaRPr lang="fr-FR" b="1" dirty="0">
              <a:latin typeface="Century "/>
            </a:endParaRPr>
          </a:p>
          <a:p>
            <a:pPr marL="0" indent="0">
              <a:buNone/>
            </a:pPr>
            <a:r>
              <a:rPr lang="fr-FR" b="1" dirty="0" smtClean="0">
                <a:latin typeface="Century "/>
              </a:rPr>
              <a:t>On remarque que la syntaxe n’a pas d’erreur et donc on peut maintenant redémarrer le système et l’ouvrir pour voir si la configuration de notre serveur à fonctionner:</a:t>
            </a:r>
          </a:p>
          <a:p>
            <a:pPr marL="0" indent="0">
              <a:buNone/>
            </a:pPr>
            <a:r>
              <a:rPr lang="fr-FR" b="1" dirty="0" smtClean="0">
                <a:latin typeface="Century "/>
              </a:rPr>
              <a:t> </a:t>
            </a: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691640" y="1268760"/>
            <a:ext cx="5760720" cy="576064"/>
          </a:xfrm>
          <a:prstGeom prst="rect">
            <a:avLst/>
          </a:prstGeom>
        </p:spPr>
      </p:pic>
      <p:pic>
        <p:nvPicPr>
          <p:cNvPr id="5" name="Image 4"/>
          <p:cNvPicPr/>
          <p:nvPr/>
        </p:nvPicPr>
        <p:blipFill>
          <a:blip r:embed="rId3">
            <a:extLst>
              <a:ext uri="{28A0092B-C50C-407E-A947-70E740481C1C}">
                <a14:useLocalDpi xmlns:a14="http://schemas.microsoft.com/office/drawing/2010/main" val="0"/>
              </a:ext>
            </a:extLst>
          </a:blip>
          <a:stretch>
            <a:fillRect/>
          </a:stretch>
        </p:blipFill>
        <p:spPr>
          <a:xfrm>
            <a:off x="1868894" y="2708920"/>
            <a:ext cx="5439410" cy="576064"/>
          </a:xfrm>
          <a:prstGeom prst="rect">
            <a:avLst/>
          </a:prstGeom>
        </p:spPr>
      </p:pic>
      <p:pic>
        <p:nvPicPr>
          <p:cNvPr id="6" name="Image 5"/>
          <p:cNvPicPr/>
          <p:nvPr/>
        </p:nvPicPr>
        <p:blipFill>
          <a:blip r:embed="rId4">
            <a:extLst>
              <a:ext uri="{28A0092B-C50C-407E-A947-70E740481C1C}">
                <a14:useLocalDpi xmlns:a14="http://schemas.microsoft.com/office/drawing/2010/main" val="0"/>
              </a:ext>
            </a:extLst>
          </a:blip>
          <a:stretch>
            <a:fillRect/>
          </a:stretch>
        </p:blipFill>
        <p:spPr>
          <a:xfrm>
            <a:off x="1691640" y="4149080"/>
            <a:ext cx="5760720" cy="864096"/>
          </a:xfrm>
          <a:prstGeom prst="rect">
            <a:avLst/>
          </a:prstGeom>
        </p:spPr>
      </p:pic>
    </p:spTree>
    <p:extLst>
      <p:ext uri="{BB962C8B-B14F-4D97-AF65-F5344CB8AC3E}">
        <p14:creationId xmlns:p14="http://schemas.microsoft.com/office/powerpoint/2010/main" val="1009270732"/>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03648" y="188640"/>
            <a:ext cx="7632848" cy="6480720"/>
          </a:xfrm>
        </p:spPr>
        <p:txBody>
          <a:bodyPr/>
          <a:lstStyle/>
          <a:p>
            <a:pPr marL="0" indent="0">
              <a:buNone/>
            </a:pPr>
            <a:endParaRPr lang="fr-FR" b="1" dirty="0" smtClean="0">
              <a:latin typeface="Century "/>
            </a:endParaRPr>
          </a:p>
          <a:p>
            <a:pPr marL="0" indent="0">
              <a:buNone/>
            </a:pPr>
            <a:endParaRPr lang="fr-FR" b="1" dirty="0">
              <a:latin typeface="Century "/>
            </a:endParaRPr>
          </a:p>
          <a:p>
            <a:pPr marL="0" indent="0">
              <a:buNone/>
            </a:pPr>
            <a:endParaRPr lang="fr-FR" b="1" dirty="0" smtClean="0">
              <a:latin typeface="Century "/>
            </a:endParaRPr>
          </a:p>
          <a:p>
            <a:pPr marL="0" indent="0">
              <a:buNone/>
            </a:pPr>
            <a:r>
              <a:rPr lang="fr-FR" b="1" dirty="0" smtClean="0">
                <a:latin typeface="Century "/>
              </a:rPr>
              <a:t>Voici le résultat de notre travail :</a:t>
            </a:r>
          </a:p>
          <a:p>
            <a:pPr marL="0" indent="0">
              <a:buNone/>
            </a:pPr>
            <a:endParaRPr lang="fr-FR" b="1" dirty="0">
              <a:latin typeface="Century "/>
            </a:endParaRPr>
          </a:p>
        </p:txBody>
      </p:sp>
      <p:pic>
        <p:nvPicPr>
          <p:cNvPr id="5" name="Image 4"/>
          <p:cNvPicPr/>
          <p:nvPr/>
        </p:nvPicPr>
        <p:blipFill>
          <a:blip r:embed="rId2">
            <a:extLst>
              <a:ext uri="{28A0092B-C50C-407E-A947-70E740481C1C}">
                <a14:useLocalDpi xmlns:a14="http://schemas.microsoft.com/office/drawing/2010/main" val="0"/>
              </a:ext>
            </a:extLst>
          </a:blip>
          <a:stretch>
            <a:fillRect/>
          </a:stretch>
        </p:blipFill>
        <p:spPr>
          <a:xfrm>
            <a:off x="1691640" y="548680"/>
            <a:ext cx="5760720" cy="648072"/>
          </a:xfrm>
          <a:prstGeom prst="rect">
            <a:avLst/>
          </a:prstGeom>
        </p:spPr>
      </p:pic>
      <p:pic>
        <p:nvPicPr>
          <p:cNvPr id="6" name="Image 5"/>
          <p:cNvPicPr/>
          <p:nvPr/>
        </p:nvPicPr>
        <p:blipFill>
          <a:blip r:embed="rId3">
            <a:extLst>
              <a:ext uri="{28A0092B-C50C-407E-A947-70E740481C1C}">
                <a14:useLocalDpi xmlns:a14="http://schemas.microsoft.com/office/drawing/2010/main" val="0"/>
              </a:ext>
            </a:extLst>
          </a:blip>
          <a:stretch>
            <a:fillRect/>
          </a:stretch>
        </p:blipFill>
        <p:spPr>
          <a:xfrm>
            <a:off x="1331640" y="2060848"/>
            <a:ext cx="6984776" cy="3168352"/>
          </a:xfrm>
          <a:prstGeom prst="rect">
            <a:avLst/>
          </a:prstGeom>
        </p:spPr>
      </p:pic>
    </p:spTree>
    <p:extLst>
      <p:ext uri="{BB962C8B-B14F-4D97-AF65-F5344CB8AC3E}">
        <p14:creationId xmlns:p14="http://schemas.microsoft.com/office/powerpoint/2010/main" val="2522147048"/>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836712"/>
            <a:ext cx="8229600" cy="1143000"/>
          </a:xfrm>
        </p:spPr>
        <p:txBody>
          <a:bodyPr>
            <a:noAutofit/>
          </a:bodyPr>
          <a:lstStyle/>
          <a:p>
            <a:r>
              <a:rPr lang="fr-FR" sz="4800" b="1" dirty="0">
                <a:solidFill>
                  <a:srgbClr val="0070C0"/>
                </a:solidFill>
              </a:rPr>
              <a:t/>
            </a:r>
            <a:br>
              <a:rPr lang="fr-FR" sz="4800" b="1" dirty="0">
                <a:solidFill>
                  <a:srgbClr val="0070C0"/>
                </a:solidFill>
              </a:rPr>
            </a:br>
            <a:r>
              <a:rPr lang="fr-FR" sz="4800" b="1" dirty="0">
                <a:solidFill>
                  <a:srgbClr val="0070C0"/>
                </a:solidFill>
              </a:rPr>
              <a:t>Merci de votre attention</a:t>
            </a:r>
            <a:br>
              <a:rPr lang="fr-FR" sz="4800" b="1" dirty="0">
                <a:solidFill>
                  <a:srgbClr val="0070C0"/>
                </a:solidFill>
              </a:rPr>
            </a:br>
            <a:endParaRPr lang="fr-FR" sz="4800" b="1" dirty="0">
              <a:solidFill>
                <a:srgbClr val="0070C0"/>
              </a:solidFill>
            </a:endParaRPr>
          </a:p>
        </p:txBody>
      </p:sp>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626</TotalTime>
  <Words>221</Words>
  <Application>Microsoft Office PowerPoint</Application>
  <PresentationFormat>Affichage à l'écran (4:3)</PresentationFormat>
  <Paragraphs>73</Paragraphs>
  <Slides>7</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7</vt:i4>
      </vt:variant>
    </vt:vector>
  </HeadingPairs>
  <TitlesOfParts>
    <vt:vector size="15" baseType="lpstr">
      <vt:lpstr>Arabic Typesetting</vt:lpstr>
      <vt:lpstr>Arial</vt:lpstr>
      <vt:lpstr>Calibri</vt:lpstr>
      <vt:lpstr>Century </vt:lpstr>
      <vt:lpstr>Century Gothic</vt:lpstr>
      <vt:lpstr>Times New Roman</vt:lpstr>
      <vt:lpstr>Wingdings 3</vt:lpstr>
      <vt:lpstr>Brin</vt:lpstr>
      <vt:lpstr>VOTRE SUJET : ‘CONFIGURATION D’UN SERVEUR WEB SOUS LINUX’ GroupeN°19</vt:lpstr>
      <vt:lpstr>Plan</vt:lpstr>
      <vt:lpstr>Présentation PowerPoint</vt:lpstr>
      <vt:lpstr>Présentation PowerPoint</vt:lpstr>
      <vt:lpstr>Présentation PowerPoint</vt:lpstr>
      <vt:lpstr>Présentation PowerPoint</vt:lpstr>
      <vt:lpstr> Merci de votre attention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Impression sous Linux  Groupe 38</dc:title>
  <dc:creator>CLEMENT</dc:creator>
  <cp:lastModifiedBy>PROME</cp:lastModifiedBy>
  <cp:revision>24</cp:revision>
  <dcterms:created xsi:type="dcterms:W3CDTF">2017-04-14T13:54:07Z</dcterms:created>
  <dcterms:modified xsi:type="dcterms:W3CDTF">2023-04-12T16:26:53Z</dcterms:modified>
</cp:coreProperties>
</file>