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8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259" r:id="rId11"/>
    <p:sldId id="261" r:id="rId12"/>
    <p:sldId id="286" r:id="rId13"/>
    <p:sldId id="263" r:id="rId14"/>
    <p:sldId id="305" r:id="rId15"/>
    <p:sldId id="283" r:id="rId16"/>
    <p:sldId id="285" r:id="rId17"/>
    <p:sldId id="306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8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ucida Console" panose="020B0609040504020204" pitchFamily="49" charset="0"/>
      <p:regular r:id="rId32"/>
    </p:embeddedFont>
    <p:embeddedFont>
      <p:font typeface="Raleway" panose="020B00030301010600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8C9"/>
    <a:srgbClr val="E5F5FF"/>
    <a:srgbClr val="FFCC99"/>
    <a:srgbClr val="4882CF"/>
    <a:srgbClr val="BBE8F3"/>
    <a:srgbClr val="EEF6FC"/>
    <a:srgbClr val="CFE7F7"/>
    <a:srgbClr val="5F1493"/>
    <a:srgbClr val="379AD8"/>
    <a:srgbClr val="399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8F0AB-5EF3-44EB-AB4B-1E0ED177ECE2}">
  <a:tblStyle styleId="{22C8F0AB-5EF3-44EB-AB4B-1E0ED177E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64" autoAdjust="0"/>
  </p:normalViewPr>
  <p:slideViewPr>
    <p:cSldViewPr snapToGrid="0">
      <p:cViewPr varScale="1">
        <p:scale>
          <a:sx n="97" d="100"/>
          <a:sy n="97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5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65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237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6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18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69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42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29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936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602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363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49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8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30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67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56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53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56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7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24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now covered mountain&#10;&#10;Description automatically generated">
            <a:extLst>
              <a:ext uri="{FF2B5EF4-FFF2-40B4-BE49-F238E27FC236}">
                <a16:creationId xmlns:a16="http://schemas.microsoft.com/office/drawing/2014/main" id="{F7E7C581-04F0-46E3-A217-DCF3E7DBE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55" b="58373"/>
          <a:stretch/>
        </p:blipFill>
        <p:spPr>
          <a:xfrm>
            <a:off x="0" y="-64294"/>
            <a:ext cx="9137177" cy="26000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F5F8E1-E446-45B0-86FA-57263AC45905}"/>
              </a:ext>
            </a:extLst>
          </p:cNvPr>
          <p:cNvSpPr/>
          <p:nvPr/>
        </p:nvSpPr>
        <p:spPr>
          <a:xfrm>
            <a:off x="2762852" y="2535749"/>
            <a:ext cx="3881742" cy="72000"/>
          </a:xfrm>
          <a:prstGeom prst="rect">
            <a:avLst/>
          </a:prstGeom>
          <a:gradFill flip="none" rotWithShape="1">
            <a:gsLst>
              <a:gs pos="53000">
                <a:srgbClr val="453668"/>
              </a:gs>
              <a:gs pos="100000">
                <a:srgbClr val="379AD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7000C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EF8F0-3007-4DB2-8098-5E6438E02D5E}"/>
              </a:ext>
            </a:extLst>
          </p:cNvPr>
          <p:cNvSpPr/>
          <p:nvPr/>
        </p:nvSpPr>
        <p:spPr>
          <a:xfrm>
            <a:off x="5565824" y="2539487"/>
            <a:ext cx="1829836" cy="68262"/>
          </a:xfrm>
          <a:prstGeom prst="rect">
            <a:avLst/>
          </a:prstGeom>
          <a:gradFill>
            <a:gsLst>
              <a:gs pos="22000">
                <a:srgbClr val="5F1493"/>
              </a:gs>
              <a:gs pos="100000">
                <a:srgbClr val="453668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7000CC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00344A-D1FF-446C-9A80-B528EBB98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2B914-842E-4840-8ACD-B8418250EC1E}"/>
              </a:ext>
            </a:extLst>
          </p:cNvPr>
          <p:cNvSpPr/>
          <p:nvPr/>
        </p:nvSpPr>
        <p:spPr>
          <a:xfrm>
            <a:off x="6823" y="2535747"/>
            <a:ext cx="2756029" cy="72002"/>
          </a:xfrm>
          <a:prstGeom prst="rect">
            <a:avLst/>
          </a:prstGeom>
          <a:gradFill flip="none" rotWithShape="1">
            <a:gsLst>
              <a:gs pos="4000">
                <a:srgbClr val="379AD8"/>
              </a:gs>
              <a:gs pos="100000">
                <a:srgbClr val="66C8C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7000CC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C2A0376-46E9-4BFC-934B-5055E7640E8A}"/>
              </a:ext>
            </a:extLst>
          </p:cNvPr>
          <p:cNvSpPr/>
          <p:nvPr/>
        </p:nvSpPr>
        <p:spPr>
          <a:xfrm>
            <a:off x="31827" y="1352673"/>
            <a:ext cx="4951260" cy="1183075"/>
          </a:xfrm>
          <a:prstGeom prst="triangle">
            <a:avLst>
              <a:gd name="adj" fmla="val 88748"/>
            </a:avLst>
          </a:prstGeom>
          <a:solidFill>
            <a:srgbClr val="E5F5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C91E18F-EDFD-4D5C-B22A-C3F22CF51CC7}"/>
              </a:ext>
            </a:extLst>
          </p:cNvPr>
          <p:cNvSpPr/>
          <p:nvPr/>
        </p:nvSpPr>
        <p:spPr>
          <a:xfrm>
            <a:off x="0" y="705571"/>
            <a:ext cx="4951260" cy="1830176"/>
          </a:xfrm>
          <a:prstGeom prst="triangle">
            <a:avLst>
              <a:gd name="adj" fmla="val 0"/>
            </a:avLst>
          </a:prstGeom>
          <a:solidFill>
            <a:srgbClr val="E5F5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2748294-DF31-416A-8A56-FE94817D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09" y="1673150"/>
            <a:ext cx="4668204" cy="933258"/>
          </a:xfrm>
        </p:spPr>
        <p:txBody>
          <a:bodyPr/>
          <a:lstStyle/>
          <a:p>
            <a:r>
              <a:rPr lang="en-SG" b="1" dirty="0"/>
              <a:t>Analysis Report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448DCD-AA6F-43C8-A6F5-87EFC218453D}"/>
              </a:ext>
            </a:extLst>
          </p:cNvPr>
          <p:cNvGrpSpPr/>
          <p:nvPr/>
        </p:nvGrpSpPr>
        <p:grpSpPr>
          <a:xfrm>
            <a:off x="346709" y="4772350"/>
            <a:ext cx="2310766" cy="234186"/>
            <a:chOff x="346709" y="4632775"/>
            <a:chExt cx="3243064" cy="32867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AB79AF-B2F9-429C-A912-139ECA7A7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09" y="4632775"/>
              <a:ext cx="1150144" cy="328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EB19C71-3AA3-498E-862B-25BB61F98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848" y="4652398"/>
              <a:ext cx="1817925" cy="309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D772E6E5-D59F-49E2-A306-BD5313B8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42" y="4736300"/>
            <a:ext cx="1482075" cy="2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FB7E77B-D68F-4529-B3CE-9352F6A7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43" y="4466064"/>
            <a:ext cx="663913" cy="5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D9AE930-B0BA-497E-B6A6-22B8919B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7" y="4535164"/>
            <a:ext cx="1295319" cy="5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02;p14">
            <a:extLst>
              <a:ext uri="{FF2B5EF4-FFF2-40B4-BE49-F238E27FC236}">
                <a16:creationId xmlns:a16="http://schemas.microsoft.com/office/drawing/2014/main" id="{400866FF-0833-432F-BDC0-9BDFF5E6F47E}"/>
              </a:ext>
            </a:extLst>
          </p:cNvPr>
          <p:cNvSpPr txBox="1">
            <a:spLocks/>
          </p:cNvSpPr>
          <p:nvPr/>
        </p:nvSpPr>
        <p:spPr>
          <a:xfrm>
            <a:off x="380445" y="2411657"/>
            <a:ext cx="650633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sz="2800" dirty="0">
                <a:solidFill>
                  <a:schemeClr val="accent2"/>
                </a:solidFill>
              </a:rPr>
              <a:t>Team Snowflake</a:t>
            </a:r>
          </a:p>
        </p:txBody>
      </p: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D95DF775-D1FC-4422-96B4-1E5102D71572}"/>
              </a:ext>
            </a:extLst>
          </p:cNvPr>
          <p:cNvSpPr txBox="1">
            <a:spLocks/>
          </p:cNvSpPr>
          <p:nvPr/>
        </p:nvSpPr>
        <p:spPr>
          <a:xfrm>
            <a:off x="332220" y="2999250"/>
            <a:ext cx="650633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 sz="1400" b="1" dirty="0">
                <a:solidFill>
                  <a:schemeClr val="accent2"/>
                </a:solidFill>
              </a:rPr>
              <a:t>  By</a:t>
            </a:r>
            <a:r>
              <a:rPr lang="en-SG" sz="1400" dirty="0">
                <a:solidFill>
                  <a:schemeClr val="accent2"/>
                </a:solidFill>
              </a:rPr>
              <a:t> </a:t>
            </a:r>
            <a:r>
              <a:rPr lang="en-SG" sz="2000" dirty="0">
                <a:solidFill>
                  <a:schemeClr val="accent2"/>
                </a:solidFill>
              </a:rPr>
              <a:t> </a:t>
            </a:r>
            <a:r>
              <a:rPr lang="en-SG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Ethan</a:t>
            </a:r>
            <a:r>
              <a:rPr lang="en-SG" sz="2000" dirty="0">
                <a:solidFill>
                  <a:schemeClr val="accent2"/>
                </a:solidFill>
              </a:rPr>
              <a:t>, </a:t>
            </a:r>
            <a:r>
              <a:rPr lang="en-SG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Hong Shun</a:t>
            </a:r>
            <a:r>
              <a:rPr lang="en-SG" sz="2000" dirty="0">
                <a:solidFill>
                  <a:schemeClr val="accent2"/>
                </a:solidFill>
              </a:rPr>
              <a:t>, </a:t>
            </a:r>
            <a:r>
              <a:rPr lang="en-SG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Fleming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4E27E27-2F79-40AB-9E77-6D9C13257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1"/>
          <a:stretch/>
        </p:blipFill>
        <p:spPr bwMode="auto">
          <a:xfrm>
            <a:off x="3369242" y="2900558"/>
            <a:ext cx="745558" cy="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>
                <a:solidFill>
                  <a:schemeClr val="accent2"/>
                </a:solidFill>
              </a:rPr>
              <a:t>2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Engineering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Creating meaningful features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Construction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EC6E40B-3BE8-4037-9C9B-7E557996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73376"/>
              </p:ext>
            </p:extLst>
          </p:nvPr>
        </p:nvGraphicFramePr>
        <p:xfrm>
          <a:off x="940275" y="1458906"/>
          <a:ext cx="1377535" cy="936264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233079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144456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</a:tblGrid>
              <a:tr h="263836">
                <a:tc>
                  <a:txBody>
                    <a:bodyPr/>
                    <a:lstStyle/>
                    <a:p>
                      <a:pPr algn="r"/>
                      <a:endParaRPr lang="en-SG" sz="1200" b="1" dirty="0">
                        <a:latin typeface="Raleway" panose="020B0003030101060003" pitchFamily="34" charset="0"/>
                      </a:endParaRPr>
                    </a:p>
                  </a:txBody>
                  <a:tcPr marL="82688" marR="82688" marT="41344" marB="4134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DDate</a:t>
                      </a:r>
                    </a:p>
                  </a:txBody>
                  <a:tcPr marL="82688" marR="82688" marT="41344" marB="4134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82688" marR="82688" marT="41344" marB="4134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>
                          <a:latin typeface="Raleway" panose="020B0003030101060003" pitchFamily="34" charset="0"/>
                        </a:rPr>
                        <a:t>11/5/2015</a:t>
                      </a:r>
                      <a:endParaRPr lang="en-SG" sz="1200" dirty="0"/>
                    </a:p>
                  </a:txBody>
                  <a:tcPr marL="82688" marR="82688" marT="41344" marB="4134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2</a:t>
                      </a:r>
                    </a:p>
                  </a:txBody>
                  <a:tcPr marL="82688" marR="82688" marT="41344" marB="4134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>
                          <a:latin typeface="Raleway" panose="020B0003030101060003" pitchFamily="34" charset="0"/>
                        </a:rPr>
                        <a:t>12/5/2015</a:t>
                      </a:r>
                      <a:endParaRPr lang="en-SG" sz="1200" dirty="0"/>
                    </a:p>
                  </a:txBody>
                  <a:tcPr marL="82688" marR="82688" marT="41344" marB="4134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24CF6380-33C9-4C85-ADE0-73B5F185CB3D}"/>
              </a:ext>
            </a:extLst>
          </p:cNvPr>
          <p:cNvSpPr/>
          <p:nvPr/>
        </p:nvSpPr>
        <p:spPr>
          <a:xfrm>
            <a:off x="2630096" y="1795755"/>
            <a:ext cx="1330960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260DBAC8-6881-4B2B-9C9D-FE0F4842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54662"/>
              </p:ext>
            </p:extLst>
          </p:nvPr>
        </p:nvGraphicFramePr>
        <p:xfrm>
          <a:off x="4273342" y="1485103"/>
          <a:ext cx="2072990" cy="936264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361354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855818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855818">
                  <a:extLst>
                    <a:ext uri="{9D8B030D-6E8A-4147-A177-3AD203B41FA5}">
                      <a16:colId xmlns:a16="http://schemas.microsoft.com/office/drawing/2014/main" val="3741112821"/>
                    </a:ext>
                  </a:extLst>
                </a:gridCol>
              </a:tblGrid>
              <a:tr h="266838">
                <a:tc>
                  <a:txBody>
                    <a:bodyPr/>
                    <a:lstStyle/>
                    <a:p>
                      <a:pPr algn="r"/>
                      <a:endParaRPr lang="en-SG" sz="1200" b="1" dirty="0">
                        <a:latin typeface="Raleway" panose="020B0003030101060003" pitchFamily="34" charset="0"/>
                      </a:endParaRPr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Day</a:t>
                      </a:r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Month</a:t>
                      </a:r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34713"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>
                          <a:latin typeface="Raleway" panose="020B0003030101060003" pitchFamily="34" charset="0"/>
                        </a:rPr>
                        <a:t>11</a:t>
                      </a:r>
                      <a:endParaRPr lang="en-SG" sz="1200" dirty="0"/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Raleway" panose="020B0003030101060003" pitchFamily="34" charset="0"/>
                        </a:rPr>
                        <a:t>5</a:t>
                      </a:r>
                      <a:endParaRPr lang="en-SG" sz="1200" dirty="0"/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34713">
                <a:tc>
                  <a:txBody>
                    <a:bodyPr/>
                    <a:lstStyle/>
                    <a:p>
                      <a:pPr algn="r"/>
                      <a:r>
                        <a:rPr lang="en-SG" sz="1200" b="1" dirty="0">
                          <a:latin typeface="Raleway" panose="020B0003030101060003" pitchFamily="34" charset="0"/>
                        </a:rPr>
                        <a:t>2</a:t>
                      </a:r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>
                          <a:latin typeface="Raleway" panose="020B0003030101060003" pitchFamily="34" charset="0"/>
                        </a:rPr>
                        <a:t>12</a:t>
                      </a:r>
                      <a:endParaRPr lang="en-SG" sz="1200" dirty="0"/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Raleway" panose="020B0003030101060003" pitchFamily="34" charset="0"/>
                        </a:rPr>
                        <a:t>5</a:t>
                      </a:r>
                      <a:endParaRPr lang="en-SG" sz="1200" dirty="0"/>
                    </a:p>
                  </a:txBody>
                  <a:tcPr marL="82531" marR="82531" marT="41266" marB="41266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2FA9218D-D140-4B5E-AEC8-2904D5BA7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62428"/>
              </p:ext>
            </p:extLst>
          </p:nvPr>
        </p:nvGraphicFramePr>
        <p:xfrm>
          <a:off x="907182" y="3005642"/>
          <a:ext cx="2028900" cy="842474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261826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883537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883537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234244"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MaxTemp</a:t>
                      </a: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MinTemp</a:t>
                      </a: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00383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21.6</a:t>
                      </a: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8</a:t>
                      </a:r>
                      <a:endParaRPr lang="en-SG" sz="1100" dirty="0"/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00383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2</a:t>
                      </a: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29.7</a:t>
                      </a:r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Raleway" panose="020B0003030101060003" pitchFamily="34" charset="0"/>
                        </a:rPr>
                        <a:t>15.1</a:t>
                      </a:r>
                      <a:endParaRPr lang="en-SG" sz="1100" dirty="0"/>
                    </a:p>
                  </a:txBody>
                  <a:tcPr marL="74066" marR="74066" marT="37034" marB="3703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5A7388-96D5-40E8-BDA2-6EECA6F3B539}"/>
              </a:ext>
            </a:extLst>
          </p:cNvPr>
          <p:cNvSpPr/>
          <p:nvPr/>
        </p:nvSpPr>
        <p:spPr>
          <a:xfrm>
            <a:off x="3129694" y="3269399"/>
            <a:ext cx="831362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D5EB5978-F4C6-4DBD-9902-217E2328E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89777"/>
              </p:ext>
            </p:extLst>
          </p:nvPr>
        </p:nvGraphicFramePr>
        <p:xfrm>
          <a:off x="4273342" y="2999610"/>
          <a:ext cx="1575334" cy="848506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266547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308787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</a:tblGrid>
              <a:tr h="236338"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74729" marR="74729" marT="37365" marB="3736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Temp Range</a:t>
                      </a:r>
                    </a:p>
                  </a:txBody>
                  <a:tcPr marL="74729" marR="74729" marT="37365" marB="3736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03068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74729" marR="74729" marT="37365" marB="3736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13.6</a:t>
                      </a:r>
                      <a:endParaRPr lang="en-SG" sz="1100" dirty="0"/>
                    </a:p>
                  </a:txBody>
                  <a:tcPr marL="74729" marR="74729" marT="37365" marB="3736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03068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2</a:t>
                      </a:r>
                    </a:p>
                  </a:txBody>
                  <a:tcPr marL="74729" marR="74729" marT="37365" marB="3736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14.6</a:t>
                      </a:r>
                      <a:endParaRPr lang="en-SG" sz="1100" dirty="0"/>
                    </a:p>
                  </a:txBody>
                  <a:tcPr marL="74729" marR="74729" marT="37365" marB="3736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50C32E-24EA-429D-A256-900CF9E38B97}"/>
              </a:ext>
            </a:extLst>
          </p:cNvPr>
          <p:cNvSpPr txBox="1"/>
          <p:nvPr/>
        </p:nvSpPr>
        <p:spPr>
          <a:xfrm>
            <a:off x="6560243" y="1395056"/>
            <a:ext cx="20288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Here are some interesting features we could consider.</a:t>
            </a: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Every time we see a date column, always remember to extract its individual components. </a:t>
            </a: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Finding the ranges between variables can prove useful too</a:t>
            </a:r>
            <a:endParaRPr lang="en-SG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>
                <a:solidFill>
                  <a:schemeClr val="accent2"/>
                </a:solidFill>
              </a:rPr>
              <a:t>3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Dimensionality Reduction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Removing redundant features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81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700" y="1539333"/>
            <a:ext cx="663299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SG" b="1" dirty="0"/>
              <a:t>Our focus is on </a:t>
            </a:r>
            <a:r>
              <a:rPr lang="en-SG" b="1" dirty="0">
                <a:solidFill>
                  <a:srgbClr val="4882CF"/>
                </a:solidFill>
              </a:rPr>
              <a:t>TRANSFORMERS</a:t>
            </a:r>
            <a:r>
              <a:rPr lang="en-SG" b="1" dirty="0"/>
              <a:t>, are these needed?:</a:t>
            </a:r>
            <a:endParaRPr b="1" dirty="0">
              <a:solidFill>
                <a:srgbClr val="4882CF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152;p20">
            <a:extLst>
              <a:ext uri="{FF2B5EF4-FFF2-40B4-BE49-F238E27FC236}">
                <a16:creationId xmlns:a16="http://schemas.microsoft.com/office/drawing/2014/main" id="{2F557BD0-5370-4887-A722-5BF91586E4EC}"/>
              </a:ext>
            </a:extLst>
          </p:cNvPr>
          <p:cNvSpPr txBox="1">
            <a:spLocks/>
          </p:cNvSpPr>
          <p:nvPr/>
        </p:nvSpPr>
        <p:spPr>
          <a:xfrm>
            <a:off x="893700" y="4345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SG"/>
              <a:t>Removing Unrelated Features</a:t>
            </a:r>
            <a:endParaRPr lang="en-SG" dirty="0"/>
          </a:p>
        </p:txBody>
      </p:sp>
      <p:sp>
        <p:nvSpPr>
          <p:cNvPr id="12" name="Google Shape;258;p29">
            <a:extLst>
              <a:ext uri="{FF2B5EF4-FFF2-40B4-BE49-F238E27FC236}">
                <a16:creationId xmlns:a16="http://schemas.microsoft.com/office/drawing/2014/main" id="{54607612-EDDA-4252-A05F-76546BBA0415}"/>
              </a:ext>
            </a:extLst>
          </p:cNvPr>
          <p:cNvSpPr txBox="1">
            <a:spLocks/>
          </p:cNvSpPr>
          <p:nvPr/>
        </p:nvSpPr>
        <p:spPr>
          <a:xfrm>
            <a:off x="1536657" y="2099297"/>
            <a:ext cx="24912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UserNumber</a:t>
            </a:r>
            <a:endParaRPr lang="en-US" sz="1200" dirty="0"/>
          </a:p>
          <a:p>
            <a:pPr marL="0" indent="0">
              <a:buFont typeface="Lato"/>
              <a:buNone/>
            </a:pPr>
            <a:r>
              <a:rPr lang="en-US" sz="1200" dirty="0"/>
              <a:t>User ID</a:t>
            </a:r>
          </a:p>
        </p:txBody>
      </p:sp>
      <p:sp>
        <p:nvSpPr>
          <p:cNvPr id="13" name="Google Shape;259;p29">
            <a:extLst>
              <a:ext uri="{FF2B5EF4-FFF2-40B4-BE49-F238E27FC236}">
                <a16:creationId xmlns:a16="http://schemas.microsoft.com/office/drawing/2014/main" id="{23D332EB-E6A9-493E-9C43-E950A9B1B1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73601" y="2099477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UserName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User name</a:t>
            </a:r>
            <a:endParaRPr sz="1200" dirty="0"/>
          </a:p>
        </p:txBody>
      </p:sp>
      <p:sp>
        <p:nvSpPr>
          <p:cNvPr id="14" name="Google Shape;260;p29">
            <a:extLst>
              <a:ext uri="{FF2B5EF4-FFF2-40B4-BE49-F238E27FC236}">
                <a16:creationId xmlns:a16="http://schemas.microsoft.com/office/drawing/2014/main" id="{CA6189A7-64C6-4D56-8DF1-CC521840C0A1}"/>
              </a:ext>
            </a:extLst>
          </p:cNvPr>
          <p:cNvSpPr txBox="1">
            <a:spLocks/>
          </p:cNvSpPr>
          <p:nvPr/>
        </p:nvSpPr>
        <p:spPr>
          <a:xfrm>
            <a:off x="6811276" y="2099297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EMANumber</a:t>
            </a:r>
          </a:p>
          <a:p>
            <a:pPr lvl="0">
              <a:spcBef>
                <a:spcPts val="600"/>
              </a:spcBef>
              <a:buClr>
                <a:srgbClr val="97ABBC"/>
              </a:buClr>
              <a:buSzPts val="2000"/>
            </a:pPr>
            <a:r>
              <a:rPr lang="en-SG" sz="1200" dirty="0">
                <a:solidFill>
                  <a:srgbClr val="677480"/>
                </a:solidFill>
                <a:latin typeface="Lato"/>
                <a:sym typeface="Lato"/>
              </a:rPr>
              <a:t>Energy meter asset number</a:t>
            </a:r>
          </a:p>
          <a:p>
            <a:pPr>
              <a:spcBef>
                <a:spcPts val="600"/>
              </a:spcBef>
            </a:pPr>
            <a:endParaRPr lang="en-US" sz="1200" dirty="0"/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sp>
        <p:nvSpPr>
          <p:cNvPr id="18" name="Google Shape;264;p29">
            <a:extLst>
              <a:ext uri="{FF2B5EF4-FFF2-40B4-BE49-F238E27FC236}">
                <a16:creationId xmlns:a16="http://schemas.microsoft.com/office/drawing/2014/main" id="{26FB7A55-5EA8-4137-9950-38A1CC5AE3DB}"/>
              </a:ext>
            </a:extLst>
          </p:cNvPr>
          <p:cNvSpPr/>
          <p:nvPr/>
        </p:nvSpPr>
        <p:spPr>
          <a:xfrm>
            <a:off x="977625" y="2201740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65;p29">
            <a:extLst>
              <a:ext uri="{FF2B5EF4-FFF2-40B4-BE49-F238E27FC236}">
                <a16:creationId xmlns:a16="http://schemas.microsoft.com/office/drawing/2014/main" id="{FC64C7A4-BBB6-4C72-8AF9-AECEC7632D94}"/>
              </a:ext>
            </a:extLst>
          </p:cNvPr>
          <p:cNvSpPr/>
          <p:nvPr/>
        </p:nvSpPr>
        <p:spPr>
          <a:xfrm>
            <a:off x="3615300" y="2201740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6;p29">
            <a:extLst>
              <a:ext uri="{FF2B5EF4-FFF2-40B4-BE49-F238E27FC236}">
                <a16:creationId xmlns:a16="http://schemas.microsoft.com/office/drawing/2014/main" id="{49052A53-E8FC-48D8-85DE-487484F72B29}"/>
              </a:ext>
            </a:extLst>
          </p:cNvPr>
          <p:cNvSpPr/>
          <p:nvPr/>
        </p:nvSpPr>
        <p:spPr>
          <a:xfrm>
            <a:off x="6238259" y="2201740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0;p29">
            <a:extLst>
              <a:ext uri="{FF2B5EF4-FFF2-40B4-BE49-F238E27FC236}">
                <a16:creationId xmlns:a16="http://schemas.microsoft.com/office/drawing/2014/main" id="{B5376581-2D84-4CD2-A3CC-409ADAF1FC3A}"/>
              </a:ext>
            </a:extLst>
          </p:cNvPr>
          <p:cNvSpPr/>
          <p:nvPr/>
        </p:nvSpPr>
        <p:spPr>
          <a:xfrm>
            <a:off x="3761627" y="2335432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71;p29">
            <a:extLst>
              <a:ext uri="{FF2B5EF4-FFF2-40B4-BE49-F238E27FC236}">
                <a16:creationId xmlns:a16="http://schemas.microsoft.com/office/drawing/2014/main" id="{997A670F-1C16-4C39-8FF2-AB714E25687F}"/>
              </a:ext>
            </a:extLst>
          </p:cNvPr>
          <p:cNvGrpSpPr/>
          <p:nvPr/>
        </p:nvGrpSpPr>
        <p:grpSpPr>
          <a:xfrm>
            <a:off x="6370548" y="2331768"/>
            <a:ext cx="294182" cy="286367"/>
            <a:chOff x="5970800" y="1619250"/>
            <a:chExt cx="428650" cy="456725"/>
          </a:xfrm>
        </p:grpSpPr>
        <p:sp>
          <p:nvSpPr>
            <p:cNvPr id="26" name="Google Shape;272;p29">
              <a:extLst>
                <a:ext uri="{FF2B5EF4-FFF2-40B4-BE49-F238E27FC236}">
                  <a16:creationId xmlns:a16="http://schemas.microsoft.com/office/drawing/2014/main" id="{A459CD7D-BEF4-4CEE-AB9E-0BA2132778F1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3;p29">
              <a:extLst>
                <a:ext uri="{FF2B5EF4-FFF2-40B4-BE49-F238E27FC236}">
                  <a16:creationId xmlns:a16="http://schemas.microsoft.com/office/drawing/2014/main" id="{11CCE1DC-2397-47C4-9638-A45EB1DF6C27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4;p29">
              <a:extLst>
                <a:ext uri="{FF2B5EF4-FFF2-40B4-BE49-F238E27FC236}">
                  <a16:creationId xmlns:a16="http://schemas.microsoft.com/office/drawing/2014/main" id="{037F412D-D827-4BE7-B8C5-92405F4A3383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;p29">
              <a:extLst>
                <a:ext uri="{FF2B5EF4-FFF2-40B4-BE49-F238E27FC236}">
                  <a16:creationId xmlns:a16="http://schemas.microsoft.com/office/drawing/2014/main" id="{A92B1784-3950-44C0-A956-761C8BFD6D10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;p29">
              <a:extLst>
                <a:ext uri="{FF2B5EF4-FFF2-40B4-BE49-F238E27FC236}">
                  <a16:creationId xmlns:a16="http://schemas.microsoft.com/office/drawing/2014/main" id="{781B7B79-A3E4-41C6-810A-9E372A167BE3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83;p29">
            <a:extLst>
              <a:ext uri="{FF2B5EF4-FFF2-40B4-BE49-F238E27FC236}">
                <a16:creationId xmlns:a16="http://schemas.microsoft.com/office/drawing/2014/main" id="{30E0665F-8190-4B16-8962-FF567A96F73D}"/>
              </a:ext>
            </a:extLst>
          </p:cNvPr>
          <p:cNvGrpSpPr/>
          <p:nvPr/>
        </p:nvGrpSpPr>
        <p:grpSpPr>
          <a:xfrm>
            <a:off x="1109724" y="2335965"/>
            <a:ext cx="304237" cy="277965"/>
            <a:chOff x="570875" y="4322250"/>
            <a:chExt cx="443300" cy="443325"/>
          </a:xfrm>
        </p:grpSpPr>
        <p:sp>
          <p:nvSpPr>
            <p:cNvPr id="38" name="Google Shape;284;p29">
              <a:extLst>
                <a:ext uri="{FF2B5EF4-FFF2-40B4-BE49-F238E27FC236}">
                  <a16:creationId xmlns:a16="http://schemas.microsoft.com/office/drawing/2014/main" id="{FC86C155-A0BD-4F28-8311-47251B21B3FF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5;p29">
              <a:extLst>
                <a:ext uri="{FF2B5EF4-FFF2-40B4-BE49-F238E27FC236}">
                  <a16:creationId xmlns:a16="http://schemas.microsoft.com/office/drawing/2014/main" id="{A735DE2B-58B0-4116-A1B0-9330F1A5A0E7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6;p29">
              <a:extLst>
                <a:ext uri="{FF2B5EF4-FFF2-40B4-BE49-F238E27FC236}">
                  <a16:creationId xmlns:a16="http://schemas.microsoft.com/office/drawing/2014/main" id="{1DB46C3D-7D07-4F2F-885B-9020ADF26CF3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7;p29">
              <a:extLst>
                <a:ext uri="{FF2B5EF4-FFF2-40B4-BE49-F238E27FC236}">
                  <a16:creationId xmlns:a16="http://schemas.microsoft.com/office/drawing/2014/main" id="{FACA1527-8BB5-44FC-828A-91E30FD0550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58;p29">
            <a:extLst>
              <a:ext uri="{FF2B5EF4-FFF2-40B4-BE49-F238E27FC236}">
                <a16:creationId xmlns:a16="http://schemas.microsoft.com/office/drawing/2014/main" id="{E07B3211-3C98-4A8B-9181-AAACF24874DA}"/>
              </a:ext>
            </a:extLst>
          </p:cNvPr>
          <p:cNvSpPr txBox="1">
            <a:spLocks/>
          </p:cNvSpPr>
          <p:nvPr/>
        </p:nvSpPr>
        <p:spPr>
          <a:xfrm>
            <a:off x="893700" y="4004478"/>
            <a:ext cx="1463835" cy="7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▷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Terminal</a:t>
            </a:r>
            <a:endParaRPr lang="en-US" sz="1200" dirty="0"/>
          </a:p>
          <a:p>
            <a:pPr marL="0" indent="0">
              <a:buFont typeface="Lato"/>
              <a:buNone/>
            </a:pPr>
            <a:r>
              <a:rPr lang="en-US" sz="1200" dirty="0"/>
              <a:t>Terminal address</a:t>
            </a:r>
          </a:p>
        </p:txBody>
      </p:sp>
      <p:sp>
        <p:nvSpPr>
          <p:cNvPr id="46" name="Google Shape;264;p29">
            <a:extLst>
              <a:ext uri="{FF2B5EF4-FFF2-40B4-BE49-F238E27FC236}">
                <a16:creationId xmlns:a16="http://schemas.microsoft.com/office/drawing/2014/main" id="{A4D0AED9-B730-4BD9-8DA2-D4C8003E5BFD}"/>
              </a:ext>
            </a:extLst>
          </p:cNvPr>
          <p:cNvSpPr/>
          <p:nvPr/>
        </p:nvSpPr>
        <p:spPr>
          <a:xfrm>
            <a:off x="977625" y="3518103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283;p29">
            <a:extLst>
              <a:ext uri="{FF2B5EF4-FFF2-40B4-BE49-F238E27FC236}">
                <a16:creationId xmlns:a16="http://schemas.microsoft.com/office/drawing/2014/main" id="{24E0FBEA-5739-41F9-B52A-BA4A6CE0C1C3}"/>
              </a:ext>
            </a:extLst>
          </p:cNvPr>
          <p:cNvGrpSpPr/>
          <p:nvPr/>
        </p:nvGrpSpPr>
        <p:grpSpPr>
          <a:xfrm>
            <a:off x="1109724" y="3652328"/>
            <a:ext cx="304237" cy="277965"/>
            <a:chOff x="570875" y="4322250"/>
            <a:chExt cx="443300" cy="443325"/>
          </a:xfrm>
        </p:grpSpPr>
        <p:sp>
          <p:nvSpPr>
            <p:cNvPr id="48" name="Google Shape;284;p29">
              <a:extLst>
                <a:ext uri="{FF2B5EF4-FFF2-40B4-BE49-F238E27FC236}">
                  <a16:creationId xmlns:a16="http://schemas.microsoft.com/office/drawing/2014/main" id="{4A2F372A-36C0-412A-82FF-A88706439C6B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5;p29">
              <a:extLst>
                <a:ext uri="{FF2B5EF4-FFF2-40B4-BE49-F238E27FC236}">
                  <a16:creationId xmlns:a16="http://schemas.microsoft.com/office/drawing/2014/main" id="{4883C8A8-7F75-427E-9F30-D3FCE21615AA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;p29">
              <a:extLst>
                <a:ext uri="{FF2B5EF4-FFF2-40B4-BE49-F238E27FC236}">
                  <a16:creationId xmlns:a16="http://schemas.microsoft.com/office/drawing/2014/main" id="{55F9F169-D267-413C-95F1-61F8F5114DC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7;p29">
              <a:extLst>
                <a:ext uri="{FF2B5EF4-FFF2-40B4-BE49-F238E27FC236}">
                  <a16:creationId xmlns:a16="http://schemas.microsoft.com/office/drawing/2014/main" id="{3ED9A29B-CE20-4A96-A0D3-BA6E73C0611C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5A38BF3-E22D-4F9E-B5D8-AC34A21F109D}"/>
              </a:ext>
            </a:extLst>
          </p:cNvPr>
          <p:cNvSpPr txBox="1"/>
          <p:nvPr/>
        </p:nvSpPr>
        <p:spPr>
          <a:xfrm>
            <a:off x="2600166" y="3122379"/>
            <a:ext cx="5650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Remember, our objective is to determine whether a transformer is overloaded or not based on its state. </a:t>
            </a:r>
            <a:br>
              <a:rPr lang="en-US" sz="11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1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Even if a certain user has a higher likelihood of resulting in an overloaded transformer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anose="020B0003030101060003" pitchFamily="34" charset="0"/>
              </a:rPr>
              <a:t>(someone's getting fired! )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, including them in the training would serve no practical use.</a:t>
            </a:r>
            <a:br>
              <a:rPr lang="en-US" sz="11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1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If we were to change users, or perhaps the user learnt how to better operate it, there’s no way for our model to determine that which leads to inaccurate predictions!</a:t>
            </a:r>
            <a:endParaRPr lang="en-SG" sz="11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>
                <a:solidFill>
                  <a:schemeClr val="accent2"/>
                </a:solidFill>
              </a:rPr>
              <a:t>4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 Cleansing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Cleaning our dataset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oogle Shape;526;p37">
            <a:extLst>
              <a:ext uri="{FF2B5EF4-FFF2-40B4-BE49-F238E27FC236}">
                <a16:creationId xmlns:a16="http://schemas.microsoft.com/office/drawing/2014/main" id="{DD9F84FE-6590-4C2C-B587-89FB7D4181A6}"/>
              </a:ext>
            </a:extLst>
          </p:cNvPr>
          <p:cNvGrpSpPr/>
          <p:nvPr/>
        </p:nvGrpSpPr>
        <p:grpSpPr>
          <a:xfrm>
            <a:off x="5844886" y="1990007"/>
            <a:ext cx="109343" cy="155363"/>
            <a:chOff x="6701050" y="2978375"/>
            <a:chExt cx="316300" cy="449425"/>
          </a:xfrm>
        </p:grpSpPr>
        <p:sp>
          <p:nvSpPr>
            <p:cNvPr id="6" name="Google Shape;527;p37">
              <a:extLst>
                <a:ext uri="{FF2B5EF4-FFF2-40B4-BE49-F238E27FC236}">
                  <a16:creationId xmlns:a16="http://schemas.microsoft.com/office/drawing/2014/main" id="{A37E6432-BD82-4C12-8918-1D341AA5AC45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8;p37">
              <a:extLst>
                <a:ext uri="{FF2B5EF4-FFF2-40B4-BE49-F238E27FC236}">
                  <a16:creationId xmlns:a16="http://schemas.microsoft.com/office/drawing/2014/main" id="{1E67D3B7-B985-43E4-80BC-A910FACD8A4C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742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Handling Outliers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7BEA497-49AA-48B7-B547-8617C27A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84386"/>
              </p:ext>
            </p:extLst>
          </p:nvPr>
        </p:nvGraphicFramePr>
        <p:xfrm>
          <a:off x="633449" y="1711216"/>
          <a:ext cx="3596845" cy="1721069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1200792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699326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636941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  <a:gridCol w="380023">
                  <a:extLst>
                    <a:ext uri="{9D8B030D-6E8A-4147-A177-3AD203B41FA5}">
                      <a16:colId xmlns:a16="http://schemas.microsoft.com/office/drawing/2014/main" val="1338575727"/>
                    </a:ext>
                  </a:extLst>
                </a:gridCol>
                <a:gridCol w="679763">
                  <a:extLst>
                    <a:ext uri="{9D8B030D-6E8A-4147-A177-3AD203B41FA5}">
                      <a16:colId xmlns:a16="http://schemas.microsoft.com/office/drawing/2014/main" val="4042734391"/>
                    </a:ext>
                  </a:extLst>
                </a:gridCol>
              </a:tblGrid>
              <a:tr h="394555"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A0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A1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…</a:t>
                      </a:r>
                    </a:p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A23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20052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Upper Fence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135.27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Raleway" panose="020B0003030101060003" pitchFamily="34" charset="0"/>
                        </a:rPr>
                        <a:t>113.64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174.46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572816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21.6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8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/>
                        <a:t>…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580001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8876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solidFill>
                            <a:srgbClr val="C00000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253.23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solidFill>
                            <a:srgbClr val="C00000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212.52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…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rgbClr val="C00000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269.71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1B539F9-AA81-4E49-B17A-C58A0D039C01}"/>
              </a:ext>
            </a:extLst>
          </p:cNvPr>
          <p:cNvSpPr/>
          <p:nvPr/>
        </p:nvSpPr>
        <p:spPr>
          <a:xfrm>
            <a:off x="4491928" y="2256789"/>
            <a:ext cx="1330960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92A33E-1910-4CF1-8363-33939B30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00" y="1882238"/>
            <a:ext cx="939490" cy="5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12BC4A-401E-4BF1-993E-4F8DED7D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83432"/>
              </p:ext>
            </p:extLst>
          </p:nvPr>
        </p:nvGraphicFramePr>
        <p:xfrm>
          <a:off x="6084522" y="1711215"/>
          <a:ext cx="2396053" cy="1721069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699326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636941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  <a:gridCol w="380023">
                  <a:extLst>
                    <a:ext uri="{9D8B030D-6E8A-4147-A177-3AD203B41FA5}">
                      <a16:colId xmlns:a16="http://schemas.microsoft.com/office/drawing/2014/main" val="1338575727"/>
                    </a:ext>
                  </a:extLst>
                </a:gridCol>
                <a:gridCol w="679763">
                  <a:extLst>
                    <a:ext uri="{9D8B030D-6E8A-4147-A177-3AD203B41FA5}">
                      <a16:colId xmlns:a16="http://schemas.microsoft.com/office/drawing/2014/main" val="4042734391"/>
                    </a:ext>
                  </a:extLst>
                </a:gridCol>
              </a:tblGrid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A0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A1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…</a:t>
                      </a:r>
                    </a:p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A23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20052"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135.27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Raleway" panose="020B0003030101060003" pitchFamily="34" charset="0"/>
                        </a:rPr>
                        <a:t>113.64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174.46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572816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21.6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8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/>
                        <a:t>…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58000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66C8C9"/>
                          </a:highlight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135.27</a:t>
                      </a:r>
                      <a:endParaRPr kumimoji="0" lang="en-SG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66C8C9"/>
                        </a:highlight>
                        <a:uLnTx/>
                        <a:uFillTx/>
                        <a:latin typeface="Raleway" panose="020B0003030101060003" pitchFamily="34" charset="0"/>
                        <a:cs typeface="Arial"/>
                        <a:sym typeface="Arial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66C8C9"/>
                          </a:highlight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113.64</a:t>
                      </a:r>
                      <a:endParaRPr kumimoji="0" lang="en-SG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66C8C9"/>
                        </a:highlight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…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66C8C9"/>
                          </a:highlight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174.46</a:t>
                      </a:r>
                      <a:endParaRPr kumimoji="0" lang="en-SG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66C8C9"/>
                        </a:highlight>
                        <a:uLnTx/>
                        <a:uFillTx/>
                        <a:latin typeface="Raleway" panose="020B0003030101060003" pitchFamily="34" charset="0"/>
                        <a:cs typeface="Arial"/>
                        <a:sym typeface="Arial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CF4122-7EA0-41B1-AC0D-EE620093814E}"/>
              </a:ext>
            </a:extLst>
          </p:cNvPr>
          <p:cNvSpPr/>
          <p:nvPr/>
        </p:nvSpPr>
        <p:spPr>
          <a:xfrm>
            <a:off x="4427724" y="2571749"/>
            <a:ext cx="1459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RobustScaler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D998-C394-4FEA-A8B8-D637093FADB4}"/>
              </a:ext>
            </a:extLst>
          </p:cNvPr>
          <p:cNvSpPr txBox="1"/>
          <p:nvPr/>
        </p:nvSpPr>
        <p:spPr>
          <a:xfrm>
            <a:off x="633449" y="3772221"/>
            <a:ext cx="5915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Scikit Learn's RobustScaler allows us to easily aggregate outliers based on the entire feature's quantile.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1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Handling Missing Values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7BEA497-49AA-48B7-B547-8617C27A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03421"/>
              </p:ext>
            </p:extLst>
          </p:nvPr>
        </p:nvGraphicFramePr>
        <p:xfrm>
          <a:off x="583684" y="2130444"/>
          <a:ext cx="3403597" cy="1689163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1610925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938182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854490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394555"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MaxTemp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MinTemp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20052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solidFill>
                            <a:srgbClr val="4882CF"/>
                          </a:solidFill>
                          <a:latin typeface="Raleway" panose="020B0003030101060003" pitchFamily="34" charset="0"/>
                        </a:rPr>
                        <a:t>Median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21.7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Raleway" panose="020B0003030101060003" pitchFamily="34" charset="0"/>
                        </a:rPr>
                        <a:t>11.5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572816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21.6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8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580001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635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solidFill>
                            <a:srgbClr val="66C8C9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|||||||||‎‎‎‎‎‎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solidFill>
                            <a:srgbClr val="66C8C9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|||||||||</a:t>
                      </a:r>
                      <a:endParaRPr lang="en-SG" sz="1100" dirty="0">
                        <a:solidFill>
                          <a:srgbClr val="C00000"/>
                        </a:solidFill>
                        <a:highlight>
                          <a:srgbClr val="66C8C9"/>
                        </a:highlight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1B539F9-AA81-4E49-B17A-C58A0D039C01}"/>
              </a:ext>
            </a:extLst>
          </p:cNvPr>
          <p:cNvSpPr/>
          <p:nvPr/>
        </p:nvSpPr>
        <p:spPr>
          <a:xfrm>
            <a:off x="4345539" y="2662537"/>
            <a:ext cx="1330960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92A33E-1910-4CF1-8363-33939B30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11" y="2287986"/>
            <a:ext cx="939490" cy="5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12BC4A-401E-4BF1-993E-4F8DED7D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24749"/>
              </p:ext>
            </p:extLst>
          </p:nvPr>
        </p:nvGraphicFramePr>
        <p:xfrm>
          <a:off x="6034758" y="2130443"/>
          <a:ext cx="2525558" cy="1689163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1321733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1203825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MaxTemp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MinTemp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20052"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21.7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Raleway" panose="020B0003030101060003" pitchFamily="34" charset="0"/>
                        </a:rPr>
                        <a:t>11.5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572816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21.6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8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58000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66C8C9"/>
                          </a:highlight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21.7</a:t>
                      </a:r>
                      <a:endParaRPr kumimoji="0" lang="en-SG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66C8C9"/>
                        </a:highlight>
                        <a:uLnTx/>
                        <a:uFillTx/>
                        <a:latin typeface="Raleway" panose="020B0003030101060003" pitchFamily="34" charset="0"/>
                        <a:cs typeface="Arial"/>
                        <a:sym typeface="Arial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11.5</a:t>
                      </a:r>
                      <a:endParaRPr kumimoji="0" lang="en-SG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66C8C9"/>
                        </a:highlight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CF4122-7EA0-41B1-AC0D-EE620093814E}"/>
              </a:ext>
            </a:extLst>
          </p:cNvPr>
          <p:cNvSpPr/>
          <p:nvPr/>
        </p:nvSpPr>
        <p:spPr>
          <a:xfrm>
            <a:off x="4280657" y="2977497"/>
            <a:ext cx="1574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SimpleImputer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822A6-7E0D-4837-A5C8-591FBFA36DF4}"/>
              </a:ext>
            </a:extLst>
          </p:cNvPr>
          <p:cNvSpPr txBox="1"/>
          <p:nvPr/>
        </p:nvSpPr>
        <p:spPr>
          <a:xfrm>
            <a:off x="659229" y="4055658"/>
            <a:ext cx="693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Scikit Learn's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SimpleImputer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ensures all missing values are filled up based on the variable's mean, median etc. (based on user selection).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4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One Hot Encoding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7BEA497-49AA-48B7-B547-8617C27A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73518"/>
              </p:ext>
            </p:extLst>
          </p:nvPr>
        </p:nvGraphicFramePr>
        <p:xfrm>
          <a:off x="1185862" y="2130444"/>
          <a:ext cx="2801417" cy="1369111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901348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900069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</a:tblGrid>
              <a:tr h="394555">
                <a:tc>
                  <a:txBody>
                    <a:bodyPr/>
                    <a:lstStyle/>
                    <a:p>
                      <a:pPr algn="r"/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 err="1">
                          <a:latin typeface="Raleway" panose="020B0003030101060003" pitchFamily="34" charset="0"/>
                        </a:rPr>
                        <a:t>Dtype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Column Transformer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580001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>
                          <a:latin typeface="Raleway" panose="020B0003030101060003" pitchFamily="34" charset="0"/>
                        </a:rPr>
                        <a:t>7032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Raleway" panose="020B0003030101060003" pitchFamily="34" charset="0"/>
                        </a:rPr>
                        <a:t>Distribution Transformer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1B539F9-AA81-4E49-B17A-C58A0D039C01}"/>
              </a:ext>
            </a:extLst>
          </p:cNvPr>
          <p:cNvSpPr/>
          <p:nvPr/>
        </p:nvSpPr>
        <p:spPr>
          <a:xfrm>
            <a:off x="4345539" y="2662537"/>
            <a:ext cx="1330960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92A33E-1910-4CF1-8363-33939B30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11" y="2287986"/>
            <a:ext cx="939490" cy="5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12BC4A-401E-4BF1-993E-4F8DED7D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26449"/>
              </p:ext>
            </p:extLst>
          </p:nvPr>
        </p:nvGraphicFramePr>
        <p:xfrm>
          <a:off x="6034758" y="2130443"/>
          <a:ext cx="2525558" cy="1369111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1321733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1203825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 err="1">
                          <a:latin typeface="Raleway" panose="020B0003030101060003" pitchFamily="34" charset="0"/>
                        </a:rPr>
                        <a:t>ColT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1" dirty="0" err="1">
                          <a:latin typeface="Raleway" panose="020B0003030101060003" pitchFamily="34" charset="0"/>
                        </a:rPr>
                        <a:t>DitT</a:t>
                      </a:r>
                      <a:endParaRPr lang="en-SG" sz="11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94555"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dirty="0">
                          <a:latin typeface="Raleway" panose="020B0003030101060003" pitchFamily="34" charset="0"/>
                        </a:rPr>
                        <a:t>0</a:t>
                      </a:r>
                      <a:endParaRPr lang="en-SG" sz="11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58000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cs typeface="Arial"/>
                          <a:sym typeface="Arial"/>
                        </a:rPr>
                        <a:t>0</a:t>
                      </a:r>
                      <a:endParaRPr kumimoji="0" lang="en-SG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anose="020B0003030101060003" pitchFamily="34" charset="0"/>
                        <a:cs typeface="Arial"/>
                        <a:sym typeface="Arial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1</a:t>
                      </a:r>
                      <a:endParaRPr kumimoji="0" lang="en-SG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66C8C9"/>
                        </a:highlight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CF4122-7EA0-41B1-AC0D-EE620093814E}"/>
              </a:ext>
            </a:extLst>
          </p:cNvPr>
          <p:cNvSpPr/>
          <p:nvPr/>
        </p:nvSpPr>
        <p:spPr>
          <a:xfrm>
            <a:off x="4280657" y="2977497"/>
            <a:ext cx="1574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OneHotEncoder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822A6-7E0D-4837-A5C8-591FBFA36DF4}"/>
              </a:ext>
            </a:extLst>
          </p:cNvPr>
          <p:cNvSpPr txBox="1"/>
          <p:nvPr/>
        </p:nvSpPr>
        <p:spPr>
          <a:xfrm>
            <a:off x="637798" y="3932547"/>
            <a:ext cx="799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One-hot encoding maps a categorical feature, represented as a label index, to a binary vector with at most a single one-value indicating the presence of a specific feature value from among the set of all feature values.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3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4B07BAC-72A1-4882-A800-275EF49C1284}"/>
              </a:ext>
            </a:extLst>
          </p:cNvPr>
          <p:cNvSpPr/>
          <p:nvPr/>
        </p:nvSpPr>
        <p:spPr>
          <a:xfrm>
            <a:off x="546276" y="1789846"/>
            <a:ext cx="1510685" cy="81485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Under sampling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F16853-2329-4572-98D5-30E22C3445B8}"/>
              </a:ext>
            </a:extLst>
          </p:cNvPr>
          <p:cNvSpPr/>
          <p:nvPr/>
        </p:nvSpPr>
        <p:spPr>
          <a:xfrm>
            <a:off x="728385" y="201260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800" b="1" dirty="0">
                <a:solidFill>
                  <a:srgbClr val="4882CF"/>
                </a:solidFill>
              </a:rPr>
              <a:t>imblearn</a:t>
            </a:r>
            <a:endParaRPr lang="en-SG" sz="1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BDA19B-B19F-482B-A245-1E3ABAB6FF91}"/>
              </a:ext>
            </a:extLst>
          </p:cNvPr>
          <p:cNvSpPr/>
          <p:nvPr/>
        </p:nvSpPr>
        <p:spPr>
          <a:xfrm>
            <a:off x="2239070" y="2066979"/>
            <a:ext cx="831362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51E6C-D211-4086-ADC0-36E84A8C7E75}"/>
              </a:ext>
            </a:extLst>
          </p:cNvPr>
          <p:cNvSpPr/>
          <p:nvPr/>
        </p:nvSpPr>
        <p:spPr>
          <a:xfrm>
            <a:off x="3252541" y="2096629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Roboto Slab"/>
              </a:rPr>
              <a:t>OneSidedSelection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F2AEBB-279A-4AE3-AC7F-DD9EB6A334D1}"/>
              </a:ext>
            </a:extLst>
          </p:cNvPr>
          <p:cNvSpPr/>
          <p:nvPr/>
        </p:nvSpPr>
        <p:spPr>
          <a:xfrm rot="19244901">
            <a:off x="4833889" y="1554188"/>
            <a:ext cx="831362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8E9C5F-F0DD-4DE9-BA8B-EDCDF643296B}"/>
              </a:ext>
            </a:extLst>
          </p:cNvPr>
          <p:cNvSpPr/>
          <p:nvPr/>
        </p:nvSpPr>
        <p:spPr>
          <a:xfrm rot="2807501">
            <a:off x="4555699" y="2743791"/>
            <a:ext cx="831362" cy="314960"/>
          </a:xfrm>
          <a:prstGeom prst="rightArrow">
            <a:avLst/>
          </a:prstGeom>
          <a:solidFill>
            <a:srgbClr val="BB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3FA822-58FF-4BED-8EE2-F45A887609F9}"/>
              </a:ext>
            </a:extLst>
          </p:cNvPr>
          <p:cNvSpPr/>
          <p:nvPr/>
        </p:nvSpPr>
        <p:spPr>
          <a:xfrm>
            <a:off x="5370760" y="1046472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err="1">
                <a:solidFill>
                  <a:schemeClr val="accent1">
                    <a:lumMod val="75000"/>
                  </a:schemeClr>
                </a:solidFill>
                <a:latin typeface="Roboto Slab"/>
              </a:rPr>
              <a:t>TomekLinks</a:t>
            </a:r>
            <a:endParaRPr lang="en-SG" b="1" dirty="0">
              <a:solidFill>
                <a:schemeClr val="accent1">
                  <a:lumMod val="75000"/>
                </a:schemeClr>
              </a:solidFill>
              <a:latin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E6052-843B-4EE9-B0A7-B0C991CB2F6B}"/>
              </a:ext>
            </a:extLst>
          </p:cNvPr>
          <p:cNvSpPr/>
          <p:nvPr/>
        </p:nvSpPr>
        <p:spPr>
          <a:xfrm>
            <a:off x="5096909" y="32845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Roboto Slab"/>
              </a:rPr>
              <a:t>CNN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38D1-D33B-4677-85EF-503D183704DA}"/>
              </a:ext>
            </a:extLst>
          </p:cNvPr>
          <p:cNvSpPr txBox="1"/>
          <p:nvPr/>
        </p:nvSpPr>
        <p:spPr>
          <a:xfrm>
            <a:off x="488723" y="4124137"/>
            <a:ext cx="799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One-Sided Selection, or OSS for short, is an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undersampling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technique that combines Tomek Links and the Condensed Nearest Neighbor (CNN) Rule.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7EA67-8687-431F-8EC1-C2B22591A651}"/>
              </a:ext>
            </a:extLst>
          </p:cNvPr>
          <p:cNvSpPr txBox="1"/>
          <p:nvPr/>
        </p:nvSpPr>
        <p:spPr>
          <a:xfrm>
            <a:off x="6694138" y="507862"/>
            <a:ext cx="1656906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3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Tomek Links are ambiguous points on the class boundary and are identified and removed in the majority class.</a:t>
            </a:r>
            <a:endParaRPr lang="en-SG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FD74F-9A52-4100-926E-FF67B0A2D18F}"/>
              </a:ext>
            </a:extLst>
          </p:cNvPr>
          <p:cNvSpPr txBox="1"/>
          <p:nvPr/>
        </p:nvSpPr>
        <p:spPr>
          <a:xfrm>
            <a:off x="5770528" y="2558146"/>
            <a:ext cx="1656906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3"/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The CNN method is then used to remove redundant examples from the majority class that are far from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7890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Under sampling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E5EAD05-AA53-4C81-98C5-1D81E638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338183"/>
            <a:ext cx="3541201" cy="33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D79E2-3E43-4171-9A28-494386B4B766}"/>
              </a:ext>
            </a:extLst>
          </p:cNvPr>
          <p:cNvSpPr txBox="1"/>
          <p:nvPr/>
        </p:nvSpPr>
        <p:spPr>
          <a:xfrm>
            <a:off x="5086350" y="1395224"/>
            <a:ext cx="3264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Unlike other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undersampling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methods, this one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clears a lot of data at once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(as seen from the graph) since it combines 2 under sampling techniques.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Of course, this could lead to underfitting so try it on your own risk! But generally, the points it picks seem to be as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impactful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and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meaningful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.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8608937-52B6-4F94-96DE-373DC760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93437"/>
              </p:ext>
            </p:extLst>
          </p:nvPr>
        </p:nvGraphicFramePr>
        <p:xfrm>
          <a:off x="3015088" y="3400457"/>
          <a:ext cx="1271163" cy="934598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381795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889368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234306">
                <a:tc>
                  <a:txBody>
                    <a:bodyPr/>
                    <a:lstStyle/>
                    <a:p>
                      <a:pPr algn="r"/>
                      <a:endParaRPr lang="en-SG" sz="900" b="1" dirty="0">
                        <a:latin typeface="Raleway" panose="020B0003030101060003" pitchFamily="34" charset="0"/>
                      </a:endParaRP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Count (Train)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0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13428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1227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6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8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>
                <a:solidFill>
                  <a:schemeClr val="accent2"/>
                </a:solidFill>
              </a:rPr>
              <a:t>1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 Exploration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What’s in the dataset?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45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>
                <a:solidFill>
                  <a:schemeClr val="accent2"/>
                </a:solidFill>
              </a:rPr>
              <a:t>3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Training the Model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Time to build the model!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49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8F723-3C5C-47A7-A0A1-E1F08A89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21" y="1432674"/>
            <a:ext cx="5692058" cy="3033713"/>
          </a:xfrm>
          <a:prstGeom prst="rect">
            <a:avLst/>
          </a:prstGeom>
        </p:spPr>
      </p:pic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Gradient Boosting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5F25D51-CBAF-4974-A326-1D2C352F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13" y="1606713"/>
            <a:ext cx="2045931" cy="7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CF722-3644-4BA8-B7F0-B5EA9A69A156}"/>
              </a:ext>
            </a:extLst>
          </p:cNvPr>
          <p:cNvSpPr txBox="1"/>
          <p:nvPr/>
        </p:nvSpPr>
        <p:spPr>
          <a:xfrm>
            <a:off x="421374" y="2749506"/>
            <a:ext cx="2045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Most Kaggle competitions winners’ won by using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XGBoost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. And here is why they won: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1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Hyperparameter Tuning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762DA0D-C134-412D-B288-21AE8326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18" y="1410620"/>
            <a:ext cx="3221856" cy="317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05F4E8-B794-46C9-85BD-B459BF98DE17}"/>
              </a:ext>
            </a:extLst>
          </p:cNvPr>
          <p:cNvSpPr/>
          <p:nvPr/>
        </p:nvSpPr>
        <p:spPr>
          <a:xfrm>
            <a:off x="893700" y="2446833"/>
            <a:ext cx="2235165" cy="110723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3B19C-6AB8-4B4D-AE9B-22DE600DD072}"/>
              </a:ext>
            </a:extLst>
          </p:cNvPr>
          <p:cNvSpPr/>
          <p:nvPr/>
        </p:nvSpPr>
        <p:spPr>
          <a:xfrm>
            <a:off x="1058939" y="2738840"/>
            <a:ext cx="1904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800" b="1" dirty="0" err="1">
                <a:solidFill>
                  <a:srgbClr val="4882CF"/>
                </a:solidFill>
              </a:rPr>
              <a:t>bayes</a:t>
            </a:r>
            <a:r>
              <a:rPr lang="en-SG" sz="2800" b="1" dirty="0">
                <a:solidFill>
                  <a:srgbClr val="4882CF"/>
                </a:solidFill>
              </a:rPr>
              <a:t> opt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2A5AE-FD6F-45A8-8970-93B7DD5BDE4E}"/>
              </a:ext>
            </a:extLst>
          </p:cNvPr>
          <p:cNvSpPr txBox="1"/>
          <p:nvPr/>
        </p:nvSpPr>
        <p:spPr>
          <a:xfrm>
            <a:off x="6329348" y="410546"/>
            <a:ext cx="2425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XGBoost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has a lot of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hyperparamters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and manually checking for the best combination can take forever.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Hyperparameter tuning by means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Bayesian Optimisation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, can bring down the time spent to get to the optimal set of parameters — and bring better generalisation performance.</a:t>
            </a:r>
            <a:endParaRPr lang="en-SG" sz="16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5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>
                <a:solidFill>
                  <a:schemeClr val="accent2"/>
                </a:solidFill>
              </a:rPr>
              <a:t>4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Evaluation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Checking the predictions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49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Evaluation (Confusion Matrix)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DBCC196-AF69-43CF-B4D3-40A517C9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82070"/>
              </p:ext>
            </p:extLst>
          </p:nvPr>
        </p:nvGraphicFramePr>
        <p:xfrm>
          <a:off x="893700" y="1471930"/>
          <a:ext cx="7782940" cy="293751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556588">
                  <a:extLst>
                    <a:ext uri="{9D8B030D-6E8A-4147-A177-3AD203B41FA5}">
                      <a16:colId xmlns:a16="http://schemas.microsoft.com/office/drawing/2014/main" val="1646767725"/>
                    </a:ext>
                  </a:extLst>
                </a:gridCol>
                <a:gridCol w="1400352">
                  <a:extLst>
                    <a:ext uri="{9D8B030D-6E8A-4147-A177-3AD203B41FA5}">
                      <a16:colId xmlns:a16="http://schemas.microsoft.com/office/drawing/2014/main" val="2263900705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278654317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10787894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79007315"/>
                    </a:ext>
                  </a:extLst>
                </a:gridCol>
              </a:tblGrid>
              <a:tr h="58750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SG" b="0" u="none" dirty="0">
                          <a:latin typeface="Raleway" panose="020B0003030101060003" pitchFamily="34" charset="0"/>
                        </a:rPr>
                        <a:t>Predicted category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57061"/>
                  </a:ext>
                </a:extLst>
              </a:tr>
              <a:tr h="587502">
                <a:tc rowSpan="4"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SG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aleway" panose="020B0003030101060003" pitchFamily="34" charset="0"/>
                        </a:rPr>
                        <a:t>Positives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Negatives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905518"/>
                  </a:ext>
                </a:extLst>
              </a:tr>
              <a:tr h="587502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Positives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SG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aleway" panose="020B0003030101060003" pitchFamily="34" charset="0"/>
                        </a:rPr>
                        <a:t>204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  <a:endParaRPr kumimoji="0" lang="en-SG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Precision = </a:t>
                      </a: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0.94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45200"/>
                  </a:ext>
                </a:extLst>
              </a:tr>
              <a:tr h="587502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Negatives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52914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94871"/>
                  </a:ext>
                </a:extLst>
              </a:tr>
              <a:tr h="587502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Recall = </a:t>
                      </a: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0.94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0" lang="en-SG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Total = </a:t>
                      </a:r>
                      <a:r>
                        <a:rPr kumimoji="0" lang="en-SG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Raleway" panose="020B0003030101060003" pitchFamily="34" charset="0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37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43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Shape of dataset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A822A-80F0-4D6C-AB88-4FC9BB36F9CB}"/>
              </a:ext>
            </a:extLst>
          </p:cNvPr>
          <p:cNvSpPr txBox="1"/>
          <p:nvPr/>
        </p:nvSpPr>
        <p:spPr>
          <a:xfrm>
            <a:off x="1168003" y="1450182"/>
            <a:ext cx="6807993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latin typeface="Lucida Console" panose="020B0609040504020204" pitchFamily="49" charset="0"/>
              </a:rPr>
              <a:t>df.shape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961EE-6D14-4572-80DF-19671702EA1C}"/>
              </a:ext>
            </a:extLst>
          </p:cNvPr>
          <p:cNvSpPr txBox="1"/>
          <p:nvPr/>
        </p:nvSpPr>
        <p:spPr>
          <a:xfrm>
            <a:off x="600076" y="1450182"/>
            <a:ext cx="5679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10000"/>
                  </a:schemeClr>
                </a:solidFill>
                <a:latin typeface="Lucida Console" panose="020B0609040504020204" pitchFamily="49" charset="0"/>
              </a:rPr>
              <a:t>In: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F08D3-461D-434D-849F-19FBAE3BEE62}"/>
              </a:ext>
            </a:extLst>
          </p:cNvPr>
          <p:cNvSpPr txBox="1"/>
          <p:nvPr/>
        </p:nvSpPr>
        <p:spPr>
          <a:xfrm>
            <a:off x="506016" y="1838464"/>
            <a:ext cx="6619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Out: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B2C1-4DD7-42A6-AF72-A195169B0D12}"/>
              </a:ext>
            </a:extLst>
          </p:cNvPr>
          <p:cNvSpPr txBox="1"/>
          <p:nvPr/>
        </p:nvSpPr>
        <p:spPr>
          <a:xfrm>
            <a:off x="1115617" y="1838464"/>
            <a:ext cx="1634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10000"/>
                  </a:schemeClr>
                </a:solidFill>
                <a:latin typeface="Lucida Console" panose="020B0609040504020204" pitchFamily="49" charset="0"/>
              </a:rPr>
              <a:t>(354288, 38)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77641-BF7C-48A3-AF4B-1D48523C0988}"/>
              </a:ext>
            </a:extLst>
          </p:cNvPr>
          <p:cNvSpPr txBox="1"/>
          <p:nvPr/>
        </p:nvSpPr>
        <p:spPr>
          <a:xfrm>
            <a:off x="837009" y="3118704"/>
            <a:ext cx="6479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From the analysis we can tell that there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354,288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observations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38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features.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This is not a relatively large dataset but may require some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computational time.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Preview dataset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77641-BF7C-48A3-AF4B-1D48523C0988}"/>
              </a:ext>
            </a:extLst>
          </p:cNvPr>
          <p:cNvSpPr txBox="1"/>
          <p:nvPr/>
        </p:nvSpPr>
        <p:spPr>
          <a:xfrm>
            <a:off x="876999" y="2571750"/>
            <a:ext cx="6479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First looking at the Target variable, it consists of the values 0 and 1. Luckily for us, there are already in their binary form so we can keep it the way it is.</a:t>
            </a:r>
          </a:p>
          <a:p>
            <a:pPr lvl="3"/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Interestingly, they also provided us the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DDate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recorded. Normally, time series is used for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regression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and 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forecasting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, but time series classification can be a possibility.</a:t>
            </a:r>
          </a:p>
          <a:p>
            <a:pPr lvl="8"/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There are also several irrelevant features such as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UserNumber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and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UserName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. The objective is to find whether a transformer has overloaded based on its own features and not if a specific user is more likely to overload a transformer. It is also not practical to base the model on external features due to its inflexibility.</a:t>
            </a:r>
            <a:endParaRPr lang="en-SG" sz="1200" b="1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905DCFA-07DF-4992-A2CC-AF12674E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12583"/>
              </p:ext>
            </p:extLst>
          </p:nvPr>
        </p:nvGraphicFramePr>
        <p:xfrm>
          <a:off x="1041242" y="1351744"/>
          <a:ext cx="5795327" cy="934598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579066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169564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1348899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  <a:gridCol w="1348899">
                  <a:extLst>
                    <a:ext uri="{9D8B030D-6E8A-4147-A177-3AD203B41FA5}">
                      <a16:colId xmlns:a16="http://schemas.microsoft.com/office/drawing/2014/main" val="3441808283"/>
                    </a:ext>
                  </a:extLst>
                </a:gridCol>
                <a:gridCol w="1348899">
                  <a:extLst>
                    <a:ext uri="{9D8B030D-6E8A-4147-A177-3AD203B41FA5}">
                      <a16:colId xmlns:a16="http://schemas.microsoft.com/office/drawing/2014/main" val="2471547646"/>
                    </a:ext>
                  </a:extLst>
                </a:gridCol>
              </a:tblGrid>
              <a:tr h="234306">
                <a:tc>
                  <a:txBody>
                    <a:bodyPr/>
                    <a:lstStyle/>
                    <a:p>
                      <a:pPr algn="r"/>
                      <a:endParaRPr lang="en-SG" sz="900" b="1" dirty="0">
                        <a:latin typeface="Raleway" panose="020B0003030101060003" pitchFamily="34" charset="0"/>
                      </a:endParaRP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DDate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UserNumber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UserName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Target (</a:t>
                      </a:r>
                      <a:r>
                        <a:rPr lang="en-SG" sz="900" b="1" dirty="0" err="1">
                          <a:latin typeface="Raleway" panose="020B0003030101060003" pitchFamily="34" charset="0"/>
                        </a:rPr>
                        <a:t>Is_gz</a:t>
                      </a:r>
                      <a:r>
                        <a:rPr lang="en-SG" sz="900" b="1" dirty="0">
                          <a:latin typeface="Raleway" panose="020B0003030101060003" pitchFamily="34" charset="0"/>
                        </a:rPr>
                        <a:t>)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2015-05-11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T00_58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latin typeface="Raleway" panose="020B0003030101060003" pitchFamily="34" charset="0"/>
                        </a:rPr>
                        <a:t>Name_1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latin typeface="Raleway" panose="020B0003030101060003" pitchFamily="34" charset="0"/>
                        </a:rPr>
                        <a:t>0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8872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2015-11-24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latin typeface="Raleway" panose="020B0003030101060003" pitchFamily="34" charset="0"/>
                        </a:rPr>
                        <a:t>T00_71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latin typeface="Raleway" panose="020B0003030101060003" pitchFamily="34" charset="0"/>
                        </a:rPr>
                        <a:t>Name_1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latin typeface="Raleway" panose="020B0003030101060003" pitchFamily="34" charset="0"/>
                        </a:rPr>
                        <a:t>1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5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Summary of dataset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77641-BF7C-48A3-AF4B-1D48523C0988}"/>
              </a:ext>
            </a:extLst>
          </p:cNvPr>
          <p:cNvSpPr txBox="1"/>
          <p:nvPr/>
        </p:nvSpPr>
        <p:spPr>
          <a:xfrm>
            <a:off x="3592567" y="2161483"/>
            <a:ext cx="4888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The dataset contains a mix of categorical, numerical and date variables.</a:t>
            </a:r>
          </a:p>
          <a:p>
            <a:pPr lvl="3"/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Most models don't work too well with categorical variables so some data cleansing might be required.</a:t>
            </a:r>
            <a:endParaRPr lang="en-SG" sz="1200" b="1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905DCFA-07DF-4992-A2CC-AF12674E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4756"/>
              </p:ext>
            </p:extLst>
          </p:nvPr>
        </p:nvGraphicFramePr>
        <p:xfrm>
          <a:off x="1019811" y="1851870"/>
          <a:ext cx="1927965" cy="1634890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579066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348899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234306">
                <a:tc>
                  <a:txBody>
                    <a:bodyPr/>
                    <a:lstStyle/>
                    <a:p>
                      <a:pPr algn="r"/>
                      <a:endParaRPr lang="en-SG" sz="900" b="1" dirty="0">
                        <a:latin typeface="Raleway" panose="020B0003030101060003" pitchFamily="34" charset="0"/>
                      </a:endParaRP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 err="1">
                          <a:latin typeface="Raleway" panose="020B0003030101060003" pitchFamily="34" charset="0"/>
                        </a:rPr>
                        <a:t>DType</a:t>
                      </a:r>
                      <a:endParaRPr lang="en-SG" sz="900" b="1" dirty="0">
                        <a:latin typeface="Raleway" panose="020B0003030101060003" pitchFamily="34" charset="0"/>
                      </a:endParaRP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DDate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datetime64[ns]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 err="1">
                          <a:latin typeface="Raleway" panose="020B0003030101060003" pitchFamily="34" charset="0"/>
                        </a:rPr>
                        <a:t>DType</a:t>
                      </a:r>
                      <a:endParaRPr lang="en-SG" sz="900" b="1" dirty="0">
                        <a:latin typeface="Raleway" panose="020B0003030101060003" pitchFamily="34" charset="0"/>
                      </a:endParaRP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object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65912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CT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int64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05886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b="1" dirty="0">
                          <a:latin typeface="Raleway" panose="020B0003030101060003" pitchFamily="34" charset="0"/>
                        </a:rPr>
                        <a:t>A0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>
                          <a:latin typeface="Raleway" panose="020B0003030101060003" pitchFamily="34" charset="0"/>
                        </a:rPr>
                        <a:t>float64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7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Check for imbalanced data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29722E-46C5-4630-8AC0-38B24B66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8591"/>
              </p:ext>
            </p:extLst>
          </p:nvPr>
        </p:nvGraphicFramePr>
        <p:xfrm>
          <a:off x="3734615" y="3850514"/>
          <a:ext cx="1927965" cy="934598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579066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348899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234306">
                <a:tc>
                  <a:txBody>
                    <a:bodyPr/>
                    <a:lstStyle/>
                    <a:p>
                      <a:pPr algn="r"/>
                      <a:endParaRPr lang="en-SG" sz="900" b="1" dirty="0">
                        <a:latin typeface="Raleway" panose="020B0003030101060003" pitchFamily="34" charset="0"/>
                      </a:endParaRP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Count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0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352844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350146">
                <a:tc>
                  <a:txBody>
                    <a:bodyPr/>
                    <a:lstStyle/>
                    <a:p>
                      <a:pPr algn="r"/>
                      <a:r>
                        <a:rPr lang="en-SG" sz="900" b="1" dirty="0">
                          <a:latin typeface="Raleway" panose="020B0003030101060003" pitchFamily="34" charset="0"/>
                        </a:rPr>
                        <a:t>1</a:t>
                      </a:r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900" dirty="0">
                          <a:latin typeface="Raleway" panose="020B0003030101060003" pitchFamily="34" charset="0"/>
                        </a:rPr>
                        <a:t>1444</a:t>
                      </a:r>
                      <a:endParaRPr lang="en-SG" sz="900" dirty="0"/>
                    </a:p>
                  </a:txBody>
                  <a:tcPr marL="86337" marR="86337" marT="43169" marB="43169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659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B86AA3-41FA-44DB-A84D-857D4D5CD97B}"/>
              </a:ext>
            </a:extLst>
          </p:cNvPr>
          <p:cNvSpPr txBox="1"/>
          <p:nvPr/>
        </p:nvSpPr>
        <p:spPr>
          <a:xfrm>
            <a:off x="6080276" y="1797193"/>
            <a:ext cx="2400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We can tell that there's a clear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imbalance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between the two classes. From our experience, if there's a class below 50% of the others, it is considered imbalanced.</a:t>
            </a:r>
            <a:endParaRPr lang="en-SG" sz="1200" b="1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BFE8599-B416-4823-8750-E2413D1CC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14" y="1292986"/>
            <a:ext cx="3465414" cy="23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Check for outliers (Plotting)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86AA3-41FA-44DB-A84D-857D4D5CD97B}"/>
              </a:ext>
            </a:extLst>
          </p:cNvPr>
          <p:cNvSpPr txBox="1"/>
          <p:nvPr/>
        </p:nvSpPr>
        <p:spPr>
          <a:xfrm>
            <a:off x="6891351" y="2090658"/>
            <a:ext cx="1863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With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box plotting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, we can straight away tell the high number of outliers the operating load value variables have.  </a:t>
            </a:r>
            <a:endParaRPr lang="en-SG" sz="1200" b="1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AA30DC-0DE3-413E-93AC-FC1A1A98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408671"/>
            <a:ext cx="5822157" cy="291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Check for outliers (Tabular)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86AA3-41FA-44DB-A84D-857D4D5CD97B}"/>
              </a:ext>
            </a:extLst>
          </p:cNvPr>
          <p:cNvSpPr txBox="1"/>
          <p:nvPr/>
        </p:nvSpPr>
        <p:spPr>
          <a:xfrm>
            <a:off x="6891351" y="2090658"/>
            <a:ext cx="1863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Pandas allows us to view it in a tabular form. </a:t>
            </a: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Those are rather high percentages, should be taken note off.</a:t>
            </a:r>
            <a:endParaRPr lang="en-SG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04D1BE8-8249-4545-8A2C-E3BCB60C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65630"/>
              </p:ext>
            </p:extLst>
          </p:nvPr>
        </p:nvGraphicFramePr>
        <p:xfrm>
          <a:off x="1121030" y="1672900"/>
          <a:ext cx="5293566" cy="2049108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1501986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079214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1253921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  <a:gridCol w="266792">
                  <a:extLst>
                    <a:ext uri="{9D8B030D-6E8A-4147-A177-3AD203B41FA5}">
                      <a16:colId xmlns:a16="http://schemas.microsoft.com/office/drawing/2014/main" val="2088569050"/>
                    </a:ext>
                  </a:extLst>
                </a:gridCol>
                <a:gridCol w="1191653">
                  <a:extLst>
                    <a:ext uri="{9D8B030D-6E8A-4147-A177-3AD203B41FA5}">
                      <a16:colId xmlns:a16="http://schemas.microsoft.com/office/drawing/2014/main" val="1159312434"/>
                    </a:ext>
                  </a:extLst>
                </a:gridCol>
              </a:tblGrid>
              <a:tr h="286872">
                <a:tc>
                  <a:txBody>
                    <a:bodyPr/>
                    <a:lstStyle/>
                    <a:p>
                      <a:pPr algn="r"/>
                      <a:endParaRPr lang="en-SG" sz="15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A0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A1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/>
                        <a:t>…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b="1" dirty="0">
                          <a:latin typeface="Raleway" panose="020B0003030101060003" pitchFamily="34" charset="0"/>
                        </a:rPr>
                        <a:t>A23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Observations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latin typeface="Raleway" panose="020B0003030101060003" pitchFamily="34" charset="0"/>
                        </a:rPr>
                        <a:t>354288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latin typeface="Raleway" panose="020B0003030101060003" pitchFamily="34" charset="0"/>
                        </a:rPr>
                        <a:t>354288</a:t>
                      </a:r>
                      <a:endParaRPr lang="en-SG" sz="15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/>
                        <a:t>…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latin typeface="Raleway" panose="020B0003030101060003" pitchFamily="34" charset="0"/>
                        </a:rPr>
                        <a:t>354288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(%)Above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solidFill>
                            <a:srgbClr val="C00000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5.08%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solidFill>
                            <a:srgbClr val="C00000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5.70%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200" dirty="0"/>
                        <a:t>…</a:t>
                      </a:r>
                      <a:endParaRPr lang="en-SG" sz="1200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rgbClr val="C00000"/>
                          </a:solidFill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4.00%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b="1" dirty="0">
                          <a:latin typeface="Raleway" panose="020B0003030101060003" pitchFamily="34" charset="0"/>
                        </a:rPr>
                        <a:t>Upper Fence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aleway" panose="020B0003030101060003" pitchFamily="34" charset="0"/>
                        </a:rPr>
                        <a:t>135.274</a:t>
                      </a:r>
                      <a:endParaRPr lang="en-SG" sz="1500" dirty="0">
                        <a:solidFill>
                          <a:schemeClr val="tx1">
                            <a:lumMod val="50000"/>
                          </a:schemeClr>
                        </a:solidFill>
                        <a:highlight>
                          <a:srgbClr val="BBE8F3"/>
                        </a:highlight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aleway" panose="020B0003030101060003" pitchFamily="34" charset="0"/>
                        </a:rPr>
                        <a:t>113.64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aleway" panose="020B0003030101060003" pitchFamily="34" charset="0"/>
                        </a:rPr>
                        <a:t>176.46</a:t>
                      </a:r>
                      <a:endParaRPr lang="en-SG" sz="1500" dirty="0">
                        <a:solidFill>
                          <a:schemeClr val="tx1">
                            <a:lumMod val="50000"/>
                          </a:schemeClr>
                        </a:solidFill>
                        <a:highlight>
                          <a:srgbClr val="BBE8F3"/>
                        </a:highlight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055578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Count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latin typeface="Raleway" panose="020B0003030101060003" pitchFamily="34" charset="0"/>
                        </a:rPr>
                        <a:t>18015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latin typeface="Raleway" panose="020B0003030101060003" pitchFamily="34" charset="0"/>
                        </a:rPr>
                        <a:t>20191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/>
                        <a:t>…</a:t>
                      </a:r>
                      <a:endParaRPr lang="en-SG" sz="1200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latin typeface="Raleway" panose="020B0003030101060003" pitchFamily="34" charset="0"/>
                        </a:rPr>
                        <a:t>14212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1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1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Check for missing values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86AA3-41FA-44DB-A84D-857D4D5CD97B}"/>
              </a:ext>
            </a:extLst>
          </p:cNvPr>
          <p:cNvSpPr txBox="1"/>
          <p:nvPr/>
        </p:nvSpPr>
        <p:spPr>
          <a:xfrm>
            <a:off x="6424513" y="1409344"/>
            <a:ext cx="186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Looks like there are missing values in the dataset but only from the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MaxTemp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and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MinTemp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 variables.</a:t>
            </a:r>
            <a:b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</a:br>
            <a:endParaRPr lang="en-US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Raleway" panose="020B0003030101060003" pitchFamily="34" charset="0"/>
              </a:rPr>
              <a:t>The percentage of missing values is far too low to drop it off. Those non-missing data could be valuable to training our model.</a:t>
            </a:r>
            <a:endParaRPr lang="en-SG" sz="1200" dirty="0">
              <a:solidFill>
                <a:schemeClr val="accent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D8FA36-41A3-4FC4-A4DE-27D4D433F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20146"/>
              </p:ext>
            </p:extLst>
          </p:nvPr>
        </p:nvGraphicFramePr>
        <p:xfrm>
          <a:off x="893700" y="1937968"/>
          <a:ext cx="5212081" cy="1620408"/>
        </p:xfrm>
        <a:graphic>
          <a:graphicData uri="http://schemas.openxmlformats.org/drawingml/2006/table">
            <a:tbl>
              <a:tblPr firstRow="1" bandRow="1">
                <a:tableStyleId>{22C8F0AB-5EF3-44EB-AB4B-1E0ED177ECE2}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1970252918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37650121"/>
                    </a:ext>
                  </a:extLst>
                </a:gridCol>
                <a:gridCol w="1564641">
                  <a:extLst>
                    <a:ext uri="{9D8B030D-6E8A-4147-A177-3AD203B41FA5}">
                      <a16:colId xmlns:a16="http://schemas.microsoft.com/office/drawing/2014/main" val="1146938513"/>
                    </a:ext>
                  </a:extLst>
                </a:gridCol>
              </a:tblGrid>
              <a:tr h="286872">
                <a:tc>
                  <a:txBody>
                    <a:bodyPr/>
                    <a:lstStyle/>
                    <a:p>
                      <a:pPr algn="r"/>
                      <a:endParaRPr lang="en-SG" sz="1500" b="1" dirty="0">
                        <a:latin typeface="Raleway" panose="020B0003030101060003" pitchFamily="34" charset="0"/>
                      </a:endParaRP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MaxTemp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MinTemp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698389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Observations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latin typeface="Raleway" panose="020B0003030101060003" pitchFamily="34" charset="0"/>
                        </a:rPr>
                        <a:t>354288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latin typeface="Raleway" panose="020B0003030101060003" pitchFamily="34" charset="0"/>
                        </a:rPr>
                        <a:t>354288</a:t>
                      </a:r>
                      <a:endParaRPr lang="en-SG" sz="1500" dirty="0"/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877543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(%)Missing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0.37%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highlight>
                            <a:srgbClr val="66C8C9"/>
                          </a:highlight>
                          <a:latin typeface="Raleway" panose="020B0003030101060003" pitchFamily="34" charset="0"/>
                        </a:rPr>
                        <a:t>0.37%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750390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algn="r"/>
                      <a:r>
                        <a:rPr lang="en-SG" sz="1500" b="1" dirty="0">
                          <a:latin typeface="Raleway" panose="020B0003030101060003" pitchFamily="34" charset="0"/>
                        </a:rPr>
                        <a:t>Count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500" dirty="0">
                          <a:latin typeface="Raleway" panose="020B0003030101060003" pitchFamily="34" charset="0"/>
                        </a:rPr>
                        <a:t>1311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500" dirty="0">
                          <a:latin typeface="Raleway" panose="020B0003030101060003" pitchFamily="34" charset="0"/>
                        </a:rPr>
                        <a:t>1311</a:t>
                      </a:r>
                    </a:p>
                  </a:txBody>
                  <a:tcPr marL="105706" marR="105706" marT="52854" marB="5285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1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0663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1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186393"/>
      </a:accent3>
      <a:accent4>
        <a:srgbClr val="B1E1FD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1468</TotalTime>
  <Words>1090</Words>
  <Application>Microsoft Office PowerPoint</Application>
  <PresentationFormat>On-screen Show (16:9)</PresentationFormat>
  <Paragraphs>294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Lato</vt:lpstr>
      <vt:lpstr>Arial</vt:lpstr>
      <vt:lpstr>Lucida Console</vt:lpstr>
      <vt:lpstr>Roboto Slab</vt:lpstr>
      <vt:lpstr>Raleway</vt:lpstr>
      <vt:lpstr>Antonio template</vt:lpstr>
      <vt:lpstr>Analysis Report</vt:lpstr>
      <vt:lpstr>1 Data Exploration</vt:lpstr>
      <vt:lpstr>Shape of dataset</vt:lpstr>
      <vt:lpstr>Preview dataset</vt:lpstr>
      <vt:lpstr>Summary of dataset</vt:lpstr>
      <vt:lpstr>Check for imbalanced data</vt:lpstr>
      <vt:lpstr>Check for outliers (Plotting)</vt:lpstr>
      <vt:lpstr>Check for outliers (Tabular)</vt:lpstr>
      <vt:lpstr>Check for missing values</vt:lpstr>
      <vt:lpstr>2 Feature Engineering</vt:lpstr>
      <vt:lpstr>Feature Construction</vt:lpstr>
      <vt:lpstr>3 Dimensionality Reduction</vt:lpstr>
      <vt:lpstr>PowerPoint Presentation</vt:lpstr>
      <vt:lpstr>4 Data Cleansing</vt:lpstr>
      <vt:lpstr>Handling Outliers</vt:lpstr>
      <vt:lpstr>Handling Missing Values</vt:lpstr>
      <vt:lpstr>One Hot Encoding</vt:lpstr>
      <vt:lpstr>Under sampling</vt:lpstr>
      <vt:lpstr>Under sampling</vt:lpstr>
      <vt:lpstr>3 Training the Model</vt:lpstr>
      <vt:lpstr>Gradient Boosting</vt:lpstr>
      <vt:lpstr>Hyperparameter Tuning</vt:lpstr>
      <vt:lpstr>4 Evaluation</vt:lpstr>
      <vt:lpstr>Evaluation (Confusion Matrix)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Collegial Artificial Intelligence Innovation Competition 2020</dc:title>
  <cp:lastModifiedBy>FLEMING SIOW YI</cp:lastModifiedBy>
  <cp:revision>43</cp:revision>
  <dcterms:modified xsi:type="dcterms:W3CDTF">2020-11-01T15:36:16Z</dcterms:modified>
</cp:coreProperties>
</file>