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</p:sldMasterIdLst>
  <p:notesMasterIdLst>
    <p:notesMasterId r:id="rId16"/>
  </p:notesMasterIdLst>
  <p:sldIdLst>
    <p:sldId id="256" r:id="rId5"/>
    <p:sldId id="301" r:id="rId6"/>
    <p:sldId id="257" r:id="rId7"/>
    <p:sldId id="258" r:id="rId8"/>
    <p:sldId id="297" r:id="rId9"/>
    <p:sldId id="298" r:id="rId10"/>
    <p:sldId id="299" r:id="rId11"/>
    <p:sldId id="302" r:id="rId12"/>
    <p:sldId id="259" r:id="rId13"/>
    <p:sldId id="300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EMING SIOW YI" initials="FSY" lastIdx="1" clrIdx="0">
    <p:extLst>
      <p:ext uri="{19B8F6BF-5375-455C-9EA6-DF929625EA0E}">
        <p15:presenceInfo xmlns:p15="http://schemas.microsoft.com/office/powerpoint/2012/main" userId="S::FLEMING.20@ichat.sp.edu.sg::bf60ff3b-c48e-4339-93ec-e14b0d716c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2A6"/>
    <a:srgbClr val="353849"/>
    <a:srgbClr val="262835"/>
    <a:srgbClr val="636887"/>
    <a:srgbClr val="5C617E"/>
    <a:srgbClr val="585D78"/>
    <a:srgbClr val="191A23"/>
    <a:srgbClr val="0A0B0E"/>
    <a:srgbClr val="32798A"/>
    <a:srgbClr val="43A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3EE34-3929-C5E4-07D3-E46EB42756EF}" v="1" dt="2020-11-29T07:47:49.378"/>
    <p1510:client id="{B2741EF3-035B-4E62-8299-BC18BEB3C993}" v="234" dt="2020-11-29T15:13:32.243"/>
    <p1510:client id="{E8F8B1B0-ACA4-378C-CA2D-95DC342297D0}" v="87" dt="2020-11-29T07:42:53.651"/>
    <p1510:client id="{FBC4205E-6ABC-45A5-8BDE-210BBB7FC897}" v="1471" dt="2020-11-29T11:02:28.228"/>
  </p1510:revLst>
</p1510:revInfo>
</file>

<file path=ppt/tableStyles.xml><?xml version="1.0" encoding="utf-8"?>
<a:tblStyleLst xmlns:a="http://schemas.openxmlformats.org/drawingml/2006/main" def="{5A899800-E544-4633-8BD5-4C5E2261DC84}">
  <a:tblStyle styleId="{5A899800-E544-4633-8BD5-4C5E2261DC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67" autoAdjust="0"/>
  </p:normalViewPr>
  <p:slideViewPr>
    <p:cSldViewPr snapToGrid="0">
      <p:cViewPr>
        <p:scale>
          <a:sx n="75" d="100"/>
          <a:sy n="75" d="100"/>
        </p:scale>
        <p:origin x="166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5DE3F-DD62-4419-88EB-25A0EAEF8893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1252070-31AE-44AE-820B-0D464C2C0184}">
      <dgm:prSet phldrT="[Text]"/>
      <dgm:spPr/>
      <dgm:t>
        <a:bodyPr/>
        <a:lstStyle/>
        <a:p>
          <a:r>
            <a:rPr lang="en-US" dirty="0"/>
            <a:t>Get data</a:t>
          </a:r>
          <a:endParaRPr lang="en-GB" dirty="0"/>
        </a:p>
      </dgm:t>
    </dgm:pt>
    <dgm:pt modelId="{7B365D2C-31D8-4382-A2D3-A8662CA4CA4A}" type="parTrans" cxnId="{7AB81767-5F23-45CD-A45E-7E8B25D33F6E}">
      <dgm:prSet/>
      <dgm:spPr/>
      <dgm:t>
        <a:bodyPr/>
        <a:lstStyle/>
        <a:p>
          <a:endParaRPr lang="en-GB"/>
        </a:p>
      </dgm:t>
    </dgm:pt>
    <dgm:pt modelId="{DC425A79-9EAD-4765-8342-D1413012ACDD}" type="sibTrans" cxnId="{7AB81767-5F23-45CD-A45E-7E8B25D33F6E}">
      <dgm:prSet/>
      <dgm:spPr/>
      <dgm:t>
        <a:bodyPr/>
        <a:lstStyle/>
        <a:p>
          <a:endParaRPr lang="en-GB"/>
        </a:p>
      </dgm:t>
    </dgm:pt>
    <dgm:pt modelId="{BAEB999D-940A-41F2-9D74-0BBD6CC3CF1E}">
      <dgm:prSet phldrT="[Text]"/>
      <dgm:spPr/>
      <dgm:t>
        <a:bodyPr/>
        <a:lstStyle/>
        <a:p>
          <a:r>
            <a:rPr lang="en-US"/>
            <a:t>Clean data</a:t>
          </a:r>
          <a:endParaRPr lang="en-GB"/>
        </a:p>
      </dgm:t>
    </dgm:pt>
    <dgm:pt modelId="{49F5053A-4FCC-43A0-A66D-75093E9A9276}" type="parTrans" cxnId="{26853904-0CD3-4B2C-A6DD-8817ECE2BD17}">
      <dgm:prSet/>
      <dgm:spPr/>
      <dgm:t>
        <a:bodyPr/>
        <a:lstStyle/>
        <a:p>
          <a:endParaRPr lang="en-GB"/>
        </a:p>
      </dgm:t>
    </dgm:pt>
    <dgm:pt modelId="{B05B6F58-B835-4E50-BF23-BEBE1A418C52}" type="sibTrans" cxnId="{26853904-0CD3-4B2C-A6DD-8817ECE2BD17}">
      <dgm:prSet/>
      <dgm:spPr/>
      <dgm:t>
        <a:bodyPr/>
        <a:lstStyle/>
        <a:p>
          <a:endParaRPr lang="en-GB"/>
        </a:p>
      </dgm:t>
    </dgm:pt>
    <dgm:pt modelId="{1F411F36-454F-4B00-903A-9FA5BFA336B1}">
      <dgm:prSet phldrT="[Text]"/>
      <dgm:spPr/>
      <dgm:t>
        <a:bodyPr/>
        <a:lstStyle/>
        <a:p>
          <a:r>
            <a:rPr lang="en-US"/>
            <a:t>EDA</a:t>
          </a:r>
          <a:endParaRPr lang="en-GB"/>
        </a:p>
      </dgm:t>
    </dgm:pt>
    <dgm:pt modelId="{0915D096-9C75-4BAA-A842-91B9F9C14126}" type="parTrans" cxnId="{D34E689D-A92E-4D3D-9482-E27E013DECE3}">
      <dgm:prSet/>
      <dgm:spPr/>
      <dgm:t>
        <a:bodyPr/>
        <a:lstStyle/>
        <a:p>
          <a:endParaRPr lang="en-GB"/>
        </a:p>
      </dgm:t>
    </dgm:pt>
    <dgm:pt modelId="{B3C09744-2084-4FF5-9DC8-F02437E99A62}" type="sibTrans" cxnId="{D34E689D-A92E-4D3D-9482-E27E013DECE3}">
      <dgm:prSet/>
      <dgm:spPr/>
      <dgm:t>
        <a:bodyPr/>
        <a:lstStyle/>
        <a:p>
          <a:endParaRPr lang="en-GB"/>
        </a:p>
      </dgm:t>
    </dgm:pt>
    <dgm:pt modelId="{3FB429A2-6747-4AA3-B708-913731445E4F}">
      <dgm:prSet phldrT="[Text]"/>
      <dgm:spPr/>
      <dgm:t>
        <a:bodyPr/>
        <a:lstStyle/>
        <a:p>
          <a:r>
            <a:rPr lang="en-US"/>
            <a:t>Recommendations</a:t>
          </a:r>
          <a:endParaRPr lang="en-GB"/>
        </a:p>
      </dgm:t>
    </dgm:pt>
    <dgm:pt modelId="{6794E4ED-AB42-406D-975E-F8115D44E4D2}" type="parTrans" cxnId="{0A73B02A-CFD6-4AB6-BB68-941EBE0C86CD}">
      <dgm:prSet/>
      <dgm:spPr/>
      <dgm:t>
        <a:bodyPr/>
        <a:lstStyle/>
        <a:p>
          <a:endParaRPr lang="en-GB"/>
        </a:p>
      </dgm:t>
    </dgm:pt>
    <dgm:pt modelId="{D080909B-0E2A-4B77-971E-942C1CAAA4CA}" type="sibTrans" cxnId="{0A73B02A-CFD6-4AB6-BB68-941EBE0C86CD}">
      <dgm:prSet/>
      <dgm:spPr/>
      <dgm:t>
        <a:bodyPr/>
        <a:lstStyle/>
        <a:p>
          <a:endParaRPr lang="en-GB"/>
        </a:p>
      </dgm:t>
    </dgm:pt>
    <dgm:pt modelId="{AA7F8FC8-88DB-4877-B4C6-E1A650E6B19D}" type="pres">
      <dgm:prSet presAssocID="{E0F5DE3F-DD62-4419-88EB-25A0EAEF8893}" presName="Name0" presStyleCnt="0">
        <dgm:presLayoutVars>
          <dgm:dir/>
          <dgm:resizeHandles val="exact"/>
        </dgm:presLayoutVars>
      </dgm:prSet>
      <dgm:spPr/>
    </dgm:pt>
    <dgm:pt modelId="{45BA1195-62E9-444F-AE43-1ADB583C6831}" type="pres">
      <dgm:prSet presAssocID="{E0F5DE3F-DD62-4419-88EB-25A0EAEF8893}" presName="cycle" presStyleCnt="0"/>
      <dgm:spPr/>
    </dgm:pt>
    <dgm:pt modelId="{E11184E5-622F-41A9-B265-2F7664F1A576}" type="pres">
      <dgm:prSet presAssocID="{91252070-31AE-44AE-820B-0D464C2C0184}" presName="nodeFirstNode" presStyleLbl="node1" presStyleIdx="0" presStyleCnt="4">
        <dgm:presLayoutVars>
          <dgm:bulletEnabled val="1"/>
        </dgm:presLayoutVars>
      </dgm:prSet>
      <dgm:spPr/>
    </dgm:pt>
    <dgm:pt modelId="{E6B684AA-320B-4E7C-A9AA-A87024B8B058}" type="pres">
      <dgm:prSet presAssocID="{DC425A79-9EAD-4765-8342-D1413012ACDD}" presName="sibTransFirstNode" presStyleLbl="bgShp" presStyleIdx="0" presStyleCnt="1"/>
      <dgm:spPr/>
    </dgm:pt>
    <dgm:pt modelId="{57C907A8-54BB-405A-BFC7-D2A0AB98E9E7}" type="pres">
      <dgm:prSet presAssocID="{BAEB999D-940A-41F2-9D74-0BBD6CC3CF1E}" presName="nodeFollowingNodes" presStyleLbl="node1" presStyleIdx="1" presStyleCnt="4">
        <dgm:presLayoutVars>
          <dgm:bulletEnabled val="1"/>
        </dgm:presLayoutVars>
      </dgm:prSet>
      <dgm:spPr/>
    </dgm:pt>
    <dgm:pt modelId="{84BA1221-8A0B-481D-BB09-BEBF04C45BA2}" type="pres">
      <dgm:prSet presAssocID="{1F411F36-454F-4B00-903A-9FA5BFA336B1}" presName="nodeFollowingNodes" presStyleLbl="node1" presStyleIdx="2" presStyleCnt="4">
        <dgm:presLayoutVars>
          <dgm:bulletEnabled val="1"/>
        </dgm:presLayoutVars>
      </dgm:prSet>
      <dgm:spPr/>
    </dgm:pt>
    <dgm:pt modelId="{88AFC442-533D-484C-95EF-EC2537DEBB35}" type="pres">
      <dgm:prSet presAssocID="{3FB429A2-6747-4AA3-B708-913731445E4F}" presName="nodeFollowingNodes" presStyleLbl="node1" presStyleIdx="3" presStyleCnt="4" custRadScaleRad="411890" custRadScaleInc="-3739">
        <dgm:presLayoutVars>
          <dgm:bulletEnabled val="1"/>
        </dgm:presLayoutVars>
      </dgm:prSet>
      <dgm:spPr/>
    </dgm:pt>
  </dgm:ptLst>
  <dgm:cxnLst>
    <dgm:cxn modelId="{26853904-0CD3-4B2C-A6DD-8817ECE2BD17}" srcId="{E0F5DE3F-DD62-4419-88EB-25A0EAEF8893}" destId="{BAEB999D-940A-41F2-9D74-0BBD6CC3CF1E}" srcOrd="1" destOrd="0" parTransId="{49F5053A-4FCC-43A0-A66D-75093E9A9276}" sibTransId="{B05B6F58-B835-4E50-BF23-BEBE1A418C52}"/>
    <dgm:cxn modelId="{0A73B02A-CFD6-4AB6-BB68-941EBE0C86CD}" srcId="{E0F5DE3F-DD62-4419-88EB-25A0EAEF8893}" destId="{3FB429A2-6747-4AA3-B708-913731445E4F}" srcOrd="3" destOrd="0" parTransId="{6794E4ED-AB42-406D-975E-F8115D44E4D2}" sibTransId="{D080909B-0E2A-4B77-971E-942C1CAAA4CA}"/>
    <dgm:cxn modelId="{7AB81767-5F23-45CD-A45E-7E8B25D33F6E}" srcId="{E0F5DE3F-DD62-4419-88EB-25A0EAEF8893}" destId="{91252070-31AE-44AE-820B-0D464C2C0184}" srcOrd="0" destOrd="0" parTransId="{7B365D2C-31D8-4382-A2D3-A8662CA4CA4A}" sibTransId="{DC425A79-9EAD-4765-8342-D1413012ACDD}"/>
    <dgm:cxn modelId="{177A2386-9A38-44CD-A3C5-F8F34570F2DD}" type="presOf" srcId="{DC425A79-9EAD-4765-8342-D1413012ACDD}" destId="{E6B684AA-320B-4E7C-A9AA-A87024B8B058}" srcOrd="0" destOrd="0" presId="urn:microsoft.com/office/officeart/2005/8/layout/cycle3"/>
    <dgm:cxn modelId="{D34E689D-A92E-4D3D-9482-E27E013DECE3}" srcId="{E0F5DE3F-DD62-4419-88EB-25A0EAEF8893}" destId="{1F411F36-454F-4B00-903A-9FA5BFA336B1}" srcOrd="2" destOrd="0" parTransId="{0915D096-9C75-4BAA-A842-91B9F9C14126}" sibTransId="{B3C09744-2084-4FF5-9DC8-F02437E99A62}"/>
    <dgm:cxn modelId="{DBFF3EC1-10DA-4A47-A502-F7645D40E22F}" type="presOf" srcId="{1F411F36-454F-4B00-903A-9FA5BFA336B1}" destId="{84BA1221-8A0B-481D-BB09-BEBF04C45BA2}" srcOrd="0" destOrd="0" presId="urn:microsoft.com/office/officeart/2005/8/layout/cycle3"/>
    <dgm:cxn modelId="{AFA531D5-AC82-416A-8C81-624F60B6D35C}" type="presOf" srcId="{E0F5DE3F-DD62-4419-88EB-25A0EAEF8893}" destId="{AA7F8FC8-88DB-4877-B4C6-E1A650E6B19D}" srcOrd="0" destOrd="0" presId="urn:microsoft.com/office/officeart/2005/8/layout/cycle3"/>
    <dgm:cxn modelId="{11A3F9EC-2DD8-42A7-BB01-267C928ECC12}" type="presOf" srcId="{91252070-31AE-44AE-820B-0D464C2C0184}" destId="{E11184E5-622F-41A9-B265-2F7664F1A576}" srcOrd="0" destOrd="0" presId="urn:microsoft.com/office/officeart/2005/8/layout/cycle3"/>
    <dgm:cxn modelId="{6CD5C1FD-9D16-42C6-8661-3337967F7949}" type="presOf" srcId="{3FB429A2-6747-4AA3-B708-913731445E4F}" destId="{88AFC442-533D-484C-95EF-EC2537DEBB35}" srcOrd="0" destOrd="0" presId="urn:microsoft.com/office/officeart/2005/8/layout/cycle3"/>
    <dgm:cxn modelId="{346AA6FF-EA9A-46E7-9EB5-B1501C836C6F}" type="presOf" srcId="{BAEB999D-940A-41F2-9D74-0BBD6CC3CF1E}" destId="{57C907A8-54BB-405A-BFC7-D2A0AB98E9E7}" srcOrd="0" destOrd="0" presId="urn:microsoft.com/office/officeart/2005/8/layout/cycle3"/>
    <dgm:cxn modelId="{8B3C77F6-D0B4-43AF-BCCA-00DAF3C77359}" type="presParOf" srcId="{AA7F8FC8-88DB-4877-B4C6-E1A650E6B19D}" destId="{45BA1195-62E9-444F-AE43-1ADB583C6831}" srcOrd="0" destOrd="0" presId="urn:microsoft.com/office/officeart/2005/8/layout/cycle3"/>
    <dgm:cxn modelId="{B5A8B0BA-ED48-48DA-A662-4FD6C92238C7}" type="presParOf" srcId="{45BA1195-62E9-444F-AE43-1ADB583C6831}" destId="{E11184E5-622F-41A9-B265-2F7664F1A576}" srcOrd="0" destOrd="0" presId="urn:microsoft.com/office/officeart/2005/8/layout/cycle3"/>
    <dgm:cxn modelId="{5DDF3830-7EE4-4351-B492-BB0A9B9E7075}" type="presParOf" srcId="{45BA1195-62E9-444F-AE43-1ADB583C6831}" destId="{E6B684AA-320B-4E7C-A9AA-A87024B8B058}" srcOrd="1" destOrd="0" presId="urn:microsoft.com/office/officeart/2005/8/layout/cycle3"/>
    <dgm:cxn modelId="{BD1507D5-6626-44D1-A5F4-5D853D73988B}" type="presParOf" srcId="{45BA1195-62E9-444F-AE43-1ADB583C6831}" destId="{57C907A8-54BB-405A-BFC7-D2A0AB98E9E7}" srcOrd="2" destOrd="0" presId="urn:microsoft.com/office/officeart/2005/8/layout/cycle3"/>
    <dgm:cxn modelId="{873546AC-A0D6-4645-8798-4B1BCB558ADF}" type="presParOf" srcId="{45BA1195-62E9-444F-AE43-1ADB583C6831}" destId="{84BA1221-8A0B-481D-BB09-BEBF04C45BA2}" srcOrd="3" destOrd="0" presId="urn:microsoft.com/office/officeart/2005/8/layout/cycle3"/>
    <dgm:cxn modelId="{3E834881-DFAE-4E00-8281-A00240B64194}" type="presParOf" srcId="{45BA1195-62E9-444F-AE43-1ADB583C6831}" destId="{88AFC442-533D-484C-95EF-EC2537DEBB3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684AA-320B-4E7C-A9AA-A87024B8B058}">
      <dsp:nvSpPr>
        <dsp:cNvPr id="0" name=""/>
        <dsp:cNvSpPr/>
      </dsp:nvSpPr>
      <dsp:spPr>
        <a:xfrm>
          <a:off x="819455" y="-44127"/>
          <a:ext cx="3032515" cy="3032515"/>
        </a:xfrm>
        <a:prstGeom prst="circularArrow">
          <a:avLst>
            <a:gd name="adj1" fmla="val 4668"/>
            <a:gd name="adj2" fmla="val 272909"/>
            <a:gd name="adj3" fmla="val 13114445"/>
            <a:gd name="adj4" fmla="val 17840993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184E5-622F-41A9-B265-2F7664F1A576}">
      <dsp:nvSpPr>
        <dsp:cNvPr id="0" name=""/>
        <dsp:cNvSpPr/>
      </dsp:nvSpPr>
      <dsp:spPr>
        <a:xfrm>
          <a:off x="1400515" y="668"/>
          <a:ext cx="1870395" cy="9351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data</a:t>
          </a:r>
          <a:endParaRPr lang="en-GB" sz="1500" kern="1200" dirty="0"/>
        </a:p>
      </dsp:txBody>
      <dsp:txXfrm>
        <a:off x="1446168" y="46321"/>
        <a:ext cx="1779089" cy="843891"/>
      </dsp:txXfrm>
    </dsp:sp>
    <dsp:sp modelId="{57C907A8-54BB-405A-BFC7-D2A0AB98E9E7}">
      <dsp:nvSpPr>
        <dsp:cNvPr id="0" name=""/>
        <dsp:cNvSpPr/>
      </dsp:nvSpPr>
      <dsp:spPr>
        <a:xfrm>
          <a:off x="2489389" y="1089543"/>
          <a:ext cx="1870395" cy="9351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Clean data</a:t>
          </a:r>
          <a:endParaRPr lang="en-GB" sz="1500" kern="1200"/>
        </a:p>
      </dsp:txBody>
      <dsp:txXfrm>
        <a:off x="2535042" y="1135196"/>
        <a:ext cx="1779089" cy="843891"/>
      </dsp:txXfrm>
    </dsp:sp>
    <dsp:sp modelId="{84BA1221-8A0B-481D-BB09-BEBF04C45BA2}">
      <dsp:nvSpPr>
        <dsp:cNvPr id="0" name=""/>
        <dsp:cNvSpPr/>
      </dsp:nvSpPr>
      <dsp:spPr>
        <a:xfrm>
          <a:off x="1400515" y="2178417"/>
          <a:ext cx="1870395" cy="9351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</a:t>
          </a:r>
          <a:endParaRPr lang="en-GB" sz="1500" kern="1200"/>
        </a:p>
      </dsp:txBody>
      <dsp:txXfrm>
        <a:off x="1446168" y="2224070"/>
        <a:ext cx="1779089" cy="843891"/>
      </dsp:txXfrm>
    </dsp:sp>
    <dsp:sp modelId="{88AFC442-533D-484C-95EF-EC2537DEBB35}">
      <dsp:nvSpPr>
        <dsp:cNvPr id="0" name=""/>
        <dsp:cNvSpPr/>
      </dsp:nvSpPr>
      <dsp:spPr>
        <a:xfrm>
          <a:off x="0" y="1300194"/>
          <a:ext cx="1870395" cy="9351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Recommendations</a:t>
          </a:r>
          <a:endParaRPr lang="en-GB" sz="1500" kern="1200"/>
        </a:p>
      </dsp:txBody>
      <dsp:txXfrm>
        <a:off x="45653" y="1345847"/>
        <a:ext cx="1779089" cy="843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48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699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37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35C-13D1-4C2E-9B69-4FA3225CBF5B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B12-701B-420C-A1F1-4592A5358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50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9" r:id="rId3"/>
    <p:sldLayoutId id="2147483665" r:id="rId4"/>
    <p:sldLayoutId id="2147483666" r:id="rId5"/>
    <p:sldLayoutId id="2147483667" r:id="rId6"/>
    <p:sldLayoutId id="2147483668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myskillsfuture.sg/content/portal/en/training-exchange/course-directory.html?fq=Course_Supp_Period_To_1%3A%5B2020-11-29T00%3A00%3A00Z%20TO%20*%5D&amp;fq=IsValid%3Atrue&amp;q=*%3A*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g.indeed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712568" y="303952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6843231" y="1861845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046893" y="1326415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764791" y="1442832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719529" y="262623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027601" y="2020360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150979" y="2020357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241888" y="1778985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7803383" y="432939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267787" y="2252634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3F51C2-9ACD-437A-882F-836AF846930B}"/>
              </a:ext>
            </a:extLst>
          </p:cNvPr>
          <p:cNvSpPr/>
          <p:nvPr/>
        </p:nvSpPr>
        <p:spPr>
          <a:xfrm>
            <a:off x="5144" y="0"/>
            <a:ext cx="9144000" cy="5143500"/>
          </a:xfrm>
          <a:prstGeom prst="rect">
            <a:avLst/>
          </a:prstGeom>
          <a:solidFill>
            <a:srgbClr val="262835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8B5BA-F8FC-4B09-BB8A-DCE2EB19ACEA}"/>
              </a:ext>
            </a:extLst>
          </p:cNvPr>
          <p:cNvSpPr txBox="1"/>
          <p:nvPr/>
        </p:nvSpPr>
        <p:spPr>
          <a:xfrm>
            <a:off x="371645" y="313077"/>
            <a:ext cx="33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rgbClr val="3279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Code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99F7CF-3B0F-4246-BD78-8F3428279652}"/>
              </a:ext>
            </a:extLst>
          </p:cNvPr>
          <p:cNvSpPr txBox="1"/>
          <p:nvPr/>
        </p:nvSpPr>
        <p:spPr>
          <a:xfrm>
            <a:off x="1366373" y="736263"/>
            <a:ext cx="231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43A4B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ST1502, CA1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F05EB-7E70-43E8-812E-3E54FAB6DC1D}"/>
              </a:ext>
            </a:extLst>
          </p:cNvPr>
          <p:cNvSpPr/>
          <p:nvPr/>
        </p:nvSpPr>
        <p:spPr>
          <a:xfrm>
            <a:off x="270259" y="312863"/>
            <a:ext cx="3604738" cy="946620"/>
          </a:xfrm>
          <a:prstGeom prst="rect">
            <a:avLst/>
          </a:prstGeom>
          <a:noFill/>
          <a:ln>
            <a:solidFill>
              <a:srgbClr val="00CFCC">
                <a:alpha val="3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574F7D-A2EB-4560-95BB-1988529CACD8}"/>
              </a:ext>
            </a:extLst>
          </p:cNvPr>
          <p:cNvCxnSpPr>
            <a:cxnSpLocks/>
          </p:cNvCxnSpPr>
          <p:nvPr/>
        </p:nvCxnSpPr>
        <p:spPr>
          <a:xfrm>
            <a:off x="980086" y="-350520"/>
            <a:ext cx="0" cy="1309928"/>
          </a:xfrm>
          <a:prstGeom prst="line">
            <a:avLst/>
          </a:prstGeom>
          <a:ln>
            <a:solidFill>
              <a:schemeClr val="accent2">
                <a:lumMod val="50000"/>
                <a:alpha val="3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A8B243-CF94-40E4-9E6C-6679E683E5DE}"/>
              </a:ext>
            </a:extLst>
          </p:cNvPr>
          <p:cNvCxnSpPr>
            <a:cxnSpLocks/>
          </p:cNvCxnSpPr>
          <p:nvPr/>
        </p:nvCxnSpPr>
        <p:spPr>
          <a:xfrm>
            <a:off x="1985926" y="-937260"/>
            <a:ext cx="0" cy="1097280"/>
          </a:xfrm>
          <a:prstGeom prst="line">
            <a:avLst/>
          </a:prstGeom>
          <a:ln>
            <a:solidFill>
              <a:schemeClr val="accent2">
                <a:lumMod val="50000"/>
                <a:alpha val="3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7D9E1-8628-4EB8-BFC2-F4CB9D71D44A}"/>
              </a:ext>
            </a:extLst>
          </p:cNvPr>
          <p:cNvSpPr/>
          <p:nvPr/>
        </p:nvSpPr>
        <p:spPr>
          <a:xfrm>
            <a:off x="3559560" y="636242"/>
            <a:ext cx="149499" cy="149499"/>
          </a:xfrm>
          <a:prstGeom prst="rect">
            <a:avLst/>
          </a:prstGeom>
          <a:solidFill>
            <a:srgbClr val="3C92A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B18225-5265-4834-BF68-3CC2AA683825}"/>
              </a:ext>
            </a:extLst>
          </p:cNvPr>
          <p:cNvCxnSpPr>
            <a:cxnSpLocks/>
          </p:cNvCxnSpPr>
          <p:nvPr/>
        </p:nvCxnSpPr>
        <p:spPr>
          <a:xfrm>
            <a:off x="3634309" y="-601980"/>
            <a:ext cx="0" cy="1097280"/>
          </a:xfrm>
          <a:prstGeom prst="line">
            <a:avLst/>
          </a:prstGeom>
          <a:ln>
            <a:solidFill>
              <a:schemeClr val="accent2">
                <a:lumMod val="50000"/>
                <a:alpha val="3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387A54E-E9CC-4FE4-95A5-46C674D4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09119"/>
              </p:ext>
            </p:extLst>
          </p:nvPr>
        </p:nvGraphicFramePr>
        <p:xfrm>
          <a:off x="270259" y="3344530"/>
          <a:ext cx="4705696" cy="1556146"/>
        </p:xfrm>
        <a:graphic>
          <a:graphicData uri="http://schemas.openxmlformats.org/drawingml/2006/table">
            <a:tbl>
              <a:tblPr firstRow="1" bandRow="1">
                <a:tableStyleId>{5A899800-E544-4633-8BD5-4C5E2261DC84}</a:tableStyleId>
              </a:tblPr>
              <a:tblGrid>
                <a:gridCol w="1176424">
                  <a:extLst>
                    <a:ext uri="{9D8B030D-6E8A-4147-A177-3AD203B41FA5}">
                      <a16:colId xmlns:a16="http://schemas.microsoft.com/office/drawing/2014/main" val="2414320618"/>
                    </a:ext>
                  </a:extLst>
                </a:gridCol>
                <a:gridCol w="1176424">
                  <a:extLst>
                    <a:ext uri="{9D8B030D-6E8A-4147-A177-3AD203B41FA5}">
                      <a16:colId xmlns:a16="http://schemas.microsoft.com/office/drawing/2014/main" val="308611108"/>
                    </a:ext>
                  </a:extLst>
                </a:gridCol>
                <a:gridCol w="1176424">
                  <a:extLst>
                    <a:ext uri="{9D8B030D-6E8A-4147-A177-3AD203B41FA5}">
                      <a16:colId xmlns:a16="http://schemas.microsoft.com/office/drawing/2014/main" val="3116365793"/>
                    </a:ext>
                  </a:extLst>
                </a:gridCol>
                <a:gridCol w="1176424">
                  <a:extLst>
                    <a:ext uri="{9D8B030D-6E8A-4147-A177-3AD203B41FA5}">
                      <a16:colId xmlns:a16="http://schemas.microsoft.com/office/drawing/2014/main" val="2917405831"/>
                    </a:ext>
                  </a:extLst>
                </a:gridCol>
              </a:tblGrid>
              <a:tr h="391915">
                <a:tc>
                  <a:txBody>
                    <a:bodyPr/>
                    <a:lstStyle/>
                    <a:p>
                      <a:r>
                        <a:rPr lang="en-SG" sz="1600" b="1" dirty="0">
                          <a:solidFill>
                            <a:srgbClr val="003E3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>
                          <a:solidFill>
                            <a:srgbClr val="003E3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 ID</a:t>
                      </a:r>
                    </a:p>
                  </a:txBody>
                  <a:tcPr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>
                          <a:solidFill>
                            <a:srgbClr val="003E3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>
                          <a:solidFill>
                            <a:srgbClr val="003E3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Dashboard</a:t>
                      </a:r>
                    </a:p>
                  </a:txBody>
                  <a:tcPr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94098"/>
                  </a:ext>
                </a:extLst>
              </a:tr>
              <a:tr h="38807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6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p2011828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6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Fleming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6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6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172143"/>
                  </a:ext>
                </a:extLst>
              </a:tr>
              <a:tr h="38807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3B4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p2030920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3B4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Jennifer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3B4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3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36971"/>
                  </a:ext>
                </a:extLst>
              </a:tr>
              <a:tr h="38807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6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p2011972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6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Reshma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6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6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35560"/>
                  </a:ext>
                </a:extLst>
              </a:tr>
            </a:tbl>
          </a:graphicData>
        </a:graphic>
      </p:graphicFrame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6D3DA201-5929-4941-8FD7-CE9634311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410176" y="1360861"/>
            <a:ext cx="1533361" cy="15333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46E72D-E393-49CA-B1FC-46F6E278453A}"/>
              </a:ext>
            </a:extLst>
          </p:cNvPr>
          <p:cNvSpPr/>
          <p:nvPr/>
        </p:nvSpPr>
        <p:spPr>
          <a:xfrm>
            <a:off x="185228" y="1495589"/>
            <a:ext cx="5045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The </a:t>
            </a:r>
            <a:r>
              <a:rPr lang="en-US" sz="4800" b="1" dirty="0">
                <a:solidFill>
                  <a:srgbClr val="FF7860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Rise</a:t>
            </a:r>
            <a:r>
              <a:rPr lang="en-US" sz="48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 of </a:t>
            </a:r>
            <a:endParaRPr lang="en-US" sz="4800" dirty="0">
              <a:latin typeface="Provicali" panose="02000500000000000000" pitchFamily="2" charset="0"/>
              <a:cs typeface="Calibri" panose="020F0502020204030204" pitchFamily="34" charset="0"/>
            </a:endParaRPr>
          </a:p>
          <a:p>
            <a:r>
              <a:rPr lang="en-US" sz="48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Data Analytics</a:t>
            </a:r>
            <a:endParaRPr lang="en-SG" sz="4800" dirty="0">
              <a:latin typeface="Provicali" panose="02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22994-562E-45A3-A5E8-B9E46C1E8B04}"/>
              </a:ext>
            </a:extLst>
          </p:cNvPr>
          <p:cNvSpPr/>
          <p:nvPr/>
        </p:nvSpPr>
        <p:spPr>
          <a:xfrm>
            <a:off x="5523379" y="456652"/>
            <a:ext cx="3132057" cy="461665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of Interest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73CE4-28FA-444D-8F39-5082C1C5C9FC}"/>
              </a:ext>
            </a:extLst>
          </p:cNvPr>
          <p:cNvSpPr/>
          <p:nvPr/>
        </p:nvSpPr>
        <p:spPr>
          <a:xfrm>
            <a:off x="5821891" y="1079991"/>
            <a:ext cx="272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Infocomm Technologies</a:t>
            </a:r>
            <a:endParaRPr lang="en-SG" sz="20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ACBCAF-0085-4D5A-991B-E10391198C2C}"/>
              </a:ext>
            </a:extLst>
          </p:cNvPr>
          <p:cNvSpPr/>
          <p:nvPr/>
        </p:nvSpPr>
        <p:spPr>
          <a:xfrm>
            <a:off x="5521805" y="1770916"/>
            <a:ext cx="3132057" cy="461665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4B731F-1676-4E42-88DA-4AE1AEF9F5CC}"/>
              </a:ext>
            </a:extLst>
          </p:cNvPr>
          <p:cNvSpPr txBox="1"/>
          <p:nvPr/>
        </p:nvSpPr>
        <p:spPr>
          <a:xfrm>
            <a:off x="5535327" y="2100215"/>
            <a:ext cx="508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800" b="1" dirty="0">
                <a:solidFill>
                  <a:srgbClr val="5C617E"/>
                </a:solidFill>
                <a:latin typeface="Provicali" panose="02000500000000000000" pitchFamily="2" charset="0"/>
              </a:rPr>
              <a:t>1</a:t>
            </a:r>
            <a:endParaRPr lang="en-SG" sz="2400" b="1" dirty="0">
              <a:solidFill>
                <a:srgbClr val="5C617E"/>
              </a:solidFill>
              <a:latin typeface="Provicali" panose="02000500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5970E9-21AC-4D75-983B-AC66CA48E355}"/>
              </a:ext>
            </a:extLst>
          </p:cNvPr>
          <p:cNvSpPr/>
          <p:nvPr/>
        </p:nvSpPr>
        <p:spPr>
          <a:xfrm>
            <a:off x="5747442" y="2454882"/>
            <a:ext cx="3211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What are the most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relevant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“Data Analytics”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skills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that are highly sought after?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E6B326-D68E-4CED-815B-6130400DD9EE}"/>
              </a:ext>
            </a:extLst>
          </p:cNvPr>
          <p:cNvSpPr/>
          <p:nvPr/>
        </p:nvSpPr>
        <p:spPr>
          <a:xfrm>
            <a:off x="5404949" y="3258243"/>
            <a:ext cx="83388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8800" b="1" dirty="0">
                <a:solidFill>
                  <a:srgbClr val="636887"/>
                </a:solidFill>
                <a:latin typeface="Provicali" panose="02000500000000000000" pitchFamily="2" charset="0"/>
              </a:rPr>
              <a:t>2</a:t>
            </a:r>
            <a:endParaRPr lang="en-SG" sz="2400" b="1" dirty="0">
              <a:solidFill>
                <a:srgbClr val="636887"/>
              </a:solidFill>
              <a:latin typeface="Provicali" panose="02000500000000000000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CA936D-F1BF-495A-97AC-1C203FB76206}"/>
              </a:ext>
            </a:extLst>
          </p:cNvPr>
          <p:cNvSpPr/>
          <p:nvPr/>
        </p:nvSpPr>
        <p:spPr>
          <a:xfrm>
            <a:off x="5781029" y="3636702"/>
            <a:ext cx="2693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What are the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courses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that working adults and students like us can attend to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refine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our skills?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EB2F7D77-31AB-45C0-8FD7-A3C2D1FAF308}"/>
              </a:ext>
            </a:extLst>
          </p:cNvPr>
          <p:cNvSpPr txBox="1">
            <a:spLocks/>
          </p:cNvSpPr>
          <p:nvPr/>
        </p:nvSpPr>
        <p:spPr>
          <a:xfrm>
            <a:off x="374984" y="344756"/>
            <a:ext cx="67573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Recommendations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8CDF2-B759-42CF-B904-E1039EBE1B28}"/>
              </a:ext>
            </a:extLst>
          </p:cNvPr>
          <p:cNvSpPr/>
          <p:nvPr/>
        </p:nvSpPr>
        <p:spPr>
          <a:xfrm>
            <a:off x="700025" y="1140996"/>
            <a:ext cx="4277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711C2-DD2C-437A-B909-1DB193455B12}"/>
              </a:ext>
            </a:extLst>
          </p:cNvPr>
          <p:cNvSpPr/>
          <p:nvPr/>
        </p:nvSpPr>
        <p:spPr>
          <a:xfrm>
            <a:off x="700024" y="2171640"/>
            <a:ext cx="4277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348B3-B45D-4E1A-BE76-385A00CB40AE}"/>
              </a:ext>
            </a:extLst>
          </p:cNvPr>
          <p:cNvSpPr/>
          <p:nvPr/>
        </p:nvSpPr>
        <p:spPr>
          <a:xfrm>
            <a:off x="700024" y="3166844"/>
            <a:ext cx="4277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26384F-D2A5-4A0F-82CF-9B0C71E0DEA3}"/>
              </a:ext>
            </a:extLst>
          </p:cNvPr>
          <p:cNvSpPr/>
          <p:nvPr/>
        </p:nvSpPr>
        <p:spPr>
          <a:xfrm>
            <a:off x="1241128" y="1140996"/>
            <a:ext cx="7069751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Demonstrate you can skillfully do data analysis and become proficient in Machine Learning.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rgbClr val="FFFFFF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476C37-029F-4D28-B183-6DB220E89F29}"/>
              </a:ext>
            </a:extLst>
          </p:cNvPr>
          <p:cNvSpPr/>
          <p:nvPr/>
        </p:nvSpPr>
        <p:spPr>
          <a:xfrm>
            <a:off x="1241128" y="2158880"/>
            <a:ext cx="7069751" cy="134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Master a or many deep learning frameworks. Being proficient with a deep learning framework is crucial to being proficient with machine learning.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97B5D-4BEC-483C-8954-5B2E2634DE8D}"/>
              </a:ext>
            </a:extLst>
          </p:cNvPr>
          <p:cNvSpPr/>
          <p:nvPr/>
        </p:nvSpPr>
        <p:spPr>
          <a:xfrm>
            <a:off x="1241127" y="3202284"/>
            <a:ext cx="7069751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Between Python and R, choose Python. However if you have already mastered Python, consider R to become more marketable.</a:t>
            </a: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66C0D-867C-430F-8924-B7BCF3497D22}"/>
              </a:ext>
            </a:extLst>
          </p:cNvPr>
          <p:cNvSpPr/>
          <p:nvPr/>
        </p:nvSpPr>
        <p:spPr>
          <a:xfrm>
            <a:off x="700024" y="4140772"/>
            <a:ext cx="4277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DF60B-A929-4B88-BA98-969BE6DF383B}"/>
              </a:ext>
            </a:extLst>
          </p:cNvPr>
          <p:cNvSpPr/>
          <p:nvPr/>
        </p:nvSpPr>
        <p:spPr>
          <a:xfrm>
            <a:off x="1241127" y="4176212"/>
            <a:ext cx="7069751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If you plan to get started on learning the most relevant skills, Udemy might be the best, as it offers a diverse range of skills at a cheap price.</a:t>
            </a: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8993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149504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3EADA-5035-4323-B3A1-E430B14ADFD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8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Maven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38247-1A3A-45E2-9AC7-53FBBB73D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6300" y="163915"/>
            <a:ext cx="4727700" cy="577800"/>
          </a:xfrm>
        </p:spPr>
        <p:txBody>
          <a:bodyPr/>
          <a:lstStyle/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Explain the Dataset(s)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4B692-5BCD-47CB-815A-83065FC3AB2D}"/>
              </a:ext>
            </a:extLst>
          </p:cNvPr>
          <p:cNvSpPr/>
          <p:nvPr/>
        </p:nvSpPr>
        <p:spPr>
          <a:xfrm>
            <a:off x="411294" y="288900"/>
            <a:ext cx="2317415" cy="369332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chemeClr val="bg1">
                    <a:lumMod val="95000"/>
                  </a:schemeClr>
                </a:solidFill>
                <a:latin typeface="Maven Pro"/>
                <a:cs typeface="Calibri" panose="020F0502020204030204" pitchFamily="34" charset="0"/>
              </a:rPr>
              <a:t>Glassdoor Job Listing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41E3D-6407-4C3B-B5FC-29EF8ABC5658}"/>
              </a:ext>
            </a:extLst>
          </p:cNvPr>
          <p:cNvSpPr/>
          <p:nvPr/>
        </p:nvSpPr>
        <p:spPr>
          <a:xfrm>
            <a:off x="411294" y="1903709"/>
            <a:ext cx="2196402" cy="369332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chemeClr val="bg1">
                    <a:lumMod val="95000"/>
                  </a:schemeClr>
                </a:solidFill>
                <a:latin typeface="Maven Pro"/>
                <a:cs typeface="Calibri" panose="020F0502020204030204" pitchFamily="34" charset="0"/>
              </a:rPr>
              <a:t>Indeed Job Listing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89A01-3C05-45B8-96E5-42E652C2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4" y="771604"/>
            <a:ext cx="7239186" cy="6428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E71439-25A0-4907-9BF3-496A8EF464A3}"/>
              </a:ext>
            </a:extLst>
          </p:cNvPr>
          <p:cNvSpPr/>
          <p:nvPr/>
        </p:nvSpPr>
        <p:spPr>
          <a:xfrm>
            <a:off x="347580" y="1454660"/>
            <a:ext cx="159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Records: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3999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FF9C4B-7B2C-4E5F-A0D5-50284FF967B0}"/>
              </a:ext>
            </a:extLst>
          </p:cNvPr>
          <p:cNvSpPr/>
          <p:nvPr/>
        </p:nvSpPr>
        <p:spPr>
          <a:xfrm>
            <a:off x="2023781" y="1454660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Field Names: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18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A72484-B34C-4D61-A185-D7C38F3808AA}"/>
              </a:ext>
            </a:extLst>
          </p:cNvPr>
          <p:cNvSpPr/>
          <p:nvPr/>
        </p:nvSpPr>
        <p:spPr>
          <a:xfrm>
            <a:off x="3747838" y="1454660"/>
            <a:ext cx="1633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Size: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0.026MB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62710-35C0-4CBC-9086-2D813355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94" y="2384945"/>
            <a:ext cx="7239186" cy="6572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74BE077-A9BE-4563-A32B-C8895F393905}"/>
              </a:ext>
            </a:extLst>
          </p:cNvPr>
          <p:cNvSpPr/>
          <p:nvPr/>
        </p:nvSpPr>
        <p:spPr>
          <a:xfrm>
            <a:off x="347580" y="3069122"/>
            <a:ext cx="159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Records: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5047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1F79EC-609E-4366-916F-DFF4B53E24C6}"/>
              </a:ext>
            </a:extLst>
          </p:cNvPr>
          <p:cNvSpPr/>
          <p:nvPr/>
        </p:nvSpPr>
        <p:spPr>
          <a:xfrm>
            <a:off x="2023781" y="3069122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Field Names: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13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361AC-B4FE-4889-BA6B-8289E65637D2}"/>
              </a:ext>
            </a:extLst>
          </p:cNvPr>
          <p:cNvSpPr/>
          <p:nvPr/>
        </p:nvSpPr>
        <p:spPr>
          <a:xfrm>
            <a:off x="3747838" y="3069122"/>
            <a:ext cx="1633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Size: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2.46MB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60D42-9D95-4A33-BEDA-1F792D29C9EB}"/>
              </a:ext>
            </a:extLst>
          </p:cNvPr>
          <p:cNvSpPr/>
          <p:nvPr/>
        </p:nvSpPr>
        <p:spPr>
          <a:xfrm>
            <a:off x="405116" y="3482710"/>
            <a:ext cx="2196402" cy="369332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>
                    <a:lumMod val="95000"/>
                  </a:schemeClr>
                </a:solidFill>
                <a:latin typeface="Maven Pro"/>
                <a:cs typeface="Calibri" panose="020F0502020204030204" pitchFamily="34" charset="0"/>
              </a:rPr>
              <a:t>SkillsFuture</a:t>
            </a:r>
            <a:r>
              <a:rPr lang="en-SG" sz="1800" b="1" dirty="0">
                <a:solidFill>
                  <a:schemeClr val="bg1">
                    <a:lumMod val="95000"/>
                  </a:schemeClr>
                </a:solidFill>
                <a:latin typeface="Maven Pro"/>
                <a:cs typeface="Calibri" panose="020F0502020204030204" pitchFamily="34" charset="0"/>
              </a:rPr>
              <a:t> Courses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A9DB2C-E564-4D22-8A4D-72808A1ABB6A}"/>
              </a:ext>
            </a:extLst>
          </p:cNvPr>
          <p:cNvSpPr/>
          <p:nvPr/>
        </p:nvSpPr>
        <p:spPr>
          <a:xfrm>
            <a:off x="411294" y="4634962"/>
            <a:ext cx="159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Records: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112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1C7A4A-6C66-4CE4-9B1A-DD33781E2AC4}"/>
              </a:ext>
            </a:extLst>
          </p:cNvPr>
          <p:cNvSpPr/>
          <p:nvPr/>
        </p:nvSpPr>
        <p:spPr>
          <a:xfrm>
            <a:off x="2087495" y="4634962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Field Names: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7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A4F19E-F72D-47F7-8A8C-2B1D98BF99A9}"/>
              </a:ext>
            </a:extLst>
          </p:cNvPr>
          <p:cNvSpPr/>
          <p:nvPr/>
        </p:nvSpPr>
        <p:spPr>
          <a:xfrm>
            <a:off x="3811552" y="4634962"/>
            <a:ext cx="1633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Size: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0.055MB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FA4B17-759C-4796-A1FD-B5BF97E0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16" y="3945945"/>
            <a:ext cx="5467364" cy="6828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EA510F6-862B-4BBA-BE25-D1A977758BC7}"/>
              </a:ext>
            </a:extLst>
          </p:cNvPr>
          <p:cNvSpPr/>
          <p:nvPr/>
        </p:nvSpPr>
        <p:spPr>
          <a:xfrm>
            <a:off x="5837423" y="2088375"/>
            <a:ext cx="188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tx1">
                    <a:lumMod val="60000"/>
                    <a:lumOff val="40000"/>
                  </a:schemeClr>
                </a:solidFill>
                <a:latin typeface="Maven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https://sg.indeed.com</a:t>
            </a:r>
            <a:endParaRPr lang="en-SG" dirty="0">
              <a:solidFill>
                <a:schemeClr val="tx1">
                  <a:lumMod val="60000"/>
                  <a:lumOff val="40000"/>
                </a:schemeClr>
              </a:solidFill>
              <a:latin typeface="Maven Pro"/>
            </a:endParaRPr>
          </a:p>
          <a:p>
            <a:endParaRPr lang="en-SG" dirty="0">
              <a:latin typeface="Maven Pro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B8164E-EF99-49AD-A95F-8694A7D10815}"/>
              </a:ext>
            </a:extLst>
          </p:cNvPr>
          <p:cNvSpPr/>
          <p:nvPr/>
        </p:nvSpPr>
        <p:spPr>
          <a:xfrm>
            <a:off x="4746294" y="3653982"/>
            <a:ext cx="127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tx1">
                    <a:lumMod val="60000"/>
                    <a:lumOff val="40000"/>
                  </a:schemeClr>
                </a:solidFill>
                <a:latin typeface="Maven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Skills Future</a:t>
            </a:r>
            <a:endParaRPr lang="en-SG" dirty="0">
              <a:solidFill>
                <a:schemeClr val="tx1">
                  <a:lumMod val="60000"/>
                  <a:lumOff val="40000"/>
                </a:schemeClr>
              </a:solidFill>
              <a:latin typeface="Maven Pro"/>
            </a:endParaRPr>
          </a:p>
          <a:p>
            <a:endParaRPr lang="en-SG" dirty="0"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25201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3EADA-5035-4323-B3A1-E430B14ADFD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8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38247-1A3A-45E2-9AC7-53FBBB73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Explain the Dataset(s)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4B692-5BCD-47CB-815A-83065FC3AB2D}"/>
              </a:ext>
            </a:extLst>
          </p:cNvPr>
          <p:cNvSpPr/>
          <p:nvPr/>
        </p:nvSpPr>
        <p:spPr>
          <a:xfrm>
            <a:off x="618825" y="1171934"/>
            <a:ext cx="2196402" cy="369332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Qualifications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5DA16-A1C9-47BB-A09B-B56751D0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723725"/>
            <a:ext cx="1859441" cy="12955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E1D111-E1B8-494A-A1BB-5E25BB5B29CC}"/>
              </a:ext>
            </a:extLst>
          </p:cNvPr>
          <p:cNvSpPr/>
          <p:nvPr/>
        </p:nvSpPr>
        <p:spPr>
          <a:xfrm>
            <a:off x="2536112" y="1718425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Records: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1096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666CD-ADE4-4CCE-98ED-03A6E4BB746B}"/>
              </a:ext>
            </a:extLst>
          </p:cNvPr>
          <p:cNvSpPr/>
          <p:nvPr/>
        </p:nvSpPr>
        <p:spPr>
          <a:xfrm>
            <a:off x="2531781" y="2087757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Field Names: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2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9B5CC-88B1-4122-92D8-475FF6B5C7DE}"/>
              </a:ext>
            </a:extLst>
          </p:cNvPr>
          <p:cNvSpPr/>
          <p:nvPr/>
        </p:nvSpPr>
        <p:spPr>
          <a:xfrm>
            <a:off x="2531781" y="2466469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Size: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0.026MB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307051-CD54-41AC-9E8D-7AA49EF2A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093" y="1715229"/>
            <a:ext cx="1836579" cy="12802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D41E3D-6407-4C3B-B5FC-29EF8ABC5658}"/>
              </a:ext>
            </a:extLst>
          </p:cNvPr>
          <p:cNvSpPr/>
          <p:nvPr/>
        </p:nvSpPr>
        <p:spPr>
          <a:xfrm>
            <a:off x="4689093" y="1186198"/>
            <a:ext cx="2196402" cy="369332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Skills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1E0D7-776D-47B3-9724-843AB3EDEBAC}"/>
              </a:ext>
            </a:extLst>
          </p:cNvPr>
          <p:cNvSpPr/>
          <p:nvPr/>
        </p:nvSpPr>
        <p:spPr>
          <a:xfrm>
            <a:off x="6551495" y="1747216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Records: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242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2E1E58-137C-496D-AE04-414F5DD82C8A}"/>
              </a:ext>
            </a:extLst>
          </p:cNvPr>
          <p:cNvSpPr/>
          <p:nvPr/>
        </p:nvSpPr>
        <p:spPr>
          <a:xfrm>
            <a:off x="6547164" y="2116548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Field Names: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2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E2D24-F2C0-4DA1-9D83-1D48D6E0440F}"/>
              </a:ext>
            </a:extLst>
          </p:cNvPr>
          <p:cNvSpPr/>
          <p:nvPr/>
        </p:nvSpPr>
        <p:spPr>
          <a:xfrm>
            <a:off x="6547164" y="2495260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Size: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0.010MB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878AE4-2934-4E12-8EDD-C20A18F1E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94" y="3770683"/>
            <a:ext cx="1219306" cy="1097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BE0471-D5BB-499E-843D-0FD1B860607E}"/>
              </a:ext>
            </a:extLst>
          </p:cNvPr>
          <p:cNvSpPr/>
          <p:nvPr/>
        </p:nvSpPr>
        <p:spPr>
          <a:xfrm>
            <a:off x="614494" y="3226145"/>
            <a:ext cx="1519106" cy="369332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Skills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150A8-3B67-4704-8BD6-A1431A862CB6}"/>
              </a:ext>
            </a:extLst>
          </p:cNvPr>
          <p:cNvSpPr/>
          <p:nvPr/>
        </p:nvSpPr>
        <p:spPr>
          <a:xfrm>
            <a:off x="1942501" y="3761846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Records: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4908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F4133B-94C1-41BA-B143-9897A3E20458}"/>
              </a:ext>
            </a:extLst>
          </p:cNvPr>
          <p:cNvSpPr/>
          <p:nvPr/>
        </p:nvSpPr>
        <p:spPr>
          <a:xfrm>
            <a:off x="1938170" y="4131178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Field Names: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2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1AF91-8022-4C17-ACD2-410C0A7630D8}"/>
              </a:ext>
            </a:extLst>
          </p:cNvPr>
          <p:cNvSpPr/>
          <p:nvPr/>
        </p:nvSpPr>
        <p:spPr>
          <a:xfrm>
            <a:off x="1938170" y="4509890"/>
            <a:ext cx="321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Size: </a:t>
            </a:r>
            <a:r>
              <a:rPr lang="en-SG" sz="1800" b="1" dirty="0">
                <a:solidFill>
                  <a:srgbClr val="3C92A6"/>
                </a:solidFill>
                <a:latin typeface="Maven Pro"/>
                <a:cs typeface="Calibri Light" panose="020F0302020204030204" pitchFamily="34" charset="0"/>
              </a:rPr>
              <a:t>0.040MB</a:t>
            </a:r>
            <a:r>
              <a:rPr lang="en-SG" sz="1800" b="1" dirty="0">
                <a:solidFill>
                  <a:schemeClr val="bg1">
                    <a:lumMod val="85000"/>
                  </a:schemeClr>
                </a:solidFill>
                <a:latin typeface="Maven Pro"/>
                <a:cs typeface="Calibri Light" panose="020F0302020204030204" pitchFamily="34" charset="0"/>
              </a:rPr>
              <a:t>  </a:t>
            </a:r>
            <a:endParaRPr lang="en-SG" sz="1800" dirty="0">
              <a:solidFill>
                <a:schemeClr val="bg1">
                  <a:lumMod val="85000"/>
                </a:schemeClr>
              </a:solidFill>
              <a:latin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D11A2-98D8-468F-A58D-BAB63E2A4F03}"/>
              </a:ext>
            </a:extLst>
          </p:cNvPr>
          <p:cNvSpPr/>
          <p:nvPr/>
        </p:nvSpPr>
        <p:spPr>
          <a:xfrm>
            <a:off x="5144" y="0"/>
            <a:ext cx="9144000" cy="5143500"/>
          </a:xfrm>
          <a:prstGeom prst="rect">
            <a:avLst/>
          </a:prstGeom>
          <a:solidFill>
            <a:srgbClr val="2628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7" name="Google Shape;487;p27"/>
          <p:cNvSpPr/>
          <p:nvPr/>
        </p:nvSpPr>
        <p:spPr>
          <a:xfrm>
            <a:off x="2283144" y="132471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itle 2">
            <a:extLst>
              <a:ext uri="{FF2B5EF4-FFF2-40B4-BE49-F238E27FC236}">
                <a16:creationId xmlns:a16="http://schemas.microsoft.com/office/drawing/2014/main" id="{AEE8C955-9371-4B57-A6FC-938438B8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</p:spPr>
        <p:txBody>
          <a:bodyPr/>
          <a:lstStyle/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Data Wrangling</a:t>
            </a:r>
            <a:endParaRPr lang="en-SG" dirty="0"/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0E086AF-134C-4AA6-9238-05F482A8F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631527"/>
              </p:ext>
            </p:extLst>
          </p:nvPr>
        </p:nvGraphicFramePr>
        <p:xfrm>
          <a:off x="731614" y="1337906"/>
          <a:ext cx="4671426" cy="311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5D5E729-99A6-4D7B-97C2-EB9B6D46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50519" y="896466"/>
            <a:ext cx="4830803" cy="32285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6C1766-7710-475A-9F6B-24D0347851A6}"/>
              </a:ext>
            </a:extLst>
          </p:cNvPr>
          <p:cNvSpPr txBox="1"/>
          <p:nvPr/>
        </p:nvSpPr>
        <p:spPr>
          <a:xfrm>
            <a:off x="7975520" y="4125032"/>
            <a:ext cx="89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Figure 1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5A201CCA-9CE3-452E-894A-4A0C0171439F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Insights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8BE3A-9656-4A05-AF39-3776479DCFF4}"/>
              </a:ext>
            </a:extLst>
          </p:cNvPr>
          <p:cNvSpPr/>
          <p:nvPr/>
        </p:nvSpPr>
        <p:spPr>
          <a:xfrm>
            <a:off x="700025" y="1140996"/>
            <a:ext cx="19009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10C07D-D369-473E-9D8C-92F0C41F3781}"/>
              </a:ext>
            </a:extLst>
          </p:cNvPr>
          <p:cNvSpPr/>
          <p:nvPr/>
        </p:nvSpPr>
        <p:spPr>
          <a:xfrm>
            <a:off x="632354" y="1692627"/>
            <a:ext cx="3211330" cy="3577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SG" sz="1800" dirty="0">
                <a:solidFill>
                  <a:srgbClr val="FFFFFF"/>
                </a:solidFill>
                <a:latin typeface="Maven Pro"/>
                <a:sym typeface="Maven Pro"/>
              </a:rPr>
              <a:t>The most common skills that every job is looking for is </a:t>
            </a:r>
            <a:r>
              <a:rPr lang="en-SG" sz="1800" dirty="0">
                <a:solidFill>
                  <a:srgbClr val="3C92A6"/>
                </a:solidFill>
                <a:latin typeface="Maven Pro"/>
                <a:sym typeface="Maven Pro"/>
              </a:rPr>
              <a:t>Machine Learning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SG" sz="1800" dirty="0">
                <a:solidFill>
                  <a:srgbClr val="3C92A6"/>
                </a:solidFill>
                <a:latin typeface="Maven Pro"/>
                <a:sym typeface="Maven Pro"/>
              </a:rPr>
              <a:t>Machine Learning, Cloud and Big Data </a:t>
            </a:r>
            <a:r>
              <a:rPr lang="en-SG" sz="1800" dirty="0">
                <a:solidFill>
                  <a:srgbClr val="FFFFFF"/>
                </a:solidFill>
                <a:latin typeface="Maven Pro"/>
                <a:sym typeface="Maven Pro"/>
              </a:rPr>
              <a:t>are some of the top few transferable skills (Commonly sought after across data-related jobs)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62799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BD4DF9-4B50-4D9E-9DAA-7908B2DE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58" y="195287"/>
            <a:ext cx="2294598" cy="2653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877C29-117E-42AE-911E-0F31B3B8F533}"/>
              </a:ext>
            </a:extLst>
          </p:cNvPr>
          <p:cNvSpPr txBox="1"/>
          <p:nvPr/>
        </p:nvSpPr>
        <p:spPr>
          <a:xfrm>
            <a:off x="8021942" y="2263973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chemeClr val="bg1">
                    <a:lumMod val="95000"/>
                  </a:schemeClr>
                </a:solidFill>
              </a:rPr>
              <a:t>Figure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04EF28F-94F1-43E1-AB8B-FA74E65E712B}"/>
              </a:ext>
            </a:extLst>
          </p:cNvPr>
          <p:cNvSpPr/>
          <p:nvPr/>
        </p:nvSpPr>
        <p:spPr>
          <a:xfrm>
            <a:off x="4943620" y="1386918"/>
            <a:ext cx="457201" cy="20717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55B84711-11BA-44F9-BDFD-26E5F46B5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89" y="134100"/>
            <a:ext cx="2320956" cy="271280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C238DF-8471-4922-A620-9A4837AAFD62}"/>
              </a:ext>
            </a:extLst>
          </p:cNvPr>
          <p:cNvSpPr/>
          <p:nvPr/>
        </p:nvSpPr>
        <p:spPr>
          <a:xfrm>
            <a:off x="7197339" y="950446"/>
            <a:ext cx="596230" cy="2133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1DB4C166-C2C6-4072-9EB5-F851A211262B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Insights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90F3C1-42F0-44A7-AF57-0A2EE00A2E41}"/>
              </a:ext>
            </a:extLst>
          </p:cNvPr>
          <p:cNvSpPr/>
          <p:nvPr/>
        </p:nvSpPr>
        <p:spPr>
          <a:xfrm>
            <a:off x="700025" y="1140996"/>
            <a:ext cx="13421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53F14C-EA10-4C04-98D8-B055E02A1879}"/>
              </a:ext>
            </a:extLst>
          </p:cNvPr>
          <p:cNvSpPr/>
          <p:nvPr/>
        </p:nvSpPr>
        <p:spPr>
          <a:xfrm>
            <a:off x="632354" y="1692627"/>
            <a:ext cx="3211330" cy="23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Common skills may not give the highest salary(e.g. Machine Learning is the most common skill, but </a:t>
            </a:r>
            <a:r>
              <a:rPr lang="en-US" sz="1800" dirty="0" err="1">
                <a:solidFill>
                  <a:srgbClr val="FFFFFF"/>
                </a:solidFill>
                <a:latin typeface="Maven Pro"/>
                <a:sym typeface="Maven Pro"/>
              </a:rPr>
              <a:t>Plotly</a:t>
            </a: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 provides a higher median salary)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18320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B841B6-8A8F-46FE-BD04-8E3454EB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3245" y="16451"/>
            <a:ext cx="4800755" cy="2555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4C8F3-050C-4689-AA56-C42D9CED42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48165" y="2570664"/>
            <a:ext cx="4728648" cy="2499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E2EE69-FB0C-4F61-96A3-A03D590B0721}"/>
              </a:ext>
            </a:extLst>
          </p:cNvPr>
          <p:cNvSpPr txBox="1"/>
          <p:nvPr/>
        </p:nvSpPr>
        <p:spPr>
          <a:xfrm>
            <a:off x="8215172" y="231551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Figure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6C15D-3F6F-4F23-95B1-943653351E60}"/>
              </a:ext>
            </a:extLst>
          </p:cNvPr>
          <p:cNvSpPr txBox="1"/>
          <p:nvPr/>
        </p:nvSpPr>
        <p:spPr>
          <a:xfrm>
            <a:off x="8223705" y="481484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Figure 4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0C2B6D6-3213-456C-9B87-70466C108DE5}"/>
              </a:ext>
            </a:extLst>
          </p:cNvPr>
          <p:cNvSpPr txBox="1">
            <a:spLocks/>
          </p:cNvSpPr>
          <p:nvPr/>
        </p:nvSpPr>
        <p:spPr>
          <a:xfrm>
            <a:off x="374985" y="344756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Insights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3509C6-CB37-4064-B9FC-F4C91EC7B8F0}"/>
              </a:ext>
            </a:extLst>
          </p:cNvPr>
          <p:cNvSpPr/>
          <p:nvPr/>
        </p:nvSpPr>
        <p:spPr>
          <a:xfrm>
            <a:off x="700025" y="1140996"/>
            <a:ext cx="13421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716CF4-C6EA-41AA-AE59-5FB843A3FD81}"/>
              </a:ext>
            </a:extLst>
          </p:cNvPr>
          <p:cNvSpPr/>
          <p:nvPr/>
        </p:nvSpPr>
        <p:spPr>
          <a:xfrm>
            <a:off x="700025" y="2968733"/>
            <a:ext cx="13421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AE8A45-7526-46E5-8FA2-E7079E2F0F24}"/>
              </a:ext>
            </a:extLst>
          </p:cNvPr>
          <p:cNvSpPr/>
          <p:nvPr/>
        </p:nvSpPr>
        <p:spPr>
          <a:xfrm>
            <a:off x="753450" y="1617493"/>
            <a:ext cx="3211330" cy="1984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Some data related jobs require other scopes of education(e.g. science field)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rgbClr val="FFFFFF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1381CD-FA60-40A5-98BD-5C70E97AD6D8}"/>
              </a:ext>
            </a:extLst>
          </p:cNvPr>
          <p:cNvSpPr/>
          <p:nvPr/>
        </p:nvSpPr>
        <p:spPr>
          <a:xfrm>
            <a:off x="804730" y="3512821"/>
            <a:ext cx="3476248" cy="23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Some jobs under specific job titles may require skills from other job titles (e.g. data scientist requiring analytical skills)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rgbClr val="FFFFFF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96531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015756-564E-4781-B344-04BF258E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98" y="1217324"/>
            <a:ext cx="4688502" cy="2633316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87D5FF95-EFD4-46B2-B426-26D30CAED4C9}"/>
              </a:ext>
            </a:extLst>
          </p:cNvPr>
          <p:cNvSpPr txBox="1">
            <a:spLocks/>
          </p:cNvSpPr>
          <p:nvPr/>
        </p:nvSpPr>
        <p:spPr>
          <a:xfrm>
            <a:off x="374985" y="344756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Insights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31A13-4969-43FA-A24B-383DD2C36A7D}"/>
              </a:ext>
            </a:extLst>
          </p:cNvPr>
          <p:cNvSpPr/>
          <p:nvPr/>
        </p:nvSpPr>
        <p:spPr>
          <a:xfrm>
            <a:off x="700025" y="1140996"/>
            <a:ext cx="13421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5421F-1B0B-4C1B-8521-F64FC8965A30}"/>
              </a:ext>
            </a:extLst>
          </p:cNvPr>
          <p:cNvSpPr/>
          <p:nvPr/>
        </p:nvSpPr>
        <p:spPr>
          <a:xfrm>
            <a:off x="753450" y="1617493"/>
            <a:ext cx="3211330" cy="1029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Prices can vary a lot between courses and companies despite the same skills being taught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833E9-165B-4A50-AE32-3B2C2979B9D4}"/>
              </a:ext>
            </a:extLst>
          </p:cNvPr>
          <p:cNvSpPr txBox="1"/>
          <p:nvPr/>
        </p:nvSpPr>
        <p:spPr>
          <a:xfrm>
            <a:off x="7878265" y="392617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88235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2878A2C-1DC1-4896-96E3-EED24E4A8D5D}"/>
              </a:ext>
            </a:extLst>
          </p:cNvPr>
          <p:cNvSpPr txBox="1">
            <a:spLocks/>
          </p:cNvSpPr>
          <p:nvPr/>
        </p:nvSpPr>
        <p:spPr>
          <a:xfrm>
            <a:off x="374984" y="344756"/>
            <a:ext cx="67573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dirty="0">
                <a:solidFill>
                  <a:srgbClr val="FF9973"/>
                </a:solidFill>
                <a:latin typeface="Provicali" panose="02000500000000000000" pitchFamily="2" charset="0"/>
                <a:cs typeface="Calibri" panose="020F0502020204030204" pitchFamily="34" charset="0"/>
              </a:rPr>
              <a:t>Summary of Key Insights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DD2D6-0FD8-4FC2-B503-03F816A00BD2}"/>
              </a:ext>
            </a:extLst>
          </p:cNvPr>
          <p:cNvSpPr/>
          <p:nvPr/>
        </p:nvSpPr>
        <p:spPr>
          <a:xfrm>
            <a:off x="700025" y="1140996"/>
            <a:ext cx="4277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3F45C6-744F-4CB5-B7C9-78A2D4736F3B}"/>
              </a:ext>
            </a:extLst>
          </p:cNvPr>
          <p:cNvSpPr/>
          <p:nvPr/>
        </p:nvSpPr>
        <p:spPr>
          <a:xfrm>
            <a:off x="700024" y="2171640"/>
            <a:ext cx="4277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36BD0-DB54-453C-BF73-96A167FD1AB1}"/>
              </a:ext>
            </a:extLst>
          </p:cNvPr>
          <p:cNvSpPr/>
          <p:nvPr/>
        </p:nvSpPr>
        <p:spPr>
          <a:xfrm>
            <a:off x="700024" y="3202285"/>
            <a:ext cx="427735" cy="400110"/>
          </a:xfrm>
          <a:prstGeom prst="rect">
            <a:avLst/>
          </a:prstGeom>
          <a:solidFill>
            <a:srgbClr val="191A23"/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19B17-BE44-4B11-982D-603DB70710C3}"/>
              </a:ext>
            </a:extLst>
          </p:cNvPr>
          <p:cNvSpPr/>
          <p:nvPr/>
        </p:nvSpPr>
        <p:spPr>
          <a:xfrm>
            <a:off x="1241128" y="1140996"/>
            <a:ext cx="7069751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Overall, Python, Excel, and Machine Learning are the top three languages and skills most wanted in job industries. 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rgbClr val="FFFFFF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E7C1D8-8A03-4699-8148-C7A9E3F774AF}"/>
              </a:ext>
            </a:extLst>
          </p:cNvPr>
          <p:cNvSpPr/>
          <p:nvPr/>
        </p:nvSpPr>
        <p:spPr>
          <a:xfrm>
            <a:off x="1241128" y="2158880"/>
            <a:ext cx="7069751" cy="134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However, if you’re looking for a good salary in an established company, knowing the basic top skills might not be enough</a:t>
            </a: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155D39-470D-4BC5-92FB-9483A1C2AC72}"/>
              </a:ext>
            </a:extLst>
          </p:cNvPr>
          <p:cNvSpPr/>
          <p:nvPr/>
        </p:nvSpPr>
        <p:spPr>
          <a:xfrm>
            <a:off x="1241127" y="3237725"/>
            <a:ext cx="7069751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999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aven Pro"/>
                <a:sym typeface="Maven Pro"/>
              </a:rPr>
              <a:t>The number of jobs related to Data Analytics can come from many different, diverse industries and sectors.</a:t>
            </a:r>
            <a:endParaRPr lang="en-SG" sz="1800" dirty="0">
              <a:solidFill>
                <a:srgbClr val="3C92A6"/>
              </a:solidFill>
              <a:latin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70646558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Custom 11">
      <a:dk1>
        <a:srgbClr val="1A5E8F"/>
      </a:dk1>
      <a:lt1>
        <a:srgbClr val="FFFFFF"/>
      </a:lt1>
      <a:dk2>
        <a:srgbClr val="26283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8E19F9EF7AA48B558B995BAD419D6" ma:contentTypeVersion="9" ma:contentTypeDescription="Create a new document." ma:contentTypeScope="" ma:versionID="409eda9e224366730f65cc16d3ce10fd">
  <xsd:schema xmlns:xsd="http://www.w3.org/2001/XMLSchema" xmlns:xs="http://www.w3.org/2001/XMLSchema" xmlns:p="http://schemas.microsoft.com/office/2006/metadata/properties" xmlns:ns3="4e378da9-882c-4d29-8878-06b8cd1cd26a" xmlns:ns4="872a52ea-d11a-4775-9e48-f60d57193ce0" targetNamespace="http://schemas.microsoft.com/office/2006/metadata/properties" ma:root="true" ma:fieldsID="f7cab8edac701162cf1ea2a22e264004" ns3:_="" ns4:_="">
    <xsd:import namespace="4e378da9-882c-4d29-8878-06b8cd1cd26a"/>
    <xsd:import namespace="872a52ea-d11a-4775-9e48-f60d57193c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78da9-882c-4d29-8878-06b8cd1cd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a52ea-d11a-4775-9e48-f60d57193ce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B1E56F-EAB0-4F2F-A386-95D8062602B7}">
  <ds:schemaRefs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872a52ea-d11a-4775-9e48-f60d57193ce0"/>
    <ds:schemaRef ds:uri="http://purl.org/dc/terms/"/>
    <ds:schemaRef ds:uri="4e378da9-882c-4d29-8878-06b8cd1cd26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5129437-7D8A-47B7-A46B-E40B76062DA7}">
  <ds:schemaRefs>
    <ds:schemaRef ds:uri="4e378da9-882c-4d29-8878-06b8cd1cd26a"/>
    <ds:schemaRef ds:uri="872a52ea-d11a-4775-9e48-f60d57193c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864B989-F10B-4AF1-933C-6A4B9DD841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(16:9)</PresentationFormat>
  <Paragraphs>100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Advent Pro SemiBold</vt:lpstr>
      <vt:lpstr>Arial</vt:lpstr>
      <vt:lpstr>Calibri</vt:lpstr>
      <vt:lpstr>Calibri Light</vt:lpstr>
      <vt:lpstr>Fira Sans Extra Condensed Medium</vt:lpstr>
      <vt:lpstr>Livvic Light</vt:lpstr>
      <vt:lpstr>Maven Pro</vt:lpstr>
      <vt:lpstr>Nunito Light</vt:lpstr>
      <vt:lpstr>Provicali</vt:lpstr>
      <vt:lpstr>Share Tech</vt:lpstr>
      <vt:lpstr>Data Science Consulting by Slidesgo</vt:lpstr>
      <vt:lpstr>PowerPoint Presentation</vt:lpstr>
      <vt:lpstr>Explain the Dataset(s)</vt:lpstr>
      <vt:lpstr>Explain the Dataset(s)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cp:lastModifiedBy>FLEMING SIOW YI</cp:lastModifiedBy>
  <cp:revision>1</cp:revision>
  <dcterms:modified xsi:type="dcterms:W3CDTF">2020-11-29T15:19:47Z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0x0101002738E19F9EF7AA48B558B995BAD419D6</vt:lpwstr>
  </property>
</Properties>
</file>