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89" r:id="rId2"/>
    <p:sldId id="391" r:id="rId3"/>
    <p:sldId id="398" r:id="rId4"/>
    <p:sldId id="404" r:id="rId5"/>
    <p:sldId id="405" r:id="rId6"/>
    <p:sldId id="406" r:id="rId7"/>
    <p:sldId id="399" r:id="rId8"/>
    <p:sldId id="407" r:id="rId9"/>
    <p:sldId id="401" r:id="rId10"/>
    <p:sldId id="402" r:id="rId11"/>
    <p:sldId id="403" r:id="rId12"/>
  </p:sldIdLst>
  <p:sldSz cx="9144000" cy="6858000" type="screen4x3"/>
  <p:notesSz cx="6781800" cy="9918700"/>
  <p:defaultTextStyle>
    <a:defPPr>
      <a:defRPr lang="de-DE"/>
    </a:defPPr>
    <a:lvl1pPr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0070C0"/>
    <a:srgbClr val="B2B2B2"/>
    <a:srgbClr val="777777"/>
    <a:srgbClr val="808080"/>
    <a:srgbClr val="FF5D5D"/>
    <a:srgbClr val="D4DEF0"/>
    <a:srgbClr val="004494"/>
    <a:srgbClr val="CCEC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85155" autoAdjust="0"/>
  </p:normalViewPr>
  <p:slideViewPr>
    <p:cSldViewPr>
      <p:cViewPr varScale="1">
        <p:scale>
          <a:sx n="114" d="100"/>
          <a:sy n="114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8FCD4717-D7CC-4FA6-AD59-F253B4C657D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55675" y="771525"/>
            <a:ext cx="4922838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B5BD0F70-3A19-4963-A8B3-24692312C1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694238"/>
            <a:ext cx="49657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>
                <a:sym typeface="CommonBullets" pitchFamily="34" charset="2"/>
              </a:rPr>
              <a:t>	Zweite Ebene</a:t>
            </a:r>
          </a:p>
          <a:p>
            <a:pPr lvl="2"/>
            <a:r>
              <a:rPr lang="en-GB" noProof="0">
                <a:sym typeface="CommonBullets" pitchFamily="34" charset="2"/>
              </a:rPr>
              <a:t>Dritte Ebene</a:t>
            </a:r>
          </a:p>
          <a:p>
            <a:pPr lvl="3"/>
            <a:r>
              <a:rPr lang="en-GB" noProof="0">
                <a:sym typeface="CommonBullets" pitchFamily="34" charset="2"/>
              </a:rPr>
              <a:t>Vierte Ebene</a:t>
            </a:r>
          </a:p>
          <a:p>
            <a:pPr lvl="4"/>
            <a:r>
              <a:rPr lang="en-GB" noProof="0">
                <a:sym typeface="CommonBullets" pitchFamily="34" charset="2"/>
              </a:rPr>
              <a:t>Fünfte Ebene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01110D21-8348-4600-8E30-D2214F9F9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9391650"/>
            <a:ext cx="287178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9" tIns="46079" rIns="92159" bIns="46079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defRPr sz="1100"/>
            </a:lvl1pPr>
          </a:lstStyle>
          <a:p>
            <a:fld id="{D485FBEC-1431-4EFF-8344-E8237C67E023}" type="slidenum">
              <a:rPr lang="en-GB" altLang="de-DE"/>
              <a:pPr/>
              <a:t>‹Nr.›</a:t>
            </a:fld>
            <a:endParaRPr lang="en-GB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indent="-17145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  <a:sym typeface="CommonBullets" pitchFamily="34" charset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4" descr="TitelE2_300">
            <a:extLst>
              <a:ext uri="{FF2B5EF4-FFF2-40B4-BE49-F238E27FC236}">
                <a16:creationId xmlns:a16="http://schemas.microsoft.com/office/drawing/2014/main" id="{1BF25907-D678-4C38-AD2D-304417F8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213"/>
            <a:ext cx="9144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1" descr="IMTEK_Logo_Farbe">
            <a:extLst>
              <a:ext uri="{FF2B5EF4-FFF2-40B4-BE49-F238E27FC236}">
                <a16:creationId xmlns:a16="http://schemas.microsoft.com/office/drawing/2014/main" id="{DFB5C5A1-A3DF-47CD-AC58-B0E8021A9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16589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07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3850" y="1449388"/>
            <a:ext cx="8280400" cy="1516062"/>
          </a:xfrm>
        </p:spPr>
        <p:txBody>
          <a:bodyPr/>
          <a:lstStyle>
            <a:lvl1pPr algn="ctr">
              <a:defRPr sz="34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20807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14675"/>
            <a:ext cx="8280400" cy="15113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67684967"/>
      </p:ext>
    </p:extLst>
  </p:cSld>
  <p:clrMapOvr>
    <a:masterClrMapping/>
  </p:clrMapOvr>
  <p:transition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6B1FE-A4B4-4542-8E93-2E45CA64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3AE93-9C90-4E80-82C5-1C6B1E12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Rectangle 147">
            <a:extLst>
              <a:ext uri="{FF2B5EF4-FFF2-40B4-BE49-F238E27FC236}">
                <a16:creationId xmlns:a16="http://schemas.microsoft.com/office/drawing/2014/main" id="{4041205D-593A-4A2C-B75D-852D711E5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F90B7B01-683A-488D-9DB2-E57302042C1C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39441675"/>
      </p:ext>
    </p:extLst>
  </p:cSld>
  <p:clrMapOvr>
    <a:masterClrMapping/>
  </p:clrMapOvr>
  <p:transition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64300" y="57150"/>
            <a:ext cx="2139950" cy="62515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" y="57150"/>
            <a:ext cx="6270625" cy="62515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CA362-5E6D-4B49-BAF7-568A02C5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5FFCD-5FA9-49C3-BE97-25662E45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Rectangle 147">
            <a:extLst>
              <a:ext uri="{FF2B5EF4-FFF2-40B4-BE49-F238E27FC236}">
                <a16:creationId xmlns:a16="http://schemas.microsoft.com/office/drawing/2014/main" id="{3922CE8D-F304-4BE4-AF34-526565028F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59A73D0B-81EE-4670-B4BB-FBA40ECB66BE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40487171"/>
      </p:ext>
    </p:extLst>
  </p:cSld>
  <p:clrMapOvr>
    <a:masterClrMapping/>
  </p:clrMapOvr>
  <p:transition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CAB54-9351-4AE9-9DFD-8EE96D15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68961-2C40-48FB-8D2A-C1DD28C9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Rectangle 147">
            <a:extLst>
              <a:ext uri="{FF2B5EF4-FFF2-40B4-BE49-F238E27FC236}">
                <a16:creationId xmlns:a16="http://schemas.microsoft.com/office/drawing/2014/main" id="{F6CA685C-A4F2-46CA-A853-CBF0A0D77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503F2DE5-975F-4606-BE88-BBD1634E144E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85419678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B2D7FD-E2AB-4985-802A-76C05C06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5062C-84F4-48B4-8D8C-72C5A62D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Rectangle 147">
            <a:extLst>
              <a:ext uri="{FF2B5EF4-FFF2-40B4-BE49-F238E27FC236}">
                <a16:creationId xmlns:a16="http://schemas.microsoft.com/office/drawing/2014/main" id="{C7E0A514-C751-4BA4-BE2B-529CCDB1D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C357FC99-D650-49D6-AFA5-9FEA600A5F59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13091867"/>
      </p:ext>
    </p:extLst>
  </p:cSld>
  <p:clrMapOvr>
    <a:masterClrMapping/>
  </p:clrMapOvr>
  <p:transition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275" y="1341438"/>
            <a:ext cx="42052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8963" y="1341438"/>
            <a:ext cx="42052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9D33BE1E-14B1-4AAE-B003-5768FB2A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AE4684A-0481-42F2-841C-80FD3E7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7" name="Rectangle 147">
            <a:extLst>
              <a:ext uri="{FF2B5EF4-FFF2-40B4-BE49-F238E27FC236}">
                <a16:creationId xmlns:a16="http://schemas.microsoft.com/office/drawing/2014/main" id="{7244EFBF-7E86-4139-831A-C1C16C03BC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2B491D90-D7A4-4861-9665-AC9AC0CE5390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58639487"/>
      </p:ext>
    </p:extLst>
  </p:cSld>
  <p:clrMapOvr>
    <a:masterClrMapping/>
  </p:clrMapOvr>
  <p:transition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6A61F1A-7461-4645-AD03-8FA11445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9E8E87D-EFB1-4DFD-8F62-A619DCBC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9" name="Rectangle 147">
            <a:extLst>
              <a:ext uri="{FF2B5EF4-FFF2-40B4-BE49-F238E27FC236}">
                <a16:creationId xmlns:a16="http://schemas.microsoft.com/office/drawing/2014/main" id="{F8547CB0-E945-477A-812C-8B4327F97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7082F9D7-391B-4461-B1B1-E29E296C82AA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78364090"/>
      </p:ext>
    </p:extLst>
  </p:cSld>
  <p:clrMapOvr>
    <a:masterClrMapping/>
  </p:clrMapOvr>
  <p:transition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6E2AF132-797F-4661-B288-0648A891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9577F11-051C-4EFF-BCED-3B552BAB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5" name="Rectangle 147">
            <a:extLst>
              <a:ext uri="{FF2B5EF4-FFF2-40B4-BE49-F238E27FC236}">
                <a16:creationId xmlns:a16="http://schemas.microsoft.com/office/drawing/2014/main" id="{3E8EDA15-E99C-4BB9-A41B-1E03D4338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02E6AC0A-D1BE-47CB-813E-98CC11AF45ED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62503082"/>
      </p:ext>
    </p:extLst>
  </p:cSld>
  <p:clrMapOvr>
    <a:masterClrMapping/>
  </p:clrMapOvr>
  <p:transition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2D0FE169-C6CF-48A6-ABB9-580428D8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8D17D257-F1DB-4505-A972-587EEA31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4" name="Rectangle 147">
            <a:extLst>
              <a:ext uri="{FF2B5EF4-FFF2-40B4-BE49-F238E27FC236}">
                <a16:creationId xmlns:a16="http://schemas.microsoft.com/office/drawing/2014/main" id="{3E19CD21-FC67-4BF3-8E06-68557FCB1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718C029A-D7D4-4B70-8F68-E5C56D7DDCB8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11836612"/>
      </p:ext>
    </p:extLst>
  </p:cSld>
  <p:clrMapOvr>
    <a:masterClrMapping/>
  </p:clrMapOvr>
  <p:transition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64E99E8-7A0A-4B40-BE69-9F8FC49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59A1C9-818C-4C2C-A336-55045CA9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7" name="Rectangle 147">
            <a:extLst>
              <a:ext uri="{FF2B5EF4-FFF2-40B4-BE49-F238E27FC236}">
                <a16:creationId xmlns:a16="http://schemas.microsoft.com/office/drawing/2014/main" id="{5CB70A24-63A9-4CDE-9632-C8F7A0230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E8B25F49-61B4-49DB-9442-76DBDD0DD4F0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97017904"/>
      </p:ext>
    </p:extLst>
  </p:cSld>
  <p:clrMapOvr>
    <a:masterClrMapping/>
  </p:clrMapOvr>
  <p:transition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7CA33A45-90FA-4231-9C26-94EF48B1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7668A3D-8455-4EAB-9AF1-A4DB3AA9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7" name="Rectangle 147">
            <a:extLst>
              <a:ext uri="{FF2B5EF4-FFF2-40B4-BE49-F238E27FC236}">
                <a16:creationId xmlns:a16="http://schemas.microsoft.com/office/drawing/2014/main" id="{3B53CEA6-5C8F-48F7-BDB5-48FD68A71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- </a:t>
            </a:r>
            <a:fld id="{04CED376-C019-4B27-943E-C1DA8042E1BD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96225917"/>
      </p:ext>
    </p:extLst>
  </p:cSld>
  <p:clrMapOvr>
    <a:masterClrMapping/>
  </p:clrMapOvr>
  <p:transition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10739B59-E054-4DAF-B297-B9D2E374A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57150"/>
            <a:ext cx="72358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64" tIns="0" rIns="94764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Titel of the presentation, two lines possible if necessary</a:t>
            </a:r>
          </a:p>
        </p:txBody>
      </p:sp>
      <p:sp>
        <p:nvSpPr>
          <p:cNvPr id="1027" name="Rectangle 37">
            <a:extLst>
              <a:ext uri="{FF2B5EF4-FFF2-40B4-BE49-F238E27FC236}">
                <a16:creationId xmlns:a16="http://schemas.microsoft.com/office/drawing/2014/main" id="{677A91A6-58EC-4357-8FDF-0D8A1D559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" y="1341438"/>
            <a:ext cx="856297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92" tIns="42547" rIns="95992" bIns="42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First level</a:t>
            </a:r>
          </a:p>
          <a:p>
            <a:pPr lvl="1"/>
            <a:r>
              <a:rPr lang="en-GB" altLang="de-DE"/>
              <a:t>Second level </a:t>
            </a:r>
          </a:p>
          <a:p>
            <a:pPr lvl="2"/>
            <a:r>
              <a:rPr lang="en-GB" altLang="de-DE"/>
              <a:t>Third level</a:t>
            </a:r>
          </a:p>
          <a:p>
            <a:pPr lvl="0"/>
            <a:r>
              <a:rPr lang="en-GB" altLang="de-DE"/>
              <a:t>First level </a:t>
            </a:r>
          </a:p>
          <a:p>
            <a:pPr lvl="1"/>
            <a:r>
              <a:rPr lang="en-GB" altLang="de-DE"/>
              <a:t>Second level </a:t>
            </a:r>
          </a:p>
          <a:p>
            <a:pPr lvl="1"/>
            <a:r>
              <a:rPr lang="en-GB" altLang="de-DE"/>
              <a:t>Second level</a:t>
            </a:r>
          </a:p>
          <a:p>
            <a:pPr lvl="1"/>
            <a:r>
              <a:rPr lang="en-GB" altLang="de-DE"/>
              <a:t>Second level </a:t>
            </a:r>
          </a:p>
          <a:p>
            <a:pPr lvl="2"/>
            <a:r>
              <a:rPr lang="en-GB" altLang="de-DE"/>
              <a:t>Third level</a:t>
            </a:r>
          </a:p>
          <a:p>
            <a:pPr lvl="3"/>
            <a:r>
              <a:rPr lang="en-GB" altLang="de-DE"/>
              <a:t>Don’t use a fourth level!</a:t>
            </a:r>
          </a:p>
          <a:p>
            <a:pPr lvl="1"/>
            <a:r>
              <a:rPr lang="en-GB" altLang="de-DE"/>
              <a:t>Second level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368F7-781B-4DC1-8C33-0D1D7190C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2263" y="6343650"/>
            <a:ext cx="865187" cy="4238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800" smtClean="0">
                <a:solidFill>
                  <a:srgbClr val="898989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CAE19-5261-4B30-96FA-FA6ADEF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3363" y="6443663"/>
            <a:ext cx="5805487" cy="23495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800" smtClean="0">
                <a:solidFill>
                  <a:srgbClr val="898989"/>
                </a:solidFill>
                <a:latin typeface="Arial" charset="0"/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1030" name="Line 125">
            <a:extLst>
              <a:ext uri="{FF2B5EF4-FFF2-40B4-BE49-F238E27FC236}">
                <a16:creationId xmlns:a16="http://schemas.microsoft.com/office/drawing/2014/main" id="{5B8997FA-BA9D-40B9-9778-D746FCEAD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8599488" cy="0"/>
          </a:xfrm>
          <a:prstGeom prst="line">
            <a:avLst/>
          </a:prstGeom>
          <a:noFill/>
          <a:ln w="28575">
            <a:solidFill>
              <a:srgbClr val="C0C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143">
            <a:extLst>
              <a:ext uri="{FF2B5EF4-FFF2-40B4-BE49-F238E27FC236}">
                <a16:creationId xmlns:a16="http://schemas.microsoft.com/office/drawing/2014/main" id="{AF22A3F8-A6D0-4F85-95FB-6DD3F4C5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5907088"/>
            <a:ext cx="4984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1875" name="Rectangle 147">
            <a:extLst>
              <a:ext uri="{FF2B5EF4-FFF2-40B4-BE49-F238E27FC236}">
                <a16:creationId xmlns:a16="http://schemas.microsoft.com/office/drawing/2014/main" id="{331353A0-CA75-4F1B-8F98-B862AAE6CE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6435725"/>
            <a:ext cx="1223963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800">
                <a:solidFill>
                  <a:srgbClr val="898989"/>
                </a:solidFill>
              </a:defRPr>
            </a:lvl1pPr>
          </a:lstStyle>
          <a:p>
            <a:r>
              <a:rPr lang="de-DE" altLang="de-DE"/>
              <a:t>- </a:t>
            </a:r>
            <a:fld id="{896FB564-5573-4DE2-A527-570676F01091}" type="slidenum">
              <a:rPr lang="de-DE" altLang="de-DE"/>
              <a:pPr/>
              <a:t>‹Nr.›</a:t>
            </a:fld>
            <a:r>
              <a:rPr lang="de-DE" altLang="de-DE"/>
              <a:t> -</a:t>
            </a:r>
          </a:p>
        </p:txBody>
      </p:sp>
      <p:pic>
        <p:nvPicPr>
          <p:cNvPr id="1033" name="Picture 148" descr="IMTEK_Logo_Farbe">
            <a:extLst>
              <a:ext uri="{FF2B5EF4-FFF2-40B4-BE49-F238E27FC236}">
                <a16:creationId xmlns:a16="http://schemas.microsoft.com/office/drawing/2014/main" id="{DFB05DFE-D03A-41E2-963A-AE2B10D1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258763"/>
            <a:ext cx="10271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advTm="20000"/>
  <p:hf hdr="0"/>
  <p:txStyles>
    <p:titleStyle>
      <a:lvl1pPr algn="l" defTabSz="8016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defTabSz="8016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defTabSz="8016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defTabSz="801688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defTabSz="8016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1450" indent="-171450" algn="l" defTabSz="852488" rtl="0" fontAlgn="base">
        <a:spcBef>
          <a:spcPct val="150000"/>
        </a:spcBef>
        <a:spcAft>
          <a:spcPct val="20000"/>
        </a:spcAft>
        <a:buClr>
          <a:srgbClr val="0000CC"/>
        </a:buClr>
        <a:buSzPct val="85000"/>
        <a:buFont typeface="Wingdings" panose="05000000000000000000" pitchFamily="2" charset="2"/>
        <a:buBlip>
          <a:blip r:embed="rId15"/>
        </a:buBlip>
        <a:tabLst>
          <a:tab pos="171450" algn="l"/>
        </a:tabLs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22288" indent="-336550" algn="l" defTabSz="852488" rtl="0" fontAlgn="base">
        <a:spcBef>
          <a:spcPct val="50000"/>
        </a:spcBef>
        <a:spcAft>
          <a:spcPct val="0"/>
        </a:spcAft>
        <a:buClr>
          <a:srgbClr val="CCCCCC"/>
        </a:buClr>
        <a:buSzPct val="120000"/>
        <a:buFont typeface="Wingdings" panose="05000000000000000000" pitchFamily="2" charset="2"/>
        <a:buChar char="§"/>
        <a:tabLst>
          <a:tab pos="171450" algn="l"/>
        </a:tabLst>
        <a:defRPr sz="2000">
          <a:solidFill>
            <a:schemeClr val="tx1"/>
          </a:solidFill>
          <a:latin typeface="+mn-lt"/>
        </a:defRPr>
      </a:lvl2pPr>
      <a:lvl3pPr marL="769938" indent="-246063" algn="l" defTabSz="852488" rtl="0" fontAlgn="base">
        <a:spcBef>
          <a:spcPct val="20000"/>
        </a:spcBef>
        <a:spcAft>
          <a:spcPct val="0"/>
        </a:spcAft>
        <a:buClr>
          <a:srgbClr val="CCCCCC"/>
        </a:buClr>
        <a:buSzPct val="90000"/>
        <a:buFont typeface="Wingdings" panose="05000000000000000000" pitchFamily="2" charset="2"/>
        <a:buChar char="Ø"/>
        <a:tabLst>
          <a:tab pos="171450" algn="l"/>
        </a:tabLst>
        <a:defRPr>
          <a:solidFill>
            <a:schemeClr val="tx1"/>
          </a:solidFill>
          <a:latin typeface="+mn-lt"/>
        </a:defRPr>
      </a:lvl3pPr>
      <a:lvl4pPr marL="935038" indent="436563" algn="l" defTabSz="852488" rtl="0" fontAlgn="base">
        <a:spcBef>
          <a:spcPct val="20000"/>
        </a:spcBef>
        <a:spcAft>
          <a:spcPct val="0"/>
        </a:spcAft>
        <a:buClr>
          <a:srgbClr val="000066"/>
        </a:buClr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4pPr>
      <a:lvl5pPr marL="1104900" indent="723900" algn="l" defTabSz="852488" rtl="0" fontAlgn="base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5pPr>
      <a:lvl6pPr marL="15621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6pPr>
      <a:lvl7pPr marL="20193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7pPr>
      <a:lvl8pPr marL="24765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8pPr>
      <a:lvl9pPr marL="2933700" algn="l" defTabSz="852488" rtl="0" eaLnBrk="1" fontAlgn="base" hangingPunct="1">
        <a:spcBef>
          <a:spcPct val="20000"/>
        </a:spcBef>
        <a:spcAft>
          <a:spcPct val="0"/>
        </a:spcAft>
        <a:buSzPct val="25000"/>
        <a:buBlip>
          <a:blip r:embed="rId15"/>
        </a:buBlip>
        <a:tabLst>
          <a:tab pos="171450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0B22C708-7304-45B8-BF12-600ED15FA9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Model-Reconstruction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08324F58-09FD-4212-B732-D69F9C83BB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z="1800" dirty="0"/>
              <a:t>Retrieving system dynamics from it’s time series.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62D92C-E9A7-480B-8D6F-FDF913B0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3934"/>
            <a:ext cx="9144000" cy="186406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490B10B-D950-4A2E-9E38-E61DDB37D6C3}"/>
              </a:ext>
            </a:extLst>
          </p:cNvPr>
          <p:cNvSpPr/>
          <p:nvPr/>
        </p:nvSpPr>
        <p:spPr bwMode="auto">
          <a:xfrm>
            <a:off x="0" y="3870325"/>
            <a:ext cx="9144000" cy="112360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E1764-6355-46D0-887A-A252011C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Fokker-Planck-Analysis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EE144-6F83-49E6-A956-1B69029B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ED141-E453-4EBB-A049-2C9B27C3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BE295-AD65-4E0C-9CE1-B89E735B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789A8-E3BD-45E1-A34F-16886BD8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10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52469852"/>
      </p:ext>
    </p:extLst>
  </p:cSld>
  <p:clrMapOvr>
    <a:masterClrMapping/>
  </p:clrMapOvr>
  <p:transition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C4334-E83D-4A3E-B81B-0EFB57F3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AC8F2-AFB2-4C00-A6F5-4F9FBDCB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00A4E-492D-424E-B741-024A0187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8016C-5287-4940-9463-B673000B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BB881-7EAB-4573-AF15-947D474D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11</a:t>
            </a:fld>
            <a:r>
              <a:rPr lang="de-DE" altLang="de-DE"/>
              <a:t> -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6A27B0-E490-44E0-9E9E-6E91183F6FFD}"/>
              </a:ext>
            </a:extLst>
          </p:cNvPr>
          <p:cNvSpPr txBox="1"/>
          <p:nvPr/>
        </p:nvSpPr>
        <p:spPr>
          <a:xfrm>
            <a:off x="2283794" y="2132856"/>
            <a:ext cx="376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 ich da mit der BA weitermache</a:t>
            </a:r>
          </a:p>
        </p:txBody>
      </p:sp>
    </p:spTree>
    <p:extLst>
      <p:ext uri="{BB962C8B-B14F-4D97-AF65-F5344CB8AC3E}">
        <p14:creationId xmlns:p14="http://schemas.microsoft.com/office/powerpoint/2010/main" val="3584484177"/>
      </p:ext>
    </p:extLst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9FD4F85-F2EB-4B91-9B38-ED41E7FC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66" y="2900564"/>
            <a:ext cx="2800561" cy="10734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B863EE-D1EB-4AE4-9A6B-2D990E5F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564904"/>
            <a:ext cx="2138963" cy="1642634"/>
          </a:xfrm>
          <a:prstGeom prst="rect">
            <a:avLst/>
          </a:prstGeom>
        </p:spPr>
      </p:pic>
      <p:sp>
        <p:nvSpPr>
          <p:cNvPr id="4098" name="Datumsplatzhalter 3">
            <a:extLst>
              <a:ext uri="{FF2B5EF4-FFF2-40B4-BE49-F238E27FC236}">
                <a16:creationId xmlns:a16="http://schemas.microsoft.com/office/drawing/2014/main" id="{1298A857-7F5B-4A63-AAE2-178B706717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rgbClr val="898989"/>
                </a:solidFill>
              </a:rPr>
              <a:t> 31.xx.2010</a:t>
            </a:r>
          </a:p>
        </p:txBody>
      </p:sp>
      <p:sp>
        <p:nvSpPr>
          <p:cNvPr id="4099" name="Fußzeilenplatzhalter 4">
            <a:extLst>
              <a:ext uri="{FF2B5EF4-FFF2-40B4-BE49-F238E27FC236}">
                <a16:creationId xmlns:a16="http://schemas.microsoft.com/office/drawing/2014/main" id="{20F5E3F5-3387-4E57-B8F1-97185FF7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dirty="0" err="1">
                <a:solidFill>
                  <a:srgbClr val="898989"/>
                </a:solidFill>
                <a:cs typeface="Arial" panose="020B0604020202020204" pitchFamily="34" charset="0"/>
              </a:rPr>
              <a:t>Forename</a:t>
            </a:r>
            <a:r>
              <a:rPr lang="de-DE" altLang="de-DE" dirty="0">
                <a:solidFill>
                  <a:srgbClr val="898989"/>
                </a:solidFill>
                <a:cs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898989"/>
                </a:solidFill>
                <a:cs typeface="Arial" panose="020B0604020202020204" pitchFamily="34" charset="0"/>
              </a:rPr>
              <a:t>Surname</a:t>
            </a:r>
            <a:endParaRPr lang="de-DE" altLang="de-DE" dirty="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4100" name="Foliennummernplatzhalter 5">
            <a:extLst>
              <a:ext uri="{FF2B5EF4-FFF2-40B4-BE49-F238E27FC236}">
                <a16:creationId xmlns:a16="http://schemas.microsoft.com/office/drawing/2014/main" id="{057BF09C-7D8F-474A-9472-E3F2A48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rgbClr val="898989"/>
                </a:solidFill>
              </a:rPr>
              <a:t>- </a:t>
            </a:r>
            <a:fld id="{5EF519F0-5A40-49EA-80E6-2DFE2A357A71}" type="slidenum">
              <a:rPr lang="de-DE" altLang="de-DE">
                <a:solidFill>
                  <a:srgbClr val="898989"/>
                </a:solidFill>
              </a:rPr>
              <a:pPr/>
              <a:t>2</a:t>
            </a:fld>
            <a:r>
              <a:rPr lang="de-DE" altLang="de-DE">
                <a:solidFill>
                  <a:srgbClr val="898989"/>
                </a:solidFill>
              </a:rPr>
              <a:t> -</a:t>
            </a: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51527F2E-75C9-4D3A-8348-77026E701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Overview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162168-FC3A-42CC-A75F-BE1C705D2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851486"/>
            <a:ext cx="2800561" cy="1069470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4D7DA7A8-F42A-4BA6-A74F-C493729EAEB5}"/>
              </a:ext>
            </a:extLst>
          </p:cNvPr>
          <p:cNvSpPr/>
          <p:nvPr/>
        </p:nvSpPr>
        <p:spPr bwMode="auto">
          <a:xfrm>
            <a:off x="2868975" y="3191079"/>
            <a:ext cx="808017" cy="400233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8B39C09-24DF-44D0-895A-6591C90348AA}"/>
              </a:ext>
            </a:extLst>
          </p:cNvPr>
          <p:cNvSpPr/>
          <p:nvPr/>
        </p:nvSpPr>
        <p:spPr bwMode="auto">
          <a:xfrm>
            <a:off x="5660757" y="3209174"/>
            <a:ext cx="808017" cy="400233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272374-07E6-4505-BE62-95AAB8A886EB}"/>
              </a:ext>
            </a:extLst>
          </p:cNvPr>
          <p:cNvSpPr txBox="1"/>
          <p:nvPr/>
        </p:nvSpPr>
        <p:spPr>
          <a:xfrm>
            <a:off x="317917" y="4338524"/>
            <a:ext cx="247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1. Gathering time-</a:t>
            </a:r>
            <a:r>
              <a:rPr lang="de-DE" sz="1400" dirty="0" err="1"/>
              <a:t>series</a:t>
            </a:r>
            <a:br>
              <a:rPr lang="de-DE" sz="1400" dirty="0"/>
            </a:br>
            <a:r>
              <a:rPr lang="de-DE" sz="1400" dirty="0" err="1"/>
              <a:t>eg</a:t>
            </a:r>
            <a:r>
              <a:rPr lang="de-DE" sz="1400" dirty="0"/>
              <a:t>. </a:t>
            </a:r>
            <a:r>
              <a:rPr lang="de-DE" sz="1400" dirty="0" err="1"/>
              <a:t>the</a:t>
            </a:r>
            <a:r>
              <a:rPr lang="de-DE" sz="1400" dirty="0"/>
              <a:t> Van-der-Pol </a:t>
            </a:r>
            <a:r>
              <a:rPr lang="de-DE" sz="1400" dirty="0" err="1"/>
              <a:t>oscillator</a:t>
            </a:r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1C7F14-251D-4A30-938E-BA49594DD3F7}"/>
              </a:ext>
            </a:extLst>
          </p:cNvPr>
          <p:cNvSpPr txBox="1"/>
          <p:nvPr/>
        </p:nvSpPr>
        <p:spPr>
          <a:xfrm>
            <a:off x="3676992" y="4338524"/>
            <a:ext cx="2367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2. </a:t>
            </a:r>
            <a:r>
              <a:rPr lang="de-DE" sz="1400" dirty="0" err="1"/>
              <a:t>Retrieve</a:t>
            </a:r>
            <a:r>
              <a:rPr lang="de-DE" sz="1400" dirty="0"/>
              <a:t> </a:t>
            </a:r>
            <a:r>
              <a:rPr lang="de-DE" sz="1400" dirty="0" err="1"/>
              <a:t>estimated</a:t>
            </a:r>
            <a:br>
              <a:rPr lang="de-DE" sz="1400" dirty="0"/>
            </a:br>
            <a:r>
              <a:rPr lang="de-DE" sz="1400" dirty="0"/>
              <a:t>drift- &amp; </a:t>
            </a:r>
            <a:r>
              <a:rPr lang="de-DE" sz="1400" dirty="0" err="1"/>
              <a:t>diffusion</a:t>
            </a:r>
            <a:r>
              <a:rPr lang="de-DE" sz="1400" dirty="0"/>
              <a:t> </a:t>
            </a:r>
            <a:r>
              <a:rPr lang="de-DE" sz="1400" dirty="0" err="1"/>
              <a:t>coefficients</a:t>
            </a:r>
            <a:endParaRPr lang="de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14E6B6-2AA8-40E0-A686-3B5ADB8346A4}"/>
              </a:ext>
            </a:extLst>
          </p:cNvPr>
          <p:cNvSpPr txBox="1"/>
          <p:nvPr/>
        </p:nvSpPr>
        <p:spPr>
          <a:xfrm>
            <a:off x="6572462" y="4338524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3. </a:t>
            </a:r>
            <a:r>
              <a:rPr lang="de-DE" sz="1400" dirty="0" err="1"/>
              <a:t>Reconstruct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systems</a:t>
            </a:r>
            <a:br>
              <a:rPr lang="de-DE" sz="1400" dirty="0"/>
            </a:br>
            <a:r>
              <a:rPr lang="de-DE" sz="1400" dirty="0"/>
              <a:t>time-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dynamics</a:t>
            </a:r>
            <a:endParaRPr lang="de-DE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B6AA-B762-4BF5-970C-B25BFA00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EA36B-608E-43DE-8AAB-2395E692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3EB91-81FE-4382-AACA-183D2F8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CBD32-1993-41C0-B5C9-C94A9C8E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3</a:t>
            </a:fld>
            <a:r>
              <a:rPr lang="de-DE" altLang="de-DE"/>
              <a:t> -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BC17EF-8B3E-4672-BF83-5682D6BA43F9}"/>
              </a:ext>
            </a:extLst>
          </p:cNvPr>
          <p:cNvSpPr txBox="1"/>
          <p:nvPr/>
        </p:nvSpPr>
        <p:spPr>
          <a:xfrm>
            <a:off x="233363" y="1362940"/>
            <a:ext cx="654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The </a:t>
            </a:r>
            <a:r>
              <a:rPr lang="de-DE" sz="1400" dirty="0" err="1"/>
              <a:t>method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 was </a:t>
            </a:r>
            <a:r>
              <a:rPr lang="de-DE" sz="1400" dirty="0" err="1"/>
              <a:t>proposed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Helvetica Neue"/>
              </a:rPr>
              <a:t>J.Gradisek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Helvetica Neue"/>
              </a:rPr>
              <a:t>S.Riegert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Helvetica Neue"/>
              </a:rPr>
              <a:t>R.Freidrich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Helvetica Neue"/>
              </a:rPr>
              <a:t>I.Grabec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br>
              <a:rPr lang="de-DE" sz="14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de-DE" sz="1400" b="0" i="0" dirty="0">
                <a:solidFill>
                  <a:srgbClr val="000000"/>
                </a:solidFill>
                <a:effectLst/>
                <a:latin typeface="Helvetica Neue"/>
              </a:rPr>
              <a:t>in „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Analysis of time series from stochastic processes”, year 2000 </a:t>
            </a: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[1]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144A5E-FB09-4CA8-834B-2144BF1739C4}"/>
              </a:ext>
            </a:extLst>
          </p:cNvPr>
          <p:cNvSpPr txBox="1"/>
          <p:nvPr/>
        </p:nvSpPr>
        <p:spPr>
          <a:xfrm>
            <a:off x="233363" y="2300939"/>
            <a:ext cx="605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Drift- and </a:t>
            </a:r>
            <a:r>
              <a:rPr lang="de-DE" sz="1400" dirty="0" err="1"/>
              <a:t>diffusion-coefficients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directly</a:t>
            </a:r>
            <a:r>
              <a:rPr lang="de-DE" sz="1400" dirty="0"/>
              <a:t> </a:t>
            </a:r>
            <a:r>
              <a:rPr lang="de-DE" sz="1400" dirty="0" err="1"/>
              <a:t>derived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time-</a:t>
            </a:r>
            <a:r>
              <a:rPr lang="de-DE" sz="1400" dirty="0" err="1"/>
              <a:t>series</a:t>
            </a:r>
            <a:br>
              <a:rPr lang="de-DE" sz="1400" dirty="0"/>
            </a:b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definition</a:t>
            </a:r>
            <a:r>
              <a:rPr lang="de-DE" sz="1400" dirty="0"/>
              <a:t>: 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[2]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1517EAF-95DE-4721-A9F6-93BB32A5E7CD}"/>
              </a:ext>
            </a:extLst>
          </p:cNvPr>
          <p:cNvGrpSpPr/>
          <p:nvPr/>
        </p:nvGrpSpPr>
        <p:grpSpPr>
          <a:xfrm>
            <a:off x="971600" y="3143016"/>
            <a:ext cx="7200800" cy="1256180"/>
            <a:chOff x="1475656" y="3072998"/>
            <a:chExt cx="7200800" cy="12561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B4AF144-BD17-4C7F-A4B9-84214AC0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3072998"/>
              <a:ext cx="4833300" cy="1256180"/>
            </a:xfrm>
            <a:prstGeom prst="rect">
              <a:avLst/>
            </a:prstGeom>
          </p:spPr>
        </p:pic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771ACE38-BC1C-4528-AD36-DD8EDB04E396}"/>
                </a:ext>
              </a:extLst>
            </p:cNvPr>
            <p:cNvSpPr/>
            <p:nvPr/>
          </p:nvSpPr>
          <p:spPr bwMode="auto">
            <a:xfrm rot="10800000">
              <a:off x="5999298" y="3462675"/>
              <a:ext cx="290749" cy="144016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AFBAF9C-139B-4B6D-A6FB-D7D76F407ECC}"/>
                </a:ext>
              </a:extLst>
            </p:cNvPr>
            <p:cNvSpPr txBox="1"/>
            <p:nvPr/>
          </p:nvSpPr>
          <p:spPr>
            <a:xfrm>
              <a:off x="6348170" y="3372405"/>
              <a:ext cx="1375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Drift-</a:t>
              </a:r>
              <a:r>
                <a:rPr lang="de-D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coefficient</a:t>
              </a:r>
              <a:endPara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1F8C6068-A1BD-43C3-8EBD-BB60F85ACEF6}"/>
                </a:ext>
              </a:extLst>
            </p:cNvPr>
            <p:cNvSpPr/>
            <p:nvPr/>
          </p:nvSpPr>
          <p:spPr bwMode="auto">
            <a:xfrm rot="10800000">
              <a:off x="6584126" y="3987978"/>
              <a:ext cx="290749" cy="144016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EE448B6-C8FD-48C2-A04C-06E11CC7B335}"/>
                </a:ext>
              </a:extLst>
            </p:cNvPr>
            <p:cNvSpPr txBox="1"/>
            <p:nvPr/>
          </p:nvSpPr>
          <p:spPr>
            <a:xfrm>
              <a:off x="6935402" y="3904273"/>
              <a:ext cx="1741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Diffusion-</a:t>
              </a:r>
              <a:r>
                <a:rPr lang="de-DE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coefficient</a:t>
              </a:r>
              <a:endPara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73F8CA04-26C7-448D-8A04-95CEF1C354DC}"/>
              </a:ext>
            </a:extLst>
          </p:cNvPr>
          <p:cNvSpPr txBox="1"/>
          <p:nvPr/>
        </p:nvSpPr>
        <p:spPr>
          <a:xfrm>
            <a:off x="322263" y="5222295"/>
            <a:ext cx="556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 err="1"/>
              <a:t>For</a:t>
            </a:r>
            <a:r>
              <a:rPr lang="de-DE" sz="1400" dirty="0"/>
              <a:t> „</a:t>
            </a:r>
            <a:r>
              <a:rPr lang="de-DE" sz="1400" dirty="0" err="1"/>
              <a:t>good</a:t>
            </a:r>
            <a:r>
              <a:rPr lang="de-DE" sz="1400" dirty="0"/>
              <a:t>“ </a:t>
            </a:r>
            <a:r>
              <a:rPr lang="de-DE" sz="1400" dirty="0" err="1"/>
              <a:t>results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exposed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gaussian</a:t>
            </a:r>
            <a:r>
              <a:rPr lang="de-DE" sz="1400" dirty="0"/>
              <a:t> </a:t>
            </a:r>
            <a:r>
              <a:rPr lang="de-DE" sz="1400" dirty="0" err="1"/>
              <a:t>noise</a:t>
            </a:r>
            <a:r>
              <a:rPr lang="de-DE" sz="1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388875B-4B29-431C-9A91-4B1807D97B38}"/>
                  </a:ext>
                </a:extLst>
              </p:cNvPr>
              <p:cNvSpPr txBox="1"/>
              <p:nvPr/>
            </p:nvSpPr>
            <p:spPr>
              <a:xfrm>
                <a:off x="1043608" y="4404825"/>
                <a:ext cx="38164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&lt;⋅&gt;</m:t>
                    </m:r>
                  </m:oMath>
                </a14:m>
                <a:r>
                  <a:rPr lang="de-DE" sz="1400" dirty="0">
                    <a:solidFill>
                      <a:schemeClr val="bg1">
                        <a:lumMod val="50000"/>
                      </a:schemeClr>
                    </a:solidFill>
                  </a:rPr>
                  <a:t> →</a:t>
                </a:r>
                <a:r>
                  <a:rPr lang="de-DE" sz="1400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400" dirty="0" err="1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arithmetic</a:t>
                </a:r>
                <a:r>
                  <a:rPr lang="de-DE" sz="1400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400" dirty="0" err="1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mean</a:t>
                </a:r>
                <a:endParaRPr lang="de-DE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388875B-4B29-431C-9A91-4B1807D9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04825"/>
                <a:ext cx="3816424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91824"/>
      </p:ext>
    </p:extLst>
  </p:cSld>
  <p:clrMapOvr>
    <a:masterClrMapping/>
  </p:clrMapOvr>
  <p:transition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BB6AA-B762-4BF5-970C-B25BFA00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EA36B-608E-43DE-8AAB-2395E692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3EB91-81FE-4382-AACA-183D2F8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Forename</a:t>
            </a:r>
            <a:r>
              <a:rPr lang="de-DE" dirty="0"/>
              <a:t> </a:t>
            </a:r>
            <a:r>
              <a:rPr lang="de-DE" dirty="0" err="1"/>
              <a:t>Surname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CBD32-1993-41C0-B5C9-C94A9C8E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4</a:t>
            </a:fld>
            <a:r>
              <a:rPr lang="de-DE" altLang="de-DE"/>
              <a:t> -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CDB9DA7-2797-47B8-B292-FF479D3F7F81}"/>
              </a:ext>
            </a:extLst>
          </p:cNvPr>
          <p:cNvGrpSpPr/>
          <p:nvPr/>
        </p:nvGrpSpPr>
        <p:grpSpPr>
          <a:xfrm>
            <a:off x="322263" y="1268760"/>
            <a:ext cx="8138170" cy="3168352"/>
            <a:chOff x="539552" y="1890961"/>
            <a:chExt cx="9358468" cy="3744416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C600D6B-D4FD-4819-AB39-CF39F9C7E483}"/>
                </a:ext>
              </a:extLst>
            </p:cNvPr>
            <p:cNvGrpSpPr/>
            <p:nvPr/>
          </p:nvGrpSpPr>
          <p:grpSpPr>
            <a:xfrm>
              <a:off x="539552" y="1890961"/>
              <a:ext cx="4555309" cy="3744416"/>
              <a:chOff x="539552" y="1556792"/>
              <a:chExt cx="4555309" cy="3744416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0F54D1E4-5C5E-487D-921C-42A45F198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9552" y="1556792"/>
                <a:ext cx="4555309" cy="3744416"/>
              </a:xfrm>
              <a:prstGeom prst="rect">
                <a:avLst/>
              </a:prstGeom>
            </p:spPr>
          </p:pic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2BC76C83-5041-4636-9303-3EEAA7E07B5C}"/>
                  </a:ext>
                </a:extLst>
              </p:cNvPr>
              <p:cNvCxnSpPr/>
              <p:nvPr/>
            </p:nvCxnSpPr>
            <p:spPr bwMode="auto">
              <a:xfrm>
                <a:off x="4059555" y="1938506"/>
                <a:ext cx="0" cy="293065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6626BA8-77E7-409C-82A1-C9BC12343726}"/>
                  </a:ext>
                </a:extLst>
              </p:cNvPr>
              <p:cNvSpPr/>
              <p:nvPr/>
            </p:nvSpPr>
            <p:spPr bwMode="auto">
              <a:xfrm>
                <a:off x="4023551" y="4142803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18978F0-075A-4D32-A04D-AAA07597BBEF}"/>
                  </a:ext>
                </a:extLst>
              </p:cNvPr>
              <p:cNvSpPr/>
              <p:nvPr/>
            </p:nvSpPr>
            <p:spPr bwMode="auto">
              <a:xfrm>
                <a:off x="4023551" y="4469977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47804D5-ADDE-4393-B73B-0982188ACE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17206" y="1938506"/>
                <a:ext cx="0" cy="293065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CF179BD4-A193-4A45-9ABC-2EEFE16F04AE}"/>
                  </a:ext>
                </a:extLst>
              </p:cNvPr>
              <p:cNvSpPr/>
              <p:nvPr/>
            </p:nvSpPr>
            <p:spPr bwMode="auto">
              <a:xfrm>
                <a:off x="2781202" y="4149080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0E92558-7DCE-4778-A387-045D63BE170B}"/>
                  </a:ext>
                </a:extLst>
              </p:cNvPr>
              <p:cNvSpPr/>
              <p:nvPr/>
            </p:nvSpPr>
            <p:spPr bwMode="auto">
              <a:xfrm>
                <a:off x="2781202" y="2276872"/>
                <a:ext cx="72008" cy="7200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9567186-3DF3-476D-9FF8-EE8E0C15E547}"/>
                </a:ext>
              </a:extLst>
            </p:cNvPr>
            <p:cNvSpPr txBox="1"/>
            <p:nvPr/>
          </p:nvSpPr>
          <p:spPr>
            <a:xfrm>
              <a:off x="5130864" y="2272675"/>
              <a:ext cx="4767156" cy="112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any</a:t>
              </a:r>
              <a:r>
                <a:rPr lang="de-DE" sz="1400" dirty="0"/>
                <a:t> </a:t>
              </a:r>
              <a:r>
                <a:rPr lang="de-DE" sz="1400" dirty="0" err="1"/>
                <a:t>point</a:t>
              </a:r>
              <a:r>
                <a:rPr lang="de-DE" sz="1400" dirty="0"/>
                <a:t> in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series</a:t>
              </a:r>
              <a:r>
                <a:rPr lang="de-DE" sz="1400" dirty="0"/>
                <a:t>, </a:t>
              </a:r>
              <a:r>
                <a:rPr lang="de-DE" sz="1400" dirty="0" err="1"/>
                <a:t>where</a:t>
              </a:r>
              <a:br>
                <a:rPr lang="de-DE" sz="1400" dirty="0"/>
              </a:br>
              <a:r>
                <a:rPr lang="de-DE" sz="1400" dirty="0"/>
                <a:t>all </a:t>
              </a:r>
              <a:r>
                <a:rPr lang="de-DE" sz="1400" dirty="0" err="1"/>
                <a:t>dimensions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same </a:t>
              </a:r>
              <a:r>
                <a:rPr lang="de-DE" sz="1400" dirty="0" err="1"/>
                <a:t>value</a:t>
              </a:r>
              <a:r>
                <a:rPr lang="de-DE" sz="1400" dirty="0"/>
                <a:t>,</a:t>
              </a:r>
              <a:br>
                <a:rPr lang="de-DE" sz="1400" dirty="0"/>
              </a:br>
              <a:r>
                <a:rPr lang="de-DE" sz="1400" dirty="0" err="1"/>
                <a:t>we</a:t>
              </a:r>
              <a:r>
                <a:rPr lang="de-DE" sz="1400" dirty="0"/>
                <a:t> </a:t>
              </a:r>
              <a:r>
                <a:rPr lang="de-DE" sz="1400" dirty="0" err="1"/>
                <a:t>calculate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time-derivate </a:t>
              </a:r>
              <a:r>
                <a:rPr lang="de-DE" sz="1400" dirty="0" err="1"/>
                <a:t>for</a:t>
              </a:r>
              <a:br>
                <a:rPr lang="de-DE" sz="1400" dirty="0"/>
              </a:br>
              <a:r>
                <a:rPr lang="de-DE" sz="1400" dirty="0"/>
                <a:t>all </a:t>
              </a:r>
              <a:r>
                <a:rPr lang="de-DE" sz="1400" dirty="0" err="1"/>
                <a:t>dimensions</a:t>
              </a:r>
              <a:r>
                <a:rPr lang="de-DE" sz="1400" dirty="0"/>
                <a:t>.</a:t>
              </a:r>
            </a:p>
          </p:txBody>
        </p:sp>
        <p:sp>
          <p:nvSpPr>
            <p:cNvPr id="31" name="Gleichschenkliges Dreieck 30">
              <a:extLst>
                <a:ext uri="{FF2B5EF4-FFF2-40B4-BE49-F238E27FC236}">
                  <a16:creationId xmlns:a16="http://schemas.microsoft.com/office/drawing/2014/main" id="{284A582B-416C-43E1-A597-09DC8AD92759}"/>
                </a:ext>
              </a:extLst>
            </p:cNvPr>
            <p:cNvSpPr/>
            <p:nvPr/>
          </p:nvSpPr>
          <p:spPr bwMode="auto">
            <a:xfrm>
              <a:off x="2825984" y="4051202"/>
              <a:ext cx="90255" cy="461774"/>
            </a:xfrm>
            <a:prstGeom prst="triangle">
              <a:avLst>
                <a:gd name="adj" fmla="val 100000"/>
              </a:avLst>
            </a:prstGeom>
            <a:solidFill>
              <a:srgbClr val="0070C0">
                <a:alpha val="50196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Gleichschenkliges Dreieck 31">
              <a:extLst>
                <a:ext uri="{FF2B5EF4-FFF2-40B4-BE49-F238E27FC236}">
                  <a16:creationId xmlns:a16="http://schemas.microsoft.com/office/drawing/2014/main" id="{97680650-AE4A-4CB6-83C2-681E0A845DE0}"/>
                </a:ext>
              </a:extLst>
            </p:cNvPr>
            <p:cNvSpPr/>
            <p:nvPr/>
          </p:nvSpPr>
          <p:spPr bwMode="auto">
            <a:xfrm>
              <a:off x="2822270" y="2458636"/>
              <a:ext cx="85580" cy="191677"/>
            </a:xfrm>
            <a:prstGeom prst="triangle">
              <a:avLst>
                <a:gd name="adj" fmla="val 100000"/>
              </a:avLst>
            </a:prstGeom>
            <a:solidFill>
              <a:srgbClr val="FFC000">
                <a:alpha val="50196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7F3F78A-E255-40C0-806D-35AB904B2D00}"/>
                </a:ext>
              </a:extLst>
            </p:cNvPr>
            <p:cNvCxnSpPr/>
            <p:nvPr/>
          </p:nvCxnSpPr>
          <p:spPr bwMode="auto">
            <a:xfrm>
              <a:off x="2817206" y="4512976"/>
              <a:ext cx="25468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1340CCB-3CE3-45C6-8ED4-CC7A68155C26}"/>
                </a:ext>
              </a:extLst>
            </p:cNvPr>
            <p:cNvSpPr txBox="1"/>
            <p:nvPr/>
          </p:nvSpPr>
          <p:spPr>
            <a:xfrm>
              <a:off x="5372865" y="4382171"/>
              <a:ext cx="19912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dirty="0"/>
                <a:t>Same </a:t>
              </a:r>
              <a:r>
                <a:rPr lang="de-DE" sz="1100" dirty="0" err="1"/>
                <a:t>value</a:t>
              </a:r>
              <a:r>
                <a:rPr lang="de-DE" sz="1100" dirty="0"/>
                <a:t> in x, but not in v!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D53BA65-3B87-4229-B510-DB8FA082659B}"/>
                  </a:ext>
                </a:extLst>
              </p:cNvPr>
              <p:cNvSpPr txBox="1"/>
              <p:nvPr/>
            </p:nvSpPr>
            <p:spPr>
              <a:xfrm>
                <a:off x="539552" y="4929265"/>
                <a:ext cx="4608512" cy="63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…</a:t>
                </a:r>
                <a:r>
                  <a:rPr lang="de-DE" sz="1400" dirty="0" err="1"/>
                  <a:t>receiving</a:t>
                </a:r>
                <a:r>
                  <a:rPr lang="de-DE" sz="1400" dirty="0"/>
                  <a:t> an </a:t>
                </a:r>
                <a:r>
                  <a:rPr lang="de-DE" sz="1400" dirty="0" err="1"/>
                  <a:t>array</a:t>
                </a:r>
                <a:r>
                  <a:rPr lang="de-DE" sz="1400" dirty="0"/>
                  <a:t>, </a:t>
                </a:r>
                <a:r>
                  <a:rPr lang="de-DE" sz="1400" dirty="0" err="1"/>
                  <a:t>where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any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state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system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maps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corresponding</a:t>
                </a:r>
                <a:r>
                  <a:rPr lang="de-DE" sz="1400" dirty="0"/>
                  <a:t> </a:t>
                </a:r>
                <a:r>
                  <a:rPr lang="de-DE" sz="1400" dirty="0" err="1"/>
                  <a:t>derivate</a:t>
                </a:r>
                <a:endParaRPr lang="de-DE" sz="1400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D53BA65-3B87-4229-B510-DB8FA082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929265"/>
                <a:ext cx="4608512" cy="631327"/>
              </a:xfrm>
              <a:prstGeom prst="rect">
                <a:avLst/>
              </a:prstGeom>
              <a:blipFill>
                <a:blip r:embed="rId3"/>
                <a:stretch>
                  <a:fillRect l="-397" b="-97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afik 41">
            <a:extLst>
              <a:ext uri="{FF2B5EF4-FFF2-40B4-BE49-F238E27FC236}">
                <a16:creationId xmlns:a16="http://schemas.microsoft.com/office/drawing/2014/main" id="{D38D2B1C-CA42-411F-A4D9-0E0DC6913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4071533"/>
            <a:ext cx="2678561" cy="21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4003"/>
      </p:ext>
    </p:extLst>
  </p:cSld>
  <p:clrMapOvr>
    <a:masterClrMapping/>
  </p:clrMapOvr>
  <p:transition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A812221-51AE-4CB2-84B5-0FEB47FA06BA}"/>
              </a:ext>
            </a:extLst>
          </p:cNvPr>
          <p:cNvGrpSpPr/>
          <p:nvPr/>
        </p:nvGrpSpPr>
        <p:grpSpPr>
          <a:xfrm>
            <a:off x="107504" y="1916832"/>
            <a:ext cx="8793673" cy="3687917"/>
            <a:chOff x="12523" y="2060848"/>
            <a:chExt cx="8793673" cy="3687917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957EC930-87D6-4CBF-8A9B-5C24C69333F2}"/>
                </a:ext>
              </a:extLst>
            </p:cNvPr>
            <p:cNvGrpSpPr/>
            <p:nvPr/>
          </p:nvGrpSpPr>
          <p:grpSpPr>
            <a:xfrm>
              <a:off x="1715566" y="2060848"/>
              <a:ext cx="7090630" cy="3687917"/>
              <a:chOff x="1715566" y="2060848"/>
              <a:chExt cx="7090630" cy="3687917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BC565EB4-941A-46D9-B3A1-CA83FC156C8F}"/>
                  </a:ext>
                </a:extLst>
              </p:cNvPr>
              <p:cNvGrpSpPr/>
              <p:nvPr/>
            </p:nvGrpSpPr>
            <p:grpSpPr>
              <a:xfrm>
                <a:off x="1715566" y="2060848"/>
                <a:ext cx="7090630" cy="3687917"/>
                <a:chOff x="422897" y="2369679"/>
                <a:chExt cx="7090630" cy="3687917"/>
              </a:xfrm>
            </p:grpSpPr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DBE95776-B990-4771-935C-F65DF1C98568}"/>
                    </a:ext>
                  </a:extLst>
                </p:cNvPr>
                <p:cNvGrpSpPr/>
                <p:nvPr/>
              </p:nvGrpSpPr>
              <p:grpSpPr>
                <a:xfrm>
                  <a:off x="422897" y="2369679"/>
                  <a:ext cx="7090630" cy="3687917"/>
                  <a:chOff x="422897" y="2369679"/>
                  <a:chExt cx="7090630" cy="3687917"/>
                </a:xfrm>
              </p:grpSpPr>
              <p:pic>
                <p:nvPicPr>
                  <p:cNvPr id="7" name="Grafik 6">
                    <a:extLst>
                      <a:ext uri="{FF2B5EF4-FFF2-40B4-BE49-F238E27FC236}">
                        <a16:creationId xmlns:a16="http://schemas.microsoft.com/office/drawing/2014/main" id="{51DEC320-B201-4BAD-8FE7-268F977828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2897" y="3228042"/>
                    <a:ext cx="4936312" cy="2829554"/>
                  </a:xfrm>
                  <a:prstGeom prst="rect">
                    <a:avLst/>
                  </a:prstGeom>
                </p:spPr>
              </p:pic>
              <p:sp>
                <p:nvSpPr>
                  <p:cNvPr id="9" name="Rechteck 8">
                    <a:extLst>
                      <a:ext uri="{FF2B5EF4-FFF2-40B4-BE49-F238E27FC236}">
                        <a16:creationId xmlns:a16="http://schemas.microsoft.com/office/drawing/2014/main" id="{6C697250-406A-427C-9BCF-A6896BA49D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1960" y="3516074"/>
                    <a:ext cx="1008112" cy="1112031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8" name="Grafik 7">
                    <a:extLst>
                      <a:ext uri="{FF2B5EF4-FFF2-40B4-BE49-F238E27FC236}">
                        <a16:creationId xmlns:a16="http://schemas.microsoft.com/office/drawing/2014/main" id="{3889A315-9944-4512-BDD0-CC7249F8B8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77972" y="2755634"/>
                    <a:ext cx="1440160" cy="1718371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Gerader Verbinder 10">
                    <a:extLst>
                      <a:ext uri="{FF2B5EF4-FFF2-40B4-BE49-F238E27FC236}">
                        <a16:creationId xmlns:a16="http://schemas.microsoft.com/office/drawing/2014/main" id="{2F6751DA-C070-499C-A0E6-8C8DD63910FF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4211960" y="2755634"/>
                    <a:ext cx="663648" cy="76044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" name="Gerader Verbinder 12">
                    <a:extLst>
                      <a:ext uri="{FF2B5EF4-FFF2-40B4-BE49-F238E27FC236}">
                        <a16:creationId xmlns:a16="http://schemas.microsoft.com/office/drawing/2014/main" id="{1395CA1D-D241-4732-B07F-6B4F4D35CEE7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4466648"/>
                    <a:ext cx="1098060" cy="17617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4F389BA0-3086-491A-93DE-24B36200F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8882" y="3532111"/>
                    <a:ext cx="614508" cy="772699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20" name="Gerader Verbinder 19">
                    <a:extLst>
                      <a:ext uri="{FF2B5EF4-FFF2-40B4-BE49-F238E27FC236}">
                        <a16:creationId xmlns:a16="http://schemas.microsoft.com/office/drawing/2014/main" id="{486EB9C6-A00F-48A4-87B8-14540EC9ABB1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488882" y="2387864"/>
                    <a:ext cx="691397" cy="11442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2" name="Gerader Verbinder 21">
                    <a:extLst>
                      <a:ext uri="{FF2B5EF4-FFF2-40B4-BE49-F238E27FC236}">
                        <a16:creationId xmlns:a16="http://schemas.microsoft.com/office/drawing/2014/main" id="{CB0A157B-EA1A-4D5A-8546-195BC2071DC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113001" y="3966740"/>
                    <a:ext cx="1400526" cy="34580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pic>
                <p:nvPicPr>
                  <p:cNvPr id="16" name="Grafik 15">
                    <a:extLst>
                      <a:ext uri="{FF2B5EF4-FFF2-40B4-BE49-F238E27FC236}">
                        <a16:creationId xmlns:a16="http://schemas.microsoft.com/office/drawing/2014/main" id="{7CFF9B84-C49A-4F2E-B2DF-DF5966864E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82643" y="2369679"/>
                    <a:ext cx="1330884" cy="159706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1" name="Gerader Verbinder 30">
                  <a:extLst>
                    <a:ext uri="{FF2B5EF4-FFF2-40B4-BE49-F238E27FC236}">
                      <a16:creationId xmlns:a16="http://schemas.microsoft.com/office/drawing/2014/main" id="{384DC193-E047-4ECC-A6EF-23F6183D00F9}"/>
                    </a:ext>
                  </a:extLst>
                </p:cNvPr>
                <p:cNvCxnSpPr/>
                <p:nvPr/>
              </p:nvCxnSpPr>
              <p:spPr bwMode="auto">
                <a:xfrm>
                  <a:off x="1586116" y="3531448"/>
                  <a:ext cx="0" cy="22100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49F3AA56-7749-4818-8023-8EC6CFD0EEF4}"/>
                    </a:ext>
                  </a:extLst>
                </p:cNvPr>
                <p:cNvSpPr/>
                <p:nvPr/>
              </p:nvSpPr>
              <p:spPr bwMode="auto">
                <a:xfrm>
                  <a:off x="1558920" y="4619716"/>
                  <a:ext cx="62619" cy="609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8BCE3D4B-8483-42E0-AF53-30DDE22AF1F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9695" y="3531448"/>
                  <a:ext cx="0" cy="22100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472AE2BA-F246-4A22-82B3-FADBAA7AEB40}"/>
                    </a:ext>
                  </a:extLst>
                </p:cNvPr>
                <p:cNvSpPr/>
                <p:nvPr/>
              </p:nvSpPr>
              <p:spPr bwMode="auto">
                <a:xfrm>
                  <a:off x="1262789" y="3532706"/>
                  <a:ext cx="62619" cy="609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731C3449-DBD5-4EE7-9461-250C18E5C26F}"/>
                    </a:ext>
                  </a:extLst>
                </p:cNvPr>
                <p:cNvSpPr/>
                <p:nvPr/>
              </p:nvSpPr>
              <p:spPr bwMode="auto">
                <a:xfrm>
                  <a:off x="1261632" y="4619716"/>
                  <a:ext cx="62619" cy="609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12CA6682-0841-4548-9E35-F2B40E9F0455}"/>
                    </a:ext>
                  </a:extLst>
                </p:cNvPr>
                <p:cNvSpPr/>
                <p:nvPr/>
              </p:nvSpPr>
              <p:spPr bwMode="auto">
                <a:xfrm>
                  <a:off x="1558920" y="5648540"/>
                  <a:ext cx="62619" cy="609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059AA5F9-EB24-4CD8-A6A2-F22F112BECFC}"/>
                    </a:ext>
                  </a:extLst>
                </p:cNvPr>
                <p:cNvCxnSpPr/>
                <p:nvPr/>
              </p:nvCxnSpPr>
              <p:spPr bwMode="auto">
                <a:xfrm>
                  <a:off x="1119091" y="4642821"/>
                  <a:ext cx="48658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17A00598-AAE4-4D03-A04C-F81631667BEB}"/>
                  </a:ext>
                </a:extLst>
              </p:cNvPr>
              <p:cNvSpPr/>
              <p:nvPr/>
            </p:nvSpPr>
            <p:spPr bwMode="auto">
              <a:xfrm>
                <a:off x="1763688" y="4003717"/>
                <a:ext cx="225396" cy="721427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E43A4BA-2FA5-41F1-901F-8D6E02ADD83F}"/>
                </a:ext>
              </a:extLst>
            </p:cNvPr>
            <p:cNvSpPr txBox="1"/>
            <p:nvPr/>
          </p:nvSpPr>
          <p:spPr>
            <a:xfrm>
              <a:off x="12523" y="4614463"/>
              <a:ext cx="1731602" cy="221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dirty="0"/>
                <a:t>Same </a:t>
              </a:r>
              <a:r>
                <a:rPr lang="de-DE" sz="1100" dirty="0" err="1"/>
                <a:t>value</a:t>
              </a:r>
              <a:r>
                <a:rPr lang="de-DE" sz="1100" dirty="0"/>
                <a:t> in x, but not in v!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ECCC1024-55CB-4E6D-B1A4-F71833AEF5BC}"/>
                </a:ext>
              </a:extLst>
            </p:cNvPr>
            <p:cNvCxnSpPr/>
            <p:nvPr/>
          </p:nvCxnSpPr>
          <p:spPr bwMode="auto">
            <a:xfrm flipV="1">
              <a:off x="1892198" y="4341350"/>
              <a:ext cx="519562" cy="2981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ADE008D6-9B98-426D-86E1-6E9F266707EF}"/>
              </a:ext>
            </a:extLst>
          </p:cNvPr>
          <p:cNvSpPr txBox="1"/>
          <p:nvPr/>
        </p:nvSpPr>
        <p:spPr>
          <a:xfrm>
            <a:off x="345200" y="1644100"/>
            <a:ext cx="394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any</a:t>
            </a:r>
            <a:r>
              <a:rPr lang="de-DE" sz="1400" dirty="0"/>
              <a:t> </a:t>
            </a:r>
            <a:r>
              <a:rPr lang="de-DE" sz="1400" dirty="0" err="1"/>
              <a:t>point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, </a:t>
            </a:r>
            <a:r>
              <a:rPr lang="de-DE" sz="1400" dirty="0" err="1"/>
              <a:t>where</a:t>
            </a:r>
            <a:r>
              <a:rPr lang="de-DE" sz="1400" dirty="0"/>
              <a:t> all </a:t>
            </a:r>
            <a:r>
              <a:rPr lang="de-DE" sz="1400" dirty="0" err="1"/>
              <a:t>dimensions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same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we</a:t>
            </a:r>
            <a:r>
              <a:rPr lang="de-DE" sz="1400" dirty="0"/>
              <a:t> </a:t>
            </a:r>
            <a:r>
              <a:rPr lang="de-DE" sz="1400" dirty="0" err="1"/>
              <a:t>calculate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time-derivate </a:t>
            </a:r>
            <a:r>
              <a:rPr lang="de-DE" sz="1400" dirty="0" err="1"/>
              <a:t>for</a:t>
            </a:r>
            <a:r>
              <a:rPr lang="de-DE" sz="1400" dirty="0"/>
              <a:t> all </a:t>
            </a:r>
            <a:r>
              <a:rPr lang="de-DE" sz="1400" dirty="0" err="1"/>
              <a:t>dimensions</a:t>
            </a:r>
            <a:r>
              <a:rPr lang="de-DE" sz="1400" dirty="0"/>
              <a:t>.</a:t>
            </a:r>
          </a:p>
        </p:txBody>
      </p:sp>
      <p:sp>
        <p:nvSpPr>
          <p:cNvPr id="56" name="Titel 1">
            <a:extLst>
              <a:ext uri="{FF2B5EF4-FFF2-40B4-BE49-F238E27FC236}">
                <a16:creationId xmlns:a16="http://schemas.microsoft.com/office/drawing/2014/main" id="{04579D5D-1DB7-45AB-A34E-EFF8AD1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3" y="57150"/>
            <a:ext cx="7235825" cy="1041400"/>
          </a:xfrm>
        </p:spPr>
        <p:txBody>
          <a:bodyPr/>
          <a:lstStyle/>
          <a:p>
            <a:r>
              <a:rPr lang="de-DE" dirty="0"/>
              <a:t>Method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57" name="Datumsplatzhalter 3">
            <a:extLst>
              <a:ext uri="{FF2B5EF4-FFF2-40B4-BE49-F238E27FC236}">
                <a16:creationId xmlns:a16="http://schemas.microsoft.com/office/drawing/2014/main" id="{89168D13-EA82-41B8-8A6E-71ECFD12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2263" y="6343650"/>
            <a:ext cx="865187" cy="423863"/>
          </a:xfrm>
        </p:spPr>
        <p:txBody>
          <a:bodyPr/>
          <a:lstStyle/>
          <a:p>
            <a:pPr>
              <a:defRPr/>
            </a:pPr>
            <a:r>
              <a:rPr lang="de-DE" dirty="0"/>
              <a:t> 31.xx.2010</a:t>
            </a:r>
          </a:p>
        </p:txBody>
      </p:sp>
      <p:sp>
        <p:nvSpPr>
          <p:cNvPr id="58" name="Fußzeilenplatzhalter 4">
            <a:extLst>
              <a:ext uri="{FF2B5EF4-FFF2-40B4-BE49-F238E27FC236}">
                <a16:creationId xmlns:a16="http://schemas.microsoft.com/office/drawing/2014/main" id="{630C4A7A-D2A7-46B6-B8A1-FE9B4FC2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3363" y="6443663"/>
            <a:ext cx="5805487" cy="23495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Forename</a:t>
            </a:r>
            <a:r>
              <a:rPr lang="de-DE" dirty="0"/>
              <a:t> </a:t>
            </a:r>
            <a:r>
              <a:rPr lang="de-DE" dirty="0" err="1"/>
              <a:t>Surname</a:t>
            </a:r>
            <a:endParaRPr lang="de-DE" dirty="0"/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4709336B-DA4C-4620-BEAD-C5F8BEEF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725" y="6435725"/>
            <a:ext cx="1223963" cy="217488"/>
          </a:xfrm>
        </p:spPr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5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5731037"/>
      </p:ext>
    </p:extLst>
  </p:cSld>
  <p:clrMapOvr>
    <a:masterClrMapping/>
  </p:clrMapOvr>
  <p:transition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DFECAB5-0917-46E7-A750-A014E449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63" y="1268760"/>
            <a:ext cx="3870770" cy="316835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F973-C693-4F1B-A58E-5D1B962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8CE82-5D53-48EA-AAC2-C48CA516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9DA31-3B43-4082-9076-EAC7DE7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6</a:t>
            </a:fld>
            <a:r>
              <a:rPr lang="de-DE" altLang="de-DE"/>
              <a:t> 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AF2B290-83A9-4366-8CA7-2FD2C8798B26}"/>
                  </a:ext>
                </a:extLst>
              </p:cNvPr>
              <p:cNvSpPr txBox="1"/>
              <p:nvPr/>
            </p:nvSpPr>
            <p:spPr>
              <a:xfrm>
                <a:off x="322263" y="2696092"/>
                <a:ext cx="4608512" cy="631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…</a:t>
                </a:r>
                <a:r>
                  <a:rPr lang="de-DE" sz="1400" dirty="0" err="1"/>
                  <a:t>receiving</a:t>
                </a:r>
                <a:r>
                  <a:rPr lang="de-DE" sz="1400" dirty="0"/>
                  <a:t> an </a:t>
                </a:r>
                <a:r>
                  <a:rPr lang="de-DE" sz="1400" dirty="0" err="1"/>
                  <a:t>array</a:t>
                </a:r>
                <a:r>
                  <a:rPr lang="de-DE" sz="1400" dirty="0"/>
                  <a:t>, </a:t>
                </a:r>
                <a:r>
                  <a:rPr lang="de-DE" sz="1400" dirty="0" err="1"/>
                  <a:t>where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any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state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system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maps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corresponding</a:t>
                </a:r>
                <a:r>
                  <a:rPr lang="de-DE" sz="1400" dirty="0"/>
                  <a:t> </a:t>
                </a:r>
                <a:r>
                  <a:rPr lang="de-DE" sz="1400" dirty="0" err="1"/>
                  <a:t>derivate</a:t>
                </a:r>
                <a:endParaRPr lang="de-DE" sz="1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AF2B290-83A9-4366-8CA7-2FD2C8798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63" y="2696092"/>
                <a:ext cx="4608512" cy="631327"/>
              </a:xfrm>
              <a:prstGeom prst="rect">
                <a:avLst/>
              </a:prstGeom>
              <a:blipFill>
                <a:blip r:embed="rId3"/>
                <a:stretch>
                  <a:fillRect l="-397" b="-9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7F335A31-C4A5-4136-9C1D-A7BD916F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3" y="57150"/>
            <a:ext cx="7235825" cy="1041400"/>
          </a:xfrm>
        </p:spPr>
        <p:txBody>
          <a:bodyPr/>
          <a:lstStyle/>
          <a:p>
            <a:r>
              <a:rPr lang="de-DE" dirty="0"/>
              <a:t>Method </a:t>
            </a:r>
            <a:r>
              <a:rPr lang="de-DE" dirty="0" err="1"/>
              <a:t>used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0BCA495-CBCB-4A76-A6E7-48C633EA88C9}"/>
                  </a:ext>
                </a:extLst>
              </p:cNvPr>
              <p:cNvSpPr txBox="1"/>
              <p:nvPr/>
            </p:nvSpPr>
            <p:spPr>
              <a:xfrm>
                <a:off x="539552" y="4407183"/>
                <a:ext cx="511274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Drawbacks: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Method </a:t>
                </a:r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only</a:t>
                </a:r>
                <a:r>
                  <a:rPr lang="de-DE" sz="1400" dirty="0"/>
                  <a:t> </a:t>
                </a:r>
                <a:r>
                  <a:rPr lang="de-DE" sz="1400" dirty="0" err="1"/>
                  <a:t>applicable</a:t>
                </a:r>
                <a:r>
                  <a:rPr lang="de-DE" sz="1400" dirty="0"/>
                  <a:t> on </a:t>
                </a:r>
                <a:r>
                  <a:rPr lang="de-DE" sz="1400" dirty="0" err="1"/>
                  <a:t>periodic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systems</a:t>
                </a:r>
                <a:endParaRPr lang="de-DE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Method </a:t>
                </a:r>
                <a:r>
                  <a:rPr lang="de-DE" sz="1400" dirty="0" err="1"/>
                  <a:t>returns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only</a:t>
                </a:r>
                <a:r>
                  <a:rPr lang="de-DE" sz="1400" dirty="0"/>
                  <a:t> „</a:t>
                </a:r>
                <a:r>
                  <a:rPr lang="de-DE" sz="1400" dirty="0" err="1"/>
                  <a:t>good</a:t>
                </a:r>
                <a:r>
                  <a:rPr lang="de-DE" sz="1400" dirty="0"/>
                  <a:t>“ </a:t>
                </a:r>
                <a:r>
                  <a:rPr lang="de-DE" sz="1400" dirty="0" err="1"/>
                  <a:t>results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system</a:t>
                </a:r>
                <a:r>
                  <a:rPr lang="de-DE" sz="1400" dirty="0"/>
                  <a:t> </a:t>
                </a:r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exposed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noise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with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&gt; =0</m:t>
                    </m:r>
                  </m:oMath>
                </a14:m>
                <a:endParaRPr lang="de-DE" sz="1400" b="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0BCA495-CBCB-4A76-A6E7-48C633EA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07183"/>
                <a:ext cx="5112742" cy="1169551"/>
              </a:xfrm>
              <a:prstGeom prst="rect">
                <a:avLst/>
              </a:prstGeom>
              <a:blipFill>
                <a:blip r:embed="rId4"/>
                <a:stretch>
                  <a:fillRect l="-358" t="-1042" r="-119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679979"/>
      </p:ext>
    </p:extLst>
  </p:cSld>
  <p:clrMapOvr>
    <a:masterClrMapping/>
  </p:clrMapOvr>
  <p:transition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578B-0C7E-4231-9AA9-C617D895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66200-A4C8-4C05-B6D7-9D27FE56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172D1-E584-43C5-A258-5C875DEB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1CE7B0-9D76-4058-AD6C-A36A2474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7</a:t>
            </a:fld>
            <a:r>
              <a:rPr lang="de-DE" altLang="de-DE"/>
              <a:t> -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47C6EEC-2D87-48BC-B492-014A7E7A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6" y="2846335"/>
            <a:ext cx="2448267" cy="5620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EF754D4-258D-4589-8F4D-9F7A4609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5" y="3402984"/>
            <a:ext cx="609685" cy="7621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A30B924-583D-44E4-AFA2-965E19C5E388}"/>
              </a:ext>
            </a:extLst>
          </p:cNvPr>
          <p:cNvSpPr txBox="1"/>
          <p:nvPr/>
        </p:nvSpPr>
        <p:spPr>
          <a:xfrm>
            <a:off x="322263" y="1600884"/>
            <a:ext cx="511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/>
              <a:t>Practically</a:t>
            </a:r>
            <a:r>
              <a:rPr lang="de-DE" sz="1400" dirty="0"/>
              <a:t> </a:t>
            </a:r>
            <a:r>
              <a:rPr lang="de-DE" sz="1400" dirty="0" err="1"/>
              <a:t>applied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simulated</a:t>
            </a:r>
            <a:r>
              <a:rPr lang="de-DE" sz="1400" dirty="0"/>
              <a:t> Van-der-Pol </a:t>
            </a:r>
            <a:r>
              <a:rPr lang="de-DE" sz="1400" dirty="0" err="1"/>
              <a:t>Oscillator</a:t>
            </a:r>
            <a:r>
              <a:rPr lang="de-DE" sz="1400" dirty="0"/>
              <a:t>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00F5AD5-5894-438C-8801-552F63E01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204864"/>
            <a:ext cx="4630638" cy="2831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B105BD7-E49F-4F07-8338-C82F92A3401D}"/>
                  </a:ext>
                </a:extLst>
              </p:cNvPr>
              <p:cNvSpPr txBox="1"/>
              <p:nvPr/>
            </p:nvSpPr>
            <p:spPr>
              <a:xfrm>
                <a:off x="322263" y="4992760"/>
                <a:ext cx="51127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sz="1400" dirty="0"/>
                  <a:t>Simulated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periods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with</a:t>
                </a:r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br>
                  <a:rPr lang="de-DE" sz="1400" dirty="0"/>
                </a:br>
                <a:r>
                  <a:rPr lang="de-DE" sz="14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de-DE" sz="1400" dirty="0"/>
                  <a:t> timesteps.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B105BD7-E49F-4F07-8338-C82F92A3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63" y="4992760"/>
                <a:ext cx="5112742" cy="523220"/>
              </a:xfrm>
              <a:prstGeom prst="rect">
                <a:avLst/>
              </a:prstGeom>
              <a:blipFill>
                <a:blip r:embed="rId5"/>
                <a:stretch>
                  <a:fillRect l="-358" t="-2326"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00008"/>
      </p:ext>
    </p:extLst>
  </p:cSld>
  <p:clrMapOvr>
    <a:masterClrMapping/>
  </p:clrMapOvr>
  <p:transition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019FFD3-0D64-4D90-87D4-E88CA3CF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0"/>
            <a:ext cx="6012160" cy="68565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89578B-0C7E-4231-9AA9-C617D895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66200-A4C8-4C05-B6D7-9D27FE56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172D1-E584-43C5-A258-5C875DEB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1CE7B0-9D76-4058-AD6C-A36A2474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8</a:t>
            </a:fld>
            <a:r>
              <a:rPr lang="de-DE" altLang="de-DE"/>
              <a:t> -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4AEFD7F-56E7-439B-966E-0160448F43EB}"/>
              </a:ext>
            </a:extLst>
          </p:cNvPr>
          <p:cNvGrpSpPr/>
          <p:nvPr/>
        </p:nvGrpSpPr>
        <p:grpSpPr>
          <a:xfrm>
            <a:off x="261584" y="1484784"/>
            <a:ext cx="2483558" cy="1318755"/>
            <a:chOff x="577765" y="2846335"/>
            <a:chExt cx="2483558" cy="1318755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F47C6EEC-2D87-48BC-B492-014A7E7A3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056" y="2846335"/>
              <a:ext cx="2448267" cy="56205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F754D4-258D-4589-8F4D-9F7A4609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765" y="3402984"/>
              <a:ext cx="609685" cy="762106"/>
            </a:xfrm>
            <a:prstGeom prst="rect">
              <a:avLst/>
            </a:prstGeom>
          </p:spPr>
        </p:pic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92CBEDA0-3CC5-4B1D-BEAE-583E4F2F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2803538"/>
            <a:ext cx="2705808" cy="16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33710"/>
      </p:ext>
    </p:extLst>
  </p:cSld>
  <p:clrMapOvr>
    <a:masterClrMapping/>
  </p:clrMapOvr>
  <p:transition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05D6-4939-4DEE-8900-94849DCA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Reconstruction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BB26-9B5E-44D4-B8A4-11B49161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CC638-5BE0-42E8-8ACB-44B5FF2F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31.xx.2010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69D1A-F83A-48F3-8845-DB20692E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Forename Surname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A9D76-53EC-4E2A-AF64-5BDC1772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altLang="de-DE"/>
              <a:t>- </a:t>
            </a:r>
            <a:fld id="{503F2DE5-975F-4606-BE88-BBD1634E144E}" type="slidenum">
              <a:rPr lang="de-DE" altLang="de-DE" smtClean="0"/>
              <a:pPr/>
              <a:t>9</a:t>
            </a:fld>
            <a:r>
              <a:rPr lang="de-DE" altLang="de-DE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8627163"/>
      </p:ext>
    </p:extLst>
  </p:cSld>
  <p:clrMapOvr>
    <a:masterClrMapping/>
  </p:clrMapOvr>
  <p:transition advTm="20000"/>
</p:sld>
</file>

<file path=ppt/theme/theme1.xml><?xml version="1.0" encoding="utf-8"?>
<a:theme xmlns:a="http://schemas.openxmlformats.org/drawingml/2006/main" name="IMTEK-Powerpoint Template (2010)">
  <a:themeElements>
    <a:clrScheme name="IMTEK - Powerpoint Template - 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- Powerpoint Template - 20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- Powerpoint Template - 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- Powerpoint Template - 20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- Powerpoint Template - 20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IMTEK-Powerpoint Template (2010)</Template>
  <TotalTime>0</TotalTime>
  <Words>410</Words>
  <Application>Microsoft Office PowerPoint</Application>
  <PresentationFormat>Bildschirmpräsentation (4:3)</PresentationFormat>
  <Paragraphs>63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Wingdings</vt:lpstr>
      <vt:lpstr>CommonBullets</vt:lpstr>
      <vt:lpstr>Arial Unicode MS</vt:lpstr>
      <vt:lpstr>Geneva</vt:lpstr>
      <vt:lpstr>IMTEK-Powerpoint Template (2010)</vt:lpstr>
      <vt:lpstr>Model-Reconstruction</vt:lpstr>
      <vt:lpstr>Overview</vt:lpstr>
      <vt:lpstr>Method used</vt:lpstr>
      <vt:lpstr>Method used</vt:lpstr>
      <vt:lpstr>Method used</vt:lpstr>
      <vt:lpstr>Method used</vt:lpstr>
      <vt:lpstr>Application</vt:lpstr>
      <vt:lpstr>Application</vt:lpstr>
      <vt:lpstr>Reconstruction</vt:lpstr>
      <vt:lpstr>Fokker-Planck-Analysis</vt:lpstr>
      <vt:lpstr>Outlook</vt:lpstr>
    </vt:vector>
  </TitlesOfParts>
  <Manager/>
  <Company>Uni Freiburg, IMTEK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powerpoint template 2010:</dc:title>
  <dc:creator>kg300</dc:creator>
  <cp:lastModifiedBy>Franz Kostelezky</cp:lastModifiedBy>
  <cp:revision>28</cp:revision>
  <cp:lastPrinted>2000-04-26T18:20:46Z</cp:lastPrinted>
  <dcterms:created xsi:type="dcterms:W3CDTF">2011-03-01T14:49:25Z</dcterms:created>
  <dcterms:modified xsi:type="dcterms:W3CDTF">2021-04-22T11:14:10Z</dcterms:modified>
</cp:coreProperties>
</file>