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19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5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8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4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8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0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1696-F87A-4104-B292-13D507C317A6}" type="datetimeFigureOut">
              <a:rPr lang="de-DE" smtClean="0"/>
              <a:t>31.07.2021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383C-E628-4FFB-A577-30F14686A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1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D34189-D4AB-4B42-9CE5-37296A4E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8948"/>
            <a:ext cx="6858000" cy="21656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D3E7157-CE3B-43EB-92C6-6D94C9919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4632"/>
            <a:ext cx="6858000" cy="21656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D8FB60-E1D7-409F-A0CB-CFB3331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0316"/>
            <a:ext cx="6858000" cy="21656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E2D8-345E-4313-B99E-B7267925EA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72280"/>
          <a:stretch/>
        </p:blipFill>
        <p:spPr>
          <a:xfrm>
            <a:off x="0" y="789042"/>
            <a:ext cx="6858000" cy="77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481CE71-7739-4A75-80BE-03BBB524E5BF}"/>
                  </a:ext>
                </a:extLst>
              </p:cNvPr>
              <p:cNvSpPr txBox="1"/>
              <p:nvPr/>
            </p:nvSpPr>
            <p:spPr>
              <a:xfrm>
                <a:off x="354931" y="348916"/>
                <a:ext cx="6148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Time </a:t>
                </a:r>
                <a:r>
                  <a:rPr lang="de-DE" sz="1200" dirty="0" err="1"/>
                  <a:t>series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channel</a:t>
                </a:r>
                <a:r>
                  <a:rPr lang="de-DE" sz="1200" dirty="0"/>
                  <a:t> E1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shown</a:t>
                </a:r>
                <a:r>
                  <a:rPr lang="de-DE" sz="1200" dirty="0"/>
                  <a:t> in </a:t>
                </a:r>
                <a:r>
                  <a:rPr lang="de-DE" sz="1200" dirty="0" err="1"/>
                  <a:t>figure</a:t>
                </a:r>
                <a:r>
                  <a:rPr lang="de-DE" sz="1200" dirty="0"/>
                  <a:t> 1. This </a:t>
                </a:r>
                <a:r>
                  <a:rPr lang="de-DE" sz="1200" dirty="0" err="1"/>
                  <a:t>particular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series</a:t>
                </a:r>
                <a:r>
                  <a:rPr lang="de-DE" sz="1200" dirty="0"/>
                  <a:t> was </a:t>
                </a:r>
                <a:r>
                  <a:rPr lang="de-DE" sz="1200" dirty="0" err="1"/>
                  <a:t>analyzed</a:t>
                </a:r>
                <a:r>
                  <a:rPr lang="de-DE" sz="1200" dirty="0"/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481CE71-7739-4A75-80BE-03BBB524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1" y="348916"/>
                <a:ext cx="614813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2756A7-C205-483B-A92E-26D7139F9A41}"/>
                  </a:ext>
                </a:extLst>
              </p:cNvPr>
              <p:cNvSpPr txBox="1"/>
              <p:nvPr/>
            </p:nvSpPr>
            <p:spPr>
              <a:xfrm>
                <a:off x="354931" y="1704474"/>
                <a:ext cx="614813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 fit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sz="1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200" dirty="0"/>
                  <a:t> was </a:t>
                </a:r>
                <a:r>
                  <a:rPr lang="de-DE" sz="1200" dirty="0" err="1"/>
                  <a:t>made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using</a:t>
                </a:r>
                <a:r>
                  <a:rPr lang="de-DE" sz="1200" dirty="0"/>
                  <a:t> a least </a:t>
                </a:r>
                <a:r>
                  <a:rPr lang="de-DE" sz="1200" dirty="0" err="1"/>
                  <a:t>square</a:t>
                </a:r>
                <a:r>
                  <a:rPr lang="de-DE" sz="1200" dirty="0"/>
                  <a:t> fit </a:t>
                </a:r>
                <a:r>
                  <a:rPr lang="de-DE" sz="1200" dirty="0" err="1"/>
                  <a:t>method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more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information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see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ipynb</a:t>
                </a:r>
                <a:r>
                  <a:rPr lang="de-DE" sz="1200" dirty="0"/>
                  <a:t>). The </a:t>
                </a:r>
                <a:r>
                  <a:rPr lang="de-DE" sz="1200" dirty="0" err="1"/>
                  <a:t>results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different polynominal grades </a:t>
                </a:r>
                <a:r>
                  <a:rPr lang="de-DE" sz="1200" dirty="0" err="1"/>
                  <a:t>are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shown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below</a:t>
                </a:r>
                <a:r>
                  <a:rPr lang="de-DE" sz="1200" dirty="0"/>
                  <a:t>.</a:t>
                </a:r>
              </a:p>
              <a:p>
                <a:endParaRPr lang="de-DE" sz="1200" dirty="0"/>
              </a:p>
              <a:p>
                <a:r>
                  <a:rPr lang="de-DE" sz="1200" dirty="0" err="1"/>
                  <a:t>For</a:t>
                </a:r>
                <a:r>
                  <a:rPr lang="de-DE" sz="1200" dirty="0"/>
                  <a:t> a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𝑔𝑟𝑎𝑑𝑒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 &gt; 11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resulting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solution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settles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some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kind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steady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state</a:t>
                </a:r>
                <a:r>
                  <a:rPr lang="de-DE" sz="1200" dirty="0"/>
                  <a:t>.</a:t>
                </a:r>
              </a:p>
              <a:p>
                <a:r>
                  <a:rPr lang="de-DE" sz="1200" dirty="0" err="1"/>
                  <a:t>For</a:t>
                </a:r>
                <a:r>
                  <a:rPr lang="de-DE" sz="1200" dirty="0"/>
                  <a:t> a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𝑔𝑟𝑎𝑑𝑒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 ≤ 5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solution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oscillates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heavily</a:t>
                </a:r>
                <a:r>
                  <a:rPr lang="de-DE" sz="1200" dirty="0"/>
                  <a:t> and in </a:t>
                </a:r>
                <a:r>
                  <a:rPr lang="de-DE" sz="1200" dirty="0" err="1"/>
                  <a:t>some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cases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converges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infinity</a:t>
                </a:r>
                <a:r>
                  <a:rPr lang="de-DE" sz="1200" dirty="0"/>
                  <a:t>.</a:t>
                </a:r>
              </a:p>
              <a:p>
                <a:r>
                  <a:rPr lang="de-DE" sz="1200" dirty="0"/>
                  <a:t>The </a:t>
                </a:r>
                <a:r>
                  <a:rPr lang="de-DE" sz="1200" dirty="0" err="1"/>
                  <a:t>solutions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𝑔𝑟𝑎𝑑𝑒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de-DE" sz="1200" dirty="0"/>
                  <a:t> or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𝑔𝑟𝑎𝑑𝑒</m:t>
                    </m:r>
                    <m:r>
                      <a:rPr lang="de-DE" sz="1200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seem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similar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original time </a:t>
                </a:r>
                <a:r>
                  <a:rPr lang="de-DE" sz="1200" dirty="0" err="1"/>
                  <a:t>series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certain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point</a:t>
                </a:r>
                <a:r>
                  <a:rPr lang="de-DE" sz="1200" dirty="0"/>
                  <a:t>, </a:t>
                </a:r>
                <a:r>
                  <a:rPr lang="de-DE" sz="1200" dirty="0" err="1"/>
                  <a:t>where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they</a:t>
                </a:r>
                <a:r>
                  <a:rPr lang="de-DE" sz="1200" dirty="0"/>
                  <a:t> also </a:t>
                </a:r>
                <a:r>
                  <a:rPr lang="de-DE" sz="1200" dirty="0" err="1"/>
                  <a:t>converge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infinity</a:t>
                </a:r>
                <a:r>
                  <a:rPr lang="de-DE" sz="1200" dirty="0"/>
                  <a:t>.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2756A7-C205-483B-A92E-26D7139F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1" y="1704474"/>
                <a:ext cx="6148138" cy="1384995"/>
              </a:xfrm>
              <a:prstGeom prst="rect">
                <a:avLst/>
              </a:prstGeom>
              <a:blipFill>
                <a:blip r:embed="rId7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663E64FE-8B49-4381-B21C-D485E701B7D7}"/>
              </a:ext>
            </a:extLst>
          </p:cNvPr>
          <p:cNvSpPr/>
          <p:nvPr/>
        </p:nvSpPr>
        <p:spPr>
          <a:xfrm>
            <a:off x="4668253" y="3609474"/>
            <a:ext cx="60158" cy="1503947"/>
          </a:xfrm>
          <a:prstGeom prst="rect">
            <a:avLst/>
          </a:prstGeom>
          <a:solidFill>
            <a:srgbClr val="C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87DCC3-B956-48B4-AC18-27A83B0850C8}"/>
              </a:ext>
            </a:extLst>
          </p:cNvPr>
          <p:cNvSpPr txBox="1"/>
          <p:nvPr/>
        </p:nvSpPr>
        <p:spPr>
          <a:xfrm>
            <a:off x="4957011" y="334786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cut</a:t>
            </a:r>
            <a:r>
              <a:rPr lang="de-DE" sz="1100" dirty="0"/>
              <a:t>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40E4D-51AC-41E2-9FB7-001CBB575103}"/>
              </a:ext>
            </a:extLst>
          </p:cNvPr>
          <p:cNvSpPr/>
          <p:nvPr/>
        </p:nvSpPr>
        <p:spPr>
          <a:xfrm>
            <a:off x="5792992" y="5298141"/>
            <a:ext cx="446443" cy="1882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/>
              <a:t>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36ED9D-5380-4F99-BA46-C2176A7867A5}"/>
              </a:ext>
            </a:extLst>
          </p:cNvPr>
          <p:cNvSpPr/>
          <p:nvPr/>
        </p:nvSpPr>
        <p:spPr>
          <a:xfrm>
            <a:off x="4897844" y="4303531"/>
            <a:ext cx="368024" cy="1882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err="1"/>
              <a:t>ydot</a:t>
            </a:r>
            <a:endParaRPr lang="de-DE" sz="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FA88A3-5CB8-4BDF-8234-0478A6999DF9}"/>
              </a:ext>
            </a:extLst>
          </p:cNvPr>
          <p:cNvSpPr/>
          <p:nvPr/>
        </p:nvSpPr>
        <p:spPr>
          <a:xfrm>
            <a:off x="5579468" y="3067521"/>
            <a:ext cx="923601" cy="411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/>
              <a:t>In </a:t>
            </a:r>
            <a:r>
              <a:rPr lang="de-DE" sz="600" dirty="0" err="1"/>
              <a:t>figures</a:t>
            </a:r>
            <a:r>
              <a:rPr lang="de-DE" sz="600" dirty="0"/>
              <a:t> </a:t>
            </a:r>
            <a:r>
              <a:rPr lang="de-DE" sz="600" dirty="0" err="1"/>
              <a:t>below</a:t>
            </a:r>
            <a:r>
              <a:rPr lang="de-DE" sz="600" dirty="0"/>
              <a:t> y and </a:t>
            </a:r>
            <a:r>
              <a:rPr lang="de-DE" sz="600" dirty="0" err="1"/>
              <a:t>ydot</a:t>
            </a:r>
            <a:r>
              <a:rPr lang="de-DE" sz="600" dirty="0"/>
              <a:t> </a:t>
            </a:r>
            <a:r>
              <a:rPr lang="de-DE" sz="600" dirty="0" err="1"/>
              <a:t>were</a:t>
            </a:r>
            <a:r>
              <a:rPr lang="de-DE" sz="600" dirty="0"/>
              <a:t> </a:t>
            </a:r>
            <a:r>
              <a:rPr lang="de-DE" sz="600" dirty="0" err="1"/>
              <a:t>swapped</a:t>
            </a:r>
            <a:r>
              <a:rPr lang="de-DE" sz="600" dirty="0"/>
              <a:t> </a:t>
            </a:r>
            <a:r>
              <a:rPr lang="de-DE" sz="600" dirty="0" err="1"/>
              <a:t>unintentionally</a:t>
            </a:r>
            <a:r>
              <a:rPr lang="de-DE" sz="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18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6F4044-6882-4132-8C09-5FC0D030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49"/>
            <a:ext cx="6858000" cy="21656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4C7522-5AEA-4215-BC0E-9C53466D2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535"/>
            <a:ext cx="6858000" cy="21656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F1C1CF-E041-4E11-8F7B-9A19609B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19"/>
            <a:ext cx="6858000" cy="2165684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BAADD1C-5129-43CB-A3B8-6F0E0C244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7767"/>
            <a:ext cx="6858000" cy="216568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AF68A17-8A35-4762-85AA-A6A9F4BFB018}"/>
              </a:ext>
            </a:extLst>
          </p:cNvPr>
          <p:cNvSpPr/>
          <p:nvPr/>
        </p:nvSpPr>
        <p:spPr>
          <a:xfrm>
            <a:off x="4812632" y="2108535"/>
            <a:ext cx="180473" cy="201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872E24-F81B-496E-B5CB-A98E4E069F6D}"/>
              </a:ext>
            </a:extLst>
          </p:cNvPr>
          <p:cNvSpPr/>
          <p:nvPr/>
        </p:nvSpPr>
        <p:spPr>
          <a:xfrm>
            <a:off x="4704349" y="132335"/>
            <a:ext cx="60158" cy="1503947"/>
          </a:xfrm>
          <a:prstGeom prst="rect">
            <a:avLst/>
          </a:prstGeom>
          <a:solidFill>
            <a:srgbClr val="C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79AA641-34DE-403E-9BF7-CC1975D1E8AB}"/>
              </a:ext>
            </a:extLst>
          </p:cNvPr>
          <p:cNvSpPr/>
          <p:nvPr/>
        </p:nvSpPr>
        <p:spPr>
          <a:xfrm>
            <a:off x="4700338" y="2294014"/>
            <a:ext cx="60158" cy="1503947"/>
          </a:xfrm>
          <a:prstGeom prst="rect">
            <a:avLst/>
          </a:prstGeom>
          <a:solidFill>
            <a:srgbClr val="C0000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C7CD7A-9F57-471B-87D7-7BCF9E3D404B}"/>
              </a:ext>
            </a:extLst>
          </p:cNvPr>
          <p:cNvSpPr txBox="1"/>
          <p:nvPr/>
        </p:nvSpPr>
        <p:spPr>
          <a:xfrm>
            <a:off x="4902868" y="-11723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cut</a:t>
            </a:r>
            <a:r>
              <a:rPr lang="de-DE" sz="1100" dirty="0"/>
              <a:t>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205552-7B1F-4C4E-B361-836A8E20B08A}"/>
              </a:ext>
            </a:extLst>
          </p:cNvPr>
          <p:cNvSpPr txBox="1"/>
          <p:nvPr/>
        </p:nvSpPr>
        <p:spPr>
          <a:xfrm>
            <a:off x="4902868" y="207248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cut</a:t>
            </a:r>
            <a:r>
              <a:rPr lang="de-DE" sz="1100" dirty="0"/>
              <a:t>!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DF7604-F637-432E-88EA-2ABD1D5F54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72280"/>
          <a:stretch/>
        </p:blipFill>
        <p:spPr>
          <a:xfrm>
            <a:off x="0" y="8919406"/>
            <a:ext cx="6858000" cy="7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CA82AEF-93C3-47FB-8015-8D7B4610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165684"/>
          </a:xfrm>
          <a:prstGeom prst="rect">
            <a:avLst/>
          </a:prstGeom>
        </p:spPr>
      </p:pic>
      <p:pic>
        <p:nvPicPr>
          <p:cNvPr id="12" name="Grafik 1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D8C181A-0014-4420-83AA-86AB726F8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684"/>
            <a:ext cx="6858000" cy="21656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FB9D52-A6F4-423E-A2A7-3EB23AEF3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1368"/>
            <a:ext cx="6858000" cy="2165684"/>
          </a:xfrm>
          <a:prstGeom prst="rect">
            <a:avLst/>
          </a:prstGeom>
        </p:spPr>
      </p:pic>
      <p:pic>
        <p:nvPicPr>
          <p:cNvPr id="14" name="Grafik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FF27F09-A266-4ED9-B97E-67B7797E9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52"/>
            <a:ext cx="6858000" cy="21656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1D66655-7F2A-401B-B37D-996FEDF46B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72280"/>
          <a:stretch/>
        </p:blipFill>
        <p:spPr>
          <a:xfrm>
            <a:off x="0" y="8919406"/>
            <a:ext cx="6858000" cy="7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2B5410B-8BF9-4DD7-ABCB-112237E5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16568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D14B0D1-D522-45B1-8132-FDD25FAD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684"/>
            <a:ext cx="6858000" cy="2165684"/>
          </a:xfrm>
          <a:prstGeom prst="rect">
            <a:avLst/>
          </a:prstGeom>
        </p:spPr>
      </p:pic>
      <p:pic>
        <p:nvPicPr>
          <p:cNvPr id="31" name="Grafik 3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3E677EF-30B4-4733-8DE5-F679AD82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5276"/>
            <a:ext cx="6858000" cy="2165684"/>
          </a:xfrm>
          <a:prstGeom prst="rect">
            <a:avLst/>
          </a:prstGeom>
        </p:spPr>
      </p:pic>
      <p:pic>
        <p:nvPicPr>
          <p:cNvPr id="33" name="Grafik 3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390FC0E-42EF-4E5E-AD46-5DFD3F68A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4868"/>
            <a:ext cx="6858000" cy="216568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56F1B1A-6594-4582-A4FA-213E297AD7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72280"/>
          <a:stretch/>
        </p:blipFill>
        <p:spPr>
          <a:xfrm>
            <a:off x="0" y="8919406"/>
            <a:ext cx="6858000" cy="7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2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A4-Papier (210 x 297 mm)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2</cp:revision>
  <dcterms:created xsi:type="dcterms:W3CDTF">2021-07-31T13:58:32Z</dcterms:created>
  <dcterms:modified xsi:type="dcterms:W3CDTF">2021-07-31T14:24:15Z</dcterms:modified>
</cp:coreProperties>
</file>