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83" r:id="rId9"/>
    <p:sldId id="265" r:id="rId10"/>
    <p:sldId id="266" r:id="rId11"/>
    <p:sldId id="272" r:id="rId12"/>
    <p:sldId id="275" r:id="rId13"/>
    <p:sldId id="281" r:id="rId14"/>
    <p:sldId id="274" r:id="rId15"/>
    <p:sldId id="277" r:id="rId16"/>
    <p:sldId id="285" r:id="rId17"/>
    <p:sldId id="278" r:id="rId18"/>
    <p:sldId id="284" r:id="rId19"/>
    <p:sldId id="279" r:id="rId20"/>
    <p:sldId id="280" r:id="rId21"/>
    <p:sldId id="260" r:id="rId22"/>
    <p:sldId id="267" r:id="rId23"/>
    <p:sldId id="268" r:id="rId24"/>
    <p:sldId id="269" r:id="rId25"/>
    <p:sldId id="273" r:id="rId26"/>
    <p:sldId id="282" r:id="rId27"/>
  </p:sldIdLst>
  <p:sldSz cx="9144000" cy="6858000" type="screen4x3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9CA170E-7001-4500-9953-002642F60EDF}">
          <p14:sldIdLst>
            <p14:sldId id="256"/>
            <p14:sldId id="257"/>
            <p14:sldId id="258"/>
          </p14:sldIdLst>
        </p14:section>
        <p14:section name="Herz Anatomie" id="{5B4F918C-D1E5-4708-BB85-0E9FCBE37505}">
          <p14:sldIdLst>
            <p14:sldId id="259"/>
            <p14:sldId id="261"/>
          </p14:sldIdLst>
        </p14:section>
        <p14:section name="Aktionspoenzial" id="{D688410F-C0F9-4790-9469-00FEED6B829F}">
          <p14:sldIdLst>
            <p14:sldId id="270"/>
            <p14:sldId id="271"/>
          </p14:sldIdLst>
        </p14:section>
        <p14:section name="Signalpropagation" id="{4E96B59A-EAAB-4667-A650-A21D629B6B31}">
          <p14:sldIdLst>
            <p14:sldId id="283"/>
            <p14:sldId id="265"/>
          </p14:sldIdLst>
        </p14:section>
        <p14:section name="EKG" id="{214848D8-639C-41D3-88AD-779B9F17B70A}">
          <p14:sldIdLst>
            <p14:sldId id="266"/>
            <p14:sldId id="272"/>
          </p14:sldIdLst>
        </p14:section>
        <p14:section name="Rekonstruktionen" id="{6A72B9D1-EAD7-4E07-B4CA-2F24756A00F0}">
          <p14:sldIdLst>
            <p14:sldId id="275"/>
            <p14:sldId id="281"/>
            <p14:sldId id="274"/>
            <p14:sldId id="277"/>
            <p14:sldId id="285"/>
            <p14:sldId id="278"/>
            <p14:sldId id="284"/>
          </p14:sldIdLst>
        </p14:section>
        <p14:section name="Diskussion" id="{1380BBCB-0CB6-40ED-B0B6-50E9301AC79D}">
          <p14:sldIdLst>
            <p14:sldId id="279"/>
          </p14:sldIdLst>
        </p14:section>
        <p14:section name="References" id="{6DF10671-29CD-4D6D-AADB-5AEA20AC395E}">
          <p14:sldIdLst>
            <p14:sldId id="280"/>
          </p14:sldIdLst>
        </p14:section>
        <p14:section name="graveyard" id="{1148AD9D-DCD2-4A27-8D34-EB2DBDBBB708}">
          <p14:sldIdLst>
            <p14:sldId id="260"/>
            <p14:sldId id="267"/>
            <p14:sldId id="268"/>
            <p14:sldId id="269"/>
            <p14:sldId id="27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FFFF00"/>
    <a:srgbClr val="FF0000"/>
    <a:srgbClr val="4472C4"/>
    <a:srgbClr val="C00000"/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0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5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7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1AA9-11F4-4F71-A920-B21DC68C56B7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EE48-8544-4CBC-947B-57539E1266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0EBA5-049E-4972-9081-031E76373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dirty="0"/>
              <a:t>Analyse und Modellrekonstruktion</a:t>
            </a:r>
            <a:br>
              <a:rPr lang="de-DE" sz="3200" dirty="0"/>
            </a:br>
            <a:r>
              <a:rPr lang="de-DE" sz="3200" dirty="0"/>
              <a:t>aus Zeitserien: Anwendung auf EKG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64899-BAA0-4337-8D84-93D08E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Bachelorarbeit, Franz Ludwig Kostelezky</a:t>
            </a:r>
          </a:p>
        </p:txBody>
      </p:sp>
    </p:spTree>
    <p:extLst>
      <p:ext uri="{BB962C8B-B14F-4D97-AF65-F5344CB8AC3E}">
        <p14:creationId xmlns:p14="http://schemas.microsoft.com/office/powerpoint/2010/main" val="21943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Elektrokardiografie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Elektroden erfassen sich im Körper ausbreitende Aktionspotenziale auf der Haut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BBF7CA-48A8-4923-80E9-8DA6E5B1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89" y="2517844"/>
            <a:ext cx="4267796" cy="3258005"/>
          </a:xfrm>
          <a:prstGeom prst="rect">
            <a:avLst/>
          </a:prstGeom>
        </p:spPr>
      </p:pic>
      <p:pic>
        <p:nvPicPr>
          <p:cNvPr id="8" name="Grafik 7" descr="Ein Bild, das drinnen, Zubehör, Lack enthält.&#10;&#10;Automatisch generierte Beschreibung">
            <a:extLst>
              <a:ext uri="{FF2B5EF4-FFF2-40B4-BE49-F238E27FC236}">
                <a16:creationId xmlns:a16="http://schemas.microsoft.com/office/drawing/2014/main" id="{A6FFF09E-1EA5-41B0-9FC1-CB89CE85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1500">
                        <a14:foregroundMark x1="61500" y1="36000" x2="61000" y2="35833"/>
                        <a14:foregroundMark x1="82500" y1="46500" x2="79167" y2="45667"/>
                        <a14:foregroundMark x1="91500" y1="61833" x2="88167" y2="63833"/>
                        <a14:foregroundMark x1="49667" y1="54833" x2="49667" y2="54833"/>
                        <a14:foregroundMark x1="66000" y1="49667" x2="66000" y2="49667"/>
                        <a14:foregroundMark x1="65500" y1="49333" x2="65500" y2="49333"/>
                        <a14:foregroundMark x1="61167" y1="50500" x2="61167" y2="50500"/>
                        <a14:foregroundMark x1="67667" y1="49000" x2="67667" y2="49000"/>
                        <a14:foregroundMark x1="62833" y1="50000" x2="62833" y2="50000"/>
                        <a14:foregroundMark x1="41000" y1="54500" x2="41000" y2="54500"/>
                        <a14:foregroundMark x1="48500" y1="51833" x2="48500" y2="51833"/>
                        <a14:foregroundMark x1="52000" y1="59833" x2="52000" y2="59833"/>
                        <a14:foregroundMark x1="46667" y1="52333" x2="46667" y2="52333"/>
                        <a14:foregroundMark x1="49667" y1="58833" x2="49667" y2="58833"/>
                        <a14:foregroundMark x1="48000" y1="58500" x2="48000" y2="58500"/>
                        <a14:foregroundMark x1="47000" y1="58000" x2="47000" y2="58000"/>
                        <a14:foregroundMark x1="64833" y1="63000" x2="64833" y2="63000"/>
                        <a14:foregroundMark x1="61000" y1="62833" x2="61000" y2="62833"/>
                        <a14:foregroundMark x1="59333" y1="62167" x2="59333" y2="62167"/>
                        <a14:foregroundMark x1="58500" y1="62500" x2="58500" y2="62500"/>
                        <a14:foregroundMark x1="56833" y1="62167" x2="56833" y2="62167"/>
                        <a14:foregroundMark x1="54167" y1="61000" x2="54167" y2="61000"/>
                        <a14:foregroundMark x1="10500" y1="55167" x2="11000" y2="59333"/>
                        <a14:foregroundMark x1="28667" y1="63333" x2="19500" y2="64500"/>
                        <a14:foregroundMark x1="68167" y1="63500" x2="68167" y2="63500"/>
                        <a14:foregroundMark x1="71333" y1="62833" x2="71333" y2="62833"/>
                        <a14:foregroundMark x1="51000" y1="59500" x2="51000" y2="59500"/>
                        <a14:foregroundMark x1="22667" y1="49167" x2="26500" y2="50500"/>
                        <a14:foregroundMark x1="13667" y1="53333" x2="14667" y2="50833"/>
                        <a14:foregroundMark x1="15833" y1="51500" x2="15833" y2="51500"/>
                        <a14:foregroundMark x1="23333" y1="65000" x2="27000" y2="64500"/>
                        <a14:backgroundMark x1="23000" y1="53333" x2="21500" y2="5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3" y="2422372"/>
            <a:ext cx="3448947" cy="3448947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508AEB5-486E-40EF-8242-5319DD85C7D4}"/>
              </a:ext>
            </a:extLst>
          </p:cNvPr>
          <p:cNvSpPr/>
          <p:nvPr/>
        </p:nvSpPr>
        <p:spPr>
          <a:xfrm>
            <a:off x="4308571" y="2440854"/>
            <a:ext cx="2880598" cy="3448986"/>
          </a:xfrm>
          <a:custGeom>
            <a:avLst/>
            <a:gdLst>
              <a:gd name="connsiteX0" fmla="*/ 989822 w 2880598"/>
              <a:gd name="connsiteY0" fmla="*/ 1626944 h 3448986"/>
              <a:gd name="connsiteX1" fmla="*/ 562532 w 2880598"/>
              <a:gd name="connsiteY1" fmla="*/ 1020193 h 3448986"/>
              <a:gd name="connsiteX2" fmla="*/ 1340199 w 2880598"/>
              <a:gd name="connsiteY2" fmla="*/ 695453 h 3448986"/>
              <a:gd name="connsiteX3" fmla="*/ 2613522 w 2880598"/>
              <a:gd name="connsiteY3" fmla="*/ 926189 h 3448986"/>
              <a:gd name="connsiteX4" fmla="*/ 2861350 w 2880598"/>
              <a:gd name="connsiteY4" fmla="*/ 652724 h 3448986"/>
              <a:gd name="connsiteX5" fmla="*/ 2297328 w 2880598"/>
              <a:gd name="connsiteY5" fmla="*/ 157067 h 3448986"/>
              <a:gd name="connsiteX6" fmla="*/ 143788 w 2880598"/>
              <a:gd name="connsiteY6" fmla="*/ 259617 h 3448986"/>
              <a:gd name="connsiteX7" fmla="*/ 442891 w 2880598"/>
              <a:gd name="connsiteY7" fmla="*/ 2994271 h 3448986"/>
              <a:gd name="connsiteX8" fmla="*/ 2408423 w 2880598"/>
              <a:gd name="connsiteY8" fmla="*/ 3404469 h 3448986"/>
              <a:gd name="connsiteX9" fmla="*/ 2485336 w 2880598"/>
              <a:gd name="connsiteY9" fmla="*/ 2532798 h 3448986"/>
              <a:gd name="connsiteX10" fmla="*/ 989822 w 2880598"/>
              <a:gd name="connsiteY10" fmla="*/ 1626944 h 34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0598" h="3448986">
                <a:moveTo>
                  <a:pt x="989822" y="1626944"/>
                </a:moveTo>
                <a:cubicBezTo>
                  <a:pt x="669355" y="1374843"/>
                  <a:pt x="504136" y="1175442"/>
                  <a:pt x="562532" y="1020193"/>
                </a:cubicBezTo>
                <a:cubicBezTo>
                  <a:pt x="620928" y="864944"/>
                  <a:pt x="998367" y="711120"/>
                  <a:pt x="1340199" y="695453"/>
                </a:cubicBezTo>
                <a:cubicBezTo>
                  <a:pt x="1682031" y="679786"/>
                  <a:pt x="2359997" y="933310"/>
                  <a:pt x="2613522" y="926189"/>
                </a:cubicBezTo>
                <a:cubicBezTo>
                  <a:pt x="2867047" y="919068"/>
                  <a:pt x="2914049" y="780911"/>
                  <a:pt x="2861350" y="652724"/>
                </a:cubicBezTo>
                <a:cubicBezTo>
                  <a:pt x="2808651" y="524537"/>
                  <a:pt x="2750255" y="222585"/>
                  <a:pt x="2297328" y="157067"/>
                </a:cubicBezTo>
                <a:cubicBezTo>
                  <a:pt x="1844401" y="91549"/>
                  <a:pt x="452861" y="-213250"/>
                  <a:pt x="143788" y="259617"/>
                </a:cubicBezTo>
                <a:cubicBezTo>
                  <a:pt x="-165285" y="732484"/>
                  <a:pt x="65452" y="2470129"/>
                  <a:pt x="442891" y="2994271"/>
                </a:cubicBezTo>
                <a:cubicBezTo>
                  <a:pt x="820330" y="3518413"/>
                  <a:pt x="2068016" y="3481381"/>
                  <a:pt x="2408423" y="3404469"/>
                </a:cubicBezTo>
                <a:cubicBezTo>
                  <a:pt x="2748830" y="3327557"/>
                  <a:pt x="2718921" y="2826203"/>
                  <a:pt x="2485336" y="2532798"/>
                </a:cubicBezTo>
                <a:cubicBezTo>
                  <a:pt x="2251751" y="2239393"/>
                  <a:pt x="1310289" y="1879045"/>
                  <a:pt x="989822" y="1626944"/>
                </a:cubicBez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C277A0-A368-4B9B-B5DC-E7C5E57EA504}"/>
              </a:ext>
            </a:extLst>
          </p:cNvPr>
          <p:cNvSpPr txBox="1"/>
          <p:nvPr/>
        </p:nvSpPr>
        <p:spPr>
          <a:xfrm>
            <a:off x="628650" y="4949644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9513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Elektrokardiografie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410527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Signal wird erfasst und verstärkt</a:t>
            </a:r>
          </a:p>
          <a:p>
            <a:r>
              <a:rPr lang="de-DE" sz="1800" dirty="0"/>
              <a:t>Unterschiedliche Signale werden kombiniert zu </a:t>
            </a:r>
            <a:r>
              <a:rPr lang="de-DE" sz="1800" i="1" dirty="0"/>
              <a:t>Ableitungen</a:t>
            </a:r>
          </a:p>
          <a:p>
            <a:r>
              <a:rPr lang="de-DE" sz="1800" dirty="0"/>
              <a:t>Charakteristika in EKG-Signal können </a:t>
            </a:r>
            <a:r>
              <a:rPr lang="de-DE" sz="1800" dirty="0" err="1"/>
              <a:t>Depolarisationen</a:t>
            </a:r>
            <a:r>
              <a:rPr lang="de-DE" sz="1800" dirty="0"/>
              <a:t> im Herzen zugeordnet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60866D-F002-45DA-A228-8613A01C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>
            <a:off x="4733925" y="2615407"/>
            <a:ext cx="3781425" cy="25204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429602-5748-404B-88C5-867F5F085CF1}"/>
              </a:ext>
            </a:extLst>
          </p:cNvPr>
          <p:cNvSpPr txBox="1"/>
          <p:nvPr/>
        </p:nvSpPr>
        <p:spPr>
          <a:xfrm>
            <a:off x="5603557" y="5135881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Eine Einthoven-Ableitung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832955-2669-4442-A85B-AA950CB8A739}"/>
              </a:ext>
            </a:extLst>
          </p:cNvPr>
          <p:cNvSpPr txBox="1"/>
          <p:nvPr/>
        </p:nvSpPr>
        <p:spPr>
          <a:xfrm>
            <a:off x="8116951" y="513588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59297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Rekonstruktionen mit DGLs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204A6AC-1091-42CC-8BA0-DD3BBD3E7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856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1800" dirty="0"/>
                  <a:t>Ein System aus Differentialgleichungen</a:t>
                </a:r>
              </a:p>
              <a:p>
                <a:r>
                  <a:rPr lang="de-DE" sz="1800" dirty="0"/>
                  <a:t>Integration soll ursprüngliches Signal liefern</a:t>
                </a:r>
              </a:p>
              <a:p>
                <a:r>
                  <a:rPr lang="de-DE" sz="1800" dirty="0"/>
                  <a:t>Verschiedene Elemente aus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sz="1800" dirty="0"/>
                  <a:t> sollen zu EKG Kanälen korrespondieren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204A6AC-1091-42CC-8BA0-DD3BBD3E7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85645"/>
                <a:ext cx="7886700" cy="4351338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FBBA92D-4ABE-4610-BAFA-6068448F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21" y="3821693"/>
            <a:ext cx="2391109" cy="14194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FDEA3-00C3-49BB-9DDE-9EBD2536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>
            <a:off x="303905" y="3866561"/>
            <a:ext cx="1994909" cy="132968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CD1B29E-780E-4689-9500-5F9EECE03E30}"/>
              </a:ext>
            </a:extLst>
          </p:cNvPr>
          <p:cNvSpPr txBox="1"/>
          <p:nvPr/>
        </p:nvSpPr>
        <p:spPr>
          <a:xfrm>
            <a:off x="2017568" y="5102617"/>
            <a:ext cx="41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[7]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495ACEE-ED02-4932-9D19-3D14D5C9F577}"/>
              </a:ext>
            </a:extLst>
          </p:cNvPr>
          <p:cNvSpPr/>
          <p:nvPr/>
        </p:nvSpPr>
        <p:spPr>
          <a:xfrm>
            <a:off x="5666193" y="4202392"/>
            <a:ext cx="1057967" cy="65802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14EFEC1-1AD4-4DF1-B4F7-94C80988C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53" y="3783312"/>
            <a:ext cx="2115931" cy="158694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6E21F60-D652-46E5-9BF8-EA2FC6F6C3E6}"/>
              </a:ext>
            </a:extLst>
          </p:cNvPr>
          <p:cNvSpPr txBox="1"/>
          <p:nvPr/>
        </p:nvSpPr>
        <p:spPr>
          <a:xfrm>
            <a:off x="354871" y="5475994"/>
            <a:ext cx="183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Ursprüngliche Signale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161389E-9D0F-4267-977D-EF088C6BBC13}"/>
              </a:ext>
            </a:extLst>
          </p:cNvPr>
          <p:cNvSpPr txBox="1"/>
          <p:nvPr/>
        </p:nvSpPr>
        <p:spPr>
          <a:xfrm>
            <a:off x="4193771" y="5475993"/>
            <a:ext cx="756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System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32718A-0300-474D-A913-8A6827D98DF0}"/>
              </a:ext>
            </a:extLst>
          </p:cNvPr>
          <p:cNvSpPr txBox="1"/>
          <p:nvPr/>
        </p:nvSpPr>
        <p:spPr>
          <a:xfrm>
            <a:off x="7303299" y="5475993"/>
            <a:ext cx="140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Rekonstruktion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3681FB4-3144-4A3A-8566-8B84F7BD79B4}"/>
              </a:ext>
            </a:extLst>
          </p:cNvPr>
          <p:cNvSpPr/>
          <p:nvPr/>
        </p:nvSpPr>
        <p:spPr>
          <a:xfrm>
            <a:off x="2354370" y="4202363"/>
            <a:ext cx="1057967" cy="65802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420A61-DDA1-4836-B5F0-C6FB12A848DB}"/>
              </a:ext>
            </a:extLst>
          </p:cNvPr>
          <p:cNvSpPr txBox="1"/>
          <p:nvPr/>
        </p:nvSpPr>
        <p:spPr>
          <a:xfrm>
            <a:off x="2267196" y="4392876"/>
            <a:ext cx="128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Least Square Fit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3E96F12-A1BB-408F-B822-2C25BB6BECA4}"/>
              </a:ext>
            </a:extLst>
          </p:cNvPr>
          <p:cNvSpPr txBox="1"/>
          <p:nvPr/>
        </p:nvSpPr>
        <p:spPr>
          <a:xfrm>
            <a:off x="5726009" y="4392875"/>
            <a:ext cx="1057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21920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Rekonstruktionen mit DGLs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r>
              <a:rPr lang="de-DE" sz="1800" b="1" dirty="0"/>
              <a:t>Koeffizienten </a:t>
            </a:r>
            <a:r>
              <a:rPr lang="de-DE" sz="1800" dirty="0"/>
              <a:t>von Polynomen bestimmbar über einen Least-Square-Fit:</a:t>
            </a:r>
            <a:endParaRPr lang="de-DE" sz="18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AF3C5D-70BD-4FF1-B20F-62793276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5" y="4908851"/>
            <a:ext cx="2810267" cy="4572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A947FE-3EC6-496F-B7EA-767F35BA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990"/>
          <a:stretch/>
        </p:blipFill>
        <p:spPr>
          <a:xfrm>
            <a:off x="390257" y="3004392"/>
            <a:ext cx="777266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Welche Ableitungen verwenden?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b="1" dirty="0">
                <a:sym typeface="Wingdings" panose="05000000000000000000" pitchFamily="2" charset="2"/>
              </a:rPr>
              <a:t>Korrelationsanalyse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(Kreuzkorrelation)</a:t>
            </a:r>
            <a:r>
              <a:rPr lang="de-DE" sz="1800" dirty="0">
                <a:sym typeface="Wingdings" panose="05000000000000000000" pitchFamily="2" charset="2"/>
              </a:rPr>
              <a:t>: Maß für Ähnlichkeit und zeitliche Verschiebung zweier Signale</a:t>
            </a:r>
          </a:p>
          <a:p>
            <a:r>
              <a:rPr lang="de-DE" sz="1800" dirty="0"/>
              <a:t>Wir wollen hoch korrelierende Signale mit zeitlicher Verschiebung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0B4081-2E86-4C26-BE05-E1B386CB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0" y="3345319"/>
            <a:ext cx="4188330" cy="29916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1D6A4C-872A-4DD3-8D0A-3E98B1D7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5319"/>
            <a:ext cx="4188330" cy="29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Filterung der Signale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1800" b="1" dirty="0">
                <a:sym typeface="Wingdings" panose="05000000000000000000" pitchFamily="2" charset="2"/>
              </a:rPr>
              <a:t>Fourier-Analyse</a:t>
            </a:r>
            <a:r>
              <a:rPr lang="de-DE" sz="1800" dirty="0">
                <a:sym typeface="Wingdings" panose="05000000000000000000" pitchFamily="2" charset="2"/>
              </a:rPr>
              <a:t>: Frequenzspektrum des Signals</a:t>
            </a:r>
          </a:p>
          <a:p>
            <a:r>
              <a:rPr lang="de-DE" sz="1800" dirty="0">
                <a:sym typeface="Wingdings" panose="05000000000000000000" pitchFamily="2" charset="2"/>
              </a:rPr>
              <a:t>Störfrequenzen herausfiltern</a:t>
            </a:r>
          </a:p>
          <a:p>
            <a:r>
              <a:rPr lang="de-DE" sz="1800" dirty="0">
                <a:sym typeface="Wingdings" panose="05000000000000000000" pitchFamily="2" charset="2"/>
              </a:rPr>
              <a:t>Zeitserien „vereinfachen“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46E260-6D54-46F4-AD76-2B379B5D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09" y="2456687"/>
            <a:ext cx="5477691" cy="439993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7F7F20-D586-469D-95AA-305BA894F2D4}"/>
              </a:ext>
            </a:extLst>
          </p:cNvPr>
          <p:cNvGrpSpPr/>
          <p:nvPr/>
        </p:nvGrpSpPr>
        <p:grpSpPr>
          <a:xfrm>
            <a:off x="78180" y="3478405"/>
            <a:ext cx="3668336" cy="2425353"/>
            <a:chOff x="348343" y="2353714"/>
            <a:chExt cx="5381897" cy="355828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7108B24-96D8-4757-B3E1-DA7CFF985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" t="50785" r="8922"/>
            <a:stretch/>
          </p:blipFill>
          <p:spPr>
            <a:xfrm>
              <a:off x="348343" y="3679277"/>
              <a:ext cx="5381897" cy="2232726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6A7D307-0C67-4A1F-896C-B8015E74D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" r="8901" b="69796"/>
            <a:stretch/>
          </p:blipFill>
          <p:spPr>
            <a:xfrm>
              <a:off x="348343" y="2353714"/>
              <a:ext cx="5381897" cy="1373556"/>
            </a:xfrm>
            <a:prstGeom prst="rect">
              <a:avLst/>
            </a:prstGeom>
          </p:spPr>
        </p:pic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7DF1CE2-4679-4FAE-95EE-03F303978D9B}"/>
              </a:ext>
            </a:extLst>
          </p:cNvPr>
          <p:cNvCxnSpPr>
            <a:cxnSpLocks/>
          </p:cNvCxnSpPr>
          <p:nvPr/>
        </p:nvCxnSpPr>
        <p:spPr>
          <a:xfrm flipV="1">
            <a:off x="3533775" y="3403600"/>
            <a:ext cx="829219" cy="7207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05060C-9D49-4D52-8443-B41FC09C8514}"/>
              </a:ext>
            </a:extLst>
          </p:cNvPr>
          <p:cNvCxnSpPr>
            <a:cxnSpLocks/>
          </p:cNvCxnSpPr>
          <p:nvPr/>
        </p:nvCxnSpPr>
        <p:spPr>
          <a:xfrm>
            <a:off x="3570514" y="4709586"/>
            <a:ext cx="79248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360E83A-C199-470A-99BA-24E3C133EBA8}"/>
              </a:ext>
            </a:extLst>
          </p:cNvPr>
          <p:cNvCxnSpPr>
            <a:cxnSpLocks/>
          </p:cNvCxnSpPr>
          <p:nvPr/>
        </p:nvCxnSpPr>
        <p:spPr>
          <a:xfrm>
            <a:off x="3570514" y="5318142"/>
            <a:ext cx="792480" cy="5856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E3EC3E3-09F3-4165-B808-2C29BFBA4DA4}"/>
              </a:ext>
            </a:extLst>
          </p:cNvPr>
          <p:cNvCxnSpPr>
            <a:cxnSpLocks/>
          </p:cNvCxnSpPr>
          <p:nvPr/>
        </p:nvCxnSpPr>
        <p:spPr>
          <a:xfrm flipV="1">
            <a:off x="5052060" y="2978494"/>
            <a:ext cx="0" cy="33804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C198A084-DF21-4530-BF4F-4EE1DB70CEC7}"/>
              </a:ext>
            </a:extLst>
          </p:cNvPr>
          <p:cNvSpPr/>
          <p:nvPr/>
        </p:nvSpPr>
        <p:spPr>
          <a:xfrm>
            <a:off x="5067300" y="2987040"/>
            <a:ext cx="3559080" cy="338042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46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Filterung der Signale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B54BE-5BA7-47FD-8DFD-0480008F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1" y="2976308"/>
            <a:ext cx="3624979" cy="20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99344-B159-47F7-B4BA-C50F2A8C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263" y="2543573"/>
            <a:ext cx="5092737" cy="29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F4B691D-E88D-49CF-9FEF-F7ED99564016}"/>
              </a:ext>
            </a:extLst>
          </p:cNvPr>
          <p:cNvSpPr/>
          <p:nvPr/>
        </p:nvSpPr>
        <p:spPr>
          <a:xfrm>
            <a:off x="3616675" y="3813551"/>
            <a:ext cx="653349" cy="406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5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Der Trick mit den Intervallen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78D628-9A68-4B80-BE8B-30C6C136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6" y="2927042"/>
            <a:ext cx="4546588" cy="3409941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3C3A11-84FC-4E09-849E-5E7219C5D6B4}"/>
              </a:ext>
            </a:extLst>
          </p:cNvPr>
          <p:cNvGrpSpPr/>
          <p:nvPr/>
        </p:nvGrpSpPr>
        <p:grpSpPr>
          <a:xfrm>
            <a:off x="1910521" y="1985645"/>
            <a:ext cx="5019615" cy="1193500"/>
            <a:chOff x="628651" y="2009578"/>
            <a:chExt cx="5019615" cy="11935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FFE2128-2380-455F-91D9-6F3561874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282" y="2009578"/>
              <a:ext cx="1725984" cy="11935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4024EC7-660D-462A-B604-ADEF0634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1" y="2009578"/>
              <a:ext cx="1961820" cy="1164586"/>
            </a:xfrm>
            <a:prstGeom prst="rect">
              <a:avLst/>
            </a:prstGeom>
          </p:spPr>
        </p:pic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C1C3304D-BCF1-498F-9916-65E0E0B1CFC5}"/>
                </a:ext>
              </a:extLst>
            </p:cNvPr>
            <p:cNvSpPr/>
            <p:nvPr/>
          </p:nvSpPr>
          <p:spPr>
            <a:xfrm>
              <a:off x="2727393" y="2262858"/>
              <a:ext cx="1057967" cy="65802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789F1BE5-C86C-41BD-89C0-1698348F7586}"/>
              </a:ext>
            </a:extLst>
          </p:cNvPr>
          <p:cNvSpPr/>
          <p:nvPr/>
        </p:nvSpPr>
        <p:spPr>
          <a:xfrm>
            <a:off x="6465984" y="2136449"/>
            <a:ext cx="194372" cy="2221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BA96823-AF74-47AA-857A-E76BC614BFC8}"/>
              </a:ext>
            </a:extLst>
          </p:cNvPr>
          <p:cNvSpPr/>
          <p:nvPr/>
        </p:nvSpPr>
        <p:spPr>
          <a:xfrm>
            <a:off x="6444553" y="2488874"/>
            <a:ext cx="194372" cy="2221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F8FDD1-542E-442D-91B8-B1B84E98C5B9}"/>
              </a:ext>
            </a:extLst>
          </p:cNvPr>
          <p:cNvSpPr/>
          <p:nvPr/>
        </p:nvSpPr>
        <p:spPr>
          <a:xfrm>
            <a:off x="6448919" y="2800902"/>
            <a:ext cx="194372" cy="2221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3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Die erfolgreiche Rekonstruktion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8ACDBD-2E48-4367-9A81-ACD094C8D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28"/>
          <a:stretch/>
        </p:blipFill>
        <p:spPr>
          <a:xfrm>
            <a:off x="1080219" y="2325861"/>
            <a:ext cx="6983561" cy="36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2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Diskussion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Gute Abbildung der gefilterten Signale</a:t>
            </a:r>
          </a:p>
          <a:p>
            <a:r>
              <a:rPr lang="de-DE" sz="1800" dirty="0"/>
              <a:t>Viele notwendige Modifikationen der Signale</a:t>
            </a:r>
          </a:p>
          <a:p>
            <a:pPr lvl="1"/>
            <a:r>
              <a:rPr lang="de-DE" sz="1400" dirty="0"/>
              <a:t>Zeitabhängige Koeffizienten: Was bedeutet das?</a:t>
            </a:r>
          </a:p>
          <a:p>
            <a:r>
              <a:rPr lang="de-DE" sz="1800" dirty="0"/>
              <a:t>Instabile Rekonstruktion</a:t>
            </a:r>
          </a:p>
          <a:p>
            <a:pPr lvl="1"/>
            <a:r>
              <a:rPr lang="de-DE" sz="1400" dirty="0"/>
              <a:t>Polynominale Basisfunktionen</a:t>
            </a:r>
          </a:p>
          <a:p>
            <a:pPr lvl="1"/>
            <a:r>
              <a:rPr lang="de-DE" sz="1400" dirty="0">
                <a:solidFill>
                  <a:schemeClr val="accent6"/>
                </a:solidFill>
              </a:rPr>
              <a:t>Andere Basisfunktionen, bspw. </a:t>
            </a:r>
            <a:r>
              <a:rPr lang="de-DE" sz="1400" dirty="0" err="1">
                <a:solidFill>
                  <a:schemeClr val="accent6"/>
                </a:solidFill>
              </a:rPr>
              <a:t>Sinusoide</a:t>
            </a:r>
            <a:endParaRPr lang="de-DE" sz="1400" dirty="0">
              <a:solidFill>
                <a:schemeClr val="accent6"/>
              </a:solidFill>
            </a:endParaRPr>
          </a:p>
          <a:p>
            <a:r>
              <a:rPr lang="de-DE" sz="1800" dirty="0"/>
              <a:t>Redundante Zeitserien</a:t>
            </a:r>
          </a:p>
          <a:p>
            <a:pPr lvl="1"/>
            <a:r>
              <a:rPr lang="de-DE" sz="1400" dirty="0"/>
              <a:t>Mehrere korrelierende Zeitserien als Lösung</a:t>
            </a:r>
          </a:p>
          <a:p>
            <a:pPr lvl="1"/>
            <a:r>
              <a:rPr lang="de-DE" sz="1400" dirty="0">
                <a:solidFill>
                  <a:schemeClr val="accent6"/>
                </a:solidFill>
              </a:rPr>
              <a:t>Zeitserien zur Atemfrequenz, HRV</a:t>
            </a:r>
          </a:p>
          <a:p>
            <a:r>
              <a:rPr lang="de-DE" sz="1800" dirty="0"/>
              <a:t>Information über das System unvollständig</a:t>
            </a:r>
          </a:p>
          <a:p>
            <a:pPr lvl="1"/>
            <a:r>
              <a:rPr lang="de-DE" sz="1400" dirty="0"/>
              <a:t>Externer, nicht erfasster Einfluss auf das System</a:t>
            </a:r>
          </a:p>
        </p:txBody>
      </p:sp>
    </p:spTree>
    <p:extLst>
      <p:ext uri="{BB962C8B-B14F-4D97-AF65-F5344CB8AC3E}">
        <p14:creationId xmlns:p14="http://schemas.microsoft.com/office/powerpoint/2010/main" val="388325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Abbildung eines EKG Systems in einem niederdimensionalem System aus Differentialgleichungen</a:t>
            </a: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Rekonstruktion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 Kompakte Abbildung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/>
              <a:t> Aussagen über Zustand des Herzens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48138AB-C4C7-40C9-A667-DAFC4979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>
            <a:off x="4572000" y="3429000"/>
            <a:ext cx="3781425" cy="25204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2F8EAF-558D-4288-9F4C-0D91ECA4E38E}"/>
              </a:ext>
            </a:extLst>
          </p:cNvPr>
          <p:cNvSpPr txBox="1"/>
          <p:nvPr/>
        </p:nvSpPr>
        <p:spPr>
          <a:xfrm>
            <a:off x="7955026" y="5949474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337318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References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Both"/>
            </a:pPr>
            <a:r>
              <a:rPr lang="de-DE" sz="1200" dirty="0"/>
              <a:t>https://commons.wikimedia.org/wiki/File:Diagram_of_the_human_heart_(cropped)_de_V2.svg</a:t>
            </a:r>
          </a:p>
          <a:p>
            <a:pPr>
              <a:buFont typeface="+mj-lt"/>
              <a:buAutoNum type="arabicParenBoth"/>
            </a:pPr>
            <a:r>
              <a:rPr lang="de-DE" sz="1200" dirty="0"/>
              <a:t>https://www.researchgate.net/figure/Orientation-of-cardiac-muscle-fibers_fig2_321220619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Jaakko </a:t>
            </a:r>
            <a:r>
              <a:rPr lang="en-US" sz="1200" dirty="0" err="1"/>
              <a:t>Malmivuo</a:t>
            </a:r>
            <a:r>
              <a:rPr lang="en-US" sz="1200" dirty="0"/>
              <a:t> und Robert </a:t>
            </a:r>
            <a:r>
              <a:rPr lang="en-US" sz="1200" dirty="0" err="1"/>
              <a:t>Plonsey</a:t>
            </a:r>
            <a:r>
              <a:rPr lang="en-US" sz="1200" dirty="0"/>
              <a:t>. “</a:t>
            </a:r>
            <a:r>
              <a:rPr lang="en-US" sz="1200" dirty="0" err="1"/>
              <a:t>Bioelectromagnetism</a:t>
            </a:r>
            <a:r>
              <a:rPr lang="en-US" sz="1200" dirty="0"/>
              <a:t>. 6. The Heart” Jan. 1995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https://link.springer.com/chapter/10.1007/978-1-4471-4965-1_1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https://www.youtube.com/watch?v=fht3kk3-tKs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https://www.netram.co.za/other/9175-disposable-ecg-electrodes-pack-12-pcs.html</a:t>
            </a:r>
          </a:p>
          <a:p>
            <a:pPr>
              <a:buFont typeface="+mj-lt"/>
              <a:buAutoNum type="arabicParenBoth"/>
            </a:pPr>
            <a:r>
              <a:rPr lang="en-US" sz="1200" dirty="0"/>
              <a:t>https://www.researchgate.net/figure/transmitted-ECG-signal-waveform_fig9_302631407</a:t>
            </a:r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en-US" sz="1200" dirty="0"/>
          </a:p>
          <a:p>
            <a:pPr>
              <a:buFont typeface="+mj-lt"/>
              <a:buAutoNum type="arabicParenBoth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425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b="1" dirty="0"/>
              <a:t>Sinusknoten</a:t>
            </a:r>
          </a:p>
          <a:p>
            <a:pPr lvl="1"/>
            <a:r>
              <a:rPr lang="de-DE" sz="1800" dirty="0"/>
              <a:t>Eigenständige Depolarisation</a:t>
            </a:r>
          </a:p>
          <a:p>
            <a:pPr lvl="1"/>
            <a:r>
              <a:rPr lang="de-DE" sz="1800" dirty="0"/>
              <a:t>Kontrolliert durch autonomes Nervensystem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5164137" y="4144962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F0FEE7-EE38-40C8-8AEC-3D5051DF62EA}"/>
              </a:ext>
            </a:extLst>
          </p:cNvPr>
          <p:cNvSpPr txBox="1"/>
          <p:nvPr/>
        </p:nvSpPr>
        <p:spPr>
          <a:xfrm>
            <a:off x="3986456" y="3847405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Sinusknoten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F60AE8-1DD9-475A-AE20-19B7A1B8B153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2291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5734050" y="4173908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78A58F9-0D8D-4D15-AE9F-A46546DCAAD3}"/>
              </a:ext>
            </a:extLst>
          </p:cNvPr>
          <p:cNvSpPr/>
          <p:nvPr/>
        </p:nvSpPr>
        <p:spPr>
          <a:xfrm>
            <a:off x="6693455" y="3631777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67C047-4078-4728-9346-B8CF51715A71}"/>
              </a:ext>
            </a:extLst>
          </p:cNvPr>
          <p:cNvSpPr txBox="1"/>
          <p:nvPr/>
        </p:nvSpPr>
        <p:spPr>
          <a:xfrm>
            <a:off x="4113212" y="5264441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AV-Knoten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EA1691-E460-4656-B8DC-204155E8B09C}"/>
              </a:ext>
            </a:extLst>
          </p:cNvPr>
          <p:cNvSpPr txBox="1"/>
          <p:nvPr/>
        </p:nvSpPr>
        <p:spPr>
          <a:xfrm>
            <a:off x="7304472" y="3053628"/>
            <a:ext cx="126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Linker Vorhof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8D4BB641-1345-48F1-B992-C40907A709AA}"/>
              </a:ext>
            </a:extLst>
          </p:cNvPr>
          <p:cNvSpPr/>
          <p:nvPr/>
        </p:nvSpPr>
        <p:spPr>
          <a:xfrm rot="1739274">
            <a:off x="7086184" y="2462003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687EA6E-556A-4B75-B192-AFFFE7379CA9}"/>
              </a:ext>
            </a:extLst>
          </p:cNvPr>
          <p:cNvSpPr/>
          <p:nvPr/>
        </p:nvSpPr>
        <p:spPr>
          <a:xfrm rot="19750138">
            <a:off x="4907844" y="3135451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978B45EF-9F85-4F2E-8119-76795045ADB2}"/>
              </a:ext>
            </a:extLst>
          </p:cNvPr>
          <p:cNvSpPr/>
          <p:nvPr/>
        </p:nvSpPr>
        <p:spPr>
          <a:xfrm>
            <a:off x="3910345" y="1904021"/>
            <a:ext cx="154872" cy="179388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Ausbreitung zu und Kontraktion    der Vorhöfe</a:t>
            </a:r>
          </a:p>
          <a:p>
            <a:pPr lvl="1"/>
            <a:r>
              <a:rPr lang="de-DE" sz="1800" dirty="0"/>
              <a:t>Über Herzmuskelzellen</a:t>
            </a:r>
          </a:p>
          <a:p>
            <a:r>
              <a:rPr lang="de-DE" sz="1800" dirty="0"/>
              <a:t>Signal „stoppt“ beim linken Vorhof</a:t>
            </a:r>
          </a:p>
          <a:p>
            <a:r>
              <a:rPr lang="de-DE" sz="1800" dirty="0"/>
              <a:t>Signalpropagation zum </a:t>
            </a:r>
            <a:r>
              <a:rPr lang="de-DE" sz="1800" b="1" dirty="0"/>
              <a:t>AV-Knoten</a:t>
            </a:r>
            <a:endParaRPr lang="de-DE" sz="1800" dirty="0"/>
          </a:p>
          <a:p>
            <a:pPr lvl="1"/>
            <a:r>
              <a:rPr lang="de-DE" sz="1800" dirty="0"/>
              <a:t>Sammelt und verzögert Signalweiterleitung</a:t>
            </a:r>
          </a:p>
          <a:p>
            <a:pPr lvl="1"/>
            <a:r>
              <a:rPr lang="de-DE" sz="1800" dirty="0"/>
              <a:t>Kritisch für Herzrhythmus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96E289-1085-4EA4-910F-4716679F07E1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297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Weiterleitung über das </a:t>
            </a:r>
            <a:r>
              <a:rPr lang="de-DE" sz="1800" b="1" dirty="0"/>
              <a:t>HIS-Bündel</a:t>
            </a:r>
          </a:p>
          <a:p>
            <a:r>
              <a:rPr lang="de-DE" sz="1800" dirty="0"/>
              <a:t>Spezialisiert für elektrische Reizleitung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6393656" y="4397375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5B61AB-AA29-4531-A729-F27305F511BE}"/>
              </a:ext>
            </a:extLst>
          </p:cNvPr>
          <p:cNvSpPr txBox="1"/>
          <p:nvPr/>
        </p:nvSpPr>
        <p:spPr>
          <a:xfrm>
            <a:off x="7684241" y="4054203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HIS-Bündel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A198CF-7C92-476B-86B1-75CE34E77AC6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728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Weiterleitung in die </a:t>
            </a:r>
            <a:r>
              <a:rPr lang="de-DE" sz="1800" b="1" dirty="0" err="1"/>
              <a:t>Purkinje</a:t>
            </a:r>
            <a:r>
              <a:rPr lang="de-DE" sz="1800" b="1" dirty="0"/>
              <a:t>-Fasern</a:t>
            </a:r>
            <a:r>
              <a:rPr lang="de-DE" sz="1800" dirty="0"/>
              <a:t>: Kontraktion der Kammern</a:t>
            </a:r>
          </a:p>
          <a:p>
            <a:r>
              <a:rPr lang="de-DE" sz="1800" dirty="0"/>
              <a:t>Periodische Fortsetzung durch Signalbildung im Sinusknoten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6168231" y="5768975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F466A27-4ACE-4004-9F0C-3312435AEA21}"/>
              </a:ext>
            </a:extLst>
          </p:cNvPr>
          <p:cNvSpPr/>
          <p:nvPr/>
        </p:nvSpPr>
        <p:spPr>
          <a:xfrm>
            <a:off x="7518674" y="5173618"/>
            <a:ext cx="323850" cy="3238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02DE9502-46F4-4043-ACFB-E5910376F3B5}"/>
              </a:ext>
            </a:extLst>
          </p:cNvPr>
          <p:cNvSpPr/>
          <p:nvPr/>
        </p:nvSpPr>
        <p:spPr>
          <a:xfrm rot="4124857">
            <a:off x="7949481" y="4172988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6F7397B-DE2B-41FA-B8E9-3CE078226A05}"/>
              </a:ext>
            </a:extLst>
          </p:cNvPr>
          <p:cNvSpPr/>
          <p:nvPr/>
        </p:nvSpPr>
        <p:spPr>
          <a:xfrm rot="13480234">
            <a:off x="5513316" y="5766094"/>
            <a:ext cx="318331" cy="79475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46E89C-0070-471E-A764-3D3F7DB7E6A5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0236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EKG Datensatz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Robin Moss</a:t>
            </a: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/>
              <a:t>9 Ableitungen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115E8F-71AB-4AF7-A867-A7B4529C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6" y="1857775"/>
            <a:ext cx="6564862" cy="476750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1536187-890E-4B8A-BCDB-850D1064354A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12" name="Diagonaler Streifen 11">
              <a:extLst>
                <a:ext uri="{FF2B5EF4-FFF2-40B4-BE49-F238E27FC236}">
                  <a16:creationId xmlns:a16="http://schemas.microsoft.com/office/drawing/2014/main" id="{61491704-16CE-413D-A238-D5BFC6DE0BE0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911F22-8ECB-4379-9091-94D89211A0C7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45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Anwendung ganz stumpf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4A6AC-1091-42CC-8BA0-DD3BBD3E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5645"/>
            <a:ext cx="78867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Rekonstruktionen bei 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2106AFF-5662-44E7-B6BA-26695E50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8185"/>
            <a:ext cx="6598594" cy="2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CFF8054-7475-40ED-8F80-CF2BF91E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6" y="3986276"/>
            <a:ext cx="6820344" cy="28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2481DED-FE0B-412F-8B83-E51650551209}"/>
              </a:ext>
            </a:extLst>
          </p:cNvPr>
          <p:cNvGrpSpPr/>
          <p:nvPr/>
        </p:nvGrpSpPr>
        <p:grpSpPr>
          <a:xfrm>
            <a:off x="6947731" y="0"/>
            <a:ext cx="2196269" cy="2196269"/>
            <a:chOff x="6947731" y="0"/>
            <a:chExt cx="2196269" cy="2196269"/>
          </a:xfrm>
        </p:grpSpPr>
        <p:sp>
          <p:nvSpPr>
            <p:cNvPr id="22" name="Diagonaler Streifen 21">
              <a:extLst>
                <a:ext uri="{FF2B5EF4-FFF2-40B4-BE49-F238E27FC236}">
                  <a16:creationId xmlns:a16="http://schemas.microsoft.com/office/drawing/2014/main" id="{EF1A04D0-9B62-425C-B35C-04E13F5D93C9}"/>
                </a:ext>
              </a:extLst>
            </p:cNvPr>
            <p:cNvSpPr/>
            <p:nvPr/>
          </p:nvSpPr>
          <p:spPr>
            <a:xfrm rot="5400000">
              <a:off x="6947731" y="0"/>
              <a:ext cx="2196269" cy="2196269"/>
            </a:xfrm>
            <a:prstGeom prst="diagStripe">
              <a:avLst>
                <a:gd name="adj" fmla="val 6245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5AFDC40-7129-4D01-BA63-AD2EE28C163A}"/>
                </a:ext>
              </a:extLst>
            </p:cNvPr>
            <p:cNvSpPr txBox="1"/>
            <p:nvPr/>
          </p:nvSpPr>
          <p:spPr>
            <a:xfrm rot="2700000">
              <a:off x="7725452" y="802059"/>
              <a:ext cx="12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Revise</a:t>
              </a:r>
              <a:endParaRPr lang="de-DE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8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Das Herz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Anatomie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Elektrophysiologie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Elektrokardiographie – EKG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EKG Dataset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    Frequenz- und Korrelationsanalyse</a:t>
            </a:r>
          </a:p>
          <a:p>
            <a:pPr marL="0" indent="0">
              <a:buNone/>
            </a:pPr>
            <a:r>
              <a:rPr lang="de-DE" sz="1800" b="1" dirty="0"/>
              <a:t>Rekonstruktion mit Differentialgleichungen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Der Trick mit den Intervallen</a:t>
            </a:r>
          </a:p>
          <a:p>
            <a:pPr marL="0" indent="0">
              <a:buNone/>
            </a:pPr>
            <a:r>
              <a:rPr lang="de-DE" sz="1800" b="1" dirty="0"/>
              <a:t>Diskussion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Verbesserungen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3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394335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Pumpt venöses Blut durch die Lunge</a:t>
            </a:r>
          </a:p>
          <a:p>
            <a:r>
              <a:rPr lang="de-DE" sz="1800" dirty="0"/>
              <a:t>4 Kammern:</a:t>
            </a:r>
          </a:p>
          <a:p>
            <a:pPr lvl="1"/>
            <a:r>
              <a:rPr lang="de-DE" sz="1800" dirty="0"/>
              <a:t>Rechter &amp; linker Vorhof</a:t>
            </a:r>
          </a:p>
          <a:p>
            <a:pPr lvl="1"/>
            <a:r>
              <a:rPr lang="de-DE" sz="1800" dirty="0"/>
              <a:t>Rechte &amp; linke Herzkammer</a:t>
            </a:r>
          </a:p>
          <a:p>
            <a:r>
              <a:rPr lang="de-DE" sz="1800" dirty="0"/>
              <a:t>Periodische Kontraktion der Vorhöfe, und Herzkammern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74869EA-7103-4076-A9AE-5E513E70E705}"/>
              </a:ext>
            </a:extLst>
          </p:cNvPr>
          <p:cNvSpPr/>
          <p:nvPr/>
        </p:nvSpPr>
        <p:spPr>
          <a:xfrm rot="19321368">
            <a:off x="1001471" y="2911884"/>
            <a:ext cx="1209656" cy="3424132"/>
          </a:xfrm>
          <a:prstGeom prst="rect">
            <a:avLst/>
          </a:prstGeom>
          <a:solidFill>
            <a:srgbClr val="FFC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ED35786-A2CB-4EF1-8CBC-DD2FFCD266DD}"/>
              </a:ext>
            </a:extLst>
          </p:cNvPr>
          <p:cNvSpPr/>
          <p:nvPr/>
        </p:nvSpPr>
        <p:spPr>
          <a:xfrm rot="19321368">
            <a:off x="1955703" y="2168332"/>
            <a:ext cx="1209656" cy="3424132"/>
          </a:xfrm>
          <a:prstGeom prst="rect">
            <a:avLst/>
          </a:prstGeom>
          <a:solidFill>
            <a:schemeClr val="accent6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A75CFE1-0CC1-4C72-8F93-1E9CE9AF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7124"/>
            <a:ext cx="2917852" cy="3509626"/>
          </a:xfrm>
          <a:prstGeom prst="rect">
            <a:avLst/>
          </a:prstGeom>
        </p:spPr>
      </p:pic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4A17F5CA-4D57-40F8-B81E-23FDEF04711C}"/>
              </a:ext>
            </a:extLst>
          </p:cNvPr>
          <p:cNvSpPr/>
          <p:nvPr/>
        </p:nvSpPr>
        <p:spPr>
          <a:xfrm>
            <a:off x="2383314" y="3589234"/>
            <a:ext cx="188970" cy="401652"/>
          </a:xfrm>
          <a:custGeom>
            <a:avLst/>
            <a:gdLst>
              <a:gd name="connsiteX0" fmla="*/ 188970 w 188970"/>
              <a:gd name="connsiteY0" fmla="*/ 0 h 401652"/>
              <a:gd name="connsiteX1" fmla="*/ 963 w 188970"/>
              <a:gd name="connsiteY1" fmla="*/ 94003 h 401652"/>
              <a:gd name="connsiteX2" fmla="*/ 129150 w 188970"/>
              <a:gd name="connsiteY2" fmla="*/ 401652 h 40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0" h="401652">
                <a:moveTo>
                  <a:pt x="188970" y="0"/>
                </a:moveTo>
                <a:cubicBezTo>
                  <a:pt x="99951" y="13530"/>
                  <a:pt x="10933" y="27061"/>
                  <a:pt x="963" y="94003"/>
                </a:cubicBezTo>
                <a:cubicBezTo>
                  <a:pt x="-9007" y="160945"/>
                  <a:pt x="60071" y="281298"/>
                  <a:pt x="129150" y="401652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273FE277-3FE7-4D78-BF52-AB9273F2622A}"/>
              </a:ext>
            </a:extLst>
          </p:cNvPr>
          <p:cNvSpPr/>
          <p:nvPr/>
        </p:nvSpPr>
        <p:spPr>
          <a:xfrm>
            <a:off x="1367327" y="3418318"/>
            <a:ext cx="205099" cy="1179319"/>
          </a:xfrm>
          <a:custGeom>
            <a:avLst/>
            <a:gdLst>
              <a:gd name="connsiteX0" fmla="*/ 0 w 205099"/>
              <a:gd name="connsiteY0" fmla="*/ 0 h 1179319"/>
              <a:gd name="connsiteX1" fmla="*/ 17092 w 205099"/>
              <a:gd name="connsiteY1" fmla="*/ 546931 h 1179319"/>
              <a:gd name="connsiteX2" fmla="*/ 85458 w 205099"/>
              <a:gd name="connsiteY2" fmla="*/ 991312 h 1179319"/>
              <a:gd name="connsiteX3" fmla="*/ 205099 w 205099"/>
              <a:gd name="connsiteY3" fmla="*/ 1179319 h 11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99" h="1179319">
                <a:moveTo>
                  <a:pt x="0" y="0"/>
                </a:moveTo>
                <a:cubicBezTo>
                  <a:pt x="1424" y="190856"/>
                  <a:pt x="2849" y="381712"/>
                  <a:pt x="17092" y="546931"/>
                </a:cubicBezTo>
                <a:cubicBezTo>
                  <a:pt x="31335" y="712150"/>
                  <a:pt x="54124" y="885914"/>
                  <a:pt x="85458" y="991312"/>
                </a:cubicBezTo>
                <a:cubicBezTo>
                  <a:pt x="116792" y="1096710"/>
                  <a:pt x="160945" y="1138014"/>
                  <a:pt x="205099" y="1179319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D74B4EE4-F7AC-4626-BCBE-E717286F45C7}"/>
              </a:ext>
            </a:extLst>
          </p:cNvPr>
          <p:cNvSpPr/>
          <p:nvPr/>
        </p:nvSpPr>
        <p:spPr>
          <a:xfrm>
            <a:off x="1751888" y="4495088"/>
            <a:ext cx="181583" cy="528045"/>
          </a:xfrm>
          <a:custGeom>
            <a:avLst/>
            <a:gdLst>
              <a:gd name="connsiteX0" fmla="*/ 0 w 181583"/>
              <a:gd name="connsiteY0" fmla="*/ 401652 h 528045"/>
              <a:gd name="connsiteX1" fmla="*/ 119641 w 181583"/>
              <a:gd name="connsiteY1" fmla="*/ 521293 h 528045"/>
              <a:gd name="connsiteX2" fmla="*/ 179462 w 181583"/>
              <a:gd name="connsiteY2" fmla="*/ 222191 h 528045"/>
              <a:gd name="connsiteX3" fmla="*/ 162370 w 181583"/>
              <a:gd name="connsiteY3" fmla="*/ 0 h 5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3" h="528045">
                <a:moveTo>
                  <a:pt x="0" y="401652"/>
                </a:moveTo>
                <a:cubicBezTo>
                  <a:pt x="44865" y="476427"/>
                  <a:pt x="89731" y="551203"/>
                  <a:pt x="119641" y="521293"/>
                </a:cubicBezTo>
                <a:cubicBezTo>
                  <a:pt x="149551" y="491383"/>
                  <a:pt x="172341" y="309073"/>
                  <a:pt x="179462" y="222191"/>
                </a:cubicBezTo>
                <a:cubicBezTo>
                  <a:pt x="186583" y="135309"/>
                  <a:pt x="174476" y="67654"/>
                  <a:pt x="162370" y="0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057923DF-FC83-48C2-BE51-9B230B0AB64D}"/>
              </a:ext>
            </a:extLst>
          </p:cNvPr>
          <p:cNvSpPr/>
          <p:nvPr/>
        </p:nvSpPr>
        <p:spPr>
          <a:xfrm>
            <a:off x="2350093" y="4315626"/>
            <a:ext cx="387927" cy="344694"/>
          </a:xfrm>
          <a:custGeom>
            <a:avLst/>
            <a:gdLst>
              <a:gd name="connsiteX0" fmla="*/ 341832 w 387927"/>
              <a:gd name="connsiteY0" fmla="*/ 136733 h 344694"/>
              <a:gd name="connsiteX1" fmla="*/ 376015 w 387927"/>
              <a:gd name="connsiteY1" fmla="*/ 341832 h 344694"/>
              <a:gd name="connsiteX2" fmla="*/ 162371 w 387927"/>
              <a:gd name="connsiteY2" fmla="*/ 239282 h 344694"/>
              <a:gd name="connsiteX3" fmla="*/ 0 w 387927"/>
              <a:gd name="connsiteY3" fmla="*/ 0 h 34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27" h="344694">
                <a:moveTo>
                  <a:pt x="341832" y="136733"/>
                </a:moveTo>
                <a:cubicBezTo>
                  <a:pt x="373878" y="230737"/>
                  <a:pt x="405925" y="324741"/>
                  <a:pt x="376015" y="341832"/>
                </a:cubicBezTo>
                <a:cubicBezTo>
                  <a:pt x="346105" y="358923"/>
                  <a:pt x="225040" y="296254"/>
                  <a:pt x="162371" y="239282"/>
                </a:cubicBezTo>
                <a:cubicBezTo>
                  <a:pt x="99702" y="182310"/>
                  <a:pt x="49851" y="91155"/>
                  <a:pt x="0" y="0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AAD0171C-8F3C-4D0A-8D93-5B3251108144}"/>
              </a:ext>
            </a:extLst>
          </p:cNvPr>
          <p:cNvSpPr/>
          <p:nvPr/>
        </p:nvSpPr>
        <p:spPr>
          <a:xfrm>
            <a:off x="2999574" y="3568649"/>
            <a:ext cx="427290" cy="217138"/>
          </a:xfrm>
          <a:custGeom>
            <a:avLst/>
            <a:gdLst>
              <a:gd name="connsiteX0" fmla="*/ 427290 w 427290"/>
              <a:gd name="connsiteY0" fmla="*/ 217138 h 217138"/>
              <a:gd name="connsiteX1" fmla="*/ 307648 w 427290"/>
              <a:gd name="connsiteY1" fmla="*/ 29130 h 217138"/>
              <a:gd name="connsiteX2" fmla="*/ 0 w 427290"/>
              <a:gd name="connsiteY2" fmla="*/ 3493 h 21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0" h="217138">
                <a:moveTo>
                  <a:pt x="427290" y="217138"/>
                </a:moveTo>
                <a:cubicBezTo>
                  <a:pt x="403076" y="140937"/>
                  <a:pt x="378863" y="64737"/>
                  <a:pt x="307648" y="29130"/>
                </a:cubicBezTo>
                <a:cubicBezTo>
                  <a:pt x="236433" y="-6477"/>
                  <a:pt x="118216" y="-1492"/>
                  <a:pt x="0" y="3493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55C3083-C42F-41D1-81AB-633438A8DBAC}"/>
              </a:ext>
            </a:extLst>
          </p:cNvPr>
          <p:cNvSpPr/>
          <p:nvPr/>
        </p:nvSpPr>
        <p:spPr>
          <a:xfrm>
            <a:off x="2871387" y="3298677"/>
            <a:ext cx="452927" cy="103607"/>
          </a:xfrm>
          <a:custGeom>
            <a:avLst/>
            <a:gdLst>
              <a:gd name="connsiteX0" fmla="*/ 0 w 452927"/>
              <a:gd name="connsiteY0" fmla="*/ 0 h 103607"/>
              <a:gd name="connsiteX1" fmla="*/ 264920 w 452927"/>
              <a:gd name="connsiteY1" fmla="*/ 102549 h 103607"/>
              <a:gd name="connsiteX2" fmla="*/ 452927 w 452927"/>
              <a:gd name="connsiteY2" fmla="*/ 51274 h 10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927" h="103607">
                <a:moveTo>
                  <a:pt x="0" y="0"/>
                </a:moveTo>
                <a:cubicBezTo>
                  <a:pt x="94716" y="47001"/>
                  <a:pt x="189432" y="94003"/>
                  <a:pt x="264920" y="102549"/>
                </a:cubicBezTo>
                <a:cubicBezTo>
                  <a:pt x="340408" y="111095"/>
                  <a:pt x="403077" y="65517"/>
                  <a:pt x="452927" y="51274"/>
                </a:cubicBezTo>
              </a:path>
            </a:pathLst>
          </a:custGeom>
          <a:noFill/>
          <a:ln w="50800">
            <a:solidFill>
              <a:srgbClr val="004A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22B190B6-3193-4F03-B292-E1050071482B}"/>
              </a:ext>
            </a:extLst>
          </p:cNvPr>
          <p:cNvSpPr/>
          <p:nvPr/>
        </p:nvSpPr>
        <p:spPr>
          <a:xfrm rot="3116190">
            <a:off x="3560552" y="4732431"/>
            <a:ext cx="273952" cy="120827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9428309C-FADF-47D8-BCDC-20C5B5A02B89}"/>
              </a:ext>
            </a:extLst>
          </p:cNvPr>
          <p:cNvSpPr/>
          <p:nvPr/>
        </p:nvSpPr>
        <p:spPr>
          <a:xfrm rot="3116190">
            <a:off x="2609006" y="5477006"/>
            <a:ext cx="273952" cy="1208277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780381-5718-4D3A-A4D3-9E4F6E895622}"/>
              </a:ext>
            </a:extLst>
          </p:cNvPr>
          <p:cNvSpPr txBox="1"/>
          <p:nvPr/>
        </p:nvSpPr>
        <p:spPr>
          <a:xfrm rot="19313231">
            <a:off x="2571085" y="6069397"/>
            <a:ext cx="7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rechts, anterior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B48576-AEFF-45C9-B586-578F872B68B9}"/>
              </a:ext>
            </a:extLst>
          </p:cNvPr>
          <p:cNvSpPr txBox="1"/>
          <p:nvPr/>
        </p:nvSpPr>
        <p:spPr>
          <a:xfrm rot="19313231">
            <a:off x="3493850" y="5331892"/>
            <a:ext cx="7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links, </a:t>
            </a:r>
            <a:r>
              <a:rPr lang="de-DE" sz="1200" dirty="0" err="1"/>
              <a:t>posterior</a:t>
            </a:r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3E58506-FC36-423F-A0B2-26CFA81F1D84}"/>
              </a:ext>
            </a:extLst>
          </p:cNvPr>
          <p:cNvSpPr txBox="1"/>
          <p:nvPr/>
        </p:nvSpPr>
        <p:spPr>
          <a:xfrm>
            <a:off x="1030255" y="5729635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82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6" y="1825625"/>
            <a:ext cx="393480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Kontraktion in verschiedene Richtungen, um Blut effektiv zu pumpen</a:t>
            </a:r>
          </a:p>
          <a:p>
            <a:r>
              <a:rPr lang="de-DE" sz="1800" dirty="0"/>
              <a:t>Verschiedene Ausrichtungen der Herzmuskelfasern (Myokard)</a:t>
            </a:r>
          </a:p>
          <a:p>
            <a:r>
              <a:rPr lang="de-DE" sz="1800" dirty="0"/>
              <a:t>Gruppen werden zur Kontraktion elektrisch angeregt</a:t>
            </a: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60AADB-2FB4-4FE1-8528-D761B01CC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t="21433" r="26262" b="5324"/>
          <a:stretch/>
        </p:blipFill>
        <p:spPr>
          <a:xfrm>
            <a:off x="4572000" y="1764982"/>
            <a:ext cx="3722341" cy="39350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82207E-0972-40F0-B605-EF54B5F939FA}"/>
              </a:ext>
            </a:extLst>
          </p:cNvPr>
          <p:cNvSpPr txBox="1"/>
          <p:nvPr/>
        </p:nvSpPr>
        <p:spPr>
          <a:xfrm>
            <a:off x="4984658" y="5700046"/>
            <a:ext cx="28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Bildliche Darstellung der Muskelfaserausrichtungen der </a:t>
            </a:r>
            <a:r>
              <a:rPr lang="de-DE" sz="1000" b="1" dirty="0"/>
              <a:t>Herzkammern</a:t>
            </a:r>
            <a:r>
              <a:rPr lang="de-DE" sz="1000" dirty="0"/>
              <a:t>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82125C7-249F-438C-BA13-475036ACA779}"/>
              </a:ext>
            </a:extLst>
          </p:cNvPr>
          <p:cNvSpPr txBox="1"/>
          <p:nvPr/>
        </p:nvSpPr>
        <p:spPr>
          <a:xfrm>
            <a:off x="4984658" y="6038463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2713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Aktionspotenzial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9542"/>
            <a:ext cx="3934804" cy="4351338"/>
          </a:xfrm>
        </p:spPr>
        <p:txBody>
          <a:bodyPr>
            <a:normAutofit/>
          </a:bodyPr>
          <a:lstStyle/>
          <a:p>
            <a:r>
              <a:rPr lang="de-DE" sz="1800" dirty="0"/>
              <a:t>Herzmuskelzellen sind elektrisch geladen durch Ionengradienten</a:t>
            </a:r>
          </a:p>
          <a:p>
            <a:r>
              <a:rPr lang="de-DE" sz="1800" dirty="0"/>
              <a:t>Sie können elektrisch angeregt werden</a:t>
            </a:r>
          </a:p>
          <a:p>
            <a:r>
              <a:rPr lang="de-DE" sz="1800" dirty="0"/>
              <a:t>Sie weisen nach Anregung ein charakteristisches Potenzial auf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D6FF2D-C09B-489D-922E-B2806B248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87" y="1825625"/>
            <a:ext cx="4346963" cy="264382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E3C00C6-917C-4C07-BB6A-A4510A60E15D}"/>
              </a:ext>
            </a:extLst>
          </p:cNvPr>
          <p:cNvSpPr txBox="1"/>
          <p:nvPr/>
        </p:nvSpPr>
        <p:spPr>
          <a:xfrm rot="18900000">
            <a:off x="4255807" y="4691642"/>
            <a:ext cx="127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Ruhepotenzial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F60BAD-EBD0-4970-A557-63890C4181CB}"/>
              </a:ext>
            </a:extLst>
          </p:cNvPr>
          <p:cNvSpPr txBox="1"/>
          <p:nvPr/>
        </p:nvSpPr>
        <p:spPr>
          <a:xfrm rot="18900000">
            <a:off x="5745015" y="4691642"/>
            <a:ext cx="127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Plateau</a:t>
            </a:r>
          </a:p>
        </p:txBody>
      </p:sp>
      <p:sp>
        <p:nvSpPr>
          <p:cNvPr id="22" name="Gewitterblitz 21">
            <a:extLst>
              <a:ext uri="{FF2B5EF4-FFF2-40B4-BE49-F238E27FC236}">
                <a16:creationId xmlns:a16="http://schemas.microsoft.com/office/drawing/2014/main" id="{7772CC90-1593-4F63-BFBD-64D181E5641A}"/>
              </a:ext>
            </a:extLst>
          </p:cNvPr>
          <p:cNvSpPr/>
          <p:nvPr/>
        </p:nvSpPr>
        <p:spPr>
          <a:xfrm>
            <a:off x="5322844" y="3970333"/>
            <a:ext cx="335593" cy="316194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B84335-E8AF-4EF4-ACDB-05B85FAD5E79}"/>
              </a:ext>
            </a:extLst>
          </p:cNvPr>
          <p:cNvSpPr txBox="1"/>
          <p:nvPr/>
        </p:nvSpPr>
        <p:spPr>
          <a:xfrm rot="18900000">
            <a:off x="4840657" y="4635197"/>
            <a:ext cx="127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/>
              <a:t>el</a:t>
            </a:r>
            <a:r>
              <a:rPr lang="de-DE" sz="1400" dirty="0"/>
              <a:t>. Anregung,</a:t>
            </a:r>
          </a:p>
          <a:p>
            <a:pPr algn="r"/>
            <a:r>
              <a:rPr lang="de-DE" sz="1400" dirty="0"/>
              <a:t>Depolarisation</a:t>
            </a:r>
          </a:p>
        </p:txBody>
      </p:sp>
    </p:spTree>
    <p:extLst>
      <p:ext uri="{BB962C8B-B14F-4D97-AF65-F5344CB8AC3E}">
        <p14:creationId xmlns:p14="http://schemas.microsoft.com/office/powerpoint/2010/main" val="29348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Aktionspotenzial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52A1EC7-0726-4352-AA59-AC5A9A20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81" y="2150364"/>
            <a:ext cx="4172554" cy="34214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6" y="1825625"/>
            <a:ext cx="3763888" cy="4351338"/>
          </a:xfrm>
        </p:spPr>
        <p:txBody>
          <a:bodyPr>
            <a:normAutofit/>
          </a:bodyPr>
          <a:lstStyle/>
          <a:p>
            <a:r>
              <a:rPr lang="de-DE" sz="1800" dirty="0"/>
              <a:t>Unterschiedliche Aktionspotenziale für unterschiedliche Zellen</a:t>
            </a:r>
          </a:p>
          <a:p>
            <a:r>
              <a:rPr lang="de-DE" sz="1800" dirty="0"/>
              <a:t>Aktionspotenzial propagiert von Zelle zu Zelle</a:t>
            </a:r>
          </a:p>
          <a:p>
            <a:r>
              <a:rPr lang="de-DE" sz="1800" dirty="0"/>
              <a:t>Ausbreitung wie eine Wellenfront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194ED0-9F30-4448-8444-8EA21301A960}"/>
              </a:ext>
            </a:extLst>
          </p:cNvPr>
          <p:cNvSpPr txBox="1"/>
          <p:nvPr/>
        </p:nvSpPr>
        <p:spPr>
          <a:xfrm>
            <a:off x="7996796" y="5571858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8925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371BB-2A20-4117-ACD1-CF15F569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lnSpcReduction="10000"/>
          </a:bodyPr>
          <a:lstStyle/>
          <a:p>
            <a:r>
              <a:rPr lang="de-DE" sz="1800" b="1" dirty="0"/>
              <a:t>Sinusknoten</a:t>
            </a:r>
          </a:p>
          <a:p>
            <a:pPr lvl="1"/>
            <a:r>
              <a:rPr lang="de-DE" sz="1800" dirty="0"/>
              <a:t>Eigenständige Depolarisation</a:t>
            </a:r>
          </a:p>
          <a:p>
            <a:pPr lvl="1"/>
            <a:r>
              <a:rPr lang="de-DE" sz="1800" dirty="0"/>
              <a:t>Kontrolliert durch autonomes Nervensystem</a:t>
            </a:r>
          </a:p>
          <a:p>
            <a:r>
              <a:rPr lang="de-DE" sz="1800" b="1" dirty="0"/>
              <a:t>AV-Knoten</a:t>
            </a:r>
            <a:endParaRPr lang="de-DE" sz="1800" dirty="0"/>
          </a:p>
          <a:p>
            <a:pPr lvl="1"/>
            <a:r>
              <a:rPr lang="de-DE" sz="1800" dirty="0"/>
              <a:t>Sammelt und verzögert Signalweiterleitung</a:t>
            </a:r>
          </a:p>
          <a:p>
            <a:pPr lvl="1"/>
            <a:r>
              <a:rPr lang="de-DE" sz="1800" dirty="0"/>
              <a:t>Kontraktion der Vorhöfe</a:t>
            </a:r>
          </a:p>
          <a:p>
            <a:r>
              <a:rPr lang="de-DE" sz="1800" dirty="0"/>
              <a:t>Weiterleitung über das </a:t>
            </a:r>
            <a:r>
              <a:rPr lang="de-DE" sz="1800" b="1" dirty="0"/>
              <a:t>HIS-Bündel</a:t>
            </a:r>
          </a:p>
          <a:p>
            <a:pPr lvl="1"/>
            <a:r>
              <a:rPr lang="de-DE" sz="1800" dirty="0"/>
              <a:t>Spezialisiert für elektrische Reizleitung</a:t>
            </a:r>
          </a:p>
          <a:p>
            <a:r>
              <a:rPr lang="de-DE" sz="1800" b="1" dirty="0" err="1"/>
              <a:t>Purkinje</a:t>
            </a:r>
            <a:r>
              <a:rPr lang="de-DE" sz="1800" b="1" dirty="0"/>
              <a:t>-Fasern</a:t>
            </a:r>
          </a:p>
          <a:p>
            <a:pPr lvl="1"/>
            <a:r>
              <a:rPr lang="de-DE" sz="1800" dirty="0"/>
              <a:t>Kontraktion der Kammern</a:t>
            </a:r>
          </a:p>
          <a:p>
            <a:r>
              <a:rPr lang="de-DE" sz="1800" dirty="0"/>
              <a:t>Periodische Fortsetzung durch Signalbildung im Sinusknoten</a:t>
            </a:r>
          </a:p>
          <a:p>
            <a:endParaRPr lang="de-DE" sz="22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B09F8D-4F42-4AC2-91BA-06716EF04293}"/>
              </a:ext>
            </a:extLst>
          </p:cNvPr>
          <p:cNvGrpSpPr/>
          <p:nvPr/>
        </p:nvGrpSpPr>
        <p:grpSpPr>
          <a:xfrm>
            <a:off x="4298950" y="1825625"/>
            <a:ext cx="4216400" cy="4651375"/>
            <a:chOff x="2482850" y="1825625"/>
            <a:chExt cx="4216400" cy="46513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6CD6E5F-A552-41E0-BED4-6435887A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37" y="1825625"/>
              <a:ext cx="4048125" cy="46386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1B1488F0-7A81-4F3C-9E96-F53FA6850E73}"/>
                </a:ext>
              </a:extLst>
            </p:cNvPr>
            <p:cNvSpPr/>
            <p:nvPr/>
          </p:nvSpPr>
          <p:spPr>
            <a:xfrm>
              <a:off x="5429250" y="2520950"/>
              <a:ext cx="1263650" cy="3340100"/>
            </a:xfrm>
            <a:custGeom>
              <a:avLst/>
              <a:gdLst>
                <a:gd name="connsiteX0" fmla="*/ 0 w 1263650"/>
                <a:gd name="connsiteY0" fmla="*/ 641350 h 3340100"/>
                <a:gd name="connsiteX1" fmla="*/ 50800 w 1263650"/>
                <a:gd name="connsiteY1" fmla="*/ 806450 h 3340100"/>
                <a:gd name="connsiteX2" fmla="*/ 165100 w 1263650"/>
                <a:gd name="connsiteY2" fmla="*/ 895350 h 3340100"/>
                <a:gd name="connsiteX3" fmla="*/ 222250 w 1263650"/>
                <a:gd name="connsiteY3" fmla="*/ 1085850 h 3340100"/>
                <a:gd name="connsiteX4" fmla="*/ 311150 w 1263650"/>
                <a:gd name="connsiteY4" fmla="*/ 1466850 h 3340100"/>
                <a:gd name="connsiteX5" fmla="*/ 476250 w 1263650"/>
                <a:gd name="connsiteY5" fmla="*/ 2038350 h 3340100"/>
                <a:gd name="connsiteX6" fmla="*/ 539750 w 1263650"/>
                <a:gd name="connsiteY6" fmla="*/ 2343150 h 3340100"/>
                <a:gd name="connsiteX7" fmla="*/ 558800 w 1263650"/>
                <a:gd name="connsiteY7" fmla="*/ 2628900 h 3340100"/>
                <a:gd name="connsiteX8" fmla="*/ 577850 w 1263650"/>
                <a:gd name="connsiteY8" fmla="*/ 2927350 h 3340100"/>
                <a:gd name="connsiteX9" fmla="*/ 514350 w 1263650"/>
                <a:gd name="connsiteY9" fmla="*/ 3009900 h 3340100"/>
                <a:gd name="connsiteX10" fmla="*/ 527050 w 1263650"/>
                <a:gd name="connsiteY10" fmla="*/ 3206750 h 3340100"/>
                <a:gd name="connsiteX11" fmla="*/ 927100 w 1263650"/>
                <a:gd name="connsiteY11" fmla="*/ 3327400 h 3340100"/>
                <a:gd name="connsiteX12" fmla="*/ 1263650 w 1263650"/>
                <a:gd name="connsiteY12" fmla="*/ 3340100 h 3340100"/>
                <a:gd name="connsiteX13" fmla="*/ 1263650 w 1263650"/>
                <a:gd name="connsiteY13" fmla="*/ 0 h 3340100"/>
                <a:gd name="connsiteX14" fmla="*/ 381000 w 1263650"/>
                <a:gd name="connsiteY14" fmla="*/ 63500 h 3340100"/>
                <a:gd name="connsiteX15" fmla="*/ 254000 w 1263650"/>
                <a:gd name="connsiteY15" fmla="*/ 425450 h 3340100"/>
                <a:gd name="connsiteX16" fmla="*/ 0 w 1263650"/>
                <a:gd name="connsiteY16" fmla="*/ 641350 h 33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650" h="3340100">
                  <a:moveTo>
                    <a:pt x="0" y="641350"/>
                  </a:moveTo>
                  <a:lnTo>
                    <a:pt x="50800" y="806450"/>
                  </a:lnTo>
                  <a:lnTo>
                    <a:pt x="165100" y="895350"/>
                  </a:lnTo>
                  <a:lnTo>
                    <a:pt x="222250" y="1085850"/>
                  </a:lnTo>
                  <a:lnTo>
                    <a:pt x="311150" y="1466850"/>
                  </a:lnTo>
                  <a:lnTo>
                    <a:pt x="476250" y="2038350"/>
                  </a:lnTo>
                  <a:lnTo>
                    <a:pt x="539750" y="2343150"/>
                  </a:lnTo>
                  <a:lnTo>
                    <a:pt x="558800" y="2628900"/>
                  </a:lnTo>
                  <a:lnTo>
                    <a:pt x="577850" y="2927350"/>
                  </a:lnTo>
                  <a:lnTo>
                    <a:pt x="514350" y="3009900"/>
                  </a:lnTo>
                  <a:lnTo>
                    <a:pt x="527050" y="3206750"/>
                  </a:lnTo>
                  <a:lnTo>
                    <a:pt x="927100" y="3327400"/>
                  </a:lnTo>
                  <a:lnTo>
                    <a:pt x="1263650" y="3340100"/>
                  </a:lnTo>
                  <a:lnTo>
                    <a:pt x="1263650" y="0"/>
                  </a:lnTo>
                  <a:lnTo>
                    <a:pt x="381000" y="63500"/>
                  </a:lnTo>
                  <a:lnTo>
                    <a:pt x="254000" y="425450"/>
                  </a:lnTo>
                  <a:lnTo>
                    <a:pt x="0" y="641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53B21FC-FBD4-4E9E-8016-2540FD9E829E}"/>
                </a:ext>
              </a:extLst>
            </p:cNvPr>
            <p:cNvSpPr/>
            <p:nvPr/>
          </p:nvSpPr>
          <p:spPr>
            <a:xfrm>
              <a:off x="2482850" y="3371850"/>
              <a:ext cx="1047750" cy="2698750"/>
            </a:xfrm>
            <a:custGeom>
              <a:avLst/>
              <a:gdLst>
                <a:gd name="connsiteX0" fmla="*/ 901700 w 1047750"/>
                <a:gd name="connsiteY0" fmla="*/ 444500 h 2698750"/>
                <a:gd name="connsiteX1" fmla="*/ 768350 w 1047750"/>
                <a:gd name="connsiteY1" fmla="*/ 768350 h 2698750"/>
                <a:gd name="connsiteX2" fmla="*/ 723900 w 1047750"/>
                <a:gd name="connsiteY2" fmla="*/ 1276350 h 2698750"/>
                <a:gd name="connsiteX3" fmla="*/ 825500 w 1047750"/>
                <a:gd name="connsiteY3" fmla="*/ 1587500 h 2698750"/>
                <a:gd name="connsiteX4" fmla="*/ 781050 w 1047750"/>
                <a:gd name="connsiteY4" fmla="*/ 2311400 h 2698750"/>
                <a:gd name="connsiteX5" fmla="*/ 1047750 w 1047750"/>
                <a:gd name="connsiteY5" fmla="*/ 2476500 h 2698750"/>
                <a:gd name="connsiteX6" fmla="*/ 673100 w 1047750"/>
                <a:gd name="connsiteY6" fmla="*/ 2692400 h 2698750"/>
                <a:gd name="connsiteX7" fmla="*/ 0 w 1047750"/>
                <a:gd name="connsiteY7" fmla="*/ 2698750 h 2698750"/>
                <a:gd name="connsiteX8" fmla="*/ 12700 w 1047750"/>
                <a:gd name="connsiteY8" fmla="*/ 0 h 2698750"/>
                <a:gd name="connsiteX9" fmla="*/ 717550 w 1047750"/>
                <a:gd name="connsiteY9" fmla="*/ 0 h 2698750"/>
                <a:gd name="connsiteX10" fmla="*/ 901700 w 1047750"/>
                <a:gd name="connsiteY10" fmla="*/ 444500 h 26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0" h="2698750">
                  <a:moveTo>
                    <a:pt x="901700" y="444500"/>
                  </a:moveTo>
                  <a:lnTo>
                    <a:pt x="768350" y="768350"/>
                  </a:lnTo>
                  <a:lnTo>
                    <a:pt x="723900" y="1276350"/>
                  </a:lnTo>
                  <a:lnTo>
                    <a:pt x="825500" y="1587500"/>
                  </a:lnTo>
                  <a:lnTo>
                    <a:pt x="781050" y="2311400"/>
                  </a:lnTo>
                  <a:lnTo>
                    <a:pt x="1047750" y="2476500"/>
                  </a:lnTo>
                  <a:lnTo>
                    <a:pt x="673100" y="2692400"/>
                  </a:lnTo>
                  <a:lnTo>
                    <a:pt x="0" y="2698750"/>
                  </a:lnTo>
                  <a:cubicBezTo>
                    <a:pt x="4233" y="1799167"/>
                    <a:pt x="8467" y="899583"/>
                    <a:pt x="12700" y="0"/>
                  </a:cubicBezTo>
                  <a:lnTo>
                    <a:pt x="717550" y="0"/>
                  </a:lnTo>
                  <a:lnTo>
                    <a:pt x="901700" y="444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750532E4-161B-4A25-9B4D-96303261814E}"/>
                </a:ext>
              </a:extLst>
            </p:cNvPr>
            <p:cNvSpPr/>
            <p:nvPr/>
          </p:nvSpPr>
          <p:spPr>
            <a:xfrm>
              <a:off x="5727700" y="5930900"/>
              <a:ext cx="971550" cy="546100"/>
            </a:xfrm>
            <a:custGeom>
              <a:avLst/>
              <a:gdLst>
                <a:gd name="connsiteX0" fmla="*/ 971550 w 971550"/>
                <a:gd name="connsiteY0" fmla="*/ 19050 h 546100"/>
                <a:gd name="connsiteX1" fmla="*/ 190500 w 971550"/>
                <a:gd name="connsiteY1" fmla="*/ 0 h 546100"/>
                <a:gd name="connsiteX2" fmla="*/ 0 w 971550"/>
                <a:gd name="connsiteY2" fmla="*/ 254000 h 546100"/>
                <a:gd name="connsiteX3" fmla="*/ 412750 w 971550"/>
                <a:gd name="connsiteY3" fmla="*/ 533400 h 546100"/>
                <a:gd name="connsiteX4" fmla="*/ 958850 w 971550"/>
                <a:gd name="connsiteY4" fmla="*/ 546100 h 546100"/>
                <a:gd name="connsiteX5" fmla="*/ 971550 w 971550"/>
                <a:gd name="connsiteY5" fmla="*/ 1905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546100">
                  <a:moveTo>
                    <a:pt x="971550" y="19050"/>
                  </a:moveTo>
                  <a:lnTo>
                    <a:pt x="190500" y="0"/>
                  </a:lnTo>
                  <a:lnTo>
                    <a:pt x="0" y="254000"/>
                  </a:lnTo>
                  <a:lnTo>
                    <a:pt x="412750" y="533400"/>
                  </a:lnTo>
                  <a:lnTo>
                    <a:pt x="958850" y="546100"/>
                  </a:lnTo>
                  <a:lnTo>
                    <a:pt x="9715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57733A5-1F63-4602-846E-055E1207E4EF}"/>
              </a:ext>
            </a:extLst>
          </p:cNvPr>
          <p:cNvSpPr/>
          <p:nvPr/>
        </p:nvSpPr>
        <p:spPr>
          <a:xfrm>
            <a:off x="5226472" y="4207297"/>
            <a:ext cx="199180" cy="19918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F60AE8-1DD9-475A-AE20-19B7A1B8B153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13C775-3C7E-4ACD-87EE-7999A49EE83D}"/>
              </a:ext>
            </a:extLst>
          </p:cNvPr>
          <p:cNvSpPr/>
          <p:nvPr/>
        </p:nvSpPr>
        <p:spPr>
          <a:xfrm>
            <a:off x="5796385" y="4236243"/>
            <a:ext cx="199180" cy="19918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30BF4E-0126-4E3E-B056-C625B07C9865}"/>
              </a:ext>
            </a:extLst>
          </p:cNvPr>
          <p:cNvSpPr/>
          <p:nvPr/>
        </p:nvSpPr>
        <p:spPr>
          <a:xfrm>
            <a:off x="6755790" y="3694112"/>
            <a:ext cx="199180" cy="19918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512856-DA64-4E55-B222-253369F10604}"/>
              </a:ext>
            </a:extLst>
          </p:cNvPr>
          <p:cNvSpPr/>
          <p:nvPr/>
        </p:nvSpPr>
        <p:spPr>
          <a:xfrm>
            <a:off x="6455991" y="4459710"/>
            <a:ext cx="199180" cy="19918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3A5E8E5-F582-4C2D-841D-DF1EA342DBC3}"/>
              </a:ext>
            </a:extLst>
          </p:cNvPr>
          <p:cNvSpPr/>
          <p:nvPr/>
        </p:nvSpPr>
        <p:spPr>
          <a:xfrm>
            <a:off x="6230566" y="5831310"/>
            <a:ext cx="199180" cy="19918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1BAB51F-CDED-46F3-82C7-652131616211}"/>
              </a:ext>
            </a:extLst>
          </p:cNvPr>
          <p:cNvSpPr/>
          <p:nvPr/>
        </p:nvSpPr>
        <p:spPr>
          <a:xfrm>
            <a:off x="7581009" y="5235953"/>
            <a:ext cx="199180" cy="19918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FD02BE1-0EC4-45E0-AE1C-1319252E5E08}"/>
              </a:ext>
            </a:extLst>
          </p:cNvPr>
          <p:cNvSpPr/>
          <p:nvPr/>
        </p:nvSpPr>
        <p:spPr>
          <a:xfrm>
            <a:off x="677491" y="1854251"/>
            <a:ext cx="199180" cy="19918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CDB89E3-D0FA-4C44-827F-030505FD8D23}"/>
              </a:ext>
            </a:extLst>
          </p:cNvPr>
          <p:cNvSpPr/>
          <p:nvPr/>
        </p:nvSpPr>
        <p:spPr>
          <a:xfrm>
            <a:off x="677491" y="2997993"/>
            <a:ext cx="199180" cy="19918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F649689-E139-4481-84B9-451B2A002859}"/>
              </a:ext>
            </a:extLst>
          </p:cNvPr>
          <p:cNvSpPr/>
          <p:nvPr/>
        </p:nvSpPr>
        <p:spPr>
          <a:xfrm>
            <a:off x="677491" y="4130303"/>
            <a:ext cx="199180" cy="19918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197522A-67A1-4876-924E-0E0127A460EC}"/>
              </a:ext>
            </a:extLst>
          </p:cNvPr>
          <p:cNvSpPr/>
          <p:nvPr/>
        </p:nvSpPr>
        <p:spPr>
          <a:xfrm>
            <a:off x="677491" y="4992553"/>
            <a:ext cx="199180" cy="19918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6C7F-D31F-400D-B65D-E3A8302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Das Herz – Signalpropagation </a:t>
            </a:r>
          </a:p>
        </p:txBody>
      </p:sp>
      <p:pic>
        <p:nvPicPr>
          <p:cNvPr id="9" name="electrophysiology">
            <a:hlinkClick r:id="" action="ppaction://media"/>
            <a:extLst>
              <a:ext uri="{FF2B5EF4-FFF2-40B4-BE49-F238E27FC236}">
                <a16:creationId xmlns:a16="http://schemas.microsoft.com/office/drawing/2014/main" id="{0B580447-7554-499F-A223-19AFDD2D09AA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545" end="4792"/>
                  <p14:bmkLst>
                    <p14:bmk name="Textmarke 1" time="4566.6666"/>
                    <p14:bmk name="Textmarke 2" time="4816.6666"/>
                    <p14:bmk name="Textmarke 3" time="5316.6666"/>
                    <p14:bmk name="Textmarke 4" time="5566.6666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263" y="1825625"/>
            <a:ext cx="7735887" cy="4351338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DA931AE-06BB-4B11-B93D-5B60A92770FE}"/>
              </a:ext>
            </a:extLst>
          </p:cNvPr>
          <p:cNvSpPr txBox="1"/>
          <p:nvPr/>
        </p:nvSpPr>
        <p:spPr>
          <a:xfrm>
            <a:off x="1892737" y="3025539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Sinusknoten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08ABE-E78F-4E7A-BF2D-196B8F633CE5}"/>
              </a:ext>
            </a:extLst>
          </p:cNvPr>
          <p:cNvSpPr txBox="1"/>
          <p:nvPr/>
        </p:nvSpPr>
        <p:spPr>
          <a:xfrm>
            <a:off x="2884047" y="2582826"/>
            <a:ext cx="114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AV-Knoten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879ECCB-C73C-4391-A298-E4FFDC6E8F48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456616" y="2890603"/>
            <a:ext cx="500087" cy="7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67A780A-761C-4060-A497-0AD1C87AEAF2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465306" y="3333316"/>
            <a:ext cx="782096" cy="9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6AC2DDB-A9FF-428E-ACC7-98EBB7B23D32}"/>
              </a:ext>
            </a:extLst>
          </p:cNvPr>
          <p:cNvSpPr txBox="1"/>
          <p:nvPr/>
        </p:nvSpPr>
        <p:spPr>
          <a:xfrm>
            <a:off x="7543800" y="6257151"/>
            <a:ext cx="55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4214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Microsoft Office PowerPoint</Application>
  <PresentationFormat>Bildschirmpräsentation (4:3)</PresentationFormat>
  <Paragraphs>151</Paragraphs>
  <Slides>26</Slides>
  <Notes>0</Notes>
  <HiddenSlides>6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</vt:lpstr>
      <vt:lpstr>Analyse und Modellrekonstruktion aus Zeitserien: Anwendung auf EKG Systeme</vt:lpstr>
      <vt:lpstr>Motivation</vt:lpstr>
      <vt:lpstr>Inhalt</vt:lpstr>
      <vt:lpstr>Das Herz</vt:lpstr>
      <vt:lpstr>Das Herz</vt:lpstr>
      <vt:lpstr>Das Herz – Aktionspotenzial </vt:lpstr>
      <vt:lpstr>Das Herz – Aktionspotenzial </vt:lpstr>
      <vt:lpstr>Das Herz – Signalpropagation </vt:lpstr>
      <vt:lpstr>Das Herz – Signalpropagation </vt:lpstr>
      <vt:lpstr>Elektrokardiografie</vt:lpstr>
      <vt:lpstr>Elektrokardiografie</vt:lpstr>
      <vt:lpstr>Rekonstruktionen mit DGLs</vt:lpstr>
      <vt:lpstr>Rekonstruktionen mit DGLs</vt:lpstr>
      <vt:lpstr>Welche Ableitungen verwenden?</vt:lpstr>
      <vt:lpstr>Filterung der Signale</vt:lpstr>
      <vt:lpstr>Filterung der Signale</vt:lpstr>
      <vt:lpstr>Der Trick mit den Intervallen</vt:lpstr>
      <vt:lpstr>Die erfolgreiche Rekonstruktion</vt:lpstr>
      <vt:lpstr>Diskussion</vt:lpstr>
      <vt:lpstr>References</vt:lpstr>
      <vt:lpstr>Das Herz – Signalpropagation </vt:lpstr>
      <vt:lpstr>Das Herz – Signalpropagation </vt:lpstr>
      <vt:lpstr>Das Herz – Signalpropagation </vt:lpstr>
      <vt:lpstr>Das Herz – Signalpropagation </vt:lpstr>
      <vt:lpstr>EKG Datensatz</vt:lpstr>
      <vt:lpstr>Anwendung ganz stumpf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Modellrekonstruktion aus Zeitserien: Anwendung auf EKG Systeme</dc:title>
  <dc:creator>Franz Kostelezky</dc:creator>
  <cp:lastModifiedBy>Franz Kostelezky</cp:lastModifiedBy>
  <cp:revision>15</cp:revision>
  <cp:lastPrinted>2022-02-17T13:35:37Z</cp:lastPrinted>
  <dcterms:created xsi:type="dcterms:W3CDTF">2022-01-24T14:06:24Z</dcterms:created>
  <dcterms:modified xsi:type="dcterms:W3CDTF">2022-02-20T10:46:46Z</dcterms:modified>
</cp:coreProperties>
</file>