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64" r:id="rId8"/>
    <p:sldId id="261" r:id="rId9"/>
    <p:sldId id="263" r:id="rId10"/>
    <p:sldId id="265" r:id="rId11"/>
    <p:sldId id="266" r:id="rId12"/>
    <p:sldId id="267" r:id="rId13"/>
    <p:sldId id="270"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350603" y="769358"/>
            <a:ext cx="10993549" cy="1409299"/>
          </a:xfrm>
        </p:spPr>
        <p:txBody>
          <a:bodyPr>
            <a:normAutofit/>
          </a:bodyPr>
          <a:lstStyle/>
          <a:p>
            <a:pPr algn="ctr"/>
            <a:r>
              <a:rPr lang="en-IN" sz="6000" b="1" i="0" u="none" strike="noStrike" dirty="0">
                <a:solidFill>
                  <a:srgbClr val="192E40"/>
                </a:solidFill>
                <a:effectLst/>
                <a:latin typeface="Encode Sans Semi Condensed"/>
              </a:rPr>
              <a:t>Estimating Obesity Levels</a:t>
            </a:r>
            <a:endParaRPr lang="en-US" sz="60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400691" y="3792125"/>
            <a:ext cx="3012283" cy="1630664"/>
          </a:xfrm>
        </p:spPr>
        <p:txBody>
          <a:bodyPr>
            <a:noAutofit/>
          </a:bodyPr>
          <a:lstStyle/>
          <a:p>
            <a:r>
              <a:rPr lang="en-US" sz="2400" dirty="0"/>
              <a:t>Name: Flemy Roy</a:t>
            </a:r>
          </a:p>
          <a:p>
            <a:r>
              <a:rPr lang="en-US" sz="2400" dirty="0"/>
              <a:t>UID: 209011</a:t>
            </a:r>
          </a:p>
          <a:p>
            <a:r>
              <a:rPr lang="en-US" sz="2400" dirty="0"/>
              <a:t>Roll No:10</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9D6FD10-C074-46D1-BDE8-E471289B950F}"/>
              </a:ext>
            </a:extLst>
          </p:cNvPr>
          <p:cNvPicPr>
            <a:picLocks noChangeAspect="1"/>
          </p:cNvPicPr>
          <p:nvPr/>
        </p:nvPicPr>
        <p:blipFill>
          <a:blip r:embed="rId2"/>
          <a:stretch>
            <a:fillRect/>
          </a:stretch>
        </p:blipFill>
        <p:spPr>
          <a:xfrm>
            <a:off x="5336141" y="2757304"/>
            <a:ext cx="4334480" cy="321989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354E-7EA1-4E43-9654-65785CB40F66}"/>
              </a:ext>
            </a:extLst>
          </p:cNvPr>
          <p:cNvSpPr>
            <a:spLocks noGrp="1"/>
          </p:cNvSpPr>
          <p:nvPr>
            <p:ph type="title"/>
          </p:nvPr>
        </p:nvSpPr>
        <p:spPr/>
        <p:txBody>
          <a:bodyPr/>
          <a:lstStyle/>
          <a:p>
            <a:r>
              <a:rPr lang="en-IN" dirty="0"/>
              <a:t>Prediction</a:t>
            </a:r>
          </a:p>
        </p:txBody>
      </p:sp>
      <p:sp>
        <p:nvSpPr>
          <p:cNvPr id="12" name="TextBox 11">
            <a:extLst>
              <a:ext uri="{FF2B5EF4-FFF2-40B4-BE49-F238E27FC236}">
                <a16:creationId xmlns:a16="http://schemas.microsoft.com/office/drawing/2014/main" id="{922B7340-EB1F-4AC5-AF58-B0D0D15FF6AE}"/>
              </a:ext>
            </a:extLst>
          </p:cNvPr>
          <p:cNvSpPr txBox="1"/>
          <p:nvPr/>
        </p:nvSpPr>
        <p:spPr>
          <a:xfrm>
            <a:off x="575894" y="1760080"/>
            <a:ext cx="11494186" cy="613501"/>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sz="1600" dirty="0">
                <a:solidFill>
                  <a:prstClr val="black">
                    <a:lumMod val="75000"/>
                    <a:lumOff val="25000"/>
                  </a:prstClr>
                </a:solidFill>
                <a:latin typeface="Franklin Gothic Book" panose="020B0502020104020203"/>
              </a:rPr>
              <a:t>The dataset after splitting into training and testing data, the predicted </a:t>
            </a:r>
            <a:r>
              <a:rPr lang="en-IN" sz="1600">
                <a:solidFill>
                  <a:prstClr val="black">
                    <a:lumMod val="75000"/>
                    <a:lumOff val="25000"/>
                  </a:prstClr>
                </a:solidFill>
                <a:latin typeface="Franklin Gothic Book" panose="020B0502020104020203"/>
              </a:rPr>
              <a:t>values were </a:t>
            </a:r>
            <a:r>
              <a:rPr lang="en-IN" sz="1600" dirty="0">
                <a:solidFill>
                  <a:prstClr val="black">
                    <a:lumMod val="75000"/>
                    <a:lumOff val="25000"/>
                  </a:prstClr>
                </a:solidFill>
                <a:latin typeface="Franklin Gothic Book" panose="020B0502020104020203"/>
              </a:rPr>
              <a:t>stored in a variable named ‘</a:t>
            </a:r>
            <a:r>
              <a:rPr lang="en-IN" sz="1600" dirty="0" err="1">
                <a:solidFill>
                  <a:prstClr val="black">
                    <a:lumMod val="75000"/>
                    <a:lumOff val="25000"/>
                  </a:prstClr>
                </a:solidFill>
                <a:latin typeface="Franklin Gothic Book" panose="020B0502020104020203"/>
              </a:rPr>
              <a:t>y_pred_DT</a:t>
            </a:r>
            <a:r>
              <a:rPr lang="en-IN" sz="1600" dirty="0">
                <a:solidFill>
                  <a:prstClr val="black">
                    <a:lumMod val="75000"/>
                    <a:lumOff val="25000"/>
                  </a:prstClr>
                </a:solidFill>
                <a:latin typeface="Franklin Gothic Book" panose="020B0502020104020203"/>
              </a:rPr>
              <a:t>’ which was then compared to the actual values stored in variable ‘</a:t>
            </a:r>
            <a:r>
              <a:rPr lang="en-IN" sz="1600" dirty="0" err="1">
                <a:solidFill>
                  <a:prstClr val="black">
                    <a:lumMod val="75000"/>
                    <a:lumOff val="25000"/>
                  </a:prstClr>
                </a:solidFill>
                <a:latin typeface="Franklin Gothic Book" panose="020B0502020104020203"/>
              </a:rPr>
              <a:t>y_test</a:t>
            </a:r>
            <a:r>
              <a:rPr lang="en-IN" sz="1600" dirty="0">
                <a:solidFill>
                  <a:prstClr val="black">
                    <a:lumMod val="75000"/>
                    <a:lumOff val="25000"/>
                  </a:prstClr>
                </a:solidFill>
                <a:latin typeface="Franklin Gothic Book" panose="020B0502020104020203"/>
              </a:rPr>
              <a:t>’ to print the confusion matrix.</a:t>
            </a:r>
            <a:endParaRPr kumimoji="0" lang="en-IN" sz="16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pic>
        <p:nvPicPr>
          <p:cNvPr id="14" name="Picture 13">
            <a:extLst>
              <a:ext uri="{FF2B5EF4-FFF2-40B4-BE49-F238E27FC236}">
                <a16:creationId xmlns:a16="http://schemas.microsoft.com/office/drawing/2014/main" id="{94DB796B-F655-434E-AFB2-1837CA34299B}"/>
              </a:ext>
            </a:extLst>
          </p:cNvPr>
          <p:cNvPicPr>
            <a:picLocks noChangeAspect="1"/>
          </p:cNvPicPr>
          <p:nvPr/>
        </p:nvPicPr>
        <p:blipFill>
          <a:blip r:embed="rId2"/>
          <a:stretch>
            <a:fillRect/>
          </a:stretch>
        </p:blipFill>
        <p:spPr>
          <a:xfrm>
            <a:off x="969401" y="2593440"/>
            <a:ext cx="6676214" cy="3234866"/>
          </a:xfrm>
          <a:prstGeom prst="rect">
            <a:avLst/>
          </a:prstGeom>
        </p:spPr>
      </p:pic>
    </p:spTree>
    <p:extLst>
      <p:ext uri="{BB962C8B-B14F-4D97-AF65-F5344CB8AC3E}">
        <p14:creationId xmlns:p14="http://schemas.microsoft.com/office/powerpoint/2010/main" val="343115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84E8-9949-48DC-A25F-F6E12CB8F6C2}"/>
              </a:ext>
            </a:extLst>
          </p:cNvPr>
          <p:cNvSpPr>
            <a:spLocks noGrp="1"/>
          </p:cNvSpPr>
          <p:nvPr>
            <p:ph type="title"/>
          </p:nvPr>
        </p:nvSpPr>
        <p:spPr/>
        <p:txBody>
          <a:bodyPr/>
          <a:lstStyle/>
          <a:p>
            <a:r>
              <a:rPr lang="en-IN" dirty="0"/>
              <a:t>Confusion Matrix</a:t>
            </a:r>
          </a:p>
        </p:txBody>
      </p:sp>
      <p:sp>
        <p:nvSpPr>
          <p:cNvPr id="4" name="TextBox 3">
            <a:extLst>
              <a:ext uri="{FF2B5EF4-FFF2-40B4-BE49-F238E27FC236}">
                <a16:creationId xmlns:a16="http://schemas.microsoft.com/office/drawing/2014/main" id="{735403AC-B677-4D74-BC4B-F2FC016CB16F}"/>
              </a:ext>
            </a:extLst>
          </p:cNvPr>
          <p:cNvSpPr txBox="1"/>
          <p:nvPr/>
        </p:nvSpPr>
        <p:spPr>
          <a:xfrm>
            <a:off x="604277" y="1801623"/>
            <a:ext cx="6094674" cy="467820"/>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Decision Tree</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t>
            </a:r>
            <a:endPar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sp>
        <p:nvSpPr>
          <p:cNvPr id="11" name="TextBox 10">
            <a:extLst>
              <a:ext uri="{FF2B5EF4-FFF2-40B4-BE49-F238E27FC236}">
                <a16:creationId xmlns:a16="http://schemas.microsoft.com/office/drawing/2014/main" id="{9A3052ED-16AA-4054-AC80-7D8883672592}"/>
              </a:ext>
            </a:extLst>
          </p:cNvPr>
          <p:cNvSpPr txBox="1"/>
          <p:nvPr/>
        </p:nvSpPr>
        <p:spPr>
          <a:xfrm>
            <a:off x="5806441" y="1786229"/>
            <a:ext cx="6094674" cy="467820"/>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Random Forest Classifier</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t>
            </a:r>
            <a:endPar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pic>
        <p:nvPicPr>
          <p:cNvPr id="13" name="Picture 12">
            <a:extLst>
              <a:ext uri="{FF2B5EF4-FFF2-40B4-BE49-F238E27FC236}">
                <a16:creationId xmlns:a16="http://schemas.microsoft.com/office/drawing/2014/main" id="{BBF3D90C-A1FC-4E28-A91F-5D24381FB187}"/>
              </a:ext>
            </a:extLst>
          </p:cNvPr>
          <p:cNvPicPr>
            <a:picLocks noChangeAspect="1"/>
          </p:cNvPicPr>
          <p:nvPr/>
        </p:nvPicPr>
        <p:blipFill>
          <a:blip r:embed="rId2"/>
          <a:stretch>
            <a:fillRect/>
          </a:stretch>
        </p:blipFill>
        <p:spPr>
          <a:xfrm>
            <a:off x="6252837" y="2152876"/>
            <a:ext cx="2615976" cy="1393557"/>
          </a:xfrm>
          <a:prstGeom prst="rect">
            <a:avLst/>
          </a:prstGeom>
        </p:spPr>
      </p:pic>
      <p:sp>
        <p:nvSpPr>
          <p:cNvPr id="15" name="TextBox 14">
            <a:extLst>
              <a:ext uri="{FF2B5EF4-FFF2-40B4-BE49-F238E27FC236}">
                <a16:creationId xmlns:a16="http://schemas.microsoft.com/office/drawing/2014/main" id="{AFFED92F-BA65-4AD1-850A-EFBF3D39BDED}"/>
              </a:ext>
            </a:extLst>
          </p:cNvPr>
          <p:cNvSpPr txBox="1"/>
          <p:nvPr/>
        </p:nvSpPr>
        <p:spPr>
          <a:xfrm>
            <a:off x="604277" y="3913080"/>
            <a:ext cx="6094674" cy="467820"/>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K Nearest Neighbour</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t>
            </a:r>
            <a:endPar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pic>
        <p:nvPicPr>
          <p:cNvPr id="17" name="Picture 16">
            <a:extLst>
              <a:ext uri="{FF2B5EF4-FFF2-40B4-BE49-F238E27FC236}">
                <a16:creationId xmlns:a16="http://schemas.microsoft.com/office/drawing/2014/main" id="{1CA1FDFB-FAFA-4E24-B9B4-560AA11724F6}"/>
              </a:ext>
            </a:extLst>
          </p:cNvPr>
          <p:cNvPicPr>
            <a:picLocks noChangeAspect="1"/>
          </p:cNvPicPr>
          <p:nvPr/>
        </p:nvPicPr>
        <p:blipFill>
          <a:blip r:embed="rId3"/>
          <a:stretch>
            <a:fillRect/>
          </a:stretch>
        </p:blipFill>
        <p:spPr>
          <a:xfrm>
            <a:off x="929264" y="4518392"/>
            <a:ext cx="2712434" cy="1380727"/>
          </a:xfrm>
          <a:prstGeom prst="rect">
            <a:avLst/>
          </a:prstGeom>
        </p:spPr>
      </p:pic>
      <p:sp>
        <p:nvSpPr>
          <p:cNvPr id="19" name="TextBox 18">
            <a:extLst>
              <a:ext uri="{FF2B5EF4-FFF2-40B4-BE49-F238E27FC236}">
                <a16:creationId xmlns:a16="http://schemas.microsoft.com/office/drawing/2014/main" id="{EBBD06E6-3641-4D35-B6F0-4D561FDC8BA9}"/>
              </a:ext>
            </a:extLst>
          </p:cNvPr>
          <p:cNvSpPr txBox="1"/>
          <p:nvPr/>
        </p:nvSpPr>
        <p:spPr>
          <a:xfrm>
            <a:off x="5806441" y="3913080"/>
            <a:ext cx="6094674" cy="467820"/>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Naïve Bayes Classifier</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t>
            </a:r>
            <a:endPar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pic>
        <p:nvPicPr>
          <p:cNvPr id="21" name="Picture 20">
            <a:extLst>
              <a:ext uri="{FF2B5EF4-FFF2-40B4-BE49-F238E27FC236}">
                <a16:creationId xmlns:a16="http://schemas.microsoft.com/office/drawing/2014/main" id="{8116B074-12B0-45F9-9EAB-5BDBB9470311}"/>
              </a:ext>
            </a:extLst>
          </p:cNvPr>
          <p:cNvPicPr>
            <a:picLocks noChangeAspect="1"/>
          </p:cNvPicPr>
          <p:nvPr/>
        </p:nvPicPr>
        <p:blipFill>
          <a:blip r:embed="rId4"/>
          <a:stretch>
            <a:fillRect/>
          </a:stretch>
        </p:blipFill>
        <p:spPr>
          <a:xfrm>
            <a:off x="6252837" y="4461459"/>
            <a:ext cx="2615976" cy="1457222"/>
          </a:xfrm>
          <a:prstGeom prst="rect">
            <a:avLst/>
          </a:prstGeom>
        </p:spPr>
      </p:pic>
      <p:pic>
        <p:nvPicPr>
          <p:cNvPr id="23" name="Picture 22">
            <a:extLst>
              <a:ext uri="{FF2B5EF4-FFF2-40B4-BE49-F238E27FC236}">
                <a16:creationId xmlns:a16="http://schemas.microsoft.com/office/drawing/2014/main" id="{DDE16EE8-774F-4D0F-BE96-7D196206D8E4}"/>
              </a:ext>
            </a:extLst>
          </p:cNvPr>
          <p:cNvPicPr>
            <a:picLocks noChangeAspect="1"/>
          </p:cNvPicPr>
          <p:nvPr/>
        </p:nvPicPr>
        <p:blipFill>
          <a:blip r:embed="rId5"/>
          <a:stretch>
            <a:fillRect/>
          </a:stretch>
        </p:blipFill>
        <p:spPr>
          <a:xfrm>
            <a:off x="929264" y="2334713"/>
            <a:ext cx="4420542" cy="1390978"/>
          </a:xfrm>
          <a:prstGeom prst="rect">
            <a:avLst/>
          </a:prstGeom>
        </p:spPr>
      </p:pic>
    </p:spTree>
    <p:extLst>
      <p:ext uri="{BB962C8B-B14F-4D97-AF65-F5344CB8AC3E}">
        <p14:creationId xmlns:p14="http://schemas.microsoft.com/office/powerpoint/2010/main" val="930760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3BA4-99B4-4E2F-A763-5DF2EBAD2C4B}"/>
              </a:ext>
            </a:extLst>
          </p:cNvPr>
          <p:cNvSpPr>
            <a:spLocks noGrp="1"/>
          </p:cNvSpPr>
          <p:nvPr>
            <p:ph type="title"/>
          </p:nvPr>
        </p:nvSpPr>
        <p:spPr/>
        <p:txBody>
          <a:bodyPr/>
          <a:lstStyle/>
          <a:p>
            <a:r>
              <a:rPr lang="en-IN" dirty="0"/>
              <a:t>Accuracy of the Models</a:t>
            </a:r>
          </a:p>
        </p:txBody>
      </p:sp>
      <p:sp>
        <p:nvSpPr>
          <p:cNvPr id="5" name="TextBox 4">
            <a:extLst>
              <a:ext uri="{FF2B5EF4-FFF2-40B4-BE49-F238E27FC236}">
                <a16:creationId xmlns:a16="http://schemas.microsoft.com/office/drawing/2014/main" id="{61BF09D0-10BA-478E-B26F-13FFEE9EF3BA}"/>
              </a:ext>
            </a:extLst>
          </p:cNvPr>
          <p:cNvSpPr txBox="1"/>
          <p:nvPr/>
        </p:nvSpPr>
        <p:spPr>
          <a:xfrm>
            <a:off x="842838" y="4508389"/>
            <a:ext cx="10972800" cy="149476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lumMod val="85000"/>
                    <a:lumOff val="15000"/>
                  </a:schemeClr>
                </a:solidFill>
                <a:effectLst/>
                <a:uLnTx/>
                <a:uFillTx/>
                <a:latin typeface="Times" pitchFamily="2" charset="0"/>
                <a:ea typeface="+mn-ea"/>
                <a:cs typeface="+mn-cs"/>
              </a:rPr>
              <a:t>The dataset has target variable so it is supervised learning. The dataset is imbalanced i.e. the labels are not equally distributed.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lumMod val="85000"/>
                    <a:lumOff val="15000"/>
                  </a:schemeClr>
                </a:solidFill>
                <a:effectLst/>
                <a:uLnTx/>
                <a:uFillTx/>
                <a:latin typeface="Times" pitchFamily="2" charset="0"/>
                <a:ea typeface="+mn-ea"/>
                <a:cs typeface="+mn-cs"/>
              </a:rPr>
              <a:t> So, for this multiclass classification  is the best methodology.</a:t>
            </a:r>
            <a:r>
              <a:rPr lang="en-US" dirty="0">
                <a:solidFill>
                  <a:schemeClr val="tx1">
                    <a:lumMod val="85000"/>
                    <a:lumOff val="15000"/>
                  </a:schemeClr>
                </a:solidFill>
                <a:latin typeface="Times" pitchFamily="2" charset="0"/>
              </a:rPr>
              <a:t> </a:t>
            </a:r>
            <a:r>
              <a:rPr kumimoji="0" lang="en-US" sz="1800" b="0" i="0" u="none" strike="noStrike" kern="1200" cap="none" spc="0" normalizeH="0" baseline="0" noProof="0" dirty="0">
                <a:ln>
                  <a:noFill/>
                </a:ln>
                <a:solidFill>
                  <a:schemeClr val="tx1">
                    <a:lumMod val="85000"/>
                    <a:lumOff val="15000"/>
                  </a:schemeClr>
                </a:solidFill>
                <a:effectLst/>
                <a:uLnTx/>
                <a:uFillTx/>
                <a:latin typeface="Times" pitchFamily="2" charset="0"/>
                <a:ea typeface="+mn-ea"/>
                <a:cs typeface="+mn-cs"/>
              </a:rPr>
              <a:t>After comparing these models Decision Tree is most accurate, thus it is the best fit</a:t>
            </a:r>
          </a:p>
          <a:p>
            <a:endParaRPr lang="en-IN" dirty="0"/>
          </a:p>
        </p:txBody>
      </p:sp>
      <p:sp>
        <p:nvSpPr>
          <p:cNvPr id="11" name="TextBox 10">
            <a:extLst>
              <a:ext uri="{FF2B5EF4-FFF2-40B4-BE49-F238E27FC236}">
                <a16:creationId xmlns:a16="http://schemas.microsoft.com/office/drawing/2014/main" id="{84A27D86-E9A9-4D5A-B18F-5F2220073642}"/>
              </a:ext>
            </a:extLst>
          </p:cNvPr>
          <p:cNvSpPr txBox="1"/>
          <p:nvPr/>
        </p:nvSpPr>
        <p:spPr>
          <a:xfrm>
            <a:off x="575894" y="3924622"/>
            <a:ext cx="6094674" cy="467820"/>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Reason for selecting Decision Tree</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t>
            </a:r>
            <a:endPar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pic>
        <p:nvPicPr>
          <p:cNvPr id="13" name="Picture 12">
            <a:extLst>
              <a:ext uri="{FF2B5EF4-FFF2-40B4-BE49-F238E27FC236}">
                <a16:creationId xmlns:a16="http://schemas.microsoft.com/office/drawing/2014/main" id="{8CCF87CB-FB2D-4906-ACF5-E0980CB04693}"/>
              </a:ext>
            </a:extLst>
          </p:cNvPr>
          <p:cNvPicPr>
            <a:picLocks noChangeAspect="1"/>
          </p:cNvPicPr>
          <p:nvPr/>
        </p:nvPicPr>
        <p:blipFill>
          <a:blip r:embed="rId2"/>
          <a:stretch>
            <a:fillRect/>
          </a:stretch>
        </p:blipFill>
        <p:spPr>
          <a:xfrm>
            <a:off x="733834" y="1833937"/>
            <a:ext cx="4220164" cy="1810003"/>
          </a:xfrm>
          <a:prstGeom prst="rect">
            <a:avLst/>
          </a:prstGeom>
        </p:spPr>
      </p:pic>
    </p:spTree>
    <p:extLst>
      <p:ext uri="{BB962C8B-B14F-4D97-AF65-F5344CB8AC3E}">
        <p14:creationId xmlns:p14="http://schemas.microsoft.com/office/powerpoint/2010/main" val="136007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6D18-FF45-4191-9909-F539147D0CCE}"/>
              </a:ext>
            </a:extLst>
          </p:cNvPr>
          <p:cNvSpPr>
            <a:spLocks noGrp="1"/>
          </p:cNvSpPr>
          <p:nvPr>
            <p:ph type="title"/>
          </p:nvPr>
        </p:nvSpPr>
        <p:spPr>
          <a:xfrm>
            <a:off x="742871" y="2852657"/>
            <a:ext cx="11029616" cy="988332"/>
          </a:xfrm>
        </p:spPr>
        <p:txBody>
          <a:bodyPr>
            <a:normAutofit fontScale="90000"/>
          </a:bodyPr>
          <a:lstStyle/>
          <a:p>
            <a:pPr algn="ctr"/>
            <a:r>
              <a:rPr lang="en-IN" sz="6700" dirty="0"/>
              <a:t>Thank YOU</a:t>
            </a:r>
          </a:p>
        </p:txBody>
      </p:sp>
    </p:spTree>
    <p:extLst>
      <p:ext uri="{BB962C8B-B14F-4D97-AF65-F5344CB8AC3E}">
        <p14:creationId xmlns:p14="http://schemas.microsoft.com/office/powerpoint/2010/main" val="216866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9874" y="707666"/>
            <a:ext cx="11029616" cy="658424"/>
          </a:xfrm>
        </p:spPr>
        <p:txBody>
          <a:bodyPr/>
          <a:lstStyle/>
          <a:p>
            <a:pPr algn="ctr"/>
            <a:r>
              <a:rPr lang="en-US" dirty="0"/>
              <a:t>Overview </a:t>
            </a:r>
          </a:p>
        </p:txBody>
      </p:sp>
      <p:sp>
        <p:nvSpPr>
          <p:cNvPr id="5" name="Content Placeholder 4">
            <a:extLst>
              <a:ext uri="{FF2B5EF4-FFF2-40B4-BE49-F238E27FC236}">
                <a16:creationId xmlns:a16="http://schemas.microsoft.com/office/drawing/2014/main" id="{7E7F265E-2B10-43D8-9C25-6EFCFAB4FEC1}"/>
              </a:ext>
            </a:extLst>
          </p:cNvPr>
          <p:cNvSpPr>
            <a:spLocks noGrp="1"/>
          </p:cNvSpPr>
          <p:nvPr>
            <p:ph idx="1"/>
          </p:nvPr>
        </p:nvSpPr>
        <p:spPr>
          <a:xfrm>
            <a:off x="550338" y="1553292"/>
            <a:ext cx="11091323" cy="4019385"/>
          </a:xfrm>
        </p:spPr>
        <p:txBody>
          <a:bodyPr/>
          <a:lstStyle/>
          <a:p>
            <a:pPr rtl="0">
              <a:spcBef>
                <a:spcPts val="0"/>
              </a:spcBef>
              <a:spcAft>
                <a:spcPts val="0"/>
              </a:spcAft>
            </a:pPr>
            <a:r>
              <a:rPr lang="en-US" sz="1800" b="0" i="0" u="none" strike="noStrike" dirty="0">
                <a:solidFill>
                  <a:srgbClr val="192E40"/>
                </a:solidFill>
                <a:effectLst/>
                <a:latin typeface="Open Sans" panose="020B0606030504020204" pitchFamily="34" charset="0"/>
              </a:rPr>
              <a:t>The dataset comprises of obesity levels various individuals from the countries of Mexico, Peru and Colombia, based on their eating habits and physical condition. The data contains 17 attributes and 2111 records, the records are labeled with the independent variable </a:t>
            </a:r>
            <a:r>
              <a:rPr lang="en-US" sz="1800" b="0" i="1" u="none" strike="noStrike" dirty="0" err="1">
                <a:solidFill>
                  <a:srgbClr val="192E40"/>
                </a:solidFill>
                <a:effectLst/>
                <a:latin typeface="Open Sans" panose="020B0606030504020204" pitchFamily="34" charset="0"/>
              </a:rPr>
              <a:t>NObesity</a:t>
            </a:r>
            <a:r>
              <a:rPr lang="en-US" sz="1800" b="0" i="1" u="none" strike="noStrike" dirty="0">
                <a:solidFill>
                  <a:srgbClr val="192E40"/>
                </a:solidFill>
                <a:effectLst/>
                <a:latin typeface="Open Sans" panose="020B0606030504020204" pitchFamily="34" charset="0"/>
              </a:rPr>
              <a:t> </a:t>
            </a:r>
            <a:r>
              <a:rPr lang="en-US" sz="1800" b="0" i="0" u="none" strike="noStrike" dirty="0">
                <a:solidFill>
                  <a:srgbClr val="192E40"/>
                </a:solidFill>
                <a:effectLst/>
                <a:latin typeface="Open Sans" panose="020B0606030504020204" pitchFamily="34" charset="0"/>
              </a:rPr>
              <a:t>(Obesity Level), that allows classification of the data using the following independent variables :</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192E40"/>
                </a:solidFill>
                <a:effectLst/>
                <a:latin typeface="Open Sans" panose="020B0606030504020204" pitchFamily="34" charset="0"/>
              </a:rPr>
              <a:t>Insufficient Weight</a:t>
            </a:r>
            <a:endParaRPr lang="en-US" sz="1800" b="1" i="0" u="none" strike="noStrike" dirty="0">
              <a:solidFill>
                <a:srgbClr val="192E40"/>
              </a:solidFill>
              <a:effectLst/>
              <a:latin typeface="Raleway"/>
            </a:endParaRPr>
          </a:p>
          <a:p>
            <a:pPr rtl="0" fontAlgn="base">
              <a:spcBef>
                <a:spcPts val="0"/>
              </a:spcBef>
              <a:spcAft>
                <a:spcPts val="0"/>
              </a:spcAft>
              <a:buFont typeface="+mj-lt"/>
              <a:buAutoNum type="arabicPeriod"/>
            </a:pPr>
            <a:r>
              <a:rPr lang="en-US" sz="1800" b="0" i="0" u="none" strike="noStrike" dirty="0">
                <a:solidFill>
                  <a:srgbClr val="192E40"/>
                </a:solidFill>
                <a:effectLst/>
                <a:latin typeface="Open Sans" panose="020B0606030504020204" pitchFamily="34" charset="0"/>
              </a:rPr>
              <a:t> Normal Weight</a:t>
            </a:r>
            <a:endParaRPr lang="en-US" sz="1800" b="1" i="0" u="none" strike="noStrike" dirty="0">
              <a:solidFill>
                <a:srgbClr val="192E40"/>
              </a:solidFill>
              <a:effectLst/>
              <a:latin typeface="Raleway"/>
            </a:endParaRPr>
          </a:p>
          <a:p>
            <a:pPr rtl="0" fontAlgn="base">
              <a:spcBef>
                <a:spcPts val="0"/>
              </a:spcBef>
              <a:spcAft>
                <a:spcPts val="0"/>
              </a:spcAft>
              <a:buFont typeface="+mj-lt"/>
              <a:buAutoNum type="arabicPeriod"/>
            </a:pPr>
            <a:r>
              <a:rPr lang="en-US" sz="1800" b="0" i="0" u="none" strike="noStrike" dirty="0">
                <a:solidFill>
                  <a:srgbClr val="192E40"/>
                </a:solidFill>
                <a:effectLst/>
                <a:latin typeface="Open Sans" panose="020B0606030504020204" pitchFamily="34" charset="0"/>
              </a:rPr>
              <a:t>Overweight Level I</a:t>
            </a:r>
            <a:endParaRPr lang="en-US" sz="1800" b="1" i="0" u="none" strike="noStrike" dirty="0">
              <a:solidFill>
                <a:srgbClr val="192E40"/>
              </a:solidFill>
              <a:effectLst/>
              <a:latin typeface="Raleway"/>
            </a:endParaRPr>
          </a:p>
          <a:p>
            <a:pPr rtl="0" fontAlgn="base">
              <a:spcBef>
                <a:spcPts val="0"/>
              </a:spcBef>
              <a:spcAft>
                <a:spcPts val="0"/>
              </a:spcAft>
              <a:buFont typeface="+mj-lt"/>
              <a:buAutoNum type="arabicPeriod"/>
            </a:pPr>
            <a:r>
              <a:rPr lang="en-US" sz="1800" b="0" i="0" u="none" strike="noStrike" dirty="0">
                <a:solidFill>
                  <a:srgbClr val="192E40"/>
                </a:solidFill>
                <a:effectLst/>
                <a:latin typeface="Open Sans" panose="020B0606030504020204" pitchFamily="34" charset="0"/>
              </a:rPr>
              <a:t> Overweight Level II</a:t>
            </a:r>
            <a:endParaRPr lang="en-US" sz="1800" b="1" i="0" u="none" strike="noStrike" dirty="0">
              <a:solidFill>
                <a:srgbClr val="192E40"/>
              </a:solidFill>
              <a:effectLst/>
              <a:latin typeface="Raleway"/>
            </a:endParaRPr>
          </a:p>
          <a:p>
            <a:pPr rtl="0" fontAlgn="base">
              <a:spcBef>
                <a:spcPts val="0"/>
              </a:spcBef>
              <a:spcAft>
                <a:spcPts val="0"/>
              </a:spcAft>
              <a:buFont typeface="+mj-lt"/>
              <a:buAutoNum type="arabicPeriod"/>
            </a:pPr>
            <a:r>
              <a:rPr lang="en-US" sz="1800" b="0" i="0" u="none" strike="noStrike" dirty="0">
                <a:solidFill>
                  <a:srgbClr val="192E40"/>
                </a:solidFill>
                <a:effectLst/>
                <a:latin typeface="Open Sans" panose="020B0606030504020204" pitchFamily="34" charset="0"/>
              </a:rPr>
              <a:t> Obesity Type I</a:t>
            </a:r>
            <a:endParaRPr lang="en-US" sz="1800" b="1" i="0" u="none" strike="noStrike" dirty="0">
              <a:solidFill>
                <a:srgbClr val="192E40"/>
              </a:solidFill>
              <a:effectLst/>
              <a:latin typeface="Raleway"/>
            </a:endParaRPr>
          </a:p>
          <a:p>
            <a:pPr rtl="0" fontAlgn="base">
              <a:spcBef>
                <a:spcPts val="0"/>
              </a:spcBef>
              <a:spcAft>
                <a:spcPts val="0"/>
              </a:spcAft>
              <a:buFont typeface="+mj-lt"/>
              <a:buAutoNum type="arabicPeriod"/>
            </a:pPr>
            <a:r>
              <a:rPr lang="en-US" sz="1800" b="0" i="0" u="none" strike="noStrike" dirty="0">
                <a:solidFill>
                  <a:srgbClr val="192E40"/>
                </a:solidFill>
                <a:effectLst/>
                <a:latin typeface="Open Sans" panose="020B0606030504020204" pitchFamily="34" charset="0"/>
              </a:rPr>
              <a:t> Obesity Type II </a:t>
            </a:r>
            <a:endParaRPr lang="en-US" sz="1800" b="1" i="0" u="none" strike="noStrike" dirty="0">
              <a:solidFill>
                <a:srgbClr val="192E40"/>
              </a:solidFill>
              <a:effectLst/>
              <a:latin typeface="Raleway"/>
            </a:endParaRPr>
          </a:p>
          <a:p>
            <a:pPr rtl="0" fontAlgn="base">
              <a:spcBef>
                <a:spcPts val="0"/>
              </a:spcBef>
              <a:spcAft>
                <a:spcPts val="0"/>
              </a:spcAft>
              <a:buFont typeface="+mj-lt"/>
              <a:buAutoNum type="arabicPeriod"/>
            </a:pPr>
            <a:r>
              <a:rPr lang="en-US" sz="1800" b="0" i="0" u="none" strike="noStrike" dirty="0">
                <a:solidFill>
                  <a:srgbClr val="192E40"/>
                </a:solidFill>
                <a:effectLst/>
                <a:latin typeface="Open Sans" panose="020B0606030504020204" pitchFamily="34" charset="0"/>
              </a:rPr>
              <a:t>Obesity Type III</a:t>
            </a:r>
            <a:endParaRPr lang="en-US" sz="1800" b="1" i="0" u="none" strike="noStrike" dirty="0">
              <a:solidFill>
                <a:srgbClr val="192E40"/>
              </a:solidFill>
              <a:effectLst/>
              <a:latin typeface="Raleway"/>
            </a:endParaRPr>
          </a:p>
          <a:p>
            <a:endParaRPr lang="en-IN" dirty="0"/>
          </a:p>
        </p:txBody>
      </p:sp>
      <p:pic>
        <p:nvPicPr>
          <p:cNvPr id="9" name="Picture 8">
            <a:extLst>
              <a:ext uri="{FF2B5EF4-FFF2-40B4-BE49-F238E27FC236}">
                <a16:creationId xmlns:a16="http://schemas.microsoft.com/office/drawing/2014/main" id="{B0647762-12B8-40C3-B305-047C574B8861}"/>
              </a:ext>
            </a:extLst>
          </p:cNvPr>
          <p:cNvPicPr>
            <a:picLocks noChangeAspect="1"/>
          </p:cNvPicPr>
          <p:nvPr/>
        </p:nvPicPr>
        <p:blipFill>
          <a:blip r:embed="rId2"/>
          <a:stretch>
            <a:fillRect/>
          </a:stretch>
        </p:blipFill>
        <p:spPr>
          <a:xfrm>
            <a:off x="3726751" y="2989690"/>
            <a:ext cx="4820901" cy="3625795"/>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15BB-BA52-46E3-B4A8-AE6E9D15BBCA}"/>
              </a:ext>
            </a:extLst>
          </p:cNvPr>
          <p:cNvSpPr>
            <a:spLocks noGrp="1"/>
          </p:cNvSpPr>
          <p:nvPr>
            <p:ph type="title"/>
          </p:nvPr>
        </p:nvSpPr>
        <p:spPr>
          <a:xfrm>
            <a:off x="581192" y="650132"/>
            <a:ext cx="11029616" cy="618667"/>
          </a:xfrm>
        </p:spPr>
        <p:txBody>
          <a:bodyPr>
            <a:normAutofit/>
          </a:bodyPr>
          <a:lstStyle/>
          <a:p>
            <a:pPr algn="ctr"/>
            <a:r>
              <a:rPr lang="en-IN" dirty="0"/>
              <a:t>About the Attributes</a:t>
            </a:r>
          </a:p>
        </p:txBody>
      </p:sp>
      <p:sp>
        <p:nvSpPr>
          <p:cNvPr id="3" name="Content Placeholder 2">
            <a:extLst>
              <a:ext uri="{FF2B5EF4-FFF2-40B4-BE49-F238E27FC236}">
                <a16:creationId xmlns:a16="http://schemas.microsoft.com/office/drawing/2014/main" id="{0010FCD7-AECB-4DC7-B1EC-9158027F5E62}"/>
              </a:ext>
            </a:extLst>
          </p:cNvPr>
          <p:cNvSpPr>
            <a:spLocks noGrp="1"/>
          </p:cNvSpPr>
          <p:nvPr>
            <p:ph idx="1"/>
          </p:nvPr>
        </p:nvSpPr>
        <p:spPr/>
        <p:txBody>
          <a:bodyPr/>
          <a:lstStyle/>
          <a:p>
            <a:pPr marL="0" indent="0">
              <a:buNone/>
            </a:pPr>
            <a:endParaRPr lang="en-IN" dirty="0"/>
          </a:p>
          <a:p>
            <a:endParaRPr lang="en-IN" dirty="0"/>
          </a:p>
        </p:txBody>
      </p:sp>
      <p:pic>
        <p:nvPicPr>
          <p:cNvPr id="7" name="Picture 6">
            <a:extLst>
              <a:ext uri="{FF2B5EF4-FFF2-40B4-BE49-F238E27FC236}">
                <a16:creationId xmlns:a16="http://schemas.microsoft.com/office/drawing/2014/main" id="{6475A934-CF8C-4B72-A2B4-93E2A41EA3D2}"/>
              </a:ext>
            </a:extLst>
          </p:cNvPr>
          <p:cNvPicPr>
            <a:picLocks noChangeAspect="1"/>
          </p:cNvPicPr>
          <p:nvPr/>
        </p:nvPicPr>
        <p:blipFill>
          <a:blip r:embed="rId2"/>
          <a:stretch>
            <a:fillRect/>
          </a:stretch>
        </p:blipFill>
        <p:spPr>
          <a:xfrm>
            <a:off x="581192" y="1343057"/>
            <a:ext cx="8430802" cy="5325218"/>
          </a:xfrm>
          <a:prstGeom prst="rect">
            <a:avLst/>
          </a:prstGeom>
        </p:spPr>
      </p:pic>
    </p:spTree>
    <p:extLst>
      <p:ext uri="{BB962C8B-B14F-4D97-AF65-F5344CB8AC3E}">
        <p14:creationId xmlns:p14="http://schemas.microsoft.com/office/powerpoint/2010/main" val="128033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D2D8-CF1E-412C-99E7-4CBB088207DB}"/>
              </a:ext>
            </a:extLst>
          </p:cNvPr>
          <p:cNvSpPr>
            <a:spLocks noGrp="1"/>
          </p:cNvSpPr>
          <p:nvPr>
            <p:ph type="title"/>
          </p:nvPr>
        </p:nvSpPr>
        <p:spPr/>
        <p:txBody>
          <a:bodyPr/>
          <a:lstStyle/>
          <a:p>
            <a:r>
              <a:rPr lang="en-IN" dirty="0"/>
              <a:t>The Dataset</a:t>
            </a:r>
          </a:p>
        </p:txBody>
      </p:sp>
      <p:pic>
        <p:nvPicPr>
          <p:cNvPr id="4" name="Picture 3">
            <a:extLst>
              <a:ext uri="{FF2B5EF4-FFF2-40B4-BE49-F238E27FC236}">
                <a16:creationId xmlns:a16="http://schemas.microsoft.com/office/drawing/2014/main" id="{550F9DDB-2351-40FE-A2B5-40E761FD5B88}"/>
              </a:ext>
            </a:extLst>
          </p:cNvPr>
          <p:cNvPicPr>
            <a:picLocks noChangeAspect="1"/>
          </p:cNvPicPr>
          <p:nvPr/>
        </p:nvPicPr>
        <p:blipFill>
          <a:blip r:embed="rId2"/>
          <a:stretch>
            <a:fillRect/>
          </a:stretch>
        </p:blipFill>
        <p:spPr>
          <a:xfrm>
            <a:off x="575894" y="2055315"/>
            <a:ext cx="10736173" cy="4353533"/>
          </a:xfrm>
          <a:prstGeom prst="rect">
            <a:avLst/>
          </a:prstGeom>
        </p:spPr>
      </p:pic>
    </p:spTree>
    <p:extLst>
      <p:ext uri="{BB962C8B-B14F-4D97-AF65-F5344CB8AC3E}">
        <p14:creationId xmlns:p14="http://schemas.microsoft.com/office/powerpoint/2010/main" val="385963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5F78-4BB6-46FA-9733-7E89994BE527}"/>
              </a:ext>
            </a:extLst>
          </p:cNvPr>
          <p:cNvSpPr>
            <a:spLocks noGrp="1"/>
          </p:cNvSpPr>
          <p:nvPr>
            <p:ph type="title"/>
          </p:nvPr>
        </p:nvSpPr>
        <p:spPr>
          <a:xfrm>
            <a:off x="446020" y="617048"/>
            <a:ext cx="11029616" cy="531203"/>
          </a:xfrm>
        </p:spPr>
        <p:txBody>
          <a:bodyPr/>
          <a:lstStyle/>
          <a:p>
            <a:pPr algn="ctr"/>
            <a:r>
              <a:rPr lang="en-IN" dirty="0"/>
              <a:t>Data Processing</a:t>
            </a:r>
          </a:p>
        </p:txBody>
      </p:sp>
      <p:sp>
        <p:nvSpPr>
          <p:cNvPr id="3" name="Content Placeholder 2">
            <a:extLst>
              <a:ext uri="{FF2B5EF4-FFF2-40B4-BE49-F238E27FC236}">
                <a16:creationId xmlns:a16="http://schemas.microsoft.com/office/drawing/2014/main" id="{A5B897F4-61C5-4EE4-A85A-F97D091E9A7C}"/>
              </a:ext>
            </a:extLst>
          </p:cNvPr>
          <p:cNvSpPr>
            <a:spLocks noGrp="1"/>
          </p:cNvSpPr>
          <p:nvPr>
            <p:ph idx="1"/>
          </p:nvPr>
        </p:nvSpPr>
        <p:spPr>
          <a:xfrm>
            <a:off x="581192" y="373712"/>
            <a:ext cx="11029615" cy="4957583"/>
          </a:xfrm>
        </p:spPr>
        <p:txBody>
          <a:bodyPr/>
          <a:lstStyle/>
          <a:p>
            <a:r>
              <a:rPr lang="en-IN" dirty="0"/>
              <a:t>Data Extraction: </a:t>
            </a:r>
            <a:r>
              <a:rPr lang="en-IN" sz="1400" dirty="0"/>
              <a:t>Data was read and stored in a </a:t>
            </a:r>
            <a:r>
              <a:rPr lang="en-IN" sz="1400" dirty="0" err="1"/>
              <a:t>dataframe</a:t>
            </a:r>
            <a:r>
              <a:rPr lang="en-IN" sz="1400" dirty="0"/>
              <a:t> named ‘df’</a:t>
            </a:r>
          </a:p>
          <a:p>
            <a:pPr marL="0" indent="0">
              <a:buNone/>
            </a:pPr>
            <a:r>
              <a:rPr lang="en-IN" sz="1400" dirty="0"/>
              <a:t>	The data was read and stored in a variable ‘df’.</a:t>
            </a:r>
          </a:p>
          <a:p>
            <a:pPr marL="0" indent="0">
              <a:buNone/>
            </a:pPr>
            <a:r>
              <a:rPr lang="en-IN" dirty="0"/>
              <a:t>	</a:t>
            </a:r>
          </a:p>
          <a:p>
            <a:pPr marL="0" indent="0">
              <a:buNone/>
            </a:pPr>
            <a:endParaRPr lang="en-IN" dirty="0"/>
          </a:p>
          <a:p>
            <a:r>
              <a:rPr lang="en-IN" dirty="0"/>
              <a:t>Data Cleaning:</a:t>
            </a:r>
          </a:p>
          <a:p>
            <a:pPr marL="0" indent="0">
              <a:buNone/>
            </a:pPr>
            <a:r>
              <a:rPr lang="en-IN" dirty="0"/>
              <a:t>	</a:t>
            </a:r>
            <a:r>
              <a:rPr lang="en-IN" sz="1400" dirty="0"/>
              <a:t>The data was examined for null values and outliers and steps were taken to rectify the same. </a:t>
            </a:r>
          </a:p>
          <a:p>
            <a:pPr marL="0" indent="0">
              <a:buNone/>
            </a:pPr>
            <a:r>
              <a:rPr lang="en-IN" sz="1400" dirty="0"/>
              <a:t>	</a:t>
            </a:r>
            <a:endParaRPr lang="en-IN" dirty="0"/>
          </a:p>
        </p:txBody>
      </p:sp>
      <p:pic>
        <p:nvPicPr>
          <p:cNvPr id="5" name="Picture 4">
            <a:extLst>
              <a:ext uri="{FF2B5EF4-FFF2-40B4-BE49-F238E27FC236}">
                <a16:creationId xmlns:a16="http://schemas.microsoft.com/office/drawing/2014/main" id="{8D04C3EB-810C-407C-8555-229EC9EE9311}"/>
              </a:ext>
            </a:extLst>
          </p:cNvPr>
          <p:cNvPicPr>
            <a:picLocks noChangeAspect="1"/>
          </p:cNvPicPr>
          <p:nvPr/>
        </p:nvPicPr>
        <p:blipFill>
          <a:blip r:embed="rId2"/>
          <a:stretch>
            <a:fillRect/>
          </a:stretch>
        </p:blipFill>
        <p:spPr>
          <a:xfrm>
            <a:off x="1107519" y="1990879"/>
            <a:ext cx="5770359" cy="942649"/>
          </a:xfrm>
          <a:prstGeom prst="rect">
            <a:avLst/>
          </a:prstGeom>
        </p:spPr>
      </p:pic>
      <p:pic>
        <p:nvPicPr>
          <p:cNvPr id="7" name="Picture 6">
            <a:extLst>
              <a:ext uri="{FF2B5EF4-FFF2-40B4-BE49-F238E27FC236}">
                <a16:creationId xmlns:a16="http://schemas.microsoft.com/office/drawing/2014/main" id="{72E90E35-FA4D-4CEB-BE0B-C135520B7085}"/>
              </a:ext>
            </a:extLst>
          </p:cNvPr>
          <p:cNvPicPr>
            <a:picLocks noChangeAspect="1"/>
          </p:cNvPicPr>
          <p:nvPr/>
        </p:nvPicPr>
        <p:blipFill>
          <a:blip r:embed="rId3"/>
          <a:stretch>
            <a:fillRect/>
          </a:stretch>
        </p:blipFill>
        <p:spPr>
          <a:xfrm>
            <a:off x="1107519" y="3941891"/>
            <a:ext cx="2947646" cy="2778808"/>
          </a:xfrm>
          <a:prstGeom prst="rect">
            <a:avLst/>
          </a:prstGeom>
        </p:spPr>
      </p:pic>
      <p:pic>
        <p:nvPicPr>
          <p:cNvPr id="9" name="Picture 8">
            <a:extLst>
              <a:ext uri="{FF2B5EF4-FFF2-40B4-BE49-F238E27FC236}">
                <a16:creationId xmlns:a16="http://schemas.microsoft.com/office/drawing/2014/main" id="{978A51CD-58C2-40F2-AC8E-E8D0BC334989}"/>
              </a:ext>
            </a:extLst>
          </p:cNvPr>
          <p:cNvPicPr>
            <a:picLocks noChangeAspect="1"/>
          </p:cNvPicPr>
          <p:nvPr/>
        </p:nvPicPr>
        <p:blipFill>
          <a:blip r:embed="rId4"/>
          <a:stretch>
            <a:fillRect/>
          </a:stretch>
        </p:blipFill>
        <p:spPr>
          <a:xfrm>
            <a:off x="8438987" y="3661276"/>
            <a:ext cx="3522179" cy="3081130"/>
          </a:xfrm>
          <a:prstGeom prst="rect">
            <a:avLst/>
          </a:prstGeom>
        </p:spPr>
      </p:pic>
    </p:spTree>
    <p:extLst>
      <p:ext uri="{BB962C8B-B14F-4D97-AF65-F5344CB8AC3E}">
        <p14:creationId xmlns:p14="http://schemas.microsoft.com/office/powerpoint/2010/main" val="342495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32FB-3767-4202-AC3F-834B219279B4}"/>
              </a:ext>
            </a:extLst>
          </p:cNvPr>
          <p:cNvSpPr>
            <a:spLocks noGrp="1"/>
          </p:cNvSpPr>
          <p:nvPr>
            <p:ph type="title"/>
          </p:nvPr>
        </p:nvSpPr>
        <p:spPr>
          <a:xfrm>
            <a:off x="575894" y="1304014"/>
            <a:ext cx="11029616" cy="413976"/>
          </a:xfrm>
        </p:spPr>
        <p:txBody>
          <a:bodyPr>
            <a:normAutofit fontScale="90000"/>
          </a:bodyPr>
          <a:lstStyle/>
          <a:p>
            <a:endParaRPr lang="en-IN" dirty="0"/>
          </a:p>
        </p:txBody>
      </p:sp>
      <p:sp>
        <p:nvSpPr>
          <p:cNvPr id="5" name="TextBox 4">
            <a:extLst>
              <a:ext uri="{FF2B5EF4-FFF2-40B4-BE49-F238E27FC236}">
                <a16:creationId xmlns:a16="http://schemas.microsoft.com/office/drawing/2014/main" id="{43156750-619B-45DF-AF2E-88F005728940}"/>
              </a:ext>
            </a:extLst>
          </p:cNvPr>
          <p:cNvSpPr txBox="1"/>
          <p:nvPr/>
        </p:nvSpPr>
        <p:spPr>
          <a:xfrm>
            <a:off x="429371" y="588396"/>
            <a:ext cx="8396577" cy="775340"/>
          </a:xfrm>
          <a:prstGeom prst="rect">
            <a:avLst/>
          </a:prstGeom>
          <a:noFill/>
        </p:spPr>
        <p:txBody>
          <a:bodyPr wrap="square" rtlCol="0">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Data Cleaning:</a:t>
            </a:r>
          </a:p>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t>
            </a:r>
            <a:endParaRPr kumimoji="0" lang="en-IN" sz="1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pic>
        <p:nvPicPr>
          <p:cNvPr id="11" name="Picture 10">
            <a:extLst>
              <a:ext uri="{FF2B5EF4-FFF2-40B4-BE49-F238E27FC236}">
                <a16:creationId xmlns:a16="http://schemas.microsoft.com/office/drawing/2014/main" id="{6B12EE85-E428-4885-9277-5608B5EFD2C1}"/>
              </a:ext>
            </a:extLst>
          </p:cNvPr>
          <p:cNvPicPr>
            <a:picLocks noChangeAspect="1"/>
          </p:cNvPicPr>
          <p:nvPr/>
        </p:nvPicPr>
        <p:blipFill>
          <a:blip r:embed="rId2"/>
          <a:stretch>
            <a:fillRect/>
          </a:stretch>
        </p:blipFill>
        <p:spPr>
          <a:xfrm>
            <a:off x="586490" y="976066"/>
            <a:ext cx="7476226" cy="5379056"/>
          </a:xfrm>
          <a:prstGeom prst="rect">
            <a:avLst/>
          </a:prstGeom>
        </p:spPr>
      </p:pic>
    </p:spTree>
    <p:extLst>
      <p:ext uri="{BB962C8B-B14F-4D97-AF65-F5344CB8AC3E}">
        <p14:creationId xmlns:p14="http://schemas.microsoft.com/office/powerpoint/2010/main" val="241340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68329F-F30D-449C-9532-905D0F64462B}"/>
              </a:ext>
            </a:extLst>
          </p:cNvPr>
          <p:cNvSpPr txBox="1"/>
          <p:nvPr/>
        </p:nvSpPr>
        <p:spPr>
          <a:xfrm>
            <a:off x="389614" y="755374"/>
            <a:ext cx="11378316" cy="1016176"/>
          </a:xfrm>
          <a:prstGeom prst="rect">
            <a:avLst/>
          </a:prstGeom>
          <a:noFill/>
        </p:spPr>
        <p:txBody>
          <a:bodyPr wrap="square" rtlCol="0">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Data Transformation: </a:t>
            </a:r>
          </a:p>
          <a:p>
            <a:pPr marR="0" lvl="0" algn="l" defTabSz="457200" rtl="0" eaLnBrk="1" fontAlgn="auto" latinLnBrk="0" hangingPunct="1">
              <a:lnSpc>
                <a:spcPct val="110000"/>
              </a:lnSpc>
              <a:spcBef>
                <a:spcPct val="20000"/>
              </a:spcBef>
              <a:spcAft>
                <a:spcPts val="600"/>
              </a:spcAft>
              <a:buClr>
                <a:srgbClr val="1CADE4"/>
              </a:buClr>
              <a:buSzPct val="92000"/>
              <a:tabLst/>
              <a:defRPr/>
            </a:pPr>
            <a:r>
              <a:rPr lang="en-IN" sz="1700" dirty="0">
                <a:solidFill>
                  <a:prstClr val="black">
                    <a:lumMod val="75000"/>
                    <a:lumOff val="25000"/>
                  </a:prstClr>
                </a:solidFill>
                <a:latin typeface="Franklin Gothic Book" panose="020B0502020104020203"/>
              </a:rPr>
              <a:t>	</a:t>
            </a:r>
            <a:r>
              <a:rPr kumimoji="0" lang="en-IN" sz="1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It refers to mapping of an entire set of values of a given attribute to a new set of replacement values such that old values can be identified 	with one of the new values. Normalization and discretization were applied.</a:t>
            </a:r>
            <a:endParaRPr lang="en-IN" dirty="0"/>
          </a:p>
        </p:txBody>
      </p:sp>
      <p:pic>
        <p:nvPicPr>
          <p:cNvPr id="11" name="Picture 10">
            <a:extLst>
              <a:ext uri="{FF2B5EF4-FFF2-40B4-BE49-F238E27FC236}">
                <a16:creationId xmlns:a16="http://schemas.microsoft.com/office/drawing/2014/main" id="{7A37067B-5884-4C1E-972F-09F438A7BFE2}"/>
              </a:ext>
            </a:extLst>
          </p:cNvPr>
          <p:cNvPicPr>
            <a:picLocks noChangeAspect="1"/>
          </p:cNvPicPr>
          <p:nvPr/>
        </p:nvPicPr>
        <p:blipFill>
          <a:blip r:embed="rId2"/>
          <a:stretch>
            <a:fillRect/>
          </a:stretch>
        </p:blipFill>
        <p:spPr>
          <a:xfrm>
            <a:off x="924094" y="1934026"/>
            <a:ext cx="4228351" cy="755063"/>
          </a:xfrm>
          <a:prstGeom prst="rect">
            <a:avLst/>
          </a:prstGeom>
        </p:spPr>
      </p:pic>
      <p:pic>
        <p:nvPicPr>
          <p:cNvPr id="13" name="Picture 12">
            <a:extLst>
              <a:ext uri="{FF2B5EF4-FFF2-40B4-BE49-F238E27FC236}">
                <a16:creationId xmlns:a16="http://schemas.microsoft.com/office/drawing/2014/main" id="{C9FDB30E-BC43-41E6-B884-803EF8433DDA}"/>
              </a:ext>
            </a:extLst>
          </p:cNvPr>
          <p:cNvPicPr>
            <a:picLocks noChangeAspect="1"/>
          </p:cNvPicPr>
          <p:nvPr/>
        </p:nvPicPr>
        <p:blipFill>
          <a:blip r:embed="rId3"/>
          <a:stretch>
            <a:fillRect/>
          </a:stretch>
        </p:blipFill>
        <p:spPr>
          <a:xfrm>
            <a:off x="924094" y="2916199"/>
            <a:ext cx="8802328" cy="2505425"/>
          </a:xfrm>
          <a:prstGeom prst="rect">
            <a:avLst/>
          </a:prstGeom>
        </p:spPr>
      </p:pic>
    </p:spTree>
    <p:extLst>
      <p:ext uri="{BB962C8B-B14F-4D97-AF65-F5344CB8AC3E}">
        <p14:creationId xmlns:p14="http://schemas.microsoft.com/office/powerpoint/2010/main" val="399750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C8C13A-EA16-467B-AC2F-6E60E8AD8AB1}"/>
              </a:ext>
            </a:extLst>
          </p:cNvPr>
          <p:cNvSpPr txBox="1"/>
          <p:nvPr/>
        </p:nvSpPr>
        <p:spPr>
          <a:xfrm>
            <a:off x="381663" y="782620"/>
            <a:ext cx="5104738" cy="1511696"/>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Dimensionality Reduction</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t>
            </a:r>
          </a:p>
          <a:p>
            <a:pPr marL="342900" marR="0" lvl="0" indent="-3429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lang="en-IN" sz="2400" dirty="0">
                <a:solidFill>
                  <a:prstClr val="black">
                    <a:lumMod val="75000"/>
                    <a:lumOff val="25000"/>
                  </a:prstClr>
                </a:solidFill>
                <a:latin typeface="Franklin Gothic Book" panose="020B0502020104020203"/>
              </a:rPr>
              <a:t>	</a:t>
            </a:r>
            <a:r>
              <a:rPr lang="en-IN" sz="1400" dirty="0">
                <a:solidFill>
                  <a:prstClr val="black">
                    <a:lumMod val="75000"/>
                    <a:lumOff val="25000"/>
                  </a:prstClr>
                </a:solidFill>
                <a:latin typeface="Franklin Gothic Book" panose="020B0502020104020203"/>
              </a:rPr>
              <a:t>The data was examined for highly correlated variables to 	perform dimensionality reduction but the it was not        	required.</a:t>
            </a:r>
            <a:endPar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pic>
        <p:nvPicPr>
          <p:cNvPr id="5" name="Picture 4">
            <a:extLst>
              <a:ext uri="{FF2B5EF4-FFF2-40B4-BE49-F238E27FC236}">
                <a16:creationId xmlns:a16="http://schemas.microsoft.com/office/drawing/2014/main" id="{528E8577-E804-48C1-A80E-F949C6AEDBFD}"/>
              </a:ext>
            </a:extLst>
          </p:cNvPr>
          <p:cNvPicPr>
            <a:picLocks noChangeAspect="1"/>
          </p:cNvPicPr>
          <p:nvPr/>
        </p:nvPicPr>
        <p:blipFill>
          <a:blip r:embed="rId2"/>
          <a:stretch>
            <a:fillRect/>
          </a:stretch>
        </p:blipFill>
        <p:spPr>
          <a:xfrm>
            <a:off x="510246" y="2201630"/>
            <a:ext cx="5373918" cy="4386536"/>
          </a:xfrm>
          <a:prstGeom prst="rect">
            <a:avLst/>
          </a:prstGeom>
        </p:spPr>
      </p:pic>
      <p:sp>
        <p:nvSpPr>
          <p:cNvPr id="8" name="TextBox 7">
            <a:extLst>
              <a:ext uri="{FF2B5EF4-FFF2-40B4-BE49-F238E27FC236}">
                <a16:creationId xmlns:a16="http://schemas.microsoft.com/office/drawing/2014/main" id="{45431C08-6E0A-4C3D-BC5E-50583EFDBA06}"/>
              </a:ext>
            </a:extLst>
          </p:cNvPr>
          <p:cNvSpPr txBox="1"/>
          <p:nvPr/>
        </p:nvSpPr>
        <p:spPr>
          <a:xfrm>
            <a:off x="6184644" y="1508973"/>
            <a:ext cx="5269727" cy="548355"/>
          </a:xfrm>
          <a:prstGeom prst="rect">
            <a:avLst/>
          </a:prstGeom>
          <a:noFill/>
        </p:spPr>
        <p:txBody>
          <a:bodyPr wrap="square">
            <a:spAutoFit/>
          </a:bodyPr>
          <a:lstStyle/>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 new attribute was constructed named ‘BMI’ which        combined the columns ‘Height’ and ‘Weight’. </a:t>
            </a:r>
            <a:r>
              <a:rPr lang="en-IN" sz="1400" dirty="0">
                <a:solidFill>
                  <a:prstClr val="black">
                    <a:lumMod val="75000"/>
                    <a:lumOff val="25000"/>
                  </a:prstClr>
                </a:solidFill>
                <a:latin typeface="Franklin Gothic Book" panose="020B0502020104020203"/>
              </a:rPr>
              <a:t> </a:t>
            </a:r>
            <a:endParaRPr kumimoji="0" lang="en-IN" sz="1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pic>
        <p:nvPicPr>
          <p:cNvPr id="10" name="Picture 9">
            <a:extLst>
              <a:ext uri="{FF2B5EF4-FFF2-40B4-BE49-F238E27FC236}">
                <a16:creationId xmlns:a16="http://schemas.microsoft.com/office/drawing/2014/main" id="{0DEDB407-B2F8-49BC-8CA0-2F5545BE0AC4}"/>
              </a:ext>
            </a:extLst>
          </p:cNvPr>
          <p:cNvPicPr>
            <a:picLocks noChangeAspect="1"/>
          </p:cNvPicPr>
          <p:nvPr/>
        </p:nvPicPr>
        <p:blipFill>
          <a:blip r:embed="rId3"/>
          <a:stretch>
            <a:fillRect/>
          </a:stretch>
        </p:blipFill>
        <p:spPr>
          <a:xfrm>
            <a:off x="6454988" y="2057328"/>
            <a:ext cx="4564489" cy="4386536"/>
          </a:xfrm>
          <a:prstGeom prst="rect">
            <a:avLst/>
          </a:prstGeom>
        </p:spPr>
      </p:pic>
    </p:spTree>
    <p:extLst>
      <p:ext uri="{BB962C8B-B14F-4D97-AF65-F5344CB8AC3E}">
        <p14:creationId xmlns:p14="http://schemas.microsoft.com/office/powerpoint/2010/main" val="52466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01A1-F746-4F12-922B-498E1F1E489D}"/>
              </a:ext>
            </a:extLst>
          </p:cNvPr>
          <p:cNvSpPr>
            <a:spLocks noGrp="1"/>
          </p:cNvSpPr>
          <p:nvPr>
            <p:ph type="title"/>
          </p:nvPr>
        </p:nvSpPr>
        <p:spPr/>
        <p:txBody>
          <a:bodyPr/>
          <a:lstStyle/>
          <a:p>
            <a:r>
              <a:rPr lang="en-IN" dirty="0"/>
              <a:t>DATA Modelling</a:t>
            </a:r>
            <a:br>
              <a:rPr lang="en-IN" dirty="0"/>
            </a:br>
            <a:endParaRPr lang="en-IN" dirty="0"/>
          </a:p>
        </p:txBody>
      </p:sp>
      <p:sp>
        <p:nvSpPr>
          <p:cNvPr id="4" name="TextBox 3">
            <a:extLst>
              <a:ext uri="{FF2B5EF4-FFF2-40B4-BE49-F238E27FC236}">
                <a16:creationId xmlns:a16="http://schemas.microsoft.com/office/drawing/2014/main" id="{65E3EDEC-2FB5-488A-95D4-A700391F8F5D}"/>
              </a:ext>
            </a:extLst>
          </p:cNvPr>
          <p:cNvSpPr txBox="1"/>
          <p:nvPr/>
        </p:nvSpPr>
        <p:spPr>
          <a:xfrm>
            <a:off x="594441" y="1404059"/>
            <a:ext cx="6094674" cy="467820"/>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Model Selection</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t>
            </a:r>
            <a:r>
              <a:rPr kumimoji="0" lang="en-IN"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Decision Tree </a:t>
            </a:r>
          </a:p>
        </p:txBody>
      </p:sp>
      <p:pic>
        <p:nvPicPr>
          <p:cNvPr id="6" name="Picture 5">
            <a:extLst>
              <a:ext uri="{FF2B5EF4-FFF2-40B4-BE49-F238E27FC236}">
                <a16:creationId xmlns:a16="http://schemas.microsoft.com/office/drawing/2014/main" id="{25417F03-CCDF-439E-A3FB-F3EFC3247BA3}"/>
              </a:ext>
            </a:extLst>
          </p:cNvPr>
          <p:cNvPicPr>
            <a:picLocks noChangeAspect="1"/>
          </p:cNvPicPr>
          <p:nvPr/>
        </p:nvPicPr>
        <p:blipFill>
          <a:blip r:embed="rId2"/>
          <a:stretch>
            <a:fillRect/>
          </a:stretch>
        </p:blipFill>
        <p:spPr>
          <a:xfrm>
            <a:off x="6607534" y="1797503"/>
            <a:ext cx="5409137" cy="4523371"/>
          </a:xfrm>
          <a:prstGeom prst="rect">
            <a:avLst/>
          </a:prstGeom>
        </p:spPr>
      </p:pic>
      <p:pic>
        <p:nvPicPr>
          <p:cNvPr id="9" name="Picture 8">
            <a:extLst>
              <a:ext uri="{FF2B5EF4-FFF2-40B4-BE49-F238E27FC236}">
                <a16:creationId xmlns:a16="http://schemas.microsoft.com/office/drawing/2014/main" id="{2FF18013-A8CD-476B-9A0F-2613CA5A4D9A}"/>
              </a:ext>
            </a:extLst>
          </p:cNvPr>
          <p:cNvPicPr>
            <a:picLocks noChangeAspect="1"/>
          </p:cNvPicPr>
          <p:nvPr/>
        </p:nvPicPr>
        <p:blipFill>
          <a:blip r:embed="rId3"/>
          <a:stretch>
            <a:fillRect/>
          </a:stretch>
        </p:blipFill>
        <p:spPr>
          <a:xfrm>
            <a:off x="175330" y="2077195"/>
            <a:ext cx="6352692" cy="3730585"/>
          </a:xfrm>
          <a:prstGeom prst="rect">
            <a:avLst/>
          </a:prstGeom>
        </p:spPr>
      </p:pic>
    </p:spTree>
    <p:extLst>
      <p:ext uri="{BB962C8B-B14F-4D97-AF65-F5344CB8AC3E}">
        <p14:creationId xmlns:p14="http://schemas.microsoft.com/office/powerpoint/2010/main" val="27474045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{CD4ED326-8307-45E1-8128-D32A6E2F0B73}tf33552983_win32</Template>
  <TotalTime>1261</TotalTime>
  <Words>393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Encode Sans Semi Condensed</vt:lpstr>
      <vt:lpstr>Franklin Gothic Book</vt:lpstr>
      <vt:lpstr>Franklin Gothic Demi</vt:lpstr>
      <vt:lpstr>Open Sans</vt:lpstr>
      <vt:lpstr>Raleway</vt:lpstr>
      <vt:lpstr>Times</vt:lpstr>
      <vt:lpstr>Wingdings 2</vt:lpstr>
      <vt:lpstr>DividendVTI</vt:lpstr>
      <vt:lpstr>Estimating Obesity Levels</vt:lpstr>
      <vt:lpstr>Overview </vt:lpstr>
      <vt:lpstr>About the Attributes</vt:lpstr>
      <vt:lpstr>The Dataset</vt:lpstr>
      <vt:lpstr>Data Processing</vt:lpstr>
      <vt:lpstr>PowerPoint Presentation</vt:lpstr>
      <vt:lpstr>PowerPoint Presentation</vt:lpstr>
      <vt:lpstr>PowerPoint Presentation</vt:lpstr>
      <vt:lpstr>DATA Modelling </vt:lpstr>
      <vt:lpstr>Prediction</vt:lpstr>
      <vt:lpstr>Confusion Matrix</vt:lpstr>
      <vt:lpstr>Accuracy of the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Obesity Levels</dc:title>
  <dc:creator>Flemy Roy</dc:creator>
  <cp:lastModifiedBy>Flemy Roy</cp:lastModifiedBy>
  <cp:revision>22</cp:revision>
  <dcterms:created xsi:type="dcterms:W3CDTF">2021-05-03T13:55:50Z</dcterms:created>
  <dcterms:modified xsi:type="dcterms:W3CDTF">2021-05-04T10:56:53Z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