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2" roundtripDataSignature="AMtx7mgC+YkneAAsiGyKHZpF6VOaqMlo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D83A5A-C7E9-46FE-BEE2-27B4CF73DE6C}">
  <a:tblStyle styleId="{F0D83A5A-C7E9-46FE-BEE2-27B4CF73DE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63ECA9-6DD5-41BB-9059-59035854C705}"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131CF7A-4AB1-4C19-8802-49FB87210DB3}"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192" Type="http://customschemas.google.com/relationships/presentationmetadata" Target="metadata"/><Relationship Id="rId45" Type="http://schemas.openxmlformats.org/officeDocument/2006/relationships/slide" Target="slides/slide39.xml"/><Relationship Id="rId191" Type="http://schemas.openxmlformats.org/officeDocument/2006/relationships/slide" Target="slides/slide185.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89" Type="http://schemas.openxmlformats.org/officeDocument/2006/relationships/slide" Target="slides/slide183.xml"/><Relationship Id="rId100" Type="http://schemas.openxmlformats.org/officeDocument/2006/relationships/slide" Target="slides/slide94.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5" name="Google Shape;116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6" name="Google Shape;1186;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3" name="Google Shape;1193;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8" name="Google Shape;1208;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0" name="Google Shape;1230;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8" name="Google Shape;1238;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5" name="Google Shape;1245;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8" name="Google Shape;1268;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4" name="Google Shape;1284;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1" name="Google Shape;1291;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9" name="Google Shape;1299;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6" name="Google Shape;1306;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9" name="Google Shape;1329;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6" name="Google Shape;1336;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4" name="Google Shape;1344;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2" name="Google Shape;1352;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53" name="Google Shape;1353;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1" name="Google Shape;1361;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62" name="Google Shape;1362;p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0" name="Google Shape;1370;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8" name="Google Shape;1378;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6" name="Google Shape;1386;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4" name="Google Shape;1394;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2" name="Google Shape;1402;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0" name="Google Shape;1410;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8" name="Google Shape;1418;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6" name="Google Shape;1426;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4" name="Google Shape;1434;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2" name="Google Shape;1442;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5" name="Google Shape;1455;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2" name="Google Shape;1462;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8" name="Google Shape;1468;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5" name="Google Shape;1475;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1" name="Google Shape;1481;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8" name="Google Shape;1488;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4" name="Google Shape;1494;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7" name="Google Shape;1507;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0" name="Google Shape;1520;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6" name="Google Shape;1526;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6" name="Google Shape;1536;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1" name="Google Shape;1551;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0" name="Google Shape;1560;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3" name="Google Shape;1573;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0" name="Google Shape;1580;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7" name="Google Shape;1587;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4" name="Google Shape;1594;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1" name="Google Shape;1601;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8" name="Google Shape;1608;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p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5" name="Google Shape;1615;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p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2" name="Google Shape;1622;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9" name="Google Shape;1629;p1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0" name="Google Shape;1630;p1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p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4" name="Google Shape;1644;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p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0" name="Google Shape;1650;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p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7" name="Google Shape;1657;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2" name="Google Shape;1662;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8" name="Google Shape;1668;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5" name="Google Shape;1675;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p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2" name="Google Shape;1682;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7" name="Google Shape;1687;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p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3" name="Google Shape;1693;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9" name="Google Shape;1699;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5" name="Google Shape;1705;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4" name="Google Shape;10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1" name="Google Shape;901;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91" name="Google Shape;991;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1" name="Google Shape;103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8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9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1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1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1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1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1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1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1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1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1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1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1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13.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1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1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1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1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1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1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1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3.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1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1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1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13.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13.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1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1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13.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1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13.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13.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13.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1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1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15.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16.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mailto:abc@gmail.com" TargetMode="External"/><Relationship Id="rId4" Type="http://schemas.openxmlformats.org/officeDocument/2006/relationships/hyperlink" Target="mailto:xyz@gmail.com" TargetMode="External"/><Relationship Id="rId5" Type="http://schemas.openxmlformats.org/officeDocument/2006/relationships/image" Target="../media/image3.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7.png"/><Relationship Id="rId4" Type="http://schemas.openxmlformats.org/officeDocument/2006/relationships/image" Target="../media/image10.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7.pn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3.pn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
          <p:cNvSpPr txBox="1"/>
          <p:nvPr>
            <p:ph type="title"/>
          </p:nvPr>
        </p:nvSpPr>
        <p:spPr>
          <a:xfrm>
            <a:off x="571472" y="5214950"/>
            <a:ext cx="8143932" cy="1285884"/>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4000"/>
              <a:buFont typeface="Calibri"/>
              <a:buNone/>
            </a:pPr>
            <a:r>
              <a:rPr b="1" lang="en-IN" sz="4000" u="sng">
                <a:solidFill>
                  <a:srgbClr val="FFFF00"/>
                </a:solidFill>
                <a:latin typeface="Calibri"/>
                <a:ea typeface="Calibri"/>
                <a:cs typeface="Calibri"/>
                <a:sym typeface="Calibri"/>
              </a:rPr>
              <a:t>CHAPTER - XIII</a:t>
            </a:r>
            <a:br>
              <a:rPr b="1" lang="en-IN" sz="4000" u="sng">
                <a:solidFill>
                  <a:srgbClr val="FFFF00"/>
                </a:solidFill>
                <a:latin typeface="Calibri"/>
                <a:ea typeface="Calibri"/>
                <a:cs typeface="Calibri"/>
                <a:sym typeface="Calibri"/>
              </a:rPr>
            </a:br>
            <a:r>
              <a:rPr b="1" lang="en-IN" sz="4000" u="sng">
                <a:solidFill>
                  <a:srgbClr val="FFFF00"/>
                </a:solidFill>
                <a:latin typeface="Calibri"/>
                <a:ea typeface="Calibri"/>
                <a:cs typeface="Calibri"/>
                <a:sym typeface="Calibri"/>
              </a:rPr>
              <a:t>M</a:t>
            </a:r>
            <a:r>
              <a:rPr b="1" lang="en-IN" sz="4000" u="sng">
                <a:solidFill>
                  <a:srgbClr val="FFFF00"/>
                </a:solidFill>
              </a:rPr>
              <a:t>y</a:t>
            </a:r>
            <a:r>
              <a:rPr b="1" lang="en-IN" sz="4000" u="sng">
                <a:solidFill>
                  <a:srgbClr val="FFFF00"/>
                </a:solidFill>
                <a:latin typeface="Calibri"/>
                <a:ea typeface="Calibri"/>
                <a:cs typeface="Calibri"/>
                <a:sym typeface="Calibri"/>
              </a:rPr>
              <a:t>SQL REVISION TOUR</a:t>
            </a:r>
            <a:endParaRPr b="1" sz="4000" u="sng">
              <a:solidFill>
                <a:srgbClr val="FFFF00"/>
              </a:solidFill>
            </a:endParaRPr>
          </a:p>
        </p:txBody>
      </p:sp>
      <p:pic>
        <p:nvPicPr>
          <p:cNvPr descr="C:\Users\AdmOfficer\Desktop\database1.jpg" id="89" name="Google Shape;89;p1"/>
          <p:cNvPicPr preferRelativeResize="0"/>
          <p:nvPr/>
        </p:nvPicPr>
        <p:blipFill rotWithShape="1">
          <a:blip r:embed="rId3">
            <a:alphaModFix/>
          </a:blip>
          <a:srcRect b="0" l="24641" r="21567" t="0"/>
          <a:stretch/>
        </p:blipFill>
        <p:spPr>
          <a:xfrm>
            <a:off x="1785918" y="500042"/>
            <a:ext cx="6000792"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49" name="Google Shape;149;p10"/>
          <p:cNvSpPr txBox="1"/>
          <p:nvPr/>
        </p:nvSpPr>
        <p:spPr>
          <a:xfrm>
            <a:off x="428596" y="1428736"/>
            <a:ext cx="7858180" cy="10001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6. DATA INTEGRITY</a:t>
            </a:r>
            <a:endParaRPr sz="3600">
              <a:solidFill>
                <a:schemeClr val="lt1"/>
              </a:solidFill>
              <a:latin typeface="Calibri"/>
              <a:ea typeface="Calibri"/>
              <a:cs typeface="Calibri"/>
              <a:sym typeface="Calibri"/>
            </a:endParaRPr>
          </a:p>
        </p:txBody>
      </p:sp>
      <p:sp>
        <p:nvSpPr>
          <p:cNvPr id="150" name="Google Shape;150;p10"/>
          <p:cNvSpPr/>
          <p:nvPr/>
        </p:nvSpPr>
        <p:spPr>
          <a:xfrm>
            <a:off x="642910" y="2857496"/>
            <a:ext cx="8072494"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Data integrity is the overall </a:t>
            </a:r>
            <a:r>
              <a:rPr b="1" lang="en-IN" sz="3200">
                <a:solidFill>
                  <a:srgbClr val="FF0000"/>
                </a:solidFill>
                <a:latin typeface="Calibri"/>
                <a:ea typeface="Calibri"/>
                <a:cs typeface="Calibri"/>
                <a:sym typeface="Calibri"/>
              </a:rPr>
              <a:t>completeness</a:t>
            </a:r>
            <a:r>
              <a:rPr b="1" lang="en-IN" sz="3200">
                <a:solidFill>
                  <a:schemeClr val="dk1"/>
                </a:solidFill>
                <a:latin typeface="Calibri"/>
                <a:ea typeface="Calibri"/>
                <a:cs typeface="Calibri"/>
                <a:sym typeface="Calibri"/>
              </a:rPr>
              <a:t>, </a:t>
            </a:r>
            <a:r>
              <a:rPr b="1" lang="en-IN" sz="3200">
                <a:solidFill>
                  <a:srgbClr val="FF0000"/>
                </a:solidFill>
                <a:latin typeface="Calibri"/>
                <a:ea typeface="Calibri"/>
                <a:cs typeface="Calibri"/>
                <a:sym typeface="Calibri"/>
              </a:rPr>
              <a:t>accuracy </a:t>
            </a:r>
            <a:r>
              <a:rPr b="1" lang="en-IN" sz="3200">
                <a:solidFill>
                  <a:schemeClr val="dk1"/>
                </a:solidFill>
                <a:latin typeface="Calibri"/>
                <a:ea typeface="Calibri"/>
                <a:cs typeface="Calibri"/>
                <a:sym typeface="Calibri"/>
              </a:rPr>
              <a:t>and </a:t>
            </a:r>
            <a:r>
              <a:rPr b="1" lang="en-IN" sz="3200">
                <a:solidFill>
                  <a:srgbClr val="FF0000"/>
                </a:solidFill>
                <a:latin typeface="Calibri"/>
                <a:ea typeface="Calibri"/>
                <a:cs typeface="Calibri"/>
                <a:sym typeface="Calibri"/>
              </a:rPr>
              <a:t>consistency </a:t>
            </a:r>
            <a:r>
              <a:rPr b="1" lang="en-IN" sz="3200">
                <a:solidFill>
                  <a:schemeClr val="dk1"/>
                </a:solidFill>
                <a:latin typeface="Calibri"/>
                <a:ea typeface="Calibri"/>
                <a:cs typeface="Calibri"/>
                <a:sym typeface="Calibri"/>
              </a:rPr>
              <a:t>of data. This can be indicated by the absence of alteration between two instances or between two updates of a data record, meaning data is intact and unchanged.</a:t>
            </a:r>
            <a:endParaRPr b="1" sz="320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4" name="Shape 1094"/>
        <p:cNvGrpSpPr/>
        <p:nvPr/>
      </p:nvGrpSpPr>
      <p:grpSpPr>
        <a:xfrm>
          <a:off x="0" y="0"/>
          <a:ext cx="0" cy="0"/>
          <a:chOff x="0" y="0"/>
          <a:chExt cx="0" cy="0"/>
        </a:xfrm>
      </p:grpSpPr>
      <p:pic>
        <p:nvPicPr>
          <p:cNvPr descr="C:\Users\AdmOfficer\Desktop\mysql-png-2.png" id="1095" name="Google Shape;1095;p100"/>
          <p:cNvPicPr preferRelativeResize="0"/>
          <p:nvPr/>
        </p:nvPicPr>
        <p:blipFill rotWithShape="1">
          <a:blip r:embed="rId3">
            <a:alphaModFix/>
          </a:blip>
          <a:srcRect b="0" l="0" r="0" t="0"/>
          <a:stretch/>
        </p:blipFill>
        <p:spPr>
          <a:xfrm>
            <a:off x="2857488" y="428604"/>
            <a:ext cx="3643338" cy="2248305"/>
          </a:xfrm>
          <a:prstGeom prst="rect">
            <a:avLst/>
          </a:prstGeom>
          <a:noFill/>
          <a:ln>
            <a:noFill/>
          </a:ln>
          <a:effectLst>
            <a:outerShdw blurRad="292100" rotWithShape="0" algn="tl" dir="2700000" dist="139700">
              <a:srgbClr val="333333">
                <a:alpha val="64705"/>
              </a:srgbClr>
            </a:outerShdw>
          </a:effectLst>
        </p:spPr>
      </p:pic>
      <p:sp>
        <p:nvSpPr>
          <p:cNvPr id="1096" name="Google Shape;1096;p100"/>
          <p:cNvSpPr txBox="1"/>
          <p:nvPr/>
        </p:nvSpPr>
        <p:spPr>
          <a:xfrm>
            <a:off x="1285852" y="4000504"/>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ON CASCADE DELETE</a:t>
            </a:r>
            <a:endParaRPr b="1" sz="3200">
              <a:solidFill>
                <a:schemeClr val="lt1"/>
              </a:solidFill>
              <a:latin typeface="Calibri"/>
              <a:ea typeface="Calibri"/>
              <a:cs typeface="Calibri"/>
              <a:sym typeface="Calibri"/>
            </a:endParaRPr>
          </a:p>
        </p:txBody>
      </p:sp>
      <p:sp>
        <p:nvSpPr>
          <p:cNvPr id="1097" name="Google Shape;1097;p100"/>
          <p:cNvSpPr txBox="1"/>
          <p:nvPr/>
        </p:nvSpPr>
        <p:spPr>
          <a:xfrm>
            <a:off x="785786" y="2857496"/>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FOREIGN KEY</a:t>
            </a:r>
            <a:endParaRPr b="1" sz="3200">
              <a:solidFill>
                <a:schemeClr val="lt1"/>
              </a:solidFill>
              <a:latin typeface="Calibri"/>
              <a:ea typeface="Calibri"/>
              <a:cs typeface="Calibri"/>
              <a:sym typeface="Calibri"/>
            </a:endParaRPr>
          </a:p>
        </p:txBody>
      </p:sp>
      <p:sp>
        <p:nvSpPr>
          <p:cNvPr id="1098" name="Google Shape;1098;p100"/>
          <p:cNvSpPr txBox="1"/>
          <p:nvPr/>
        </p:nvSpPr>
        <p:spPr>
          <a:xfrm>
            <a:off x="1857356" y="5357826"/>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2" name="Shape 1102"/>
        <p:cNvGrpSpPr/>
        <p:nvPr/>
      </p:nvGrpSpPr>
      <p:grpSpPr>
        <a:xfrm>
          <a:off x="0" y="0"/>
          <a:ext cx="0" cy="0"/>
          <a:chOff x="0" y="0"/>
          <a:chExt cx="0" cy="0"/>
        </a:xfrm>
      </p:grpSpPr>
      <p:pic>
        <p:nvPicPr>
          <p:cNvPr descr="C:\Users\AdmOfficer\Desktop\mysql-png-2.png" id="1103" name="Google Shape;1103;p101"/>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104" name="Google Shape;1104;p101"/>
          <p:cNvSpPr/>
          <p:nvPr/>
        </p:nvSpPr>
        <p:spPr>
          <a:xfrm>
            <a:off x="500034" y="1500174"/>
            <a:ext cx="7858180"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00FF"/>
                </a:solidFill>
                <a:latin typeface="Calibri"/>
                <a:ea typeface="Calibri"/>
                <a:cs typeface="Calibri"/>
                <a:sym typeface="Calibri"/>
              </a:rPr>
              <a:t>	If a row or tuple deleted from parent table, all its related tuples or rows in the child table will automatically deleted.</a:t>
            </a:r>
            <a:endParaRPr/>
          </a:p>
          <a:p>
            <a:pPr indent="0" lvl="0" marL="0" marR="0" rtl="0" algn="l">
              <a:spcBef>
                <a:spcPts val="0"/>
              </a:spcBef>
              <a:spcAft>
                <a:spcPts val="0"/>
              </a:spcAft>
              <a:buNone/>
            </a:pPr>
            <a:r>
              <a:t/>
            </a:r>
            <a:endParaRPr b="1" sz="14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Account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AccountID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AccountNo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PRIMARY KEY (AccountID),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FOREIGN KEY (PersonID) REFERENCES Person (PersonID) </a:t>
            </a:r>
            <a:r>
              <a:rPr b="1" lang="en-IN" sz="2800">
                <a:solidFill>
                  <a:srgbClr val="FF0000"/>
                </a:solidFill>
                <a:latin typeface="Courier New"/>
                <a:ea typeface="Courier New"/>
                <a:cs typeface="Courier New"/>
                <a:sym typeface="Courier New"/>
              </a:rPr>
              <a:t>ON CASCADE DELETE</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105" name="Google Shape;1105;p101"/>
          <p:cNvSpPr txBox="1"/>
          <p:nvPr/>
        </p:nvSpPr>
        <p:spPr>
          <a:xfrm>
            <a:off x="1928794" y="214290"/>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ON CASCADE DELETE</a:t>
            </a:r>
            <a:endParaRPr b="1" sz="3200">
              <a:solidFill>
                <a:schemeClr val="lt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9" name="Shape 1109"/>
        <p:cNvGrpSpPr/>
        <p:nvPr/>
      </p:nvGrpSpPr>
      <p:grpSpPr>
        <a:xfrm>
          <a:off x="0" y="0"/>
          <a:ext cx="0" cy="0"/>
          <a:chOff x="0" y="0"/>
          <a:chExt cx="0" cy="0"/>
        </a:xfrm>
      </p:grpSpPr>
      <p:pic>
        <p:nvPicPr>
          <p:cNvPr descr="C:\Users\AdmOfficer\Desktop\mysql-png-2.png" id="1110" name="Google Shape;1110;p102"/>
          <p:cNvPicPr preferRelativeResize="0"/>
          <p:nvPr/>
        </p:nvPicPr>
        <p:blipFill rotWithShape="1">
          <a:blip r:embed="rId3">
            <a:alphaModFix/>
          </a:blip>
          <a:srcRect b="0" l="0" r="0" t="0"/>
          <a:stretch/>
        </p:blipFill>
        <p:spPr>
          <a:xfrm>
            <a:off x="2857488" y="428604"/>
            <a:ext cx="3643338" cy="2248305"/>
          </a:xfrm>
          <a:prstGeom prst="rect">
            <a:avLst/>
          </a:prstGeom>
          <a:noFill/>
          <a:ln>
            <a:noFill/>
          </a:ln>
          <a:effectLst>
            <a:outerShdw blurRad="292100" rotWithShape="0" algn="tl" dir="2700000" dist="139700">
              <a:srgbClr val="333333">
                <a:alpha val="64705"/>
              </a:srgbClr>
            </a:outerShdw>
          </a:effectLst>
        </p:spPr>
      </p:pic>
      <p:sp>
        <p:nvSpPr>
          <p:cNvPr id="1111" name="Google Shape;1111;p102"/>
          <p:cNvSpPr txBox="1"/>
          <p:nvPr/>
        </p:nvSpPr>
        <p:spPr>
          <a:xfrm>
            <a:off x="1285852" y="4000504"/>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ON CASCADE UPDATE</a:t>
            </a:r>
            <a:endParaRPr b="1" sz="3200">
              <a:solidFill>
                <a:schemeClr val="lt1"/>
              </a:solidFill>
              <a:latin typeface="Calibri"/>
              <a:ea typeface="Calibri"/>
              <a:cs typeface="Calibri"/>
              <a:sym typeface="Calibri"/>
            </a:endParaRPr>
          </a:p>
        </p:txBody>
      </p:sp>
      <p:sp>
        <p:nvSpPr>
          <p:cNvPr id="1112" name="Google Shape;1112;p102"/>
          <p:cNvSpPr txBox="1"/>
          <p:nvPr/>
        </p:nvSpPr>
        <p:spPr>
          <a:xfrm>
            <a:off x="785786" y="2857496"/>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FOREIGN KEY</a:t>
            </a:r>
            <a:endParaRPr b="1" sz="3200">
              <a:solidFill>
                <a:schemeClr val="lt1"/>
              </a:solidFill>
              <a:latin typeface="Calibri"/>
              <a:ea typeface="Calibri"/>
              <a:cs typeface="Calibri"/>
              <a:sym typeface="Calibri"/>
            </a:endParaRPr>
          </a:p>
        </p:txBody>
      </p:sp>
      <p:sp>
        <p:nvSpPr>
          <p:cNvPr id="1113" name="Google Shape;1113;p102"/>
          <p:cNvSpPr txBox="1"/>
          <p:nvPr/>
        </p:nvSpPr>
        <p:spPr>
          <a:xfrm>
            <a:off x="1857356" y="5357826"/>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7" name="Shape 1117"/>
        <p:cNvGrpSpPr/>
        <p:nvPr/>
      </p:nvGrpSpPr>
      <p:grpSpPr>
        <a:xfrm>
          <a:off x="0" y="0"/>
          <a:ext cx="0" cy="0"/>
          <a:chOff x="0" y="0"/>
          <a:chExt cx="0" cy="0"/>
        </a:xfrm>
      </p:grpSpPr>
      <p:pic>
        <p:nvPicPr>
          <p:cNvPr descr="C:\Users\AdmOfficer\Desktop\mysql-png-2.png" id="1118" name="Google Shape;1118;p103"/>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119" name="Google Shape;1119;p103"/>
          <p:cNvSpPr/>
          <p:nvPr/>
        </p:nvSpPr>
        <p:spPr>
          <a:xfrm>
            <a:off x="500034" y="1500174"/>
            <a:ext cx="7858180"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00FF"/>
                </a:solidFill>
                <a:latin typeface="Calibri"/>
                <a:ea typeface="Calibri"/>
                <a:cs typeface="Calibri"/>
                <a:sym typeface="Calibri"/>
              </a:rPr>
              <a:t>	If a row or tuple updated from parent table, all its related tuples or rows in the child table will automatically updated.</a:t>
            </a:r>
            <a:endParaRPr/>
          </a:p>
          <a:p>
            <a:pPr indent="0" lvl="0" marL="0" marR="0" rtl="0" algn="l">
              <a:spcBef>
                <a:spcPts val="0"/>
              </a:spcBef>
              <a:spcAft>
                <a:spcPts val="0"/>
              </a:spcAft>
              <a:buNone/>
            </a:pPr>
            <a:r>
              <a:t/>
            </a:r>
            <a:endParaRPr b="1" sz="14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Account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AccountID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AccountNo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PRIMARY KEY (AccountID),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FOREIGN KEY (PersonID) REFERENCES Person (PersonID) </a:t>
            </a:r>
            <a:r>
              <a:rPr b="1" lang="en-IN" sz="2800">
                <a:solidFill>
                  <a:srgbClr val="FF0000"/>
                </a:solidFill>
                <a:latin typeface="Courier New"/>
                <a:ea typeface="Courier New"/>
                <a:cs typeface="Courier New"/>
                <a:sym typeface="Courier New"/>
              </a:rPr>
              <a:t>ON CASCADE UPDATE</a:t>
            </a: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120" name="Google Shape;1120;p103"/>
          <p:cNvSpPr txBox="1"/>
          <p:nvPr/>
        </p:nvSpPr>
        <p:spPr>
          <a:xfrm>
            <a:off x="1928794" y="214290"/>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ON CASCADE UPDATE</a:t>
            </a:r>
            <a:endParaRPr b="1" sz="3200">
              <a:solidFill>
                <a:schemeClr val="lt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04"/>
          <p:cNvSpPr txBox="1"/>
          <p:nvPr/>
        </p:nvSpPr>
        <p:spPr>
          <a:xfrm>
            <a:off x="785786" y="3857628"/>
            <a:ext cx="764386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UNIQUE KEY</a:t>
            </a:r>
            <a:endParaRPr b="1" sz="3200">
              <a:solidFill>
                <a:schemeClr val="lt1"/>
              </a:solidFill>
              <a:latin typeface="Calibri"/>
              <a:ea typeface="Calibri"/>
              <a:cs typeface="Calibri"/>
              <a:sym typeface="Calibri"/>
            </a:endParaRPr>
          </a:p>
        </p:txBody>
      </p:sp>
      <p:pic>
        <p:nvPicPr>
          <p:cNvPr descr="C:\Users\AdmOfficer\Desktop\mysql-png-2.png" id="1126" name="Google Shape;1126;p104"/>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127" name="Google Shape;1127;p104"/>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C:\Users\AdmOfficer\Desktop\mysql-png-2.png" id="1132" name="Google Shape;1132;p10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133" name="Google Shape;1133;p105"/>
          <p:cNvSpPr/>
          <p:nvPr/>
        </p:nvSpPr>
        <p:spPr>
          <a:xfrm>
            <a:off x="571472" y="1525866"/>
            <a:ext cx="785818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Creating a table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Account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AccountID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AccountNo INT NOT NULL </a:t>
            </a:r>
            <a:r>
              <a:rPr b="1" lang="en-IN" sz="2800">
                <a:solidFill>
                  <a:srgbClr val="FF0000"/>
                </a:solidFill>
                <a:latin typeface="Courier New"/>
                <a:ea typeface="Courier New"/>
                <a:cs typeface="Courier New"/>
                <a:sym typeface="Courier New"/>
              </a:rPr>
              <a:t>UNIQUE,</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PRIMARY KEY (AccountID),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FOREIGN KEY (PersonID) REFERENCES Person (PersonID)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134" name="Google Shape;1134;p105"/>
          <p:cNvSpPr txBox="1"/>
          <p:nvPr/>
        </p:nvSpPr>
        <p:spPr>
          <a:xfrm>
            <a:off x="1928794" y="214290"/>
            <a:ext cx="6858048"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UNIQUE KEY</a:t>
            </a:r>
            <a:endParaRPr b="1" sz="3200">
              <a:solidFill>
                <a:schemeClr val="lt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106"/>
          <p:cNvSpPr txBox="1"/>
          <p:nvPr/>
        </p:nvSpPr>
        <p:spPr>
          <a:xfrm>
            <a:off x="785786" y="3857628"/>
            <a:ext cx="7858180"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960">
                <a:solidFill>
                  <a:schemeClr val="lt1"/>
                </a:solidFill>
                <a:latin typeface="Calibri"/>
                <a:ea typeface="Calibri"/>
                <a:cs typeface="Calibri"/>
                <a:sym typeface="Calibri"/>
              </a:rPr>
              <a:t>TABLE CREATION WITH DEFAULT CONSTRAINT</a:t>
            </a:r>
            <a:endParaRPr b="1" sz="2960">
              <a:solidFill>
                <a:schemeClr val="lt1"/>
              </a:solidFill>
              <a:latin typeface="Calibri"/>
              <a:ea typeface="Calibri"/>
              <a:cs typeface="Calibri"/>
              <a:sym typeface="Calibri"/>
            </a:endParaRPr>
          </a:p>
        </p:txBody>
      </p:sp>
      <p:pic>
        <p:nvPicPr>
          <p:cNvPr descr="C:\Users\AdmOfficer\Desktop\mysql-png-2.png" id="1140" name="Google Shape;1140;p106"/>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141" name="Google Shape;1141;p106"/>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descr="C:\Users\AdmOfficer\Desktop\mysql-png-2.png" id="1146" name="Google Shape;1146;p107"/>
          <p:cNvPicPr preferRelativeResize="0"/>
          <p:nvPr/>
        </p:nvPicPr>
        <p:blipFill rotWithShape="1">
          <a:blip r:embed="rId3">
            <a:alphaModFix/>
          </a:blip>
          <a:srcRect b="0" l="0" r="0" t="0"/>
          <a:stretch/>
        </p:blipFill>
        <p:spPr>
          <a:xfrm>
            <a:off x="71406" y="142852"/>
            <a:ext cx="1389168" cy="857256"/>
          </a:xfrm>
          <a:prstGeom prst="rect">
            <a:avLst/>
          </a:prstGeom>
          <a:noFill/>
          <a:ln>
            <a:noFill/>
          </a:ln>
          <a:effectLst>
            <a:outerShdw blurRad="292100" rotWithShape="0" algn="tl" dir="2700000" dist="139700">
              <a:srgbClr val="333333">
                <a:alpha val="64705"/>
              </a:srgbClr>
            </a:outerShdw>
          </a:effectLst>
        </p:spPr>
      </p:pic>
      <p:sp>
        <p:nvSpPr>
          <p:cNvPr id="1147" name="Google Shape;1147;p107"/>
          <p:cNvSpPr/>
          <p:nvPr/>
        </p:nvSpPr>
        <p:spPr>
          <a:xfrm>
            <a:off x="71406" y="1525866"/>
            <a:ext cx="9072594"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DEFAULT CONSTRAINT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student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Rollno int not null primary key,</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Studname char(50) not null </a:t>
            </a:r>
            <a:r>
              <a:rPr b="1" lang="en-IN" sz="2800">
                <a:solidFill>
                  <a:srgbClr val="FF0000"/>
                </a:solidFill>
                <a:latin typeface="Courier New"/>
                <a:ea typeface="Courier New"/>
                <a:cs typeface="Courier New"/>
                <a:sym typeface="Courier New"/>
              </a:rPr>
              <a:t>default ‘sam’,</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Marks decimal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148" name="Google Shape;1148;p107"/>
          <p:cNvSpPr txBox="1"/>
          <p:nvPr/>
        </p:nvSpPr>
        <p:spPr>
          <a:xfrm>
            <a:off x="1428728" y="214290"/>
            <a:ext cx="7429552"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960">
                <a:solidFill>
                  <a:schemeClr val="lt1"/>
                </a:solidFill>
                <a:latin typeface="Calibri"/>
                <a:ea typeface="Calibri"/>
                <a:cs typeface="Calibri"/>
                <a:sym typeface="Calibri"/>
              </a:rPr>
              <a:t>TABLE CREATION WITH DEFAULT CONSTRAINT</a:t>
            </a:r>
            <a:endParaRPr b="1" sz="2960">
              <a:solidFill>
                <a:schemeClr val="lt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08"/>
          <p:cNvSpPr txBox="1"/>
          <p:nvPr/>
        </p:nvSpPr>
        <p:spPr>
          <a:xfrm>
            <a:off x="785786" y="3857628"/>
            <a:ext cx="7858180"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CHECK CONSTRAINT</a:t>
            </a:r>
            <a:endParaRPr b="1" sz="3200">
              <a:solidFill>
                <a:schemeClr val="lt1"/>
              </a:solidFill>
              <a:latin typeface="Calibri"/>
              <a:ea typeface="Calibri"/>
              <a:cs typeface="Calibri"/>
              <a:sym typeface="Calibri"/>
            </a:endParaRPr>
          </a:p>
        </p:txBody>
      </p:sp>
      <p:pic>
        <p:nvPicPr>
          <p:cNvPr descr="C:\Users\AdmOfficer\Desktop\mysql-png-2.png" id="1154" name="Google Shape;1154;p108"/>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155" name="Google Shape;1155;p108"/>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pic>
        <p:nvPicPr>
          <p:cNvPr descr="C:\Users\AdmOfficer\Desktop\mysql-png-2.png" id="1160" name="Google Shape;1160;p109"/>
          <p:cNvPicPr preferRelativeResize="0"/>
          <p:nvPr/>
        </p:nvPicPr>
        <p:blipFill rotWithShape="1">
          <a:blip r:embed="rId3">
            <a:alphaModFix/>
          </a:blip>
          <a:srcRect b="0" l="0" r="0" t="0"/>
          <a:stretch/>
        </p:blipFill>
        <p:spPr>
          <a:xfrm>
            <a:off x="71406" y="142852"/>
            <a:ext cx="1389168" cy="857256"/>
          </a:xfrm>
          <a:prstGeom prst="rect">
            <a:avLst/>
          </a:prstGeom>
          <a:noFill/>
          <a:ln>
            <a:noFill/>
          </a:ln>
          <a:effectLst>
            <a:outerShdw blurRad="292100" rotWithShape="0" algn="tl" dir="2700000" dist="139700">
              <a:srgbClr val="333333">
                <a:alpha val="64705"/>
              </a:srgbClr>
            </a:outerShdw>
          </a:effectLst>
        </p:spPr>
      </p:pic>
      <p:sp>
        <p:nvSpPr>
          <p:cNvPr id="1161" name="Google Shape;1161;p109"/>
          <p:cNvSpPr/>
          <p:nvPr/>
        </p:nvSpPr>
        <p:spPr>
          <a:xfrm>
            <a:off x="571472" y="1525866"/>
            <a:ext cx="785818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CHECK CONSTRAINT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student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Rollno int not null primary key,</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Studname char(50)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Marks decimal </a:t>
            </a:r>
            <a:r>
              <a:rPr b="1" lang="en-IN" sz="2800">
                <a:solidFill>
                  <a:srgbClr val="FF0000"/>
                </a:solidFill>
                <a:latin typeface="Courier New"/>
                <a:ea typeface="Courier New"/>
                <a:cs typeface="Courier New"/>
                <a:sym typeface="Courier New"/>
              </a:rPr>
              <a:t>CHECK(Marks&gt;=0)</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162" name="Google Shape;1162;p109"/>
          <p:cNvSpPr txBox="1"/>
          <p:nvPr/>
        </p:nvSpPr>
        <p:spPr>
          <a:xfrm>
            <a:off x="1428728" y="214290"/>
            <a:ext cx="7429552"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960">
                <a:solidFill>
                  <a:schemeClr val="lt1"/>
                </a:solidFill>
                <a:latin typeface="Calibri"/>
                <a:ea typeface="Calibri"/>
                <a:cs typeface="Calibri"/>
                <a:sym typeface="Calibri"/>
              </a:rPr>
              <a:t>TABLE CREATION WITH CHECK CONSTRAINT</a:t>
            </a:r>
            <a:endParaRPr b="1" sz="296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571472" y="3000372"/>
            <a:ext cx="8001056"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pic>
        <p:nvPicPr>
          <p:cNvPr descr="C:\Users\AdmOfficer\Desktop\mysql-png-2.png" id="1167" name="Google Shape;1167;p110"/>
          <p:cNvPicPr preferRelativeResize="0"/>
          <p:nvPr/>
        </p:nvPicPr>
        <p:blipFill rotWithShape="1">
          <a:blip r:embed="rId3">
            <a:alphaModFix/>
          </a:blip>
          <a:srcRect b="0" l="0" r="0" t="0"/>
          <a:stretch/>
        </p:blipFill>
        <p:spPr>
          <a:xfrm>
            <a:off x="2857488" y="428604"/>
            <a:ext cx="3643338" cy="2248305"/>
          </a:xfrm>
          <a:prstGeom prst="rect">
            <a:avLst/>
          </a:prstGeom>
          <a:noFill/>
          <a:ln>
            <a:noFill/>
          </a:ln>
          <a:effectLst>
            <a:outerShdw blurRad="292100" rotWithShape="0" algn="tl" dir="2700000" dist="139700">
              <a:srgbClr val="333333">
                <a:alpha val="64705"/>
              </a:srgbClr>
            </a:outerShdw>
          </a:effectLst>
        </p:spPr>
      </p:pic>
      <p:sp>
        <p:nvSpPr>
          <p:cNvPr id="1168" name="Google Shape;1168;p110"/>
          <p:cNvSpPr txBox="1"/>
          <p:nvPr/>
        </p:nvSpPr>
        <p:spPr>
          <a:xfrm>
            <a:off x="785786" y="2857496"/>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LEVEL CONSTRAINT</a:t>
            </a:r>
            <a:endParaRPr b="1" sz="3200">
              <a:solidFill>
                <a:schemeClr val="lt1"/>
              </a:solidFill>
              <a:latin typeface="Calibri"/>
              <a:ea typeface="Calibri"/>
              <a:cs typeface="Calibri"/>
              <a:sym typeface="Calibri"/>
            </a:endParaRPr>
          </a:p>
        </p:txBody>
      </p:sp>
      <p:sp>
        <p:nvSpPr>
          <p:cNvPr id="1169" name="Google Shape;1169;p110"/>
          <p:cNvSpPr txBox="1"/>
          <p:nvPr/>
        </p:nvSpPr>
        <p:spPr>
          <a:xfrm>
            <a:off x="1714480" y="4071942"/>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pic>
        <p:nvPicPr>
          <p:cNvPr descr="C:\Users\AdmOfficer\Desktop\mysql-png-2.png" id="1174" name="Google Shape;1174;p111"/>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175" name="Google Shape;1175;p111"/>
          <p:cNvSpPr/>
          <p:nvPr/>
        </p:nvSpPr>
        <p:spPr>
          <a:xfrm>
            <a:off x="500034" y="1500174"/>
            <a:ext cx="7858180"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00FF"/>
                </a:solidFill>
                <a:latin typeface="Calibri"/>
                <a:ea typeface="Calibri"/>
                <a:cs typeface="Calibri"/>
                <a:sym typeface="Calibri"/>
              </a:rPr>
              <a:t>	When a constraint is applied on group of columns of the table, it is called TABLE LEVEL CONSTRAINT.</a:t>
            </a:r>
            <a:endParaRPr/>
          </a:p>
          <a:p>
            <a:pPr indent="0" lvl="0" marL="0" marR="0" rtl="0" algn="l">
              <a:spcBef>
                <a:spcPts val="0"/>
              </a:spcBef>
              <a:spcAft>
                <a:spcPts val="0"/>
              </a:spcAft>
              <a:buNone/>
            </a:pPr>
            <a:r>
              <a:t/>
            </a:r>
            <a:endParaRPr b="1" sz="14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products(</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Icode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Descrip char(25),</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Cost decimal,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Qty int,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Totcost float,</a:t>
            </a:r>
            <a:endParaRPr/>
          </a:p>
          <a:p>
            <a:pPr indent="0" lvl="0" marL="0" marR="0" rtl="0" algn="l">
              <a:spcBef>
                <a:spcPts val="0"/>
              </a:spcBef>
              <a:spcAft>
                <a:spcPts val="0"/>
              </a:spcAft>
              <a:buNone/>
            </a:pPr>
            <a:r>
              <a:rPr b="1" lang="en-IN" sz="2800">
                <a:solidFill>
                  <a:srgbClr val="FF0000"/>
                </a:solidFill>
                <a:latin typeface="Courier New"/>
                <a:ea typeface="Courier New"/>
                <a:cs typeface="Courier New"/>
                <a:sym typeface="Courier New"/>
              </a:rPr>
              <a:t>CHECK (QTY&gt;0),</a:t>
            </a:r>
            <a:endParaRPr/>
          </a:p>
          <a:p>
            <a:pPr indent="0" lvl="0" marL="0" marR="0" rtl="0" algn="l">
              <a:spcBef>
                <a:spcPts val="0"/>
              </a:spcBef>
              <a:spcAft>
                <a:spcPts val="0"/>
              </a:spcAft>
              <a:buNone/>
            </a:pPr>
            <a:r>
              <a:rPr b="1" lang="en-IN" sz="2800">
                <a:solidFill>
                  <a:srgbClr val="FF0000"/>
                </a:solidFill>
                <a:latin typeface="Courier New"/>
                <a:ea typeface="Courier New"/>
                <a:cs typeface="Courier New"/>
                <a:sym typeface="Courier New"/>
              </a:rPr>
              <a:t>UNIQUE(Icode,Ddescrip)     ) ;</a:t>
            </a:r>
            <a:endParaRPr b="1" sz="2800">
              <a:solidFill>
                <a:srgbClr val="FF0000"/>
              </a:solidFill>
              <a:latin typeface="Courier New"/>
              <a:ea typeface="Courier New"/>
              <a:cs typeface="Courier New"/>
              <a:sym typeface="Courier New"/>
            </a:endParaRPr>
          </a:p>
        </p:txBody>
      </p:sp>
      <p:sp>
        <p:nvSpPr>
          <p:cNvPr id="1176" name="Google Shape;1176;p111"/>
          <p:cNvSpPr txBox="1"/>
          <p:nvPr/>
        </p:nvSpPr>
        <p:spPr>
          <a:xfrm>
            <a:off x="1928794" y="214290"/>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LEVEL CONSTRAINT</a:t>
            </a:r>
            <a:endParaRPr b="1" sz="3200">
              <a:solidFill>
                <a:schemeClr val="lt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pic>
        <p:nvPicPr>
          <p:cNvPr descr="C:\Users\AdmOfficer\Desktop\mysql-png-2.png" id="1181" name="Google Shape;1181;p112"/>
          <p:cNvPicPr preferRelativeResize="0"/>
          <p:nvPr/>
        </p:nvPicPr>
        <p:blipFill rotWithShape="1">
          <a:blip r:embed="rId3">
            <a:alphaModFix/>
          </a:blip>
          <a:srcRect b="0" l="0" r="0" t="0"/>
          <a:stretch/>
        </p:blipFill>
        <p:spPr>
          <a:xfrm>
            <a:off x="2857488" y="428604"/>
            <a:ext cx="3643338" cy="2248305"/>
          </a:xfrm>
          <a:prstGeom prst="rect">
            <a:avLst/>
          </a:prstGeom>
          <a:noFill/>
          <a:ln>
            <a:noFill/>
          </a:ln>
          <a:effectLst>
            <a:outerShdw blurRad="292100" rotWithShape="0" algn="tl" dir="2700000" dist="139700">
              <a:srgbClr val="333333">
                <a:alpha val="64705"/>
              </a:srgbClr>
            </a:outerShdw>
          </a:effectLst>
        </p:spPr>
      </p:pic>
      <p:sp>
        <p:nvSpPr>
          <p:cNvPr id="1182" name="Google Shape;1182;p112"/>
          <p:cNvSpPr txBox="1"/>
          <p:nvPr/>
        </p:nvSpPr>
        <p:spPr>
          <a:xfrm>
            <a:off x="785786" y="2857496"/>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COLUMN LEVEL CONSTRAINT</a:t>
            </a:r>
            <a:endParaRPr b="1" sz="3200">
              <a:solidFill>
                <a:schemeClr val="lt1"/>
              </a:solidFill>
              <a:latin typeface="Calibri"/>
              <a:ea typeface="Calibri"/>
              <a:cs typeface="Calibri"/>
              <a:sym typeface="Calibri"/>
            </a:endParaRPr>
          </a:p>
        </p:txBody>
      </p:sp>
      <p:sp>
        <p:nvSpPr>
          <p:cNvPr id="1183" name="Google Shape;1183;p112"/>
          <p:cNvSpPr txBox="1"/>
          <p:nvPr/>
        </p:nvSpPr>
        <p:spPr>
          <a:xfrm>
            <a:off x="1714480" y="4071942"/>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pic>
        <p:nvPicPr>
          <p:cNvPr descr="C:\Users\AdmOfficer\Desktop\mysql-png-2.png" id="1188" name="Google Shape;1188;p113"/>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189" name="Google Shape;1189;p113"/>
          <p:cNvSpPr/>
          <p:nvPr/>
        </p:nvSpPr>
        <p:spPr>
          <a:xfrm>
            <a:off x="500034" y="1500174"/>
            <a:ext cx="7858180" cy="33239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00FF"/>
                </a:solidFill>
                <a:latin typeface="Calibri"/>
                <a:ea typeface="Calibri"/>
                <a:cs typeface="Calibri"/>
                <a:sym typeface="Calibri"/>
              </a:rPr>
              <a:t>	When a constraint is applied on specific column of the table, it is called COLUMN LEVEL CONSTRAINT.</a:t>
            </a:r>
            <a:endParaRPr/>
          </a:p>
          <a:p>
            <a:pPr indent="0" lvl="0" marL="0" marR="0" rtl="0" algn="l">
              <a:spcBef>
                <a:spcPts val="0"/>
              </a:spcBef>
              <a:spcAft>
                <a:spcPts val="0"/>
              </a:spcAft>
              <a:buNone/>
            </a:pPr>
            <a:r>
              <a:t/>
            </a:r>
            <a:endParaRPr b="1" sz="14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products(</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Icode int not null </a:t>
            </a:r>
            <a:r>
              <a:rPr b="1" lang="en-IN" sz="2800">
                <a:solidFill>
                  <a:srgbClr val="FF0000"/>
                </a:solidFill>
                <a:latin typeface="Courier New"/>
                <a:ea typeface="Courier New"/>
                <a:cs typeface="Courier New"/>
                <a:sym typeface="Courier New"/>
              </a:rPr>
              <a:t>primary key,</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Descrip char(25),</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Cost decimal);</a:t>
            </a:r>
            <a:endParaRPr b="1" sz="2800">
              <a:solidFill>
                <a:schemeClr val="dk1"/>
              </a:solidFill>
              <a:latin typeface="Courier New"/>
              <a:ea typeface="Courier New"/>
              <a:cs typeface="Courier New"/>
              <a:sym typeface="Courier New"/>
            </a:endParaRPr>
          </a:p>
        </p:txBody>
      </p:sp>
      <p:sp>
        <p:nvSpPr>
          <p:cNvPr id="1190" name="Google Shape;1190;p113"/>
          <p:cNvSpPr txBox="1"/>
          <p:nvPr/>
        </p:nvSpPr>
        <p:spPr>
          <a:xfrm>
            <a:off x="1928794" y="214290"/>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COLUMN LEVEL CONSTRAINT</a:t>
            </a:r>
            <a:endParaRPr b="1" sz="3200">
              <a:solidFill>
                <a:schemeClr val="lt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4" name="Shape 1194"/>
        <p:cNvGrpSpPr/>
        <p:nvPr/>
      </p:nvGrpSpPr>
      <p:grpSpPr>
        <a:xfrm>
          <a:off x="0" y="0"/>
          <a:ext cx="0" cy="0"/>
          <a:chOff x="0" y="0"/>
          <a:chExt cx="0" cy="0"/>
        </a:xfrm>
      </p:grpSpPr>
      <p:sp>
        <p:nvSpPr>
          <p:cNvPr id="1195" name="Google Shape;1195;p114"/>
          <p:cNvSpPr txBox="1"/>
          <p:nvPr/>
        </p:nvSpPr>
        <p:spPr>
          <a:xfrm>
            <a:off x="785786" y="3857628"/>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INSERTING ROWS OR TUPLES IN TABLE</a:t>
            </a:r>
            <a:endParaRPr b="1" sz="3200">
              <a:solidFill>
                <a:schemeClr val="lt1"/>
              </a:solidFill>
              <a:latin typeface="Calibri"/>
              <a:ea typeface="Calibri"/>
              <a:cs typeface="Calibri"/>
              <a:sym typeface="Calibri"/>
            </a:endParaRPr>
          </a:p>
        </p:txBody>
      </p:sp>
      <p:pic>
        <p:nvPicPr>
          <p:cNvPr descr="C:\Users\AdmOfficer\Desktop\mysql-png-2.png" id="1196" name="Google Shape;1196;p114"/>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197" name="Google Shape;1197;p114"/>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1" name="Shape 1201"/>
        <p:cNvGrpSpPr/>
        <p:nvPr/>
      </p:nvGrpSpPr>
      <p:grpSpPr>
        <a:xfrm>
          <a:off x="0" y="0"/>
          <a:ext cx="0" cy="0"/>
          <a:chOff x="0" y="0"/>
          <a:chExt cx="0" cy="0"/>
        </a:xfrm>
      </p:grpSpPr>
      <p:pic>
        <p:nvPicPr>
          <p:cNvPr descr="C:\Users\AdmOfficer\Desktop\mysql-png-2.png" id="1202" name="Google Shape;1202;p11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03" name="Google Shape;1203;p115"/>
          <p:cNvSpPr/>
          <p:nvPr/>
        </p:nvSpPr>
        <p:spPr>
          <a:xfrm>
            <a:off x="357158" y="1928802"/>
            <a:ext cx="857256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Inserting a row into a MySQL table</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INSERT INTO mytable ( username, email )</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VALUES ( 'username', 'username@example.com' );</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Query OK, 1 row affected (0.06 sec)</a:t>
            </a:r>
            <a:endParaRPr/>
          </a:p>
          <a:p>
            <a:pPr indent="0" lvl="0" marL="0" marR="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rgbClr val="FF0000"/>
                </a:solidFill>
                <a:latin typeface="Courier New"/>
                <a:ea typeface="Courier New"/>
                <a:cs typeface="Courier New"/>
                <a:sym typeface="Courier New"/>
              </a:rPr>
              <a:t>NOTE: STRINGS and date are represented in single quotes.</a:t>
            </a:r>
            <a:endParaRPr b="1" sz="2800">
              <a:solidFill>
                <a:srgbClr val="FF0000"/>
              </a:solidFill>
              <a:latin typeface="Courier New"/>
              <a:ea typeface="Courier New"/>
              <a:cs typeface="Courier New"/>
              <a:sym typeface="Courier New"/>
            </a:endParaRPr>
          </a:p>
        </p:txBody>
      </p:sp>
      <p:sp>
        <p:nvSpPr>
          <p:cNvPr id="1204" name="Google Shape;1204;p115"/>
          <p:cNvSpPr txBox="1"/>
          <p:nvPr/>
        </p:nvSpPr>
        <p:spPr>
          <a:xfrm>
            <a:off x="1857356" y="285728"/>
            <a:ext cx="7072362" cy="785818"/>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INSERTING ROWS OR TUPLES IN TABLE</a:t>
            </a:r>
            <a:endParaRPr b="1" sz="3200">
              <a:solidFill>
                <a:schemeClr val="lt1"/>
              </a:solidFill>
              <a:latin typeface="Calibri"/>
              <a:ea typeface="Calibri"/>
              <a:cs typeface="Calibri"/>
              <a:sym typeface="Calibri"/>
            </a:endParaRPr>
          </a:p>
        </p:txBody>
      </p:sp>
      <p:sp>
        <p:nvSpPr>
          <p:cNvPr id="1205" name="Google Shape;1205;p115"/>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9" name="Shape 1209"/>
        <p:cNvGrpSpPr/>
        <p:nvPr/>
      </p:nvGrpSpPr>
      <p:grpSpPr>
        <a:xfrm>
          <a:off x="0" y="0"/>
          <a:ext cx="0" cy="0"/>
          <a:chOff x="0" y="0"/>
          <a:chExt cx="0" cy="0"/>
        </a:xfrm>
      </p:grpSpPr>
      <p:sp>
        <p:nvSpPr>
          <p:cNvPr id="1210" name="Google Shape;1210;p116"/>
          <p:cNvSpPr txBox="1"/>
          <p:nvPr/>
        </p:nvSpPr>
        <p:spPr>
          <a:xfrm>
            <a:off x="785786" y="3857628"/>
            <a:ext cx="7643866"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UPDATING ROWS OR TUPLES IN TABLE</a:t>
            </a:r>
            <a:endParaRPr b="1" sz="3200">
              <a:solidFill>
                <a:schemeClr val="lt1"/>
              </a:solidFill>
              <a:latin typeface="Calibri"/>
              <a:ea typeface="Calibri"/>
              <a:cs typeface="Calibri"/>
              <a:sym typeface="Calibri"/>
            </a:endParaRPr>
          </a:p>
        </p:txBody>
      </p:sp>
      <p:pic>
        <p:nvPicPr>
          <p:cNvPr descr="C:\Users\AdmOfficer\Desktop\mysql-png-2.png" id="1211" name="Google Shape;1211;p116"/>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212" name="Google Shape;1212;p116"/>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6" name="Shape 1216"/>
        <p:cNvGrpSpPr/>
        <p:nvPr/>
      </p:nvGrpSpPr>
      <p:grpSpPr>
        <a:xfrm>
          <a:off x="0" y="0"/>
          <a:ext cx="0" cy="0"/>
          <a:chOff x="0" y="0"/>
          <a:chExt cx="0" cy="0"/>
        </a:xfrm>
      </p:grpSpPr>
      <p:pic>
        <p:nvPicPr>
          <p:cNvPr descr="C:\Users\AdmOfficer\Desktop\mysql-png-2.png" id="1217" name="Google Shape;1217;p117"/>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18" name="Google Shape;1218;p117"/>
          <p:cNvSpPr/>
          <p:nvPr/>
        </p:nvSpPr>
        <p:spPr>
          <a:xfrm>
            <a:off x="357158" y="2326085"/>
            <a:ext cx="857256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Updating a row into a MySQL table</a:t>
            </a:r>
            <a:endParaRPr/>
          </a:p>
          <a:p>
            <a:pPr indent="0" lvl="0" marL="0" marR="0" rtl="0" algn="l">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UPDATE mytable SET username=‘myuser’ WHERE id=8</a:t>
            </a:r>
            <a:endParaRPr/>
          </a:p>
          <a:p>
            <a:pPr indent="0" lvl="0" marL="0" marR="0" rtl="0" algn="l">
              <a:spcBef>
                <a:spcPts val="0"/>
              </a:spcBef>
              <a:spcAft>
                <a:spcPts val="0"/>
              </a:spcAft>
              <a:buNone/>
            </a:pPr>
            <a:r>
              <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Query OK, 1 row affected (0.06 sec)</a:t>
            </a:r>
            <a:endParaRPr b="1" sz="2800">
              <a:solidFill>
                <a:schemeClr val="dk1"/>
              </a:solidFill>
              <a:latin typeface="Courier New"/>
              <a:ea typeface="Courier New"/>
              <a:cs typeface="Courier New"/>
              <a:sym typeface="Courier New"/>
            </a:endParaRPr>
          </a:p>
        </p:txBody>
      </p:sp>
      <p:sp>
        <p:nvSpPr>
          <p:cNvPr id="1219" name="Google Shape;1219;p117"/>
          <p:cNvSpPr txBox="1"/>
          <p:nvPr/>
        </p:nvSpPr>
        <p:spPr>
          <a:xfrm>
            <a:off x="1928794" y="285728"/>
            <a:ext cx="6786610"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UPDATING ROWS OR TUPLES IN TABLE</a:t>
            </a:r>
            <a:endParaRPr b="1" sz="3200">
              <a:solidFill>
                <a:schemeClr val="lt1"/>
              </a:solidFill>
              <a:latin typeface="Calibri"/>
              <a:ea typeface="Calibri"/>
              <a:cs typeface="Calibri"/>
              <a:sym typeface="Calibri"/>
            </a:endParaRPr>
          </a:p>
        </p:txBody>
      </p:sp>
      <p:sp>
        <p:nvSpPr>
          <p:cNvPr id="1220" name="Google Shape;1220;p117"/>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4" name="Shape 1224"/>
        <p:cNvGrpSpPr/>
        <p:nvPr/>
      </p:nvGrpSpPr>
      <p:grpSpPr>
        <a:xfrm>
          <a:off x="0" y="0"/>
          <a:ext cx="0" cy="0"/>
          <a:chOff x="0" y="0"/>
          <a:chExt cx="0" cy="0"/>
        </a:xfrm>
      </p:grpSpPr>
      <p:sp>
        <p:nvSpPr>
          <p:cNvPr id="1225" name="Google Shape;1225;p118"/>
          <p:cNvSpPr txBox="1"/>
          <p:nvPr/>
        </p:nvSpPr>
        <p:spPr>
          <a:xfrm>
            <a:off x="785786" y="3857628"/>
            <a:ext cx="764386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DELETING A ROW INTO A MYSQL TABLE</a:t>
            </a:r>
            <a:endParaRPr b="1" sz="3200">
              <a:solidFill>
                <a:schemeClr val="lt1"/>
              </a:solidFill>
              <a:latin typeface="Calibri"/>
              <a:ea typeface="Calibri"/>
              <a:cs typeface="Calibri"/>
              <a:sym typeface="Calibri"/>
            </a:endParaRPr>
          </a:p>
        </p:txBody>
      </p:sp>
      <p:pic>
        <p:nvPicPr>
          <p:cNvPr descr="C:\Users\AdmOfficer\Desktop\mysql-png-2.png" id="1226" name="Google Shape;1226;p118"/>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227" name="Google Shape;1227;p118"/>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1" name="Shape 1231"/>
        <p:cNvGrpSpPr/>
        <p:nvPr/>
      </p:nvGrpSpPr>
      <p:grpSpPr>
        <a:xfrm>
          <a:off x="0" y="0"/>
          <a:ext cx="0" cy="0"/>
          <a:chOff x="0" y="0"/>
          <a:chExt cx="0" cy="0"/>
        </a:xfrm>
      </p:grpSpPr>
      <p:pic>
        <p:nvPicPr>
          <p:cNvPr descr="C:\Users\AdmOfficer\Desktop\mysql-png-2.png" id="1232" name="Google Shape;1232;p119"/>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33" name="Google Shape;1233;p119"/>
          <p:cNvSpPr/>
          <p:nvPr/>
        </p:nvSpPr>
        <p:spPr>
          <a:xfrm>
            <a:off x="357158" y="2357430"/>
            <a:ext cx="857256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Deleting a row into a MySQL table</a:t>
            </a:r>
            <a:endParaRPr/>
          </a:p>
          <a:p>
            <a:pPr indent="0" lvl="0" marL="0" marR="0" rtl="0" algn="l">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DELETE FROM mytable WHERE id=8</a:t>
            </a:r>
            <a:endParaRPr/>
          </a:p>
          <a:p>
            <a:pPr indent="0" lvl="0" marL="0" marR="0" rtl="0" algn="l">
              <a:spcBef>
                <a:spcPts val="0"/>
              </a:spcBef>
              <a:spcAft>
                <a:spcPts val="0"/>
              </a:spcAft>
              <a:buNone/>
            </a:pPr>
            <a:r>
              <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Query OK, 1 row affected (0.06 sec)</a:t>
            </a:r>
            <a:endParaRPr b="1" sz="2800">
              <a:solidFill>
                <a:schemeClr val="dk1"/>
              </a:solidFill>
              <a:latin typeface="Courier New"/>
              <a:ea typeface="Courier New"/>
              <a:cs typeface="Courier New"/>
              <a:sym typeface="Courier New"/>
            </a:endParaRPr>
          </a:p>
        </p:txBody>
      </p:sp>
      <p:sp>
        <p:nvSpPr>
          <p:cNvPr id="1234" name="Google Shape;1234;p119"/>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35" name="Google Shape;1235;p119"/>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DELETING A ROW INTO A MYSQL TABLE</a:t>
            </a:r>
            <a:endParaRPr b="1" sz="32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214282" y="285728"/>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
        <p:nvSpPr>
          <p:cNvPr id="161" name="Google Shape;161;p12"/>
          <p:cNvSpPr txBox="1"/>
          <p:nvPr/>
        </p:nvSpPr>
        <p:spPr>
          <a:xfrm>
            <a:off x="428596" y="1571612"/>
            <a:ext cx="7858180"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1. DATABASE COMPLEXITY  </a:t>
            </a:r>
            <a:endParaRPr sz="3600">
              <a:solidFill>
                <a:schemeClr val="lt1"/>
              </a:solidFill>
              <a:latin typeface="Calibri"/>
              <a:ea typeface="Calibri"/>
              <a:cs typeface="Calibri"/>
              <a:sym typeface="Calibri"/>
            </a:endParaRPr>
          </a:p>
        </p:txBody>
      </p:sp>
      <p:sp>
        <p:nvSpPr>
          <p:cNvPr id="162" name="Google Shape;162;p12"/>
          <p:cNvSpPr/>
          <p:nvPr/>
        </p:nvSpPr>
        <p:spPr>
          <a:xfrm>
            <a:off x="500034" y="3071810"/>
            <a:ext cx="7786742" cy="223202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3200">
                <a:solidFill>
                  <a:schemeClr val="dk1"/>
                </a:solidFill>
                <a:latin typeface="Calibri"/>
                <a:ea typeface="Calibri"/>
                <a:cs typeface="Calibri"/>
                <a:sym typeface="Calibri"/>
              </a:rPr>
              <a:t>	The design of the database system is complex, difficult and is very time consuming task to perform.</a:t>
            </a:r>
            <a:endParaRPr b="1" sz="3200">
              <a:solidFill>
                <a:schemeClr val="dk1"/>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9" name="Shape 1239"/>
        <p:cNvGrpSpPr/>
        <p:nvPr/>
      </p:nvGrpSpPr>
      <p:grpSpPr>
        <a:xfrm>
          <a:off x="0" y="0"/>
          <a:ext cx="0" cy="0"/>
          <a:chOff x="0" y="0"/>
          <a:chExt cx="0" cy="0"/>
        </a:xfrm>
      </p:grpSpPr>
      <p:sp>
        <p:nvSpPr>
          <p:cNvPr id="1240" name="Google Shape;1240;p120"/>
          <p:cNvSpPr txBox="1"/>
          <p:nvPr/>
        </p:nvSpPr>
        <p:spPr>
          <a:xfrm>
            <a:off x="785786" y="3857628"/>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ALTER TABLE in MySQL</a:t>
            </a:r>
            <a:endParaRPr b="1" sz="3200">
              <a:solidFill>
                <a:schemeClr val="lt1"/>
              </a:solidFill>
              <a:latin typeface="Calibri"/>
              <a:ea typeface="Calibri"/>
              <a:cs typeface="Calibri"/>
              <a:sym typeface="Calibri"/>
            </a:endParaRPr>
          </a:p>
        </p:txBody>
      </p:sp>
      <p:pic>
        <p:nvPicPr>
          <p:cNvPr descr="C:\Users\AdmOfficer\Desktop\mysql-png-2.png" id="1241" name="Google Shape;1241;p120"/>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242" name="Google Shape;1242;p120"/>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6" name="Shape 1246"/>
        <p:cNvGrpSpPr/>
        <p:nvPr/>
      </p:nvGrpSpPr>
      <p:grpSpPr>
        <a:xfrm>
          <a:off x="0" y="0"/>
          <a:ext cx="0" cy="0"/>
          <a:chOff x="0" y="0"/>
          <a:chExt cx="0" cy="0"/>
        </a:xfrm>
      </p:grpSpPr>
      <p:pic>
        <p:nvPicPr>
          <p:cNvPr descr="C:\Users\AdmOfficer\Desktop\mysql-png-2.png" id="1247" name="Google Shape;1247;p121"/>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48" name="Google Shape;1248;p121"/>
          <p:cNvSpPr/>
          <p:nvPr/>
        </p:nvSpPr>
        <p:spPr>
          <a:xfrm>
            <a:off x="357158" y="2357430"/>
            <a:ext cx="8572560"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0000FF"/>
                </a:solidFill>
                <a:latin typeface="Calibri"/>
                <a:ea typeface="Calibri"/>
                <a:cs typeface="Calibri"/>
                <a:sym typeface="Calibri"/>
              </a:rPr>
              <a:t>ALTER TABLE is used to add/modify/rename the column definition of existing table.</a:t>
            </a:r>
            <a:endParaRPr/>
          </a:p>
          <a:p>
            <a:pPr indent="0" lvl="0" marL="0" marR="0" rtl="0" algn="l">
              <a:spcBef>
                <a:spcPts val="0"/>
              </a:spcBef>
              <a:spcAft>
                <a:spcPts val="0"/>
              </a:spcAft>
              <a:buNone/>
            </a:pPr>
            <a:r>
              <a:rPr b="1" lang="en-IN" sz="3200">
                <a:solidFill>
                  <a:srgbClr val="0000FF"/>
                </a:solidFill>
                <a:latin typeface="Calibri"/>
                <a:ea typeface="Calibri"/>
                <a:cs typeface="Calibri"/>
                <a:sym typeface="Calibri"/>
              </a:rPr>
              <a:t>For Example:-</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Create table UserTable2019(</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id_user int NOT NULL,</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username varchar(30) NOT NULL,</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password varchar(30) NOT NULL</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249" name="Google Shape;1249;p121"/>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50" name="Google Shape;1250;p121"/>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MODIFY COLUMN OF  MYSQL TABLE</a:t>
            </a:r>
            <a:endParaRPr b="1" sz="3200">
              <a:solidFill>
                <a:schemeClr val="lt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4" name="Shape 1254"/>
        <p:cNvGrpSpPr/>
        <p:nvPr/>
      </p:nvGrpSpPr>
      <p:grpSpPr>
        <a:xfrm>
          <a:off x="0" y="0"/>
          <a:ext cx="0" cy="0"/>
          <a:chOff x="0" y="0"/>
          <a:chExt cx="0" cy="0"/>
        </a:xfrm>
      </p:grpSpPr>
      <p:pic>
        <p:nvPicPr>
          <p:cNvPr descr="C:\Users\AdmOfficer\Desktop\mysql-png-2.png" id="1255" name="Google Shape;1255;p122"/>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56" name="Google Shape;1256;p122"/>
          <p:cNvSpPr/>
          <p:nvPr/>
        </p:nvSpPr>
        <p:spPr>
          <a:xfrm>
            <a:off x="357158" y="2357430"/>
            <a:ext cx="857256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ALTER TABLE UserTable2019</a:t>
            </a:r>
            <a:endParaRPr/>
          </a:p>
          <a:p>
            <a:pPr indent="0" lvl="0" marL="0" marR="0" rtl="0" algn="l">
              <a:spcBef>
                <a:spcPts val="0"/>
              </a:spcBef>
              <a:spcAft>
                <a:spcPts val="0"/>
              </a:spcAft>
              <a:buNone/>
            </a:pPr>
            <a:r>
              <a:rPr b="1" lang="en-IN" sz="3200">
                <a:solidFill>
                  <a:srgbClr val="FF0000"/>
                </a:solidFill>
                <a:latin typeface="Courier New"/>
                <a:ea typeface="Courier New"/>
                <a:cs typeface="Courier New"/>
                <a:sym typeface="Courier New"/>
              </a:rPr>
              <a:t>MODIFY (</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username varchar(45) NOT NULL,</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password varchar(35) NOT NULL</a:t>
            </a:r>
            <a:endParaRPr/>
          </a:p>
          <a:p>
            <a:pPr indent="0" lvl="0" marL="0" marR="0" rtl="0" algn="l">
              <a:spcBef>
                <a:spcPts val="0"/>
              </a:spcBef>
              <a:spcAft>
                <a:spcPts val="0"/>
              </a:spcAft>
              <a:buNone/>
            </a:pPr>
            <a:r>
              <a:rPr b="1" lang="en-IN" sz="3200">
                <a:solidFill>
                  <a:srgbClr val="FF0000"/>
                </a:solidFill>
                <a:latin typeface="Courier New"/>
                <a:ea typeface="Courier New"/>
                <a:cs typeface="Courier New"/>
                <a:sym typeface="Courier New"/>
              </a:rPr>
              <a:t>)</a:t>
            </a:r>
            <a:r>
              <a:rPr b="1" lang="en-IN" sz="3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3200">
                <a:solidFill>
                  <a:srgbClr val="0000FF"/>
                </a:solidFill>
                <a:latin typeface="Courier New"/>
                <a:ea typeface="Courier New"/>
                <a:cs typeface="Courier New"/>
                <a:sym typeface="Courier New"/>
              </a:rPr>
              <a:t>Username column size changed from 30 to 45 and password column size is changed from 30 to 35.</a:t>
            </a:r>
            <a:endParaRPr b="1" sz="2800">
              <a:solidFill>
                <a:srgbClr val="0000FF"/>
              </a:solidFill>
              <a:latin typeface="Courier New"/>
              <a:ea typeface="Courier New"/>
              <a:cs typeface="Courier New"/>
              <a:sym typeface="Courier New"/>
            </a:endParaRPr>
          </a:p>
        </p:txBody>
      </p:sp>
      <p:sp>
        <p:nvSpPr>
          <p:cNvPr id="1257" name="Google Shape;1257;p122"/>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58" name="Google Shape;1258;p122"/>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MODIFY COLUMN OF  MYSQL TABLE</a:t>
            </a:r>
            <a:endParaRPr b="1" sz="3200">
              <a:solidFill>
                <a:schemeClr val="lt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2" name="Shape 1262"/>
        <p:cNvGrpSpPr/>
        <p:nvPr/>
      </p:nvGrpSpPr>
      <p:grpSpPr>
        <a:xfrm>
          <a:off x="0" y="0"/>
          <a:ext cx="0" cy="0"/>
          <a:chOff x="0" y="0"/>
          <a:chExt cx="0" cy="0"/>
        </a:xfrm>
      </p:grpSpPr>
      <p:sp>
        <p:nvSpPr>
          <p:cNvPr id="1263" name="Google Shape;1263;p123"/>
          <p:cNvSpPr txBox="1"/>
          <p:nvPr/>
        </p:nvSpPr>
        <p:spPr>
          <a:xfrm>
            <a:off x="785786" y="3929066"/>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ADDING COLUMN in MySQL TABLE</a:t>
            </a:r>
            <a:endParaRPr b="1" sz="3200">
              <a:solidFill>
                <a:schemeClr val="lt1"/>
              </a:solidFill>
              <a:latin typeface="Calibri"/>
              <a:ea typeface="Calibri"/>
              <a:cs typeface="Calibri"/>
              <a:sym typeface="Calibri"/>
            </a:endParaRPr>
          </a:p>
        </p:txBody>
      </p:sp>
      <p:sp>
        <p:nvSpPr>
          <p:cNvPr id="1264" name="Google Shape;1264;p123"/>
          <p:cNvSpPr txBox="1"/>
          <p:nvPr/>
        </p:nvSpPr>
        <p:spPr>
          <a:xfrm>
            <a:off x="1643042" y="5143512"/>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pic>
        <p:nvPicPr>
          <p:cNvPr descr="C:\Users\AdmOfficer\Desktop\mysql-png-2.png" id="1265" name="Google Shape;1265;p123"/>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9" name="Shape 1269"/>
        <p:cNvGrpSpPr/>
        <p:nvPr/>
      </p:nvGrpSpPr>
      <p:grpSpPr>
        <a:xfrm>
          <a:off x="0" y="0"/>
          <a:ext cx="0" cy="0"/>
          <a:chOff x="0" y="0"/>
          <a:chExt cx="0" cy="0"/>
        </a:xfrm>
      </p:grpSpPr>
      <p:pic>
        <p:nvPicPr>
          <p:cNvPr descr="C:\Users\AdmOfficer\Desktop\mysql-png-2.png" id="1270" name="Google Shape;1270;p124"/>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71" name="Google Shape;1271;p124"/>
          <p:cNvSpPr/>
          <p:nvPr/>
        </p:nvSpPr>
        <p:spPr>
          <a:xfrm>
            <a:off x="357158" y="3214686"/>
            <a:ext cx="857256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0000FF"/>
                </a:solidFill>
                <a:latin typeface="Calibri"/>
                <a:ea typeface="Calibri"/>
                <a:cs typeface="Calibri"/>
                <a:sym typeface="Calibri"/>
              </a:rPr>
              <a:t>ALTER TABLE is used to add/modify/rename the column definition of existing table.</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a:t>
            </a:r>
            <a:endParaRPr b="1" sz="2800">
              <a:solidFill>
                <a:schemeClr val="dk1"/>
              </a:solidFill>
              <a:latin typeface="Courier New"/>
              <a:ea typeface="Courier New"/>
              <a:cs typeface="Courier New"/>
              <a:sym typeface="Courier New"/>
            </a:endParaRPr>
          </a:p>
        </p:txBody>
      </p:sp>
      <p:sp>
        <p:nvSpPr>
          <p:cNvPr id="1272" name="Google Shape;1272;p124"/>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73" name="Google Shape;1273;p124"/>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ADDING COLUMN IN  MYSQL TABLE</a:t>
            </a:r>
            <a:endParaRPr b="1" sz="3200">
              <a:solidFill>
                <a:schemeClr val="lt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7" name="Shape 1277"/>
        <p:cNvGrpSpPr/>
        <p:nvPr/>
      </p:nvGrpSpPr>
      <p:grpSpPr>
        <a:xfrm>
          <a:off x="0" y="0"/>
          <a:ext cx="0" cy="0"/>
          <a:chOff x="0" y="0"/>
          <a:chExt cx="0" cy="0"/>
        </a:xfrm>
      </p:grpSpPr>
      <p:pic>
        <p:nvPicPr>
          <p:cNvPr descr="C:\Users\AdmOfficer\Desktop\mysql-png-2.png" id="1278" name="Google Shape;1278;p12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79" name="Google Shape;1279;p125"/>
          <p:cNvSpPr/>
          <p:nvPr/>
        </p:nvSpPr>
        <p:spPr>
          <a:xfrm>
            <a:off x="357158" y="2357430"/>
            <a:ext cx="857256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ALTER TABLE UserTable2019</a:t>
            </a:r>
            <a:endParaRPr/>
          </a:p>
          <a:p>
            <a:pPr indent="0" lvl="0" marL="0" marR="0" rtl="0" algn="l">
              <a:spcBef>
                <a:spcPts val="0"/>
              </a:spcBef>
              <a:spcAft>
                <a:spcPts val="0"/>
              </a:spcAft>
              <a:buNone/>
            </a:pPr>
            <a:r>
              <a:rPr b="1" lang="en-IN" sz="3200">
                <a:solidFill>
                  <a:srgbClr val="FF0000"/>
                </a:solidFill>
                <a:latin typeface="Courier New"/>
                <a:ea typeface="Courier New"/>
                <a:cs typeface="Courier New"/>
                <a:sym typeface="Courier New"/>
              </a:rPr>
              <a:t>ADD (</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address varchar(45) NOT NULL,</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Phone_no varchar(35) NOT NULL</a:t>
            </a:r>
            <a:endParaRPr/>
          </a:p>
          <a:p>
            <a:pPr indent="0" lvl="0" marL="0" marR="0" rtl="0" algn="l">
              <a:spcBef>
                <a:spcPts val="0"/>
              </a:spcBef>
              <a:spcAft>
                <a:spcPts val="0"/>
              </a:spcAft>
              <a:buNone/>
            </a:pPr>
            <a:r>
              <a:rPr b="1" lang="en-IN" sz="3200">
                <a:solidFill>
                  <a:srgbClr val="FF0000"/>
                </a:solidFill>
                <a:latin typeface="Courier New"/>
                <a:ea typeface="Courier New"/>
                <a:cs typeface="Courier New"/>
                <a:sym typeface="Courier New"/>
              </a:rPr>
              <a:t>)</a:t>
            </a:r>
            <a:r>
              <a:rPr b="1" lang="en-IN" sz="3200">
                <a:solidFill>
                  <a:schemeClr val="dk1"/>
                </a:solidFill>
                <a:latin typeface="Courier New"/>
                <a:ea typeface="Courier New"/>
                <a:cs typeface="Courier New"/>
                <a:sym typeface="Courier New"/>
              </a:rPr>
              <a:t>;</a:t>
            </a:r>
            <a:endParaRPr/>
          </a:p>
          <a:p>
            <a:pPr indent="0" lvl="0" marL="0" marR="0" rtl="0" algn="just">
              <a:spcBef>
                <a:spcPts val="0"/>
              </a:spcBef>
              <a:spcAft>
                <a:spcPts val="0"/>
              </a:spcAft>
              <a:buNone/>
            </a:pPr>
            <a:r>
              <a:rPr b="1" lang="en-IN" sz="3200">
                <a:solidFill>
                  <a:srgbClr val="0000FF"/>
                </a:solidFill>
                <a:latin typeface="Courier New"/>
                <a:ea typeface="Courier New"/>
                <a:cs typeface="Courier New"/>
                <a:sym typeface="Courier New"/>
              </a:rPr>
              <a:t>	address and Phone_no are new columns introduced in UserTable2019.</a:t>
            </a:r>
            <a:endParaRPr b="1" sz="2800">
              <a:solidFill>
                <a:srgbClr val="0000FF"/>
              </a:solidFill>
              <a:latin typeface="Courier New"/>
              <a:ea typeface="Courier New"/>
              <a:cs typeface="Courier New"/>
              <a:sym typeface="Courier New"/>
            </a:endParaRPr>
          </a:p>
        </p:txBody>
      </p:sp>
      <p:sp>
        <p:nvSpPr>
          <p:cNvPr id="1280" name="Google Shape;1280;p125"/>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81" name="Google Shape;1281;p125"/>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ADDING COLUMN IN  MYSQL TABLE</a:t>
            </a:r>
            <a:endParaRPr b="1" sz="3200">
              <a:solidFill>
                <a:schemeClr val="lt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5" name="Shape 1285"/>
        <p:cNvGrpSpPr/>
        <p:nvPr/>
      </p:nvGrpSpPr>
      <p:grpSpPr>
        <a:xfrm>
          <a:off x="0" y="0"/>
          <a:ext cx="0" cy="0"/>
          <a:chOff x="0" y="0"/>
          <a:chExt cx="0" cy="0"/>
        </a:xfrm>
      </p:grpSpPr>
      <p:sp>
        <p:nvSpPr>
          <p:cNvPr id="1286" name="Google Shape;1286;p126"/>
          <p:cNvSpPr txBox="1"/>
          <p:nvPr/>
        </p:nvSpPr>
        <p:spPr>
          <a:xfrm>
            <a:off x="571472" y="3857628"/>
            <a:ext cx="814393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CHANGING COLUMN NAME OF MySQL TABLE</a:t>
            </a:r>
            <a:endParaRPr b="1" sz="3200">
              <a:solidFill>
                <a:schemeClr val="lt1"/>
              </a:solidFill>
              <a:latin typeface="Calibri"/>
              <a:ea typeface="Calibri"/>
              <a:cs typeface="Calibri"/>
              <a:sym typeface="Calibri"/>
            </a:endParaRPr>
          </a:p>
        </p:txBody>
      </p:sp>
      <p:sp>
        <p:nvSpPr>
          <p:cNvPr id="1287" name="Google Shape;1287;p126"/>
          <p:cNvSpPr txBox="1"/>
          <p:nvPr/>
        </p:nvSpPr>
        <p:spPr>
          <a:xfrm>
            <a:off x="1857356" y="5286388"/>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pic>
        <p:nvPicPr>
          <p:cNvPr descr="C:\Users\AdmOfficer\Desktop\mysql-png-2.png" id="1288" name="Google Shape;1288;p126"/>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2" name="Shape 1292"/>
        <p:cNvGrpSpPr/>
        <p:nvPr/>
      </p:nvGrpSpPr>
      <p:grpSpPr>
        <a:xfrm>
          <a:off x="0" y="0"/>
          <a:ext cx="0" cy="0"/>
          <a:chOff x="0" y="0"/>
          <a:chExt cx="0" cy="0"/>
        </a:xfrm>
      </p:grpSpPr>
      <p:pic>
        <p:nvPicPr>
          <p:cNvPr descr="C:\Users\AdmOfficer\Desktop\mysql-png-2.png" id="1293" name="Google Shape;1293;p127"/>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294" name="Google Shape;1294;p127"/>
          <p:cNvSpPr/>
          <p:nvPr/>
        </p:nvSpPr>
        <p:spPr>
          <a:xfrm>
            <a:off x="357158" y="2357430"/>
            <a:ext cx="8572560"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0000FF"/>
                </a:solidFill>
                <a:latin typeface="Calibri"/>
                <a:ea typeface="Calibri"/>
                <a:cs typeface="Calibri"/>
                <a:sym typeface="Calibri"/>
              </a:rPr>
              <a:t>ALTER TABLE is used to change the column name of existing table.</a:t>
            </a:r>
            <a:endParaRPr/>
          </a:p>
          <a:p>
            <a:pPr indent="0" lvl="0" marL="0" marR="0" rtl="0" algn="just">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ALTER TABLE UserTable2019</a:t>
            </a:r>
            <a:endParaRPr/>
          </a:p>
          <a:p>
            <a:pPr indent="0" lvl="0" marL="0" marR="0" rtl="0" algn="l">
              <a:spcBef>
                <a:spcPts val="0"/>
              </a:spcBef>
              <a:spcAft>
                <a:spcPts val="0"/>
              </a:spcAft>
              <a:buNone/>
            </a:pPr>
            <a:r>
              <a:rPr b="1" lang="en-IN" sz="3200">
                <a:solidFill>
                  <a:srgbClr val="FF0000"/>
                </a:solidFill>
                <a:latin typeface="Courier New"/>
                <a:ea typeface="Courier New"/>
                <a:cs typeface="Courier New"/>
                <a:sym typeface="Courier New"/>
              </a:rPr>
              <a:t>CHANGE </a:t>
            </a:r>
            <a:r>
              <a:rPr b="1" lang="en-IN" sz="3200">
                <a:solidFill>
                  <a:schemeClr val="dk1"/>
                </a:solidFill>
                <a:latin typeface="Courier New"/>
                <a:ea typeface="Courier New"/>
                <a:cs typeface="Courier New"/>
                <a:sym typeface="Courier New"/>
              </a:rPr>
              <a:t>address  addr varchar(45));</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a:t>
            </a:r>
            <a:endParaRPr b="1" sz="2800">
              <a:solidFill>
                <a:schemeClr val="dk1"/>
              </a:solidFill>
              <a:latin typeface="Courier New"/>
              <a:ea typeface="Courier New"/>
              <a:cs typeface="Courier New"/>
              <a:sym typeface="Courier New"/>
            </a:endParaRPr>
          </a:p>
        </p:txBody>
      </p:sp>
      <p:sp>
        <p:nvSpPr>
          <p:cNvPr id="1295" name="Google Shape;1295;p127"/>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296" name="Google Shape;1296;p127"/>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None/>
            </a:pPr>
            <a:r>
              <a:rPr b="1" lang="en-IN" sz="2960">
                <a:solidFill>
                  <a:schemeClr val="lt1"/>
                </a:solidFill>
                <a:latin typeface="Calibri"/>
                <a:ea typeface="Calibri"/>
                <a:cs typeface="Calibri"/>
                <a:sym typeface="Calibri"/>
              </a:rPr>
              <a:t>CHANGING NAME OF COLUMN OF  MYSQL TABLE</a:t>
            </a:r>
            <a:endParaRPr b="1" sz="2960">
              <a:solidFill>
                <a:schemeClr val="lt1"/>
              </a:solidFill>
              <a:latin typeface="Calibri"/>
              <a:ea typeface="Calibri"/>
              <a:cs typeface="Calibri"/>
              <a:sym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28"/>
          <p:cNvSpPr txBox="1"/>
          <p:nvPr/>
        </p:nvSpPr>
        <p:spPr>
          <a:xfrm>
            <a:off x="571472" y="3857628"/>
            <a:ext cx="814393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CREATE TABLE FROM SELECT</a:t>
            </a:r>
            <a:endParaRPr b="1" sz="3200">
              <a:solidFill>
                <a:schemeClr val="lt1"/>
              </a:solidFill>
              <a:latin typeface="Calibri"/>
              <a:ea typeface="Calibri"/>
              <a:cs typeface="Calibri"/>
              <a:sym typeface="Calibri"/>
            </a:endParaRPr>
          </a:p>
        </p:txBody>
      </p:sp>
      <p:sp>
        <p:nvSpPr>
          <p:cNvPr id="1302" name="Google Shape;1302;p128"/>
          <p:cNvSpPr txBox="1"/>
          <p:nvPr/>
        </p:nvSpPr>
        <p:spPr>
          <a:xfrm>
            <a:off x="1857356" y="5214950"/>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pic>
        <p:nvPicPr>
          <p:cNvPr descr="C:\Users\AdmOfficer\Desktop\mysql-png-2.png" id="1303" name="Google Shape;1303;p128"/>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pic>
        <p:nvPicPr>
          <p:cNvPr descr="C:\Users\AdmOfficer\Desktop\mysql-png-2.png" id="1308" name="Google Shape;1308;p129"/>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09" name="Google Shape;1309;p129"/>
          <p:cNvSpPr/>
          <p:nvPr/>
        </p:nvSpPr>
        <p:spPr>
          <a:xfrm>
            <a:off x="357158" y="2357430"/>
            <a:ext cx="8572560"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0000FF"/>
                </a:solidFill>
                <a:latin typeface="Calibri"/>
                <a:ea typeface="Calibri"/>
                <a:cs typeface="Calibri"/>
                <a:sym typeface="Calibri"/>
              </a:rPr>
              <a:t>You can create a table from SELECT clause.</a:t>
            </a:r>
            <a:endParaRPr/>
          </a:p>
          <a:p>
            <a:pPr indent="0" lvl="0" marL="0" marR="0" rtl="0" algn="just">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rgbClr val="0000FF"/>
                </a:solidFill>
                <a:latin typeface="Courier New"/>
                <a:ea typeface="Courier New"/>
                <a:cs typeface="Courier New"/>
                <a:sym typeface="Courier New"/>
              </a:rPr>
              <a:t>For Example:</a:t>
            </a:r>
            <a:endParaRPr/>
          </a:p>
          <a:p>
            <a:pPr indent="0" lvl="0" marL="0" marR="0" rtl="0" algn="l">
              <a:spcBef>
                <a:spcPts val="0"/>
              </a:spcBef>
              <a:spcAft>
                <a:spcPts val="0"/>
              </a:spcAft>
              <a:buNone/>
            </a:pPr>
            <a:r>
              <a:t/>
            </a:r>
            <a:endParaRPr b="1" sz="3200">
              <a:solidFill>
                <a:srgbClr val="0000FF"/>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CREATE TABLE Usr_Tab2019 </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AS SELECT * FROM User_table2019;</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 </a:t>
            </a:r>
            <a:endParaRPr b="1" sz="2800">
              <a:solidFill>
                <a:schemeClr val="dk1"/>
              </a:solidFill>
              <a:latin typeface="Courier New"/>
              <a:ea typeface="Courier New"/>
              <a:cs typeface="Courier New"/>
              <a:sym typeface="Courier New"/>
            </a:endParaRPr>
          </a:p>
        </p:txBody>
      </p:sp>
      <p:sp>
        <p:nvSpPr>
          <p:cNvPr id="1310" name="Google Shape;1310;p129"/>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
        <p:nvSpPr>
          <p:cNvPr id="1311" name="Google Shape;1311;p129"/>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CREATE TABLE  FROM SELECT</a:t>
            </a:r>
            <a:endParaRPr b="1" sz="32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214282" y="285728"/>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
        <p:nvSpPr>
          <p:cNvPr id="168" name="Google Shape;168;p13"/>
          <p:cNvSpPr txBox="1"/>
          <p:nvPr/>
        </p:nvSpPr>
        <p:spPr>
          <a:xfrm>
            <a:off x="571472" y="1714488"/>
            <a:ext cx="7858180" cy="10001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2. H/w AND S/w START-UP COSTS</a:t>
            </a:r>
            <a:endParaRPr sz="3600">
              <a:solidFill>
                <a:schemeClr val="lt1"/>
              </a:solidFill>
              <a:latin typeface="Calibri"/>
              <a:ea typeface="Calibri"/>
              <a:cs typeface="Calibri"/>
              <a:sym typeface="Calibri"/>
            </a:endParaRPr>
          </a:p>
        </p:txBody>
      </p:sp>
      <p:sp>
        <p:nvSpPr>
          <p:cNvPr id="169" name="Google Shape;169;p13"/>
          <p:cNvSpPr/>
          <p:nvPr/>
        </p:nvSpPr>
        <p:spPr>
          <a:xfrm>
            <a:off x="642910" y="3500438"/>
            <a:ext cx="8001056" cy="223202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3200">
                <a:solidFill>
                  <a:schemeClr val="dk1"/>
                </a:solidFill>
                <a:latin typeface="Calibri"/>
                <a:ea typeface="Calibri"/>
                <a:cs typeface="Calibri"/>
                <a:sym typeface="Calibri"/>
              </a:rPr>
              <a:t>	Huge amount of investment is needed to setup the required hardware and the softwares needed to run those applications.</a:t>
            </a:r>
            <a:endParaRPr b="1" sz="3200">
              <a:solidFill>
                <a:schemeClr val="dk1"/>
              </a:solidFill>
              <a:latin typeface="Calibri"/>
              <a:ea typeface="Calibri"/>
              <a:cs typeface="Calibri"/>
              <a:sym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5" name="Shape 1315"/>
        <p:cNvGrpSpPr/>
        <p:nvPr/>
      </p:nvGrpSpPr>
      <p:grpSpPr>
        <a:xfrm>
          <a:off x="0" y="0"/>
          <a:ext cx="0" cy="0"/>
          <a:chOff x="0" y="0"/>
          <a:chExt cx="0" cy="0"/>
        </a:xfrm>
      </p:grpSpPr>
      <p:sp>
        <p:nvSpPr>
          <p:cNvPr id="1316" name="Google Shape;1316;p130"/>
          <p:cNvSpPr txBox="1"/>
          <p:nvPr/>
        </p:nvSpPr>
        <p:spPr>
          <a:xfrm>
            <a:off x="571472" y="3857628"/>
            <a:ext cx="814393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DROPPING MYSQL TABLE </a:t>
            </a:r>
            <a:endParaRPr b="1" sz="3200">
              <a:solidFill>
                <a:schemeClr val="lt1"/>
              </a:solidFill>
              <a:latin typeface="Calibri"/>
              <a:ea typeface="Calibri"/>
              <a:cs typeface="Calibri"/>
              <a:sym typeface="Calibri"/>
            </a:endParaRPr>
          </a:p>
        </p:txBody>
      </p:sp>
      <p:sp>
        <p:nvSpPr>
          <p:cNvPr id="1317" name="Google Shape;1317;p130"/>
          <p:cNvSpPr txBox="1"/>
          <p:nvPr/>
        </p:nvSpPr>
        <p:spPr>
          <a:xfrm>
            <a:off x="1857356" y="5214950"/>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pic>
        <p:nvPicPr>
          <p:cNvPr descr="C:\Users\AdmOfficer\Desktop\mysql-png-2.png" id="1318" name="Google Shape;1318;p130"/>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2" name="Shape 1322"/>
        <p:cNvGrpSpPr/>
        <p:nvPr/>
      </p:nvGrpSpPr>
      <p:grpSpPr>
        <a:xfrm>
          <a:off x="0" y="0"/>
          <a:ext cx="0" cy="0"/>
          <a:chOff x="0" y="0"/>
          <a:chExt cx="0" cy="0"/>
        </a:xfrm>
      </p:grpSpPr>
      <p:pic>
        <p:nvPicPr>
          <p:cNvPr descr="C:\Users\AdmOfficer\Desktop\mysql-png-2.png" id="1323" name="Google Shape;1323;p131"/>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24" name="Google Shape;1324;p131"/>
          <p:cNvSpPr/>
          <p:nvPr/>
        </p:nvSpPr>
        <p:spPr>
          <a:xfrm>
            <a:off x="357158" y="2143116"/>
            <a:ext cx="857256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0000FF"/>
                </a:solidFill>
                <a:latin typeface="Calibri"/>
                <a:ea typeface="Calibri"/>
                <a:cs typeface="Calibri"/>
                <a:sym typeface="Calibri"/>
              </a:rPr>
              <a:t>DROP TABLE command is used to drop the table.</a:t>
            </a:r>
            <a:endParaRPr/>
          </a:p>
          <a:p>
            <a:pPr indent="0" lvl="0" marL="0" marR="0" rtl="0" algn="just">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DROP TABLE Tablename</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For Example:</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DROP TABLE UserTable2019</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just">
              <a:spcBef>
                <a:spcPts val="0"/>
              </a:spcBef>
              <a:spcAft>
                <a:spcPts val="0"/>
              </a:spcAft>
              <a:buNone/>
            </a:pPr>
            <a:r>
              <a:rPr b="1" lang="en-IN" sz="2800">
                <a:solidFill>
                  <a:srgbClr val="FF0000"/>
                </a:solidFill>
                <a:latin typeface="Courier New"/>
                <a:ea typeface="Courier New"/>
                <a:cs typeface="Courier New"/>
                <a:sym typeface="Courier New"/>
              </a:rPr>
              <a:t>NOTE: Dropping table will completely delete the table from the database and all its information, and it will not be recovered.</a:t>
            </a:r>
            <a:endParaRPr b="1" sz="2400">
              <a:solidFill>
                <a:srgbClr val="FF0000"/>
              </a:solidFill>
              <a:latin typeface="Courier New"/>
              <a:ea typeface="Courier New"/>
              <a:cs typeface="Courier New"/>
              <a:sym typeface="Courier New"/>
            </a:endParaRPr>
          </a:p>
        </p:txBody>
      </p:sp>
      <p:sp>
        <p:nvSpPr>
          <p:cNvPr id="1325" name="Google Shape;1325;p131"/>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26" name="Google Shape;1326;p131"/>
          <p:cNvSpPr txBox="1"/>
          <p:nvPr/>
        </p:nvSpPr>
        <p:spPr>
          <a:xfrm>
            <a:off x="1857356" y="285728"/>
            <a:ext cx="692948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DROPPING MYSQL TABLE</a:t>
            </a:r>
            <a:endParaRPr b="1" sz="3200">
              <a:solidFill>
                <a:schemeClr val="lt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0" name="Shape 1330"/>
        <p:cNvGrpSpPr/>
        <p:nvPr/>
      </p:nvGrpSpPr>
      <p:grpSpPr>
        <a:xfrm>
          <a:off x="0" y="0"/>
          <a:ext cx="0" cy="0"/>
          <a:chOff x="0" y="0"/>
          <a:chExt cx="0" cy="0"/>
        </a:xfrm>
      </p:grpSpPr>
      <p:sp>
        <p:nvSpPr>
          <p:cNvPr id="1331" name="Google Shape;1331;p132"/>
          <p:cNvSpPr txBox="1"/>
          <p:nvPr/>
        </p:nvSpPr>
        <p:spPr>
          <a:xfrm>
            <a:off x="785786" y="3857628"/>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pic>
        <p:nvPicPr>
          <p:cNvPr descr="C:\Users\AdmOfficer\Desktop\mysql-png-2.png" id="1332" name="Google Shape;1332;p132"/>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333" name="Google Shape;1333;p132"/>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7" name="Shape 1337"/>
        <p:cNvGrpSpPr/>
        <p:nvPr/>
      </p:nvGrpSpPr>
      <p:grpSpPr>
        <a:xfrm>
          <a:off x="0" y="0"/>
          <a:ext cx="0" cy="0"/>
          <a:chOff x="0" y="0"/>
          <a:chExt cx="0" cy="0"/>
        </a:xfrm>
      </p:grpSpPr>
      <p:pic>
        <p:nvPicPr>
          <p:cNvPr descr="C:\Users\AdmOfficer\Desktop\mysql-png-2.png" id="1338" name="Google Shape;1338;p133"/>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39" name="Google Shape;1339;p133"/>
          <p:cNvSpPr/>
          <p:nvPr/>
        </p:nvSpPr>
        <p:spPr>
          <a:xfrm>
            <a:off x="285720" y="3643314"/>
            <a:ext cx="8572560" cy="584775"/>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SELECTING ALL ROWS WITH ALL COLUMNS</a:t>
            </a:r>
            <a:endParaRPr b="1" sz="1800">
              <a:solidFill>
                <a:schemeClr val="dk1"/>
              </a:solidFill>
              <a:latin typeface="Calibri"/>
              <a:ea typeface="Calibri"/>
              <a:cs typeface="Calibri"/>
              <a:sym typeface="Calibri"/>
            </a:endParaRPr>
          </a:p>
        </p:txBody>
      </p:sp>
      <p:sp>
        <p:nvSpPr>
          <p:cNvPr id="1340" name="Google Shape;1340;p133"/>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41" name="Google Shape;1341;p133"/>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5" name="Shape 1345"/>
        <p:cNvGrpSpPr/>
        <p:nvPr/>
      </p:nvGrpSpPr>
      <p:grpSpPr>
        <a:xfrm>
          <a:off x="0" y="0"/>
          <a:ext cx="0" cy="0"/>
          <a:chOff x="0" y="0"/>
          <a:chExt cx="0" cy="0"/>
        </a:xfrm>
      </p:grpSpPr>
      <p:pic>
        <p:nvPicPr>
          <p:cNvPr descr="C:\Users\AdmOfficer\Desktop\mysql-png-2.png" id="1346" name="Google Shape;1346;p134"/>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47" name="Google Shape;1347;p134"/>
          <p:cNvSpPr/>
          <p:nvPr/>
        </p:nvSpPr>
        <p:spPr>
          <a:xfrm>
            <a:off x="357158" y="2071678"/>
            <a:ext cx="857256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Selecting all tuples with all attributes   in MySQL</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SELECT * FROM mytable;</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rgbClr val="FF5050"/>
                </a:solidFill>
                <a:latin typeface="Courier New"/>
                <a:ea typeface="Courier New"/>
                <a:cs typeface="Courier New"/>
                <a:sym typeface="Courier New"/>
              </a:rPr>
              <a:t>OUTPUT</a:t>
            </a:r>
            <a:endParaRPr/>
          </a:p>
          <a:p>
            <a:pPr indent="0" lvl="0" marL="0" marR="0" rtl="0" algn="l">
              <a:spcBef>
                <a:spcPts val="0"/>
              </a:spcBef>
              <a:spcAft>
                <a:spcPts val="0"/>
              </a:spcAft>
              <a:buNone/>
            </a:pPr>
            <a:r>
              <a:t/>
            </a:r>
            <a:endParaRPr b="1" sz="1800">
              <a:solidFill>
                <a:srgbClr val="FF5050"/>
              </a:solidFill>
              <a:latin typeface="Courier New"/>
              <a:ea typeface="Courier New"/>
              <a:cs typeface="Courier New"/>
              <a:sym typeface="Courier New"/>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id | username | email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1 | myuser    | myuser@example.com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1348" name="Google Shape;1348;p134"/>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49" name="Google Shape;1349;p134"/>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4" name="Shape 1354"/>
        <p:cNvGrpSpPr/>
        <p:nvPr/>
      </p:nvGrpSpPr>
      <p:grpSpPr>
        <a:xfrm>
          <a:off x="0" y="0"/>
          <a:ext cx="0" cy="0"/>
          <a:chOff x="0" y="0"/>
          <a:chExt cx="0" cy="0"/>
        </a:xfrm>
      </p:grpSpPr>
      <p:pic>
        <p:nvPicPr>
          <p:cNvPr descr="C:\Users\AdmOfficer\Desktop\mysql-png-2.png" id="1355" name="Google Shape;1355;p13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56" name="Google Shape;1356;p135"/>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57" name="Google Shape;1357;p135"/>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
        <p:nvSpPr>
          <p:cNvPr id="1358" name="Google Shape;1358;p135"/>
          <p:cNvSpPr/>
          <p:nvPr/>
        </p:nvSpPr>
        <p:spPr>
          <a:xfrm>
            <a:off x="285720" y="3643314"/>
            <a:ext cx="8572560" cy="584775"/>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PARTICULAR COLUMNS  SELECTION IN MYSQL</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3" name="Shape 1363"/>
        <p:cNvGrpSpPr/>
        <p:nvPr/>
      </p:nvGrpSpPr>
      <p:grpSpPr>
        <a:xfrm>
          <a:off x="0" y="0"/>
          <a:ext cx="0" cy="0"/>
          <a:chOff x="0" y="0"/>
          <a:chExt cx="0" cy="0"/>
        </a:xfrm>
      </p:grpSpPr>
      <p:pic>
        <p:nvPicPr>
          <p:cNvPr descr="C:\Users\AdmOfficer\Desktop\mysql-png-2.png" id="1364" name="Google Shape;1364;p136"/>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65" name="Google Shape;1365;p136"/>
          <p:cNvSpPr/>
          <p:nvPr/>
        </p:nvSpPr>
        <p:spPr>
          <a:xfrm>
            <a:off x="357158" y="2071678"/>
            <a:ext cx="857256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Selected particular columns  in MySQL</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SELECT username FROM mytable;</a:t>
            </a:r>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rgbClr val="FF5050"/>
                </a:solidFill>
                <a:latin typeface="Courier New"/>
                <a:ea typeface="Courier New"/>
                <a:cs typeface="Courier New"/>
                <a:sym typeface="Courier New"/>
              </a:rPr>
              <a:t>OUTPUT</a:t>
            </a:r>
            <a:endParaRPr/>
          </a:p>
          <a:p>
            <a:pPr indent="0" lvl="0" marL="0" marR="0" rtl="0" algn="l">
              <a:spcBef>
                <a:spcPts val="0"/>
              </a:spcBef>
              <a:spcAft>
                <a:spcPts val="0"/>
              </a:spcAft>
              <a:buNone/>
            </a:pPr>
            <a:r>
              <a:t/>
            </a:r>
            <a:endParaRPr b="1" sz="1800">
              <a:solidFill>
                <a:srgbClr val="FF5050"/>
              </a:solidFill>
              <a:latin typeface="Courier New"/>
              <a:ea typeface="Courier New"/>
              <a:cs typeface="Courier New"/>
              <a:sym typeface="Courier New"/>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username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myuser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1366" name="Google Shape;1366;p136"/>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67" name="Google Shape;1367;p136"/>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1" name="Shape 1371"/>
        <p:cNvGrpSpPr/>
        <p:nvPr/>
      </p:nvGrpSpPr>
      <p:grpSpPr>
        <a:xfrm>
          <a:off x="0" y="0"/>
          <a:ext cx="0" cy="0"/>
          <a:chOff x="0" y="0"/>
          <a:chExt cx="0" cy="0"/>
        </a:xfrm>
      </p:grpSpPr>
      <p:pic>
        <p:nvPicPr>
          <p:cNvPr descr="C:\Users\AdmOfficer\Desktop\mysql-png-2.png" id="1372" name="Google Shape;1372;p137"/>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73" name="Google Shape;1373;p137"/>
          <p:cNvSpPr/>
          <p:nvPr/>
        </p:nvSpPr>
        <p:spPr>
          <a:xfrm>
            <a:off x="357158" y="3643314"/>
            <a:ext cx="8572560" cy="584775"/>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SELECTING ROWS BASED ON CONDITIONS</a:t>
            </a:r>
            <a:endParaRPr/>
          </a:p>
        </p:txBody>
      </p:sp>
      <p:sp>
        <p:nvSpPr>
          <p:cNvPr id="1374" name="Google Shape;1374;p137"/>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75" name="Google Shape;1375;p137"/>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9" name="Shape 1379"/>
        <p:cNvGrpSpPr/>
        <p:nvPr/>
      </p:nvGrpSpPr>
      <p:grpSpPr>
        <a:xfrm>
          <a:off x="0" y="0"/>
          <a:ext cx="0" cy="0"/>
          <a:chOff x="0" y="0"/>
          <a:chExt cx="0" cy="0"/>
        </a:xfrm>
      </p:grpSpPr>
      <p:pic>
        <p:nvPicPr>
          <p:cNvPr descr="C:\Users\AdmOfficer\Desktop\mysql-png-2.png" id="1380" name="Google Shape;1380;p138"/>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81" name="Google Shape;1381;p138"/>
          <p:cNvSpPr/>
          <p:nvPr/>
        </p:nvSpPr>
        <p:spPr>
          <a:xfrm>
            <a:off x="357158" y="2071678"/>
            <a:ext cx="857256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Selecting rows based on conditions in MySQL</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SELECT * FROM mytable WHERE username = ‘myuser’;</a:t>
            </a:r>
            <a:endParaRPr/>
          </a:p>
          <a:p>
            <a:pPr indent="0" lvl="0" marL="0" marR="0" rtl="0" algn="l">
              <a:spcBef>
                <a:spcPts val="0"/>
              </a:spcBef>
              <a:spcAft>
                <a:spcPts val="0"/>
              </a:spcAft>
              <a:buNone/>
            </a:pPr>
            <a:r>
              <a:rPr b="1" lang="en-IN" sz="3200">
                <a:solidFill>
                  <a:srgbClr val="FF5050"/>
                </a:solidFill>
                <a:latin typeface="Courier New"/>
                <a:ea typeface="Courier New"/>
                <a:cs typeface="Courier New"/>
                <a:sym typeface="Courier New"/>
              </a:rPr>
              <a:t>OUTPUT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id | username | email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 1 | myuser    | myuser@example.com  |</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p:txBody>
      </p:sp>
      <p:sp>
        <p:nvSpPr>
          <p:cNvPr id="1382" name="Google Shape;1382;p138"/>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83" name="Google Shape;1383;p138"/>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7" name="Shape 1387"/>
        <p:cNvGrpSpPr/>
        <p:nvPr/>
      </p:nvGrpSpPr>
      <p:grpSpPr>
        <a:xfrm>
          <a:off x="0" y="0"/>
          <a:ext cx="0" cy="0"/>
          <a:chOff x="0" y="0"/>
          <a:chExt cx="0" cy="0"/>
        </a:xfrm>
      </p:grpSpPr>
      <p:pic>
        <p:nvPicPr>
          <p:cNvPr descr="C:\Users\AdmOfficer\Desktop\mysql-png-2.png" id="1388" name="Google Shape;1388;p139"/>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89" name="Google Shape;1389;p139"/>
          <p:cNvSpPr/>
          <p:nvPr/>
        </p:nvSpPr>
        <p:spPr>
          <a:xfrm>
            <a:off x="285720" y="3500438"/>
            <a:ext cx="857256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SELECT with DISTINCT</a:t>
            </a:r>
            <a:endParaRPr/>
          </a:p>
        </p:txBody>
      </p:sp>
      <p:sp>
        <p:nvSpPr>
          <p:cNvPr id="1390" name="Google Shape;1390;p139"/>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91" name="Google Shape;1391;p139"/>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214282" y="285728"/>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
        <p:nvSpPr>
          <p:cNvPr id="175" name="Google Shape;175;p14"/>
          <p:cNvSpPr txBox="1"/>
          <p:nvPr/>
        </p:nvSpPr>
        <p:spPr>
          <a:xfrm>
            <a:off x="500034" y="1714488"/>
            <a:ext cx="7858180" cy="10001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IN" sz="3060">
                <a:solidFill>
                  <a:schemeClr val="lt1"/>
                </a:solidFill>
                <a:latin typeface="Calibri"/>
                <a:ea typeface="Calibri"/>
                <a:cs typeface="Calibri"/>
                <a:sym typeface="Calibri"/>
              </a:rPr>
              <a:t>3. DAMAGE TO DATABASE AFFECTS VIRTUALLY ALL APPLICATIONS PROGRAMS</a:t>
            </a:r>
            <a:r>
              <a:rPr lang="en-IN" sz="3060">
                <a:solidFill>
                  <a:schemeClr val="lt1"/>
                </a:solidFill>
                <a:latin typeface="Calibri"/>
                <a:ea typeface="Calibri"/>
                <a:cs typeface="Calibri"/>
                <a:sym typeface="Calibri"/>
              </a:rPr>
              <a:t> </a:t>
            </a:r>
            <a:r>
              <a:rPr b="1" lang="en-IN" sz="3060">
                <a:solidFill>
                  <a:schemeClr val="lt1"/>
                </a:solidFill>
                <a:latin typeface="Calibri"/>
                <a:ea typeface="Calibri"/>
                <a:cs typeface="Calibri"/>
                <a:sym typeface="Calibri"/>
              </a:rPr>
              <a:t>.  </a:t>
            </a:r>
            <a:endParaRPr sz="3060">
              <a:solidFill>
                <a:schemeClr val="lt1"/>
              </a:solidFill>
              <a:latin typeface="Calibri"/>
              <a:ea typeface="Calibri"/>
              <a:cs typeface="Calibri"/>
              <a:sym typeface="Calibri"/>
            </a:endParaRPr>
          </a:p>
        </p:txBody>
      </p:sp>
      <p:sp>
        <p:nvSpPr>
          <p:cNvPr id="176" name="Google Shape;176;p14"/>
          <p:cNvSpPr/>
          <p:nvPr/>
        </p:nvSpPr>
        <p:spPr>
          <a:xfrm>
            <a:off x="571472" y="3143248"/>
            <a:ext cx="8001056"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If one part of the database is corrupted or damaged because of the hardware or software failure, since we don’t have many versions of the file, all the application programs which are dependent on this database are implicitly affected.</a:t>
            </a:r>
            <a:endParaRPr b="1" sz="3200">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5" name="Shape 1395"/>
        <p:cNvGrpSpPr/>
        <p:nvPr/>
      </p:nvGrpSpPr>
      <p:grpSpPr>
        <a:xfrm>
          <a:off x="0" y="0"/>
          <a:ext cx="0" cy="0"/>
          <a:chOff x="0" y="0"/>
          <a:chExt cx="0" cy="0"/>
        </a:xfrm>
      </p:grpSpPr>
      <p:pic>
        <p:nvPicPr>
          <p:cNvPr descr="C:\Users\AdmOfficer\Desktop\mysql-png-2.png" id="1396" name="Google Shape;1396;p140"/>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397" name="Google Shape;1397;p140"/>
          <p:cNvSpPr/>
          <p:nvPr/>
        </p:nvSpPr>
        <p:spPr>
          <a:xfrm>
            <a:off x="357158" y="2071678"/>
            <a:ext cx="857256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 with DISTINCT</a:t>
            </a:r>
            <a:endParaRPr/>
          </a:p>
          <a:p>
            <a:pPr indent="0" lvl="0" marL="0" marR="0" rtl="0" algn="l">
              <a:spcBef>
                <a:spcPts val="0"/>
              </a:spcBef>
              <a:spcAft>
                <a:spcPts val="0"/>
              </a:spcAft>
              <a:buNone/>
            </a:pPr>
            <a:r>
              <a:t/>
            </a:r>
            <a:endParaRPr b="1" sz="1600">
              <a:solidFill>
                <a:srgbClr val="0000FF"/>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ourier New"/>
                <a:ea typeface="Courier New"/>
                <a:cs typeface="Courier New"/>
                <a:sym typeface="Courier New"/>
              </a:rPr>
              <a:t>The  DISTINCT clause after  SELECT eliminates duplicate rows from the result set.</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car</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car_id INT NOT NULL PRIMARY KEY, name VARCHAR(20),</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price DECIMAL(8,2)</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p:txBody>
      </p:sp>
      <p:sp>
        <p:nvSpPr>
          <p:cNvPr id="1398" name="Google Shape;1398;p140"/>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399" name="Google Shape;1399;p140"/>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3" name="Shape 1403"/>
        <p:cNvGrpSpPr/>
        <p:nvPr/>
      </p:nvGrpSpPr>
      <p:grpSpPr>
        <a:xfrm>
          <a:off x="0" y="0"/>
          <a:ext cx="0" cy="0"/>
          <a:chOff x="0" y="0"/>
          <a:chExt cx="0" cy="0"/>
        </a:xfrm>
      </p:grpSpPr>
      <p:pic>
        <p:nvPicPr>
          <p:cNvPr descr="C:\Users\AdmOfficer\Desktop\mysql-png-2.png" id="1404" name="Google Shape;1404;p141"/>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05" name="Google Shape;1405;p141"/>
          <p:cNvSpPr/>
          <p:nvPr/>
        </p:nvSpPr>
        <p:spPr>
          <a:xfrm>
            <a:off x="357158" y="2071678"/>
            <a:ext cx="857256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 with DISTINCT</a:t>
            </a:r>
            <a:endParaRPr/>
          </a:p>
          <a:p>
            <a:pPr indent="0" lvl="0" marL="0" marR="0" rtl="0" algn="l">
              <a:spcBef>
                <a:spcPts val="0"/>
              </a:spcBef>
              <a:spcAft>
                <a:spcPts val="0"/>
              </a:spcAft>
              <a:buNone/>
            </a:pPr>
            <a:r>
              <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INSERT INTO CAR (`car_id`, `name`, `price`) VALUES (1, 'Audi A1', '20000');</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INSERT INTO CAR (`car_id`, `name`, `price`) VALUES (2, 'Audi A1', '15000');</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INSERT INTO CAR (`car_id`, `name`, `price`) VALUES (3, 'Audi A2', '40000');</a:t>
            </a:r>
            <a:endParaRPr/>
          </a:p>
          <a:p>
            <a:pPr indent="0" lvl="0" marL="0" marR="0" rtl="0" algn="l">
              <a:spcBef>
                <a:spcPts val="0"/>
              </a:spcBef>
              <a:spcAft>
                <a:spcPts val="0"/>
              </a:spcAft>
              <a:buNone/>
            </a:pPr>
            <a:r>
              <a:rPr b="1" lang="en-IN" sz="2400">
                <a:solidFill>
                  <a:schemeClr val="dk1"/>
                </a:solidFill>
                <a:latin typeface="Courier New"/>
                <a:ea typeface="Courier New"/>
                <a:cs typeface="Courier New"/>
                <a:sym typeface="Courier New"/>
              </a:rPr>
              <a:t>INSERT INTO CAR (`car_id`, `name`, `price`) VALUES (4, 'Audi A2', '40000');</a:t>
            </a:r>
            <a:endParaRPr b="1" sz="2400">
              <a:solidFill>
                <a:schemeClr val="dk1"/>
              </a:solidFill>
              <a:latin typeface="Courier New"/>
              <a:ea typeface="Courier New"/>
              <a:cs typeface="Courier New"/>
              <a:sym typeface="Courier New"/>
            </a:endParaRPr>
          </a:p>
        </p:txBody>
      </p:sp>
      <p:sp>
        <p:nvSpPr>
          <p:cNvPr id="1406" name="Google Shape;1406;p141"/>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407" name="Google Shape;1407;p141"/>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1" name="Shape 1411"/>
        <p:cNvGrpSpPr/>
        <p:nvPr/>
      </p:nvGrpSpPr>
      <p:grpSpPr>
        <a:xfrm>
          <a:off x="0" y="0"/>
          <a:ext cx="0" cy="0"/>
          <a:chOff x="0" y="0"/>
          <a:chExt cx="0" cy="0"/>
        </a:xfrm>
      </p:grpSpPr>
      <p:pic>
        <p:nvPicPr>
          <p:cNvPr descr="C:\Users\AdmOfficer\Desktop\mysql-png-2.png" id="1412" name="Google Shape;1412;p142"/>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13" name="Google Shape;1413;p142"/>
          <p:cNvSpPr/>
          <p:nvPr/>
        </p:nvSpPr>
        <p:spPr>
          <a:xfrm>
            <a:off x="357158" y="1964377"/>
            <a:ext cx="857256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 with DISTINCT</a:t>
            </a:r>
            <a:endParaRPr/>
          </a:p>
          <a:p>
            <a:pPr indent="0" lvl="0" marL="0" marR="0" rtl="0" algn="l">
              <a:spcBef>
                <a:spcPts val="0"/>
              </a:spcBef>
              <a:spcAft>
                <a:spcPts val="0"/>
              </a:spcAft>
              <a:buNone/>
            </a:pPr>
            <a:r>
              <a:t/>
            </a:r>
            <a:endParaRPr b="1"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SELECT DISTINCT name FROM CAR;</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name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A1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A2 |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1414" name="Google Shape;1414;p142"/>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415" name="Google Shape;1415;p142"/>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9" name="Shape 1419"/>
        <p:cNvGrpSpPr/>
        <p:nvPr/>
      </p:nvGrpSpPr>
      <p:grpSpPr>
        <a:xfrm>
          <a:off x="0" y="0"/>
          <a:ext cx="0" cy="0"/>
          <a:chOff x="0" y="0"/>
          <a:chExt cx="0" cy="0"/>
        </a:xfrm>
      </p:grpSpPr>
      <p:pic>
        <p:nvPicPr>
          <p:cNvPr descr="C:\Users\AdmOfficer\Desktop\mysql-png-2.png" id="1420" name="Google Shape;1420;p143"/>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21" name="Google Shape;1421;p143"/>
          <p:cNvSpPr/>
          <p:nvPr/>
        </p:nvSpPr>
        <p:spPr>
          <a:xfrm>
            <a:off x="357158" y="2071678"/>
            <a:ext cx="857256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SELECT with DISTINCT</a:t>
            </a:r>
            <a:endParaRPr/>
          </a:p>
          <a:p>
            <a:pPr indent="0" lvl="0" marL="0" marR="0" rtl="0" algn="l">
              <a:spcBef>
                <a:spcPts val="0"/>
              </a:spcBef>
              <a:spcAft>
                <a:spcPts val="0"/>
              </a:spcAft>
              <a:buNone/>
            </a:pPr>
            <a:r>
              <a:t/>
            </a:r>
            <a:endParaRPr b="1"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SELECT DISTINCT name, price FROM CAR;</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name    | price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A1 | 20000.00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A1 | 15000.00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A2 | 40000.00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1422" name="Google Shape;1422;p143"/>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423" name="Google Shape;1423;p143"/>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7" name="Shape 1427"/>
        <p:cNvGrpSpPr/>
        <p:nvPr/>
      </p:nvGrpSpPr>
      <p:grpSpPr>
        <a:xfrm>
          <a:off x="0" y="0"/>
          <a:ext cx="0" cy="0"/>
          <a:chOff x="0" y="0"/>
          <a:chExt cx="0" cy="0"/>
        </a:xfrm>
      </p:grpSpPr>
      <p:pic>
        <p:nvPicPr>
          <p:cNvPr descr="C:\Users\AdmOfficer\Desktop\mysql-png-2.png" id="1428" name="Google Shape;1428;p144"/>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29" name="Google Shape;1429;p144"/>
          <p:cNvSpPr/>
          <p:nvPr/>
        </p:nvSpPr>
        <p:spPr>
          <a:xfrm>
            <a:off x="357158" y="3500438"/>
            <a:ext cx="8572560" cy="584775"/>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ALL Keyword</a:t>
            </a:r>
            <a:endParaRPr/>
          </a:p>
        </p:txBody>
      </p:sp>
      <p:sp>
        <p:nvSpPr>
          <p:cNvPr id="1430" name="Google Shape;1430;p144"/>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431" name="Google Shape;1431;p144"/>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5" name="Shape 1435"/>
        <p:cNvGrpSpPr/>
        <p:nvPr/>
      </p:nvGrpSpPr>
      <p:grpSpPr>
        <a:xfrm>
          <a:off x="0" y="0"/>
          <a:ext cx="0" cy="0"/>
          <a:chOff x="0" y="0"/>
          <a:chExt cx="0" cy="0"/>
        </a:xfrm>
      </p:grpSpPr>
      <p:pic>
        <p:nvPicPr>
          <p:cNvPr descr="C:\Users\AdmOfficer\Desktop\mysql-png-2.png" id="1436" name="Google Shape;1436;p14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37" name="Google Shape;1437;p145"/>
          <p:cNvSpPr/>
          <p:nvPr/>
        </p:nvSpPr>
        <p:spPr>
          <a:xfrm>
            <a:off x="357158" y="2071678"/>
            <a:ext cx="857256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ALL Keyword</a:t>
            </a:r>
            <a:endParaRPr/>
          </a:p>
          <a:p>
            <a:pPr indent="0" lvl="0" marL="0" marR="0" rtl="0" algn="l">
              <a:spcBef>
                <a:spcPts val="0"/>
              </a:spcBef>
              <a:spcAft>
                <a:spcPts val="0"/>
              </a:spcAft>
              <a:buNone/>
            </a:pPr>
            <a:r>
              <a:t/>
            </a:r>
            <a:endParaRPr b="1"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SELECT ALL name FROM CAR;</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name    |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A1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A1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 Audi A2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p:txBody>
      </p:sp>
      <p:sp>
        <p:nvSpPr>
          <p:cNvPr id="1438" name="Google Shape;1438;p145"/>
          <p:cNvSpPr txBox="1"/>
          <p:nvPr/>
        </p:nvSpPr>
        <p:spPr>
          <a:xfrm>
            <a:off x="2571736" y="1285860"/>
            <a:ext cx="5429288" cy="571504"/>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CATEGORY: DML COMMAND</a:t>
            </a:r>
            <a:endParaRPr b="1" sz="3200">
              <a:solidFill>
                <a:schemeClr val="lt1"/>
              </a:solidFill>
              <a:latin typeface="Calibri"/>
              <a:ea typeface="Calibri"/>
              <a:cs typeface="Calibri"/>
              <a:sym typeface="Calibri"/>
            </a:endParaRPr>
          </a:p>
        </p:txBody>
      </p:sp>
      <p:sp>
        <p:nvSpPr>
          <p:cNvPr id="1439" name="Google Shape;1439;p145"/>
          <p:cNvSpPr txBox="1"/>
          <p:nvPr/>
        </p:nvSpPr>
        <p:spPr>
          <a:xfrm>
            <a:off x="2000232" y="285728"/>
            <a:ext cx="6643734"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SELECT QUERY in MySQL</a:t>
            </a:r>
            <a:endParaRPr b="1" sz="3200">
              <a:solidFill>
                <a:schemeClr val="lt1"/>
              </a:solidFill>
              <a:latin typeface="Calibri"/>
              <a:ea typeface="Calibri"/>
              <a:cs typeface="Calibri"/>
              <a:sym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3" name="Shape 1443"/>
        <p:cNvGrpSpPr/>
        <p:nvPr/>
      </p:nvGrpSpPr>
      <p:grpSpPr>
        <a:xfrm>
          <a:off x="0" y="0"/>
          <a:ext cx="0" cy="0"/>
          <a:chOff x="0" y="0"/>
          <a:chExt cx="0" cy="0"/>
        </a:xfrm>
      </p:grpSpPr>
      <p:pic>
        <p:nvPicPr>
          <p:cNvPr descr="C:\Users\AdmOfficer\Desktop\mysql-png-2.png" id="1444" name="Google Shape;1444;p146"/>
          <p:cNvPicPr preferRelativeResize="0"/>
          <p:nvPr/>
        </p:nvPicPr>
        <p:blipFill rotWithShape="1">
          <a:blip r:embed="rId3">
            <a:alphaModFix/>
          </a:blip>
          <a:srcRect b="0" l="0" r="0" t="0"/>
          <a:stretch/>
        </p:blipFill>
        <p:spPr>
          <a:xfrm>
            <a:off x="2571736" y="928670"/>
            <a:ext cx="3714776" cy="2292390"/>
          </a:xfrm>
          <a:prstGeom prst="rect">
            <a:avLst/>
          </a:prstGeom>
          <a:noFill/>
          <a:ln>
            <a:noFill/>
          </a:ln>
          <a:effectLst>
            <a:outerShdw blurRad="292100" rotWithShape="0" algn="tl" dir="2700000" dist="139700">
              <a:srgbClr val="333333">
                <a:alpha val="64705"/>
              </a:srgbClr>
            </a:outerShdw>
          </a:effectLst>
        </p:spPr>
      </p:pic>
      <p:sp>
        <p:nvSpPr>
          <p:cNvPr id="1445" name="Google Shape;1445;p146"/>
          <p:cNvSpPr/>
          <p:nvPr/>
        </p:nvSpPr>
        <p:spPr>
          <a:xfrm>
            <a:off x="357158" y="3643314"/>
            <a:ext cx="8572560" cy="58477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DESCRIBE COMMAND</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9" name="Shape 1449"/>
        <p:cNvGrpSpPr/>
        <p:nvPr/>
      </p:nvGrpSpPr>
      <p:grpSpPr>
        <a:xfrm>
          <a:off x="0" y="0"/>
          <a:ext cx="0" cy="0"/>
          <a:chOff x="0" y="0"/>
          <a:chExt cx="0" cy="0"/>
        </a:xfrm>
      </p:grpSpPr>
      <p:pic>
        <p:nvPicPr>
          <p:cNvPr descr="C:\Users\AdmOfficer\Desktop\mysql-png-2.png" id="1450" name="Google Shape;1450;p147"/>
          <p:cNvPicPr preferRelativeResize="0"/>
          <p:nvPr/>
        </p:nvPicPr>
        <p:blipFill rotWithShape="1">
          <a:blip r:embed="rId3">
            <a:alphaModFix/>
          </a:blip>
          <a:srcRect b="0" l="0" r="0" t="0"/>
          <a:stretch/>
        </p:blipFill>
        <p:spPr>
          <a:xfrm>
            <a:off x="214282" y="214290"/>
            <a:ext cx="1620696" cy="1000132"/>
          </a:xfrm>
          <a:prstGeom prst="rect">
            <a:avLst/>
          </a:prstGeom>
          <a:noFill/>
          <a:ln>
            <a:noFill/>
          </a:ln>
          <a:effectLst>
            <a:outerShdw blurRad="292100" rotWithShape="0" algn="tl" dir="2700000" dist="139700">
              <a:srgbClr val="333333">
                <a:alpha val="64705"/>
              </a:srgbClr>
            </a:outerShdw>
          </a:effectLst>
        </p:spPr>
      </p:pic>
      <p:sp>
        <p:nvSpPr>
          <p:cNvPr id="1451" name="Google Shape;1451;p147"/>
          <p:cNvSpPr/>
          <p:nvPr/>
        </p:nvSpPr>
        <p:spPr>
          <a:xfrm>
            <a:off x="1928794" y="357166"/>
            <a:ext cx="6572296" cy="58477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DESCRIBE COMMAND</a:t>
            </a:r>
            <a:endParaRPr/>
          </a:p>
        </p:txBody>
      </p:sp>
      <p:sp>
        <p:nvSpPr>
          <p:cNvPr id="1452" name="Google Shape;1452;p147"/>
          <p:cNvSpPr/>
          <p:nvPr/>
        </p:nvSpPr>
        <p:spPr>
          <a:xfrm>
            <a:off x="401711" y="1928802"/>
            <a:ext cx="8170817"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Describe command is used to show all the fields of a table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All the details. (structure of the table)</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DESCRIBE databaseName.tableName;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Or</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DESCRIBE tablename;</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6" name="Shape 1456"/>
        <p:cNvGrpSpPr/>
        <p:nvPr/>
      </p:nvGrpSpPr>
      <p:grpSpPr>
        <a:xfrm>
          <a:off x="0" y="0"/>
          <a:ext cx="0" cy="0"/>
          <a:chOff x="0" y="0"/>
          <a:chExt cx="0" cy="0"/>
        </a:xfrm>
      </p:grpSpPr>
      <p:pic>
        <p:nvPicPr>
          <p:cNvPr descr="C:\Users\AdmOfficer\Desktop\mysql-png-2.png" id="1457" name="Google Shape;1457;p148"/>
          <p:cNvPicPr preferRelativeResize="0"/>
          <p:nvPr/>
        </p:nvPicPr>
        <p:blipFill rotWithShape="1">
          <a:blip r:embed="rId3">
            <a:alphaModFix/>
          </a:blip>
          <a:srcRect b="0" l="0" r="0" t="0"/>
          <a:stretch/>
        </p:blipFill>
        <p:spPr>
          <a:xfrm>
            <a:off x="214282" y="285728"/>
            <a:ext cx="1714512" cy="1058026"/>
          </a:xfrm>
          <a:prstGeom prst="rect">
            <a:avLst/>
          </a:prstGeom>
          <a:noFill/>
          <a:ln>
            <a:noFill/>
          </a:ln>
          <a:effectLst>
            <a:outerShdw blurRad="292100" rotWithShape="0" algn="tl" dir="2700000" dist="139700">
              <a:srgbClr val="333333">
                <a:alpha val="64705"/>
              </a:srgbClr>
            </a:outerShdw>
          </a:effectLst>
        </p:spPr>
      </p:pic>
      <p:sp>
        <p:nvSpPr>
          <p:cNvPr id="1458" name="Google Shape;1458;p148"/>
          <p:cNvSpPr/>
          <p:nvPr/>
        </p:nvSpPr>
        <p:spPr>
          <a:xfrm>
            <a:off x="2000232" y="428604"/>
            <a:ext cx="6643734" cy="58477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DESCRIBE COMMAND</a:t>
            </a:r>
            <a:endParaRPr/>
          </a:p>
        </p:txBody>
      </p:sp>
      <p:sp>
        <p:nvSpPr>
          <p:cNvPr id="1459" name="Google Shape;1459;p148"/>
          <p:cNvSpPr/>
          <p:nvPr/>
        </p:nvSpPr>
        <p:spPr>
          <a:xfrm>
            <a:off x="142844" y="1714488"/>
            <a:ext cx="8827609"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mysql&gt; DESCRIBE orders;</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Field                   | Type      | Null | Key | Default | Extra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orderNumber   | int(11)   | NO  |  PRI | NULL     |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orderDate         | date       | NO  |         | NULL     |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requiredDate   | date       | NO  |         | NULL     |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shippedDate    | date       | YES |          | NULL     |           |</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4 rows in set (0.01 sec)</a:t>
            </a:r>
            <a:endParaRPr b="1" sz="2800">
              <a:solidFill>
                <a:schemeClr val="dk1"/>
              </a:solidFill>
              <a:latin typeface="Calibri"/>
              <a:ea typeface="Calibri"/>
              <a:cs typeface="Calibri"/>
              <a:sym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3" name="Shape 1463"/>
        <p:cNvGrpSpPr/>
        <p:nvPr/>
      </p:nvGrpSpPr>
      <p:grpSpPr>
        <a:xfrm>
          <a:off x="0" y="0"/>
          <a:ext cx="0" cy="0"/>
          <a:chOff x="0" y="0"/>
          <a:chExt cx="0" cy="0"/>
        </a:xfrm>
      </p:grpSpPr>
      <p:pic>
        <p:nvPicPr>
          <p:cNvPr descr="C:\Users\AdmOfficer\Desktop\mysql-png-2.png" id="1464" name="Google Shape;1464;p149"/>
          <p:cNvPicPr preferRelativeResize="0"/>
          <p:nvPr/>
        </p:nvPicPr>
        <p:blipFill rotWithShape="1">
          <a:blip r:embed="rId3">
            <a:alphaModFix/>
          </a:blip>
          <a:srcRect b="0" l="0" r="0" t="0"/>
          <a:stretch/>
        </p:blipFill>
        <p:spPr>
          <a:xfrm>
            <a:off x="2500298" y="714356"/>
            <a:ext cx="4071966" cy="2512812"/>
          </a:xfrm>
          <a:prstGeom prst="rect">
            <a:avLst/>
          </a:prstGeom>
          <a:noFill/>
          <a:ln>
            <a:noFill/>
          </a:ln>
          <a:effectLst>
            <a:outerShdw blurRad="292100" rotWithShape="0" algn="tl" dir="2700000" dist="139700">
              <a:srgbClr val="333333">
                <a:alpha val="64705"/>
              </a:srgbClr>
            </a:outerShdw>
          </a:effectLst>
        </p:spPr>
      </p:pic>
      <p:sp>
        <p:nvSpPr>
          <p:cNvPr id="1465" name="Google Shape;1465;p149"/>
          <p:cNvSpPr/>
          <p:nvPr/>
        </p:nvSpPr>
        <p:spPr>
          <a:xfrm>
            <a:off x="357158" y="3500438"/>
            <a:ext cx="8572560" cy="58477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SHOW LIST OF EXISTING DATABASES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214282" y="285728"/>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
        <p:nvSpPr>
          <p:cNvPr id="182" name="Google Shape;182;p15"/>
          <p:cNvSpPr txBox="1"/>
          <p:nvPr/>
        </p:nvSpPr>
        <p:spPr>
          <a:xfrm>
            <a:off x="285720" y="1714488"/>
            <a:ext cx="7858180" cy="10001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4. EXTENSIVE CONVERSION COSTS  </a:t>
            </a:r>
            <a:endParaRPr sz="3600">
              <a:solidFill>
                <a:schemeClr val="lt1"/>
              </a:solidFill>
              <a:latin typeface="Calibri"/>
              <a:ea typeface="Calibri"/>
              <a:cs typeface="Calibri"/>
              <a:sym typeface="Calibri"/>
            </a:endParaRPr>
          </a:p>
        </p:txBody>
      </p:sp>
      <p:sp>
        <p:nvSpPr>
          <p:cNvPr id="183" name="Google Shape;183;p15"/>
          <p:cNvSpPr/>
          <p:nvPr/>
        </p:nvSpPr>
        <p:spPr>
          <a:xfrm>
            <a:off x="428596" y="2889966"/>
            <a:ext cx="8001056"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In moving form a file-based system to a database system If you are currently working on file based system and need to upgrade it to database system, then large amount of cost is incurred in purchasing different tools, adopting different techniques as per the requirement.</a:t>
            </a:r>
            <a:endParaRPr b="1" sz="3200">
              <a:solidFill>
                <a:schemeClr val="dk1"/>
              </a:solidFill>
              <a:latin typeface="Calibri"/>
              <a:ea typeface="Calibri"/>
              <a:cs typeface="Calibri"/>
              <a:sym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9" name="Shape 1469"/>
        <p:cNvGrpSpPr/>
        <p:nvPr/>
      </p:nvGrpSpPr>
      <p:grpSpPr>
        <a:xfrm>
          <a:off x="0" y="0"/>
          <a:ext cx="0" cy="0"/>
          <a:chOff x="0" y="0"/>
          <a:chExt cx="0" cy="0"/>
        </a:xfrm>
      </p:grpSpPr>
      <p:pic>
        <p:nvPicPr>
          <p:cNvPr descr="C:\Users\AdmOfficer\Desktop\mysql-png-2.png" id="1470" name="Google Shape;1470;p150"/>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471" name="Google Shape;1471;p150"/>
          <p:cNvSpPr/>
          <p:nvPr/>
        </p:nvSpPr>
        <p:spPr>
          <a:xfrm>
            <a:off x="2071670" y="1785926"/>
            <a:ext cx="4500594" cy="33855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SHOW databases;</a:t>
            </a:r>
            <a:endParaRPr/>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Databases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employeees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mydb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p:txBody>
      </p:sp>
      <p:sp>
        <p:nvSpPr>
          <p:cNvPr id="1472" name="Google Shape;1472;p150"/>
          <p:cNvSpPr/>
          <p:nvPr/>
        </p:nvSpPr>
        <p:spPr>
          <a:xfrm>
            <a:off x="1785950" y="415333"/>
            <a:ext cx="7072330" cy="58477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SHOW LIST OF EXISTING DATABASES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6" name="Shape 1476"/>
        <p:cNvGrpSpPr/>
        <p:nvPr/>
      </p:nvGrpSpPr>
      <p:grpSpPr>
        <a:xfrm>
          <a:off x="0" y="0"/>
          <a:ext cx="0" cy="0"/>
          <a:chOff x="0" y="0"/>
          <a:chExt cx="0" cy="0"/>
        </a:xfrm>
      </p:grpSpPr>
      <p:pic>
        <p:nvPicPr>
          <p:cNvPr descr="C:\Users\AdmOfficer\Desktop\mysql-png-2.png" id="1477" name="Google Shape;1477;p151"/>
          <p:cNvPicPr preferRelativeResize="0"/>
          <p:nvPr/>
        </p:nvPicPr>
        <p:blipFill rotWithShape="1">
          <a:blip r:embed="rId3">
            <a:alphaModFix/>
          </a:blip>
          <a:srcRect b="0" l="0" r="0" t="0"/>
          <a:stretch/>
        </p:blipFill>
        <p:spPr>
          <a:xfrm>
            <a:off x="2143108" y="500042"/>
            <a:ext cx="4500594" cy="2777318"/>
          </a:xfrm>
          <a:prstGeom prst="rect">
            <a:avLst/>
          </a:prstGeom>
          <a:noFill/>
          <a:ln>
            <a:noFill/>
          </a:ln>
          <a:effectLst>
            <a:outerShdw blurRad="292100" rotWithShape="0" algn="tl" dir="2700000" dist="139700">
              <a:srgbClr val="333333">
                <a:alpha val="64705"/>
              </a:srgbClr>
            </a:outerShdw>
          </a:effectLst>
        </p:spPr>
      </p:pic>
      <p:sp>
        <p:nvSpPr>
          <p:cNvPr id="1478" name="Google Shape;1478;p151"/>
          <p:cNvSpPr/>
          <p:nvPr/>
        </p:nvSpPr>
        <p:spPr>
          <a:xfrm>
            <a:off x="357158" y="3500438"/>
            <a:ext cx="8572560" cy="584775"/>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SHOW TABLES IN AN EXISTING DATABASE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2" name="Shape 1482"/>
        <p:cNvGrpSpPr/>
        <p:nvPr/>
      </p:nvGrpSpPr>
      <p:grpSpPr>
        <a:xfrm>
          <a:off x="0" y="0"/>
          <a:ext cx="0" cy="0"/>
          <a:chOff x="0" y="0"/>
          <a:chExt cx="0" cy="0"/>
        </a:xfrm>
      </p:grpSpPr>
      <p:pic>
        <p:nvPicPr>
          <p:cNvPr descr="C:\Users\AdmOfficer\Desktop\mysql-png-2.png" id="1483" name="Google Shape;1483;p152"/>
          <p:cNvPicPr preferRelativeResize="0"/>
          <p:nvPr/>
        </p:nvPicPr>
        <p:blipFill rotWithShape="1">
          <a:blip r:embed="rId3">
            <a:alphaModFix/>
          </a:blip>
          <a:srcRect b="0" l="0" r="0" t="0"/>
          <a:stretch/>
        </p:blipFill>
        <p:spPr>
          <a:xfrm>
            <a:off x="71406" y="142852"/>
            <a:ext cx="1504932" cy="928694"/>
          </a:xfrm>
          <a:prstGeom prst="rect">
            <a:avLst/>
          </a:prstGeom>
          <a:noFill/>
          <a:ln>
            <a:noFill/>
          </a:ln>
          <a:effectLst>
            <a:outerShdw blurRad="292100" rotWithShape="0" algn="tl" dir="2700000" dist="139700">
              <a:srgbClr val="333333">
                <a:alpha val="64705"/>
              </a:srgbClr>
            </a:outerShdw>
          </a:effectLst>
        </p:spPr>
      </p:pic>
      <p:sp>
        <p:nvSpPr>
          <p:cNvPr id="1484" name="Google Shape;1484;p152"/>
          <p:cNvSpPr/>
          <p:nvPr/>
        </p:nvSpPr>
        <p:spPr>
          <a:xfrm>
            <a:off x="1571604" y="357166"/>
            <a:ext cx="7429552" cy="584775"/>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SHOW TABLES IN AN EXISTING DATABASE</a:t>
            </a:r>
            <a:endParaRPr/>
          </a:p>
        </p:txBody>
      </p:sp>
      <p:sp>
        <p:nvSpPr>
          <p:cNvPr id="1485" name="Google Shape;1485;p152"/>
          <p:cNvSpPr/>
          <p:nvPr/>
        </p:nvSpPr>
        <p:spPr>
          <a:xfrm>
            <a:off x="2000232" y="3143248"/>
            <a:ext cx="435771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SHOW tables;</a:t>
            </a:r>
            <a:endParaRPr/>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  Tables_in_mydb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|mytable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9" name="Shape 1489"/>
        <p:cNvGrpSpPr/>
        <p:nvPr/>
      </p:nvGrpSpPr>
      <p:grpSpPr>
        <a:xfrm>
          <a:off x="0" y="0"/>
          <a:ext cx="0" cy="0"/>
          <a:chOff x="0" y="0"/>
          <a:chExt cx="0" cy="0"/>
        </a:xfrm>
      </p:grpSpPr>
      <p:pic>
        <p:nvPicPr>
          <p:cNvPr descr="C:\Users\AdmOfficer\Desktop\mysql-png-2.png" id="1490" name="Google Shape;1490;p153"/>
          <p:cNvPicPr preferRelativeResize="0"/>
          <p:nvPr/>
        </p:nvPicPr>
        <p:blipFill rotWithShape="1">
          <a:blip r:embed="rId3">
            <a:alphaModFix/>
          </a:blip>
          <a:srcRect b="0" l="0" r="0" t="0"/>
          <a:stretch/>
        </p:blipFill>
        <p:spPr>
          <a:xfrm>
            <a:off x="2285984" y="500042"/>
            <a:ext cx="4714908" cy="2909572"/>
          </a:xfrm>
          <a:prstGeom prst="rect">
            <a:avLst/>
          </a:prstGeom>
          <a:noFill/>
          <a:ln>
            <a:noFill/>
          </a:ln>
          <a:effectLst>
            <a:outerShdw blurRad="292100" rotWithShape="0" algn="tl" dir="2700000" dist="139700">
              <a:srgbClr val="333333">
                <a:alpha val="64705"/>
              </a:srgbClr>
            </a:outerShdw>
          </a:effectLst>
        </p:spPr>
      </p:pic>
      <p:sp>
        <p:nvSpPr>
          <p:cNvPr id="1491" name="Google Shape;1491;p153"/>
          <p:cNvSpPr/>
          <p:nvPr/>
        </p:nvSpPr>
        <p:spPr>
          <a:xfrm>
            <a:off x="357158" y="3643314"/>
            <a:ext cx="8572560" cy="584775"/>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CREATING USER</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5" name="Shape 1495"/>
        <p:cNvGrpSpPr/>
        <p:nvPr/>
      </p:nvGrpSpPr>
      <p:grpSpPr>
        <a:xfrm>
          <a:off x="0" y="0"/>
          <a:ext cx="0" cy="0"/>
          <a:chOff x="0" y="0"/>
          <a:chExt cx="0" cy="0"/>
        </a:xfrm>
      </p:grpSpPr>
      <p:pic>
        <p:nvPicPr>
          <p:cNvPr descr="C:\Users\AdmOfficer\Desktop\mysql-png-2.png" id="1496" name="Google Shape;1496;p154"/>
          <p:cNvPicPr preferRelativeResize="0"/>
          <p:nvPr/>
        </p:nvPicPr>
        <p:blipFill rotWithShape="1">
          <a:blip r:embed="rId3">
            <a:alphaModFix/>
          </a:blip>
          <a:srcRect b="0" l="0" r="0" t="0"/>
          <a:stretch/>
        </p:blipFill>
        <p:spPr>
          <a:xfrm>
            <a:off x="2143108" y="1071546"/>
            <a:ext cx="4286280" cy="2645065"/>
          </a:xfrm>
          <a:prstGeom prst="rect">
            <a:avLst/>
          </a:prstGeom>
          <a:noFill/>
          <a:ln>
            <a:noFill/>
          </a:ln>
          <a:effectLst>
            <a:outerShdw blurRad="292100" rotWithShape="0" algn="tl" dir="2700000" dist="139700">
              <a:srgbClr val="333333">
                <a:alpha val="64705"/>
              </a:srgbClr>
            </a:outerShdw>
          </a:effectLst>
        </p:spPr>
      </p:pic>
      <p:sp>
        <p:nvSpPr>
          <p:cNvPr id="1497" name="Google Shape;1497;p154"/>
          <p:cNvSpPr/>
          <p:nvPr/>
        </p:nvSpPr>
        <p:spPr>
          <a:xfrm>
            <a:off x="1357290" y="4214818"/>
            <a:ext cx="6429420" cy="584775"/>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CREATING USER- FROM LOCAL</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1" name="Shape 1501"/>
        <p:cNvGrpSpPr/>
        <p:nvPr/>
      </p:nvGrpSpPr>
      <p:grpSpPr>
        <a:xfrm>
          <a:off x="0" y="0"/>
          <a:ext cx="0" cy="0"/>
          <a:chOff x="0" y="0"/>
          <a:chExt cx="0" cy="0"/>
        </a:xfrm>
      </p:grpSpPr>
      <p:pic>
        <p:nvPicPr>
          <p:cNvPr descr="C:\Users\AdmOfficer\Desktop\mysql-png-2.png" id="1502" name="Google Shape;1502;p155"/>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503" name="Google Shape;1503;p155"/>
          <p:cNvSpPr/>
          <p:nvPr/>
        </p:nvSpPr>
        <p:spPr>
          <a:xfrm>
            <a:off x="2214546" y="428604"/>
            <a:ext cx="6429420" cy="584775"/>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CREATING USER- FROM LOCAL</a:t>
            </a:r>
            <a:endParaRPr/>
          </a:p>
        </p:txBody>
      </p:sp>
      <p:sp>
        <p:nvSpPr>
          <p:cNvPr id="1504" name="Google Shape;1504;p155"/>
          <p:cNvSpPr/>
          <p:nvPr/>
        </p:nvSpPr>
        <p:spPr>
          <a:xfrm>
            <a:off x="357158" y="2000240"/>
            <a:ext cx="8072494" cy="33239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CREATE USER 'user'@'localhost' IDENTIFIED BY            'some_password';  </a:t>
            </a:r>
            <a:endParaRPr/>
          </a:p>
          <a:p>
            <a:pPr indent="0" lvl="0" marL="0" marR="0" rtl="0" algn="l">
              <a:lnSpc>
                <a:spcPct val="150000"/>
              </a:lnSpc>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Will create a user that can only connect on the local machine where the database is hosted.</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8" name="Shape 1508"/>
        <p:cNvGrpSpPr/>
        <p:nvPr/>
      </p:nvGrpSpPr>
      <p:grpSpPr>
        <a:xfrm>
          <a:off x="0" y="0"/>
          <a:ext cx="0" cy="0"/>
          <a:chOff x="0" y="0"/>
          <a:chExt cx="0" cy="0"/>
        </a:xfrm>
      </p:grpSpPr>
      <p:pic>
        <p:nvPicPr>
          <p:cNvPr descr="C:\Users\AdmOfficer\Desktop\mysql-png-2.png" id="1509" name="Google Shape;1509;p156"/>
          <p:cNvPicPr preferRelativeResize="0"/>
          <p:nvPr/>
        </p:nvPicPr>
        <p:blipFill rotWithShape="1">
          <a:blip r:embed="rId3">
            <a:alphaModFix/>
          </a:blip>
          <a:srcRect b="0" l="0" r="0" t="0"/>
          <a:stretch/>
        </p:blipFill>
        <p:spPr>
          <a:xfrm>
            <a:off x="2714612" y="785794"/>
            <a:ext cx="4500594" cy="2777318"/>
          </a:xfrm>
          <a:prstGeom prst="rect">
            <a:avLst/>
          </a:prstGeom>
          <a:noFill/>
          <a:ln>
            <a:noFill/>
          </a:ln>
          <a:effectLst>
            <a:outerShdw blurRad="292100" rotWithShape="0" algn="tl" dir="2700000" dist="139700">
              <a:srgbClr val="333333">
                <a:alpha val="64705"/>
              </a:srgbClr>
            </a:outerShdw>
          </a:effectLst>
        </p:spPr>
      </p:pic>
      <p:sp>
        <p:nvSpPr>
          <p:cNvPr id="1510" name="Google Shape;1510;p156"/>
          <p:cNvSpPr/>
          <p:nvPr/>
        </p:nvSpPr>
        <p:spPr>
          <a:xfrm>
            <a:off x="1571604" y="4000504"/>
            <a:ext cx="6429420" cy="584775"/>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CREATING USER - FROM ANYWHERE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4" name="Shape 1514"/>
        <p:cNvGrpSpPr/>
        <p:nvPr/>
      </p:nvGrpSpPr>
      <p:grpSpPr>
        <a:xfrm>
          <a:off x="0" y="0"/>
          <a:ext cx="0" cy="0"/>
          <a:chOff x="0" y="0"/>
          <a:chExt cx="0" cy="0"/>
        </a:xfrm>
      </p:grpSpPr>
      <p:pic>
        <p:nvPicPr>
          <p:cNvPr descr="C:\Users\AdmOfficer\Desktop\mysql-png-2.png" id="1515" name="Google Shape;1515;p157"/>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516" name="Google Shape;1516;p157"/>
          <p:cNvSpPr/>
          <p:nvPr/>
        </p:nvSpPr>
        <p:spPr>
          <a:xfrm>
            <a:off x="2214546" y="428604"/>
            <a:ext cx="6429420" cy="584775"/>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CREATING USER - FROM ANYWHERE</a:t>
            </a:r>
            <a:endParaRPr/>
          </a:p>
        </p:txBody>
      </p:sp>
      <p:sp>
        <p:nvSpPr>
          <p:cNvPr id="1517" name="Google Shape;1517;p157"/>
          <p:cNvSpPr/>
          <p:nvPr/>
        </p:nvSpPr>
        <p:spPr>
          <a:xfrm>
            <a:off x="357158" y="2000240"/>
            <a:ext cx="8072494"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CREATE USER 'user'@'%' IDENTIFIED BY 'some_password';</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Will create a user that can connect from anywhere (except the local machine).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1" name="Shape 1521"/>
        <p:cNvGrpSpPr/>
        <p:nvPr/>
      </p:nvGrpSpPr>
      <p:grpSpPr>
        <a:xfrm>
          <a:off x="0" y="0"/>
          <a:ext cx="0" cy="0"/>
          <a:chOff x="0" y="0"/>
          <a:chExt cx="0" cy="0"/>
        </a:xfrm>
      </p:grpSpPr>
      <p:pic>
        <p:nvPicPr>
          <p:cNvPr descr="C:\Users\AdmOfficer\Desktop\mysql-png-2.png" id="1522" name="Google Shape;1522;p158"/>
          <p:cNvPicPr preferRelativeResize="0"/>
          <p:nvPr/>
        </p:nvPicPr>
        <p:blipFill rotWithShape="1">
          <a:blip r:embed="rId3">
            <a:alphaModFix/>
          </a:blip>
          <a:srcRect b="0" l="0" r="0" t="0"/>
          <a:stretch/>
        </p:blipFill>
        <p:spPr>
          <a:xfrm>
            <a:off x="2143108" y="642918"/>
            <a:ext cx="4977851" cy="3071834"/>
          </a:xfrm>
          <a:prstGeom prst="rect">
            <a:avLst/>
          </a:prstGeom>
          <a:noFill/>
          <a:ln>
            <a:noFill/>
          </a:ln>
          <a:effectLst>
            <a:outerShdw blurRad="292100" rotWithShape="0" algn="tl" dir="2700000" dist="139700">
              <a:srgbClr val="333333">
                <a:alpha val="64705"/>
              </a:srgbClr>
            </a:outerShdw>
          </a:effectLst>
        </p:spPr>
      </p:pic>
      <p:sp>
        <p:nvSpPr>
          <p:cNvPr id="1523" name="Google Shape;1523;p158"/>
          <p:cNvSpPr/>
          <p:nvPr/>
        </p:nvSpPr>
        <p:spPr>
          <a:xfrm>
            <a:off x="1571604" y="3929066"/>
            <a:ext cx="6429420" cy="584775"/>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GRANT OR ADDING PRIVILEGES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7" name="Shape 1527"/>
        <p:cNvGrpSpPr/>
        <p:nvPr/>
      </p:nvGrpSpPr>
      <p:grpSpPr>
        <a:xfrm>
          <a:off x="0" y="0"/>
          <a:ext cx="0" cy="0"/>
          <a:chOff x="0" y="0"/>
          <a:chExt cx="0" cy="0"/>
        </a:xfrm>
      </p:grpSpPr>
      <p:pic>
        <p:nvPicPr>
          <p:cNvPr descr="C:\Users\AdmOfficer\Desktop\mysql-png-2.png" id="1528" name="Google Shape;1528;p159"/>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529" name="Google Shape;1529;p159"/>
          <p:cNvSpPr/>
          <p:nvPr/>
        </p:nvSpPr>
        <p:spPr>
          <a:xfrm>
            <a:off x="571472" y="3500438"/>
            <a:ext cx="6500858"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GRANT SELECT, INSERT, UPDATE ON databaseName.* TO 'userName'@'localhost‘;</a:t>
            </a:r>
            <a:endParaRPr/>
          </a:p>
        </p:txBody>
      </p:sp>
      <p:sp>
        <p:nvSpPr>
          <p:cNvPr id="1530" name="Google Shape;1530;p159"/>
          <p:cNvSpPr/>
          <p:nvPr/>
        </p:nvSpPr>
        <p:spPr>
          <a:xfrm>
            <a:off x="2000232" y="357166"/>
            <a:ext cx="6429420" cy="584775"/>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GRANT OR ADDING PRIVILEGES</a:t>
            </a:r>
            <a:endParaRPr/>
          </a:p>
        </p:txBody>
      </p:sp>
      <p:sp>
        <p:nvSpPr>
          <p:cNvPr id="1531" name="Google Shape;1531;p159"/>
          <p:cNvSpPr/>
          <p:nvPr/>
        </p:nvSpPr>
        <p:spPr>
          <a:xfrm>
            <a:off x="2071670" y="1214422"/>
            <a:ext cx="6429420" cy="584775"/>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DCL COMMAND</a:t>
            </a:r>
            <a:endParaRPr/>
          </a:p>
        </p:txBody>
      </p:sp>
      <p:sp>
        <p:nvSpPr>
          <p:cNvPr id="1532" name="Google Shape;1532;p159"/>
          <p:cNvSpPr/>
          <p:nvPr/>
        </p:nvSpPr>
        <p:spPr>
          <a:xfrm>
            <a:off x="428596" y="2500306"/>
            <a:ext cx="6429420" cy="584775"/>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GRANTING SPECIFIC PRIVILEGES</a:t>
            </a:r>
            <a:endParaRPr/>
          </a:p>
        </p:txBody>
      </p:sp>
      <p:sp>
        <p:nvSpPr>
          <p:cNvPr id="1533" name="Google Shape;1533;p159"/>
          <p:cNvSpPr/>
          <p:nvPr/>
        </p:nvSpPr>
        <p:spPr>
          <a:xfrm>
            <a:off x="7286644" y="3214686"/>
            <a:ext cx="1428752" cy="267765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SELECT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INSERT</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UPDATE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DELETE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CREATE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DROP</a:t>
            </a:r>
            <a:endParaRPr b="1"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214282" y="285728"/>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DISADVANTAGES OF DATABASE</a:t>
            </a:r>
            <a:endParaRPr/>
          </a:p>
        </p:txBody>
      </p:sp>
      <p:sp>
        <p:nvSpPr>
          <p:cNvPr id="189" name="Google Shape;189;p16"/>
          <p:cNvSpPr txBox="1"/>
          <p:nvPr/>
        </p:nvSpPr>
        <p:spPr>
          <a:xfrm>
            <a:off x="428596" y="1785926"/>
            <a:ext cx="7858180" cy="10001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5. INITIAL TRAINING REQUIRED</a:t>
            </a:r>
            <a:endParaRPr sz="3600">
              <a:solidFill>
                <a:schemeClr val="lt1"/>
              </a:solidFill>
              <a:latin typeface="Calibri"/>
              <a:ea typeface="Calibri"/>
              <a:cs typeface="Calibri"/>
              <a:sym typeface="Calibri"/>
            </a:endParaRPr>
          </a:p>
        </p:txBody>
      </p:sp>
      <p:sp>
        <p:nvSpPr>
          <p:cNvPr id="190" name="Google Shape;190;p16"/>
          <p:cNvSpPr/>
          <p:nvPr/>
        </p:nvSpPr>
        <p:spPr>
          <a:xfrm>
            <a:off x="428596" y="3429000"/>
            <a:ext cx="821537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Initial training required for all programmers and user. Large amount of human efforts, the time and cost is needed to train the end users and application programmers in order to get used to the database systems.</a:t>
            </a:r>
            <a:endParaRPr b="1" sz="3200">
              <a:solidFill>
                <a:schemeClr val="dk1"/>
              </a:solidFill>
              <a:latin typeface="Calibri"/>
              <a:ea typeface="Calibri"/>
              <a:cs typeface="Calibri"/>
              <a:sym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7" name="Shape 1537"/>
        <p:cNvGrpSpPr/>
        <p:nvPr/>
      </p:nvGrpSpPr>
      <p:grpSpPr>
        <a:xfrm>
          <a:off x="0" y="0"/>
          <a:ext cx="0" cy="0"/>
          <a:chOff x="0" y="0"/>
          <a:chExt cx="0" cy="0"/>
        </a:xfrm>
      </p:grpSpPr>
      <p:pic>
        <p:nvPicPr>
          <p:cNvPr descr="C:\Users\AdmOfficer\Desktop\mysql-png-2.png" id="1538" name="Google Shape;1538;p160"/>
          <p:cNvPicPr preferRelativeResize="0"/>
          <p:nvPr/>
        </p:nvPicPr>
        <p:blipFill rotWithShape="1">
          <a:blip r:embed="rId3">
            <a:alphaModFix/>
          </a:blip>
          <a:srcRect b="0" l="0" r="0" t="0"/>
          <a:stretch/>
        </p:blipFill>
        <p:spPr>
          <a:xfrm>
            <a:off x="2143108" y="642918"/>
            <a:ext cx="4977851" cy="3071834"/>
          </a:xfrm>
          <a:prstGeom prst="rect">
            <a:avLst/>
          </a:prstGeom>
          <a:noFill/>
          <a:ln>
            <a:noFill/>
          </a:ln>
          <a:effectLst>
            <a:outerShdw blurRad="292100" rotWithShape="0" algn="tl" dir="2700000" dist="139700">
              <a:srgbClr val="333333">
                <a:alpha val="64705"/>
              </a:srgbClr>
            </a:outerShdw>
          </a:effectLst>
        </p:spPr>
      </p:pic>
      <p:sp>
        <p:nvSpPr>
          <p:cNvPr id="1539" name="Google Shape;1539;p160"/>
          <p:cNvSpPr/>
          <p:nvPr/>
        </p:nvSpPr>
        <p:spPr>
          <a:xfrm>
            <a:off x="1571604" y="3929066"/>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GRANT ALL  PRIVILEGES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3" name="Shape 1543"/>
        <p:cNvGrpSpPr/>
        <p:nvPr/>
      </p:nvGrpSpPr>
      <p:grpSpPr>
        <a:xfrm>
          <a:off x="0" y="0"/>
          <a:ext cx="0" cy="0"/>
          <a:chOff x="0" y="0"/>
          <a:chExt cx="0" cy="0"/>
        </a:xfrm>
      </p:grpSpPr>
      <p:pic>
        <p:nvPicPr>
          <p:cNvPr descr="C:\Users\AdmOfficer\Desktop\mysql-png-2.png" id="1544" name="Google Shape;1544;p161"/>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545" name="Google Shape;1545;p161"/>
          <p:cNvSpPr/>
          <p:nvPr/>
        </p:nvSpPr>
        <p:spPr>
          <a:xfrm>
            <a:off x="2357422" y="428604"/>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GRANT ALL  PRIVILEGES</a:t>
            </a:r>
            <a:endParaRPr/>
          </a:p>
        </p:txBody>
      </p:sp>
      <p:sp>
        <p:nvSpPr>
          <p:cNvPr id="1546" name="Google Shape;1546;p161"/>
          <p:cNvSpPr/>
          <p:nvPr/>
        </p:nvSpPr>
        <p:spPr>
          <a:xfrm>
            <a:off x="2071670" y="1214422"/>
            <a:ext cx="6429420" cy="584775"/>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DCL COMMAND</a:t>
            </a:r>
            <a:endParaRPr/>
          </a:p>
        </p:txBody>
      </p:sp>
      <p:sp>
        <p:nvSpPr>
          <p:cNvPr id="1547" name="Google Shape;1547;p161"/>
          <p:cNvSpPr/>
          <p:nvPr/>
        </p:nvSpPr>
        <p:spPr>
          <a:xfrm>
            <a:off x="357158" y="2214554"/>
            <a:ext cx="6429420" cy="584775"/>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GRANTING ALL PRIVILEGES</a:t>
            </a:r>
            <a:endParaRPr/>
          </a:p>
        </p:txBody>
      </p:sp>
      <p:sp>
        <p:nvSpPr>
          <p:cNvPr id="1548" name="Google Shape;1548;p161"/>
          <p:cNvSpPr/>
          <p:nvPr/>
        </p:nvSpPr>
        <p:spPr>
          <a:xfrm>
            <a:off x="357158" y="3000372"/>
            <a:ext cx="678661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Grant all privileges to the user for all tables on all databases (attention with this):</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GRANT ALL ON *.* TO 'userName'@'localhost' WITH GRANT OPTION;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2" name="Shape 1552"/>
        <p:cNvGrpSpPr/>
        <p:nvPr/>
      </p:nvGrpSpPr>
      <p:grpSpPr>
        <a:xfrm>
          <a:off x="0" y="0"/>
          <a:ext cx="0" cy="0"/>
          <a:chOff x="0" y="0"/>
          <a:chExt cx="0" cy="0"/>
        </a:xfrm>
      </p:grpSpPr>
      <p:pic>
        <p:nvPicPr>
          <p:cNvPr descr="C:\Users\AdmOfficer\Desktop\mysql-png-2.png" id="1553" name="Google Shape;1553;p162"/>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554" name="Google Shape;1554;p162"/>
          <p:cNvSpPr/>
          <p:nvPr/>
        </p:nvSpPr>
        <p:spPr>
          <a:xfrm>
            <a:off x="2357422" y="428604"/>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GRANT ALL  PRIVILEGES</a:t>
            </a:r>
            <a:endParaRPr/>
          </a:p>
        </p:txBody>
      </p:sp>
      <p:sp>
        <p:nvSpPr>
          <p:cNvPr id="1555" name="Google Shape;1555;p162"/>
          <p:cNvSpPr/>
          <p:nvPr/>
        </p:nvSpPr>
        <p:spPr>
          <a:xfrm>
            <a:off x="2071670" y="1214422"/>
            <a:ext cx="6429420" cy="584775"/>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DCL COMMAND</a:t>
            </a:r>
            <a:endParaRPr/>
          </a:p>
        </p:txBody>
      </p:sp>
      <p:sp>
        <p:nvSpPr>
          <p:cNvPr id="1556" name="Google Shape;1556;p162"/>
          <p:cNvSpPr/>
          <p:nvPr/>
        </p:nvSpPr>
        <p:spPr>
          <a:xfrm>
            <a:off x="357158" y="2214554"/>
            <a:ext cx="6429420" cy="584775"/>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GRANTING ALL PRIVILEGES</a:t>
            </a:r>
            <a:endParaRPr/>
          </a:p>
        </p:txBody>
      </p:sp>
      <p:sp>
        <p:nvSpPr>
          <p:cNvPr id="1557" name="Google Shape;1557;p162"/>
          <p:cNvSpPr/>
          <p:nvPr/>
        </p:nvSpPr>
        <p:spPr>
          <a:xfrm>
            <a:off x="357158" y="3000372"/>
            <a:ext cx="678661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Grant all privileges to the user for all tables on all databases (attention with this):</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GRANT ALL ON *.* TO 'userName'@'localhost' WITH GRANT OPTION;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1" name="Shape 1561"/>
        <p:cNvGrpSpPr/>
        <p:nvPr/>
      </p:nvGrpSpPr>
      <p:grpSpPr>
        <a:xfrm>
          <a:off x="0" y="0"/>
          <a:ext cx="0" cy="0"/>
          <a:chOff x="0" y="0"/>
          <a:chExt cx="0" cy="0"/>
        </a:xfrm>
      </p:grpSpPr>
      <p:pic>
        <p:nvPicPr>
          <p:cNvPr descr="C:\Users\AdmOfficer\Desktop\mysql-png-2.png" id="1562" name="Google Shape;1562;p163"/>
          <p:cNvPicPr preferRelativeResize="0"/>
          <p:nvPr/>
        </p:nvPicPr>
        <p:blipFill rotWithShape="1">
          <a:blip r:embed="rId3">
            <a:alphaModFix/>
          </a:blip>
          <a:srcRect b="0" l="0" r="0" t="0"/>
          <a:stretch/>
        </p:blipFill>
        <p:spPr>
          <a:xfrm>
            <a:off x="2428860" y="642918"/>
            <a:ext cx="4429156" cy="2733233"/>
          </a:xfrm>
          <a:prstGeom prst="rect">
            <a:avLst/>
          </a:prstGeom>
          <a:noFill/>
          <a:ln>
            <a:noFill/>
          </a:ln>
          <a:effectLst>
            <a:outerShdw blurRad="292100" rotWithShape="0" algn="tl" dir="2700000" dist="139700">
              <a:srgbClr val="333333">
                <a:alpha val="64705"/>
              </a:srgbClr>
            </a:outerShdw>
          </a:effectLst>
        </p:spPr>
      </p:pic>
      <p:sp>
        <p:nvSpPr>
          <p:cNvPr id="1563" name="Google Shape;1563;p163"/>
          <p:cNvSpPr/>
          <p:nvPr/>
        </p:nvSpPr>
        <p:spPr>
          <a:xfrm>
            <a:off x="1428728" y="371475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7" name="Shape 1567"/>
        <p:cNvGrpSpPr/>
        <p:nvPr/>
      </p:nvGrpSpPr>
      <p:grpSpPr>
        <a:xfrm>
          <a:off x="0" y="0"/>
          <a:ext cx="0" cy="0"/>
          <a:chOff x="0" y="0"/>
          <a:chExt cx="0" cy="0"/>
        </a:xfrm>
      </p:grpSpPr>
      <p:pic>
        <p:nvPicPr>
          <p:cNvPr descr="C:\Users\AdmOfficer\Desktop\mysql-png-2.png" id="1568" name="Google Shape;1568;p164"/>
          <p:cNvPicPr preferRelativeResize="0"/>
          <p:nvPr/>
        </p:nvPicPr>
        <p:blipFill rotWithShape="1">
          <a:blip r:embed="rId3">
            <a:alphaModFix/>
          </a:blip>
          <a:srcRect b="0" l="0" r="0" t="0"/>
          <a:stretch/>
        </p:blipFill>
        <p:spPr>
          <a:xfrm>
            <a:off x="285720" y="214290"/>
            <a:ext cx="1500198" cy="925773"/>
          </a:xfrm>
          <a:prstGeom prst="rect">
            <a:avLst/>
          </a:prstGeom>
          <a:noFill/>
          <a:ln>
            <a:noFill/>
          </a:ln>
          <a:effectLst>
            <a:outerShdw blurRad="292100" rotWithShape="0" algn="tl" dir="2700000" dist="139700">
              <a:srgbClr val="333333">
                <a:alpha val="64705"/>
              </a:srgbClr>
            </a:outerShdw>
          </a:effectLst>
        </p:spPr>
      </p:pic>
      <p:sp>
        <p:nvSpPr>
          <p:cNvPr id="1569" name="Google Shape;1569;p164"/>
          <p:cNvSpPr/>
          <p:nvPr/>
        </p:nvSpPr>
        <p:spPr>
          <a:xfrm>
            <a:off x="214282" y="1142984"/>
            <a:ext cx="8501122" cy="553997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Predicate operations are operations that can be evaluated to give a condition of true or false and are used in </a:t>
            </a:r>
            <a:r>
              <a:rPr b="1" lang="en-IN" sz="2800">
                <a:solidFill>
                  <a:srgbClr val="0000FF"/>
                </a:solidFill>
                <a:latin typeface="Calibri"/>
                <a:ea typeface="Calibri"/>
                <a:cs typeface="Calibri"/>
                <a:sym typeface="Calibri"/>
              </a:rPr>
              <a:t>WHERE </a:t>
            </a:r>
            <a:r>
              <a:rPr b="1" lang="en-IN" sz="2800">
                <a:solidFill>
                  <a:schemeClr val="dk1"/>
                </a:solidFill>
                <a:latin typeface="Calibri"/>
                <a:ea typeface="Calibri"/>
                <a:cs typeface="Calibri"/>
                <a:sym typeface="Calibri"/>
              </a:rPr>
              <a:t>clause of </a:t>
            </a:r>
            <a:r>
              <a:rPr b="1" lang="en-IN" sz="2800">
                <a:solidFill>
                  <a:srgbClr val="0000FF"/>
                </a:solidFill>
                <a:latin typeface="Calibri"/>
                <a:ea typeface="Calibri"/>
                <a:cs typeface="Calibri"/>
                <a:sym typeface="Calibri"/>
              </a:rPr>
              <a:t>SELECT</a:t>
            </a:r>
            <a:r>
              <a:rPr b="1" lang="en-IN" sz="2800">
                <a:solidFill>
                  <a:schemeClr val="dk1"/>
                </a:solidFill>
                <a:latin typeface="Calibri"/>
                <a:ea typeface="Calibri"/>
                <a:cs typeface="Calibri"/>
                <a:sym typeface="Calibri"/>
              </a:rPr>
              <a:t> statement:</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rgbClr val="0000FF"/>
                </a:solidFill>
                <a:latin typeface="Calibri"/>
                <a:ea typeface="Calibri"/>
                <a:cs typeface="Calibri"/>
                <a:sym typeface="Calibri"/>
              </a:rPr>
              <a:t>1. "Comparison" Predicates</a:t>
            </a:r>
            <a:r>
              <a:rPr b="1" lang="en-IN" sz="2800">
                <a:solidFill>
                  <a:schemeClr val="dk1"/>
                </a:solidFill>
                <a:latin typeface="Calibri"/>
                <a:ea typeface="Calibri"/>
                <a:cs typeface="Calibri"/>
                <a:sym typeface="Calibri"/>
              </a:rPr>
              <a:t>: Compares two values of the same type according to a predefined order. There are 6 comparison operations:</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Equal: 			value = value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Not Equal: 			value &lt;&gt; value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Less Than: 			value &lt; value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Greater Than: 		value &gt; value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Less Than or Equal: 	value &lt;= value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Greater Than or Equal: 	value &gt;= value</a:t>
            </a:r>
            <a:endParaRPr b="1" sz="2800">
              <a:solidFill>
                <a:schemeClr val="dk1"/>
              </a:solidFill>
              <a:latin typeface="Calibri"/>
              <a:ea typeface="Calibri"/>
              <a:cs typeface="Calibri"/>
              <a:sym typeface="Calibri"/>
            </a:endParaRPr>
          </a:p>
        </p:txBody>
      </p:sp>
      <p:sp>
        <p:nvSpPr>
          <p:cNvPr id="1570" name="Google Shape;1570;p164"/>
          <p:cNvSpPr/>
          <p:nvPr/>
        </p:nvSpPr>
        <p:spPr>
          <a:xfrm>
            <a:off x="2428860" y="285728"/>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4" name="Shape 1574"/>
        <p:cNvGrpSpPr/>
        <p:nvPr/>
      </p:nvGrpSpPr>
      <p:grpSpPr>
        <a:xfrm>
          <a:off x="0" y="0"/>
          <a:ext cx="0" cy="0"/>
          <a:chOff x="0" y="0"/>
          <a:chExt cx="0" cy="0"/>
        </a:xfrm>
      </p:grpSpPr>
      <p:pic>
        <p:nvPicPr>
          <p:cNvPr descr="C:\Users\AdmOfficer\Desktop\mysql-png-2.png" id="1575" name="Google Shape;1575;p165"/>
          <p:cNvPicPr preferRelativeResize="0"/>
          <p:nvPr/>
        </p:nvPicPr>
        <p:blipFill rotWithShape="1">
          <a:blip r:embed="rId3">
            <a:alphaModFix/>
          </a:blip>
          <a:srcRect b="0" l="0" r="0" t="0"/>
          <a:stretch/>
        </p:blipFill>
        <p:spPr>
          <a:xfrm>
            <a:off x="285720" y="214290"/>
            <a:ext cx="1500198" cy="925773"/>
          </a:xfrm>
          <a:prstGeom prst="rect">
            <a:avLst/>
          </a:prstGeom>
          <a:noFill/>
          <a:ln>
            <a:noFill/>
          </a:ln>
          <a:effectLst>
            <a:outerShdw blurRad="292100" rotWithShape="0" algn="tl" dir="2700000" dist="139700">
              <a:srgbClr val="333333">
                <a:alpha val="64705"/>
              </a:srgbClr>
            </a:outerShdw>
          </a:effectLst>
        </p:spPr>
      </p:pic>
      <p:sp>
        <p:nvSpPr>
          <p:cNvPr id="1576" name="Google Shape;1576;p165"/>
          <p:cNvSpPr/>
          <p:nvPr/>
        </p:nvSpPr>
        <p:spPr>
          <a:xfrm>
            <a:off x="285720" y="1500174"/>
            <a:ext cx="8501122"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r>
              <a:rPr b="1" lang="en-IN" sz="2800">
                <a:solidFill>
                  <a:srgbClr val="0000FF"/>
                </a:solidFill>
                <a:latin typeface="Calibri"/>
                <a:ea typeface="Calibri"/>
                <a:cs typeface="Calibri"/>
                <a:sym typeface="Calibri"/>
              </a:rPr>
              <a:t> "Comparison" Predicates Example: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1.	SELECT * FROM EMPLOYEE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WHERE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SAL&gt;=6700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2.	SELECT * FROM EMPLOYEE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WHERE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Dept=‘Comp Sci’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p:txBody>
      </p:sp>
      <p:sp>
        <p:nvSpPr>
          <p:cNvPr id="1577" name="Google Shape;1577;p165"/>
          <p:cNvSpPr/>
          <p:nvPr/>
        </p:nvSpPr>
        <p:spPr>
          <a:xfrm>
            <a:off x="2428860" y="285728"/>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1" name="Shape 1581"/>
        <p:cNvGrpSpPr/>
        <p:nvPr/>
      </p:nvGrpSpPr>
      <p:grpSpPr>
        <a:xfrm>
          <a:off x="0" y="0"/>
          <a:ext cx="0" cy="0"/>
          <a:chOff x="0" y="0"/>
          <a:chExt cx="0" cy="0"/>
        </a:xfrm>
      </p:grpSpPr>
      <p:pic>
        <p:nvPicPr>
          <p:cNvPr descr="C:\Users\AdmOfficer\Desktop\mysql-png-2.png" id="1582" name="Google Shape;1582;p166"/>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583" name="Google Shape;1583;p166"/>
          <p:cNvSpPr/>
          <p:nvPr/>
        </p:nvSpPr>
        <p:spPr>
          <a:xfrm>
            <a:off x="285720" y="1785926"/>
            <a:ext cx="8501122" cy="362650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rgbClr val="0000FF"/>
                </a:solidFill>
                <a:latin typeface="Calibri"/>
                <a:ea typeface="Calibri"/>
                <a:cs typeface="Calibri"/>
                <a:sym typeface="Calibri"/>
              </a:rPr>
              <a:t>2. "Between" Predicates:</a:t>
            </a:r>
            <a:r>
              <a:rPr b="1" lang="en-IN" sz="2800">
                <a:solidFill>
                  <a:schemeClr val="dk1"/>
                </a:solidFill>
                <a:latin typeface="Calibri"/>
                <a:ea typeface="Calibri"/>
                <a:cs typeface="Calibri"/>
                <a:sym typeface="Calibri"/>
              </a:rPr>
              <a:t> Check a given value against a value range. There are 2 "between" operations:</a:t>
            </a:r>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Between: 		value BETWEEN value AND value</a:t>
            </a:r>
            <a:endParaRPr/>
          </a:p>
          <a:p>
            <a:pPr indent="0" lvl="0" marL="0" marR="0" rtl="0" algn="l">
              <a:lnSpc>
                <a:spcPct val="150000"/>
              </a:lnSpc>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Not Between: 	value NOT BETWEEN value AND value</a:t>
            </a:r>
            <a:endParaRPr/>
          </a:p>
        </p:txBody>
      </p:sp>
      <p:sp>
        <p:nvSpPr>
          <p:cNvPr id="1584" name="Google Shape;1584;p166"/>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8" name="Shape 1588"/>
        <p:cNvGrpSpPr/>
        <p:nvPr/>
      </p:nvGrpSpPr>
      <p:grpSpPr>
        <a:xfrm>
          <a:off x="0" y="0"/>
          <a:ext cx="0" cy="0"/>
          <a:chOff x="0" y="0"/>
          <a:chExt cx="0" cy="0"/>
        </a:xfrm>
      </p:grpSpPr>
      <p:pic>
        <p:nvPicPr>
          <p:cNvPr descr="C:\Users\AdmOfficer\Desktop\mysql-png-2.png" id="1589" name="Google Shape;1589;p167"/>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590" name="Google Shape;1590;p167"/>
          <p:cNvSpPr/>
          <p:nvPr/>
        </p:nvSpPr>
        <p:spPr>
          <a:xfrm>
            <a:off x="285720" y="1785926"/>
            <a:ext cx="8501122" cy="417806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rgbClr val="0000FF"/>
                </a:solidFill>
                <a:latin typeface="Calibri"/>
                <a:ea typeface="Calibri"/>
                <a:cs typeface="Calibri"/>
                <a:sym typeface="Calibri"/>
              </a:rPr>
              <a:t>"Between" Predicate Example:</a:t>
            </a:r>
            <a:r>
              <a:rPr b="1" lang="en-IN" sz="2800">
                <a:solidFill>
                  <a:schemeClr val="dk1"/>
                </a:solidFill>
                <a:latin typeface="Calibri"/>
                <a:ea typeface="Calibri"/>
                <a:cs typeface="Calibri"/>
                <a:sym typeface="Calibri"/>
              </a:rPr>
              <a:t> </a:t>
            </a:r>
            <a:endParaRPr/>
          </a:p>
          <a:p>
            <a:pPr indent="0" lvl="0" marL="0" marR="0" rtl="0" algn="just">
              <a:lnSpc>
                <a:spcPct val="150000"/>
              </a:lnSpc>
              <a:spcBef>
                <a:spcPts val="0"/>
              </a:spcBef>
              <a:spcAft>
                <a:spcPts val="0"/>
              </a:spcAft>
              <a:buNone/>
            </a:pPr>
            <a:r>
              <a:t/>
            </a:r>
            <a:endParaRPr b="1" sz="9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SELECT * FROM stud WHERE id &gt;= 2 and id &lt;= 5;</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This query can be written as,</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SELECT * FROM stud WHERE id </a:t>
            </a:r>
            <a:r>
              <a:rPr b="1" lang="en-IN" sz="2800">
                <a:solidFill>
                  <a:srgbClr val="FF0000"/>
                </a:solidFill>
                <a:latin typeface="Calibri"/>
                <a:ea typeface="Calibri"/>
                <a:cs typeface="Calibri"/>
                <a:sym typeface="Calibri"/>
              </a:rPr>
              <a:t>BETWEEN 2 and 5</a:t>
            </a:r>
            <a:r>
              <a:rPr b="1" lang="en-IN" sz="2800">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None/>
            </a:pPr>
            <a:r>
              <a:rPr b="1" lang="en-IN" sz="2800" u="sng">
                <a:solidFill>
                  <a:srgbClr val="FF0000"/>
                </a:solidFill>
                <a:latin typeface="Calibri"/>
                <a:ea typeface="Calibri"/>
                <a:cs typeface="Calibri"/>
                <a:sym typeface="Calibri"/>
              </a:rPr>
              <a:t>NEGATE:</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SELECT * FROM stud WHERE id </a:t>
            </a:r>
            <a:r>
              <a:rPr b="1" lang="en-IN" sz="2800">
                <a:solidFill>
                  <a:srgbClr val="FF0000"/>
                </a:solidFill>
                <a:latin typeface="Calibri"/>
                <a:ea typeface="Calibri"/>
                <a:cs typeface="Calibri"/>
                <a:sym typeface="Calibri"/>
              </a:rPr>
              <a:t>NOT BETWEEN 2 and 5</a:t>
            </a:r>
            <a:endParaRPr/>
          </a:p>
        </p:txBody>
      </p:sp>
      <p:sp>
        <p:nvSpPr>
          <p:cNvPr id="1591" name="Google Shape;1591;p167"/>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5" name="Shape 1595"/>
        <p:cNvGrpSpPr/>
        <p:nvPr/>
      </p:nvGrpSpPr>
      <p:grpSpPr>
        <a:xfrm>
          <a:off x="0" y="0"/>
          <a:ext cx="0" cy="0"/>
          <a:chOff x="0" y="0"/>
          <a:chExt cx="0" cy="0"/>
        </a:xfrm>
      </p:grpSpPr>
      <p:pic>
        <p:nvPicPr>
          <p:cNvPr descr="C:\Users\AdmOfficer\Desktop\mysql-png-2.png" id="1596" name="Google Shape;1596;p168"/>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597" name="Google Shape;1597;p168"/>
          <p:cNvSpPr/>
          <p:nvPr/>
        </p:nvSpPr>
        <p:spPr>
          <a:xfrm>
            <a:off x="285720" y="1785926"/>
            <a:ext cx="850112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rgbClr val="0000FF"/>
                </a:solidFill>
                <a:latin typeface="Calibri"/>
                <a:ea typeface="Calibri"/>
                <a:cs typeface="Calibri"/>
                <a:sym typeface="Calibri"/>
              </a:rPr>
              <a:t>3. "In" Predicates: </a:t>
            </a:r>
            <a:r>
              <a:rPr b="1" lang="en-IN" sz="2800">
                <a:solidFill>
                  <a:schemeClr val="dk1"/>
                </a:solidFill>
                <a:latin typeface="Calibri"/>
                <a:ea typeface="Calibri"/>
                <a:cs typeface="Calibri"/>
                <a:sym typeface="Calibri"/>
              </a:rPr>
              <a:t>Check a given value against a list of values. There are 2 "in" operations:</a:t>
            </a:r>
            <a:endParaRPr/>
          </a:p>
          <a:p>
            <a:pPr indent="0" lvl="0" marL="0" marR="0" rtl="0" algn="l">
              <a:lnSpc>
                <a:spcPct val="15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In: value IN (value, value, ..., value)</a:t>
            </a:r>
            <a:endParaRPr/>
          </a:p>
          <a:p>
            <a:pPr indent="0" lvl="0" marL="0" marR="0" rtl="0" algn="l">
              <a:lnSpc>
                <a:spcPct val="150000"/>
              </a:lnSpc>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Not In: value NOT IN (value, value, ..., value)</a:t>
            </a:r>
            <a:endParaRPr/>
          </a:p>
        </p:txBody>
      </p:sp>
      <p:sp>
        <p:nvSpPr>
          <p:cNvPr id="1598" name="Google Shape;1598;p168"/>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2" name="Shape 1602"/>
        <p:cNvGrpSpPr/>
        <p:nvPr/>
      </p:nvGrpSpPr>
      <p:grpSpPr>
        <a:xfrm>
          <a:off x="0" y="0"/>
          <a:ext cx="0" cy="0"/>
          <a:chOff x="0" y="0"/>
          <a:chExt cx="0" cy="0"/>
        </a:xfrm>
      </p:grpSpPr>
      <p:pic>
        <p:nvPicPr>
          <p:cNvPr descr="C:\Users\AdmOfficer\Desktop\mysql-png-2.png" id="1603" name="Google Shape;1603;p169"/>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04" name="Google Shape;1604;p169"/>
          <p:cNvSpPr/>
          <p:nvPr/>
        </p:nvSpPr>
        <p:spPr>
          <a:xfrm>
            <a:off x="285720" y="1785926"/>
            <a:ext cx="850112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 "In" Predicates Example:</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SELECT * FROM STUD WHERE ROLLO IN (1001, 1002,1003,1010)</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rgbClr val="FF0000"/>
                </a:solidFill>
                <a:latin typeface="Calibri"/>
                <a:ea typeface="Calibri"/>
                <a:cs typeface="Calibri"/>
                <a:sym typeface="Calibri"/>
              </a:rPr>
              <a:t>NOT IN:</a:t>
            </a:r>
            <a:endParaRPr/>
          </a:p>
          <a:p>
            <a:pPr indent="0" lvl="0" marL="0" marR="0" rtl="0" algn="l">
              <a:spcBef>
                <a:spcPts val="0"/>
              </a:spcBef>
              <a:spcAft>
                <a:spcPts val="0"/>
              </a:spcAft>
              <a:buNone/>
            </a:pPr>
            <a:r>
              <a:t/>
            </a:r>
            <a:endParaRPr b="1" sz="2400">
              <a:solidFill>
                <a:srgbClr val="FF0000"/>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SELECT * FROM STUD WHERE ROLLO NOT IN (1006, 1089,1008,1016)</a:t>
            </a:r>
            <a:endParaRPr/>
          </a:p>
        </p:txBody>
      </p:sp>
      <p:sp>
        <p:nvSpPr>
          <p:cNvPr id="1605" name="Google Shape;1605;p169"/>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785786" y="3214686"/>
            <a:ext cx="7429552" cy="785818"/>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DATA MODELS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9" name="Shape 1609"/>
        <p:cNvGrpSpPr/>
        <p:nvPr/>
      </p:nvGrpSpPr>
      <p:grpSpPr>
        <a:xfrm>
          <a:off x="0" y="0"/>
          <a:ext cx="0" cy="0"/>
          <a:chOff x="0" y="0"/>
          <a:chExt cx="0" cy="0"/>
        </a:xfrm>
      </p:grpSpPr>
      <p:pic>
        <p:nvPicPr>
          <p:cNvPr descr="C:\Users\AdmOfficer\Desktop\mysql-png-2.png" id="1610" name="Google Shape;1610;p170"/>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11" name="Google Shape;1611;p170"/>
          <p:cNvSpPr/>
          <p:nvPr/>
        </p:nvSpPr>
        <p:spPr>
          <a:xfrm>
            <a:off x="285720" y="1571612"/>
            <a:ext cx="8501122"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IN" sz="2800">
                <a:solidFill>
                  <a:srgbClr val="0000FF"/>
                </a:solidFill>
                <a:latin typeface="Calibri"/>
                <a:ea typeface="Calibri"/>
                <a:cs typeface="Calibri"/>
                <a:sym typeface="Calibri"/>
              </a:rPr>
              <a:t>4. "Like" Predicates: </a:t>
            </a:r>
            <a:r>
              <a:rPr b="1" lang="en-IN" sz="2800">
                <a:solidFill>
                  <a:schemeClr val="dk1"/>
                </a:solidFill>
                <a:latin typeface="Calibri"/>
                <a:ea typeface="Calibri"/>
                <a:cs typeface="Calibri"/>
                <a:sym typeface="Calibri"/>
              </a:rPr>
              <a:t>Check a given character string against a character pattern. By default "Like" operations are not case sensitive. There are 2 "Like" operations: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Like: 		string LIKE pattern</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Not Like: 	string NOT LIKE pattern</a:t>
            </a:r>
            <a:endParaRPr/>
          </a:p>
          <a:p>
            <a:pPr indent="0" lvl="0" marL="0" marR="0" rtl="0" algn="l">
              <a:lnSpc>
                <a:spcPct val="150000"/>
              </a:lnSpc>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r">
              <a:lnSpc>
                <a:spcPct val="150000"/>
              </a:lnSpc>
              <a:spcBef>
                <a:spcPts val="0"/>
              </a:spcBef>
              <a:spcAft>
                <a:spcPts val="0"/>
              </a:spcAft>
              <a:buNone/>
            </a:pPr>
            <a:r>
              <a:rPr b="1" lang="en-IN" sz="2800">
                <a:solidFill>
                  <a:srgbClr val="0000FF"/>
                </a:solidFill>
                <a:latin typeface="Calibri"/>
                <a:ea typeface="Calibri"/>
                <a:cs typeface="Calibri"/>
                <a:sym typeface="Calibri"/>
              </a:rPr>
              <a:t>Continued…</a:t>
            </a:r>
            <a:endParaRPr/>
          </a:p>
        </p:txBody>
      </p:sp>
      <p:sp>
        <p:nvSpPr>
          <p:cNvPr id="1612" name="Google Shape;1612;p170"/>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6" name="Shape 1616"/>
        <p:cNvGrpSpPr/>
        <p:nvPr/>
      </p:nvGrpSpPr>
      <p:grpSpPr>
        <a:xfrm>
          <a:off x="0" y="0"/>
          <a:ext cx="0" cy="0"/>
          <a:chOff x="0" y="0"/>
          <a:chExt cx="0" cy="0"/>
        </a:xfrm>
      </p:grpSpPr>
      <p:pic>
        <p:nvPicPr>
          <p:cNvPr descr="C:\Users\AdmOfficer\Desktop\mysql-png-2.png" id="1617" name="Google Shape;1617;p171"/>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18" name="Google Shape;1618;p171"/>
          <p:cNvSpPr/>
          <p:nvPr/>
        </p:nvSpPr>
        <p:spPr>
          <a:xfrm>
            <a:off x="285720" y="1571612"/>
            <a:ext cx="8501122"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rgbClr val="0000FF"/>
                </a:solidFill>
                <a:latin typeface="Calibri"/>
                <a:ea typeface="Calibri"/>
                <a:cs typeface="Calibri"/>
                <a:sym typeface="Calibri"/>
              </a:rPr>
              <a:t>"pattern" </a:t>
            </a:r>
            <a:r>
              <a:rPr b="1" lang="en-IN" sz="2800">
                <a:solidFill>
                  <a:schemeClr val="dk1"/>
                </a:solidFill>
                <a:latin typeface="Calibri"/>
                <a:ea typeface="Calibri"/>
                <a:cs typeface="Calibri"/>
                <a:sym typeface="Calibri"/>
              </a:rPr>
              <a:t>is a character string with wildcard characters and escape sequences: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"_": Representing one and only one single character.</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 Representing zero, one and many characters.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"\_": Representing character "_".</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 Representing character "%".</a:t>
            </a:r>
            <a:endParaRPr/>
          </a:p>
          <a:p>
            <a:pPr indent="0" lvl="0" marL="0" marR="0" rtl="0" algn="r">
              <a:lnSpc>
                <a:spcPct val="150000"/>
              </a:lnSpc>
              <a:spcBef>
                <a:spcPts val="0"/>
              </a:spcBef>
              <a:spcAft>
                <a:spcPts val="0"/>
              </a:spcAft>
              <a:buNone/>
            </a:pPr>
            <a:r>
              <a:rPr b="1" lang="en-IN" sz="2800">
                <a:solidFill>
                  <a:srgbClr val="0000FF"/>
                </a:solidFill>
                <a:latin typeface="Calibri"/>
                <a:ea typeface="Calibri"/>
                <a:cs typeface="Calibri"/>
                <a:sym typeface="Calibri"/>
              </a:rPr>
              <a:t>Continued…</a:t>
            </a:r>
            <a:endParaRPr/>
          </a:p>
        </p:txBody>
      </p:sp>
      <p:sp>
        <p:nvSpPr>
          <p:cNvPr id="1619" name="Google Shape;1619;p171"/>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3" name="Shape 1623"/>
        <p:cNvGrpSpPr/>
        <p:nvPr/>
      </p:nvGrpSpPr>
      <p:grpSpPr>
        <a:xfrm>
          <a:off x="0" y="0"/>
          <a:ext cx="0" cy="0"/>
          <a:chOff x="0" y="0"/>
          <a:chExt cx="0" cy="0"/>
        </a:xfrm>
      </p:grpSpPr>
      <p:pic>
        <p:nvPicPr>
          <p:cNvPr descr="C:\Users\AdmOfficer\Desktop\mysql-png-2.png" id="1624" name="Google Shape;1624;p172"/>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25" name="Google Shape;1625;p172"/>
          <p:cNvSpPr/>
          <p:nvPr/>
        </p:nvSpPr>
        <p:spPr>
          <a:xfrm>
            <a:off x="285720" y="1571612"/>
            <a:ext cx="8501122" cy="39703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IN" sz="2800">
                <a:solidFill>
                  <a:srgbClr val="0000FF"/>
                </a:solidFill>
                <a:latin typeface="Calibri"/>
                <a:ea typeface="Calibri"/>
                <a:cs typeface="Calibri"/>
                <a:sym typeface="Calibri"/>
              </a:rPr>
              <a:t>Examples: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'abc' LIKE 'Abc' 				-- 	true </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'3.14' LIKE '_.__' 				– 	true</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 '3.14159' LIKE '3.%‘			 -- 	true </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'herong_yang' LIKE 'herong\_yang‘	 – 	true</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 '4.75%' LIKE '_.__\%' 			-- 	true </a:t>
            </a:r>
            <a:endParaRPr/>
          </a:p>
        </p:txBody>
      </p:sp>
      <p:sp>
        <p:nvSpPr>
          <p:cNvPr id="1626" name="Google Shape;1626;p172"/>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1" name="Shape 1631"/>
        <p:cNvGrpSpPr/>
        <p:nvPr/>
      </p:nvGrpSpPr>
      <p:grpSpPr>
        <a:xfrm>
          <a:off x="0" y="0"/>
          <a:ext cx="0" cy="0"/>
          <a:chOff x="0" y="0"/>
          <a:chExt cx="0" cy="0"/>
        </a:xfrm>
      </p:grpSpPr>
      <p:pic>
        <p:nvPicPr>
          <p:cNvPr descr="C:\Users\AdmOfficer\Desktop\mysql-png-2.png" id="1632" name="Google Shape;1632;p173"/>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33" name="Google Shape;1633;p173"/>
          <p:cNvSpPr/>
          <p:nvPr/>
        </p:nvSpPr>
        <p:spPr>
          <a:xfrm>
            <a:off x="285720" y="1571612"/>
            <a:ext cx="8501122" cy="49859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IN" sz="2800">
                <a:solidFill>
                  <a:srgbClr val="0000FF"/>
                </a:solidFill>
                <a:latin typeface="Calibri"/>
                <a:ea typeface="Calibri"/>
                <a:cs typeface="Calibri"/>
                <a:sym typeface="Calibri"/>
              </a:rPr>
              <a:t>Examples: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SELECT * FROM stud_users WHERE username LIKE ‘adm%’;</a:t>
            </a:r>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SELECT * FROM  stud_users WHERE username LIKE ‘%adm%’;</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SELECT * FROM  stud_users WHERE username LIKE ‘_a___’; </a:t>
            </a:r>
            <a:endParaRPr/>
          </a:p>
        </p:txBody>
      </p:sp>
      <p:sp>
        <p:nvSpPr>
          <p:cNvPr id="1634" name="Google Shape;1634;p173"/>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8" name="Shape 1638"/>
        <p:cNvGrpSpPr/>
        <p:nvPr/>
      </p:nvGrpSpPr>
      <p:grpSpPr>
        <a:xfrm>
          <a:off x="0" y="0"/>
          <a:ext cx="0" cy="0"/>
          <a:chOff x="0" y="0"/>
          <a:chExt cx="0" cy="0"/>
        </a:xfrm>
      </p:grpSpPr>
      <p:pic>
        <p:nvPicPr>
          <p:cNvPr descr="C:\Users\AdmOfficer\Desktop\mysql-png-2.png" id="1639" name="Google Shape;1639;p174"/>
          <p:cNvPicPr preferRelativeResize="0"/>
          <p:nvPr/>
        </p:nvPicPr>
        <p:blipFill rotWithShape="1">
          <a:blip r:embed="rId3">
            <a:alphaModFix/>
          </a:blip>
          <a:srcRect b="0" l="0" r="0" t="0"/>
          <a:stretch/>
        </p:blipFill>
        <p:spPr>
          <a:xfrm>
            <a:off x="285720" y="214290"/>
            <a:ext cx="1967988" cy="1214446"/>
          </a:xfrm>
          <a:prstGeom prst="rect">
            <a:avLst/>
          </a:prstGeom>
          <a:noFill/>
          <a:ln>
            <a:noFill/>
          </a:ln>
          <a:effectLst>
            <a:outerShdw blurRad="292100" rotWithShape="0" algn="tl" dir="2700000" dist="139700">
              <a:srgbClr val="333333">
                <a:alpha val="64705"/>
              </a:srgbClr>
            </a:outerShdw>
          </a:effectLst>
        </p:spPr>
      </p:pic>
      <p:sp>
        <p:nvSpPr>
          <p:cNvPr id="1640" name="Google Shape;1640;p174"/>
          <p:cNvSpPr/>
          <p:nvPr/>
        </p:nvSpPr>
        <p:spPr>
          <a:xfrm>
            <a:off x="285720" y="1571612"/>
            <a:ext cx="8501122" cy="504753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rgbClr val="0000FF"/>
                </a:solidFill>
                <a:latin typeface="Calibri"/>
                <a:ea typeface="Calibri"/>
                <a:cs typeface="Calibri"/>
                <a:sym typeface="Calibri"/>
              </a:rPr>
              <a:t>5. "Null" Predicates:</a:t>
            </a:r>
            <a:r>
              <a:rPr b="1" lang="en-IN" sz="2800">
                <a:solidFill>
                  <a:schemeClr val="dk1"/>
                </a:solidFill>
                <a:latin typeface="Calibri"/>
                <a:ea typeface="Calibri"/>
                <a:cs typeface="Calibri"/>
                <a:sym typeface="Calibri"/>
              </a:rPr>
              <a:t> Check a given value against null value. There are 2 "Null" operations:</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Null			: 	value IS NULL</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Not Null		: 	value IS NOT NULL</a:t>
            </a:r>
            <a:endParaRPr/>
          </a:p>
          <a:p>
            <a:pPr indent="0" lvl="0" marL="0" marR="0" rtl="0" algn="l">
              <a:lnSpc>
                <a:spcPct val="150000"/>
              </a:lnSpc>
              <a:spcBef>
                <a:spcPts val="0"/>
              </a:spcBef>
              <a:spcAft>
                <a:spcPts val="0"/>
              </a:spcAft>
              <a:buNone/>
            </a:pPr>
            <a:r>
              <a:rPr b="1" lang="en-IN" sz="2800">
                <a:solidFill>
                  <a:schemeClr val="dk1"/>
                </a:solidFill>
                <a:latin typeface="Calibri"/>
                <a:ea typeface="Calibri"/>
                <a:cs typeface="Calibri"/>
                <a:sym typeface="Calibri"/>
              </a:rPr>
              <a:t>Examples:</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1 IS NULL 				-- 	false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'a' IS NOT NULL 			-- 	true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NULL IS NULL 			-- 	true </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NULL IS NOT NULL 		--	false</a:t>
            </a:r>
            <a:endParaRPr b="1" sz="2800">
              <a:solidFill>
                <a:schemeClr val="dk1"/>
              </a:solidFill>
              <a:latin typeface="Calibri"/>
              <a:ea typeface="Calibri"/>
              <a:cs typeface="Calibri"/>
              <a:sym typeface="Calibri"/>
            </a:endParaRPr>
          </a:p>
        </p:txBody>
      </p:sp>
      <p:sp>
        <p:nvSpPr>
          <p:cNvPr id="1641" name="Google Shape;1641;p174"/>
          <p:cNvSpPr/>
          <p:nvPr/>
        </p:nvSpPr>
        <p:spPr>
          <a:xfrm>
            <a:off x="2428860" y="500042"/>
            <a:ext cx="6429420" cy="584775"/>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PREDICATES</a:t>
            </a:r>
            <a:endParaRPr b="1" sz="3200">
              <a:solidFill>
                <a:schemeClr val="dk1"/>
              </a:solidFill>
              <a:latin typeface="Calibri"/>
              <a:ea typeface="Calibri"/>
              <a:cs typeface="Calibri"/>
              <a:sym typeface="Calibri"/>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5" name="Shape 1645"/>
        <p:cNvGrpSpPr/>
        <p:nvPr/>
      </p:nvGrpSpPr>
      <p:grpSpPr>
        <a:xfrm>
          <a:off x="0" y="0"/>
          <a:ext cx="0" cy="0"/>
          <a:chOff x="0" y="0"/>
          <a:chExt cx="0" cy="0"/>
        </a:xfrm>
      </p:grpSpPr>
      <p:pic>
        <p:nvPicPr>
          <p:cNvPr descr="C:\Users\AdmOfficer\Desktop\mysql-png-2.png" id="1646" name="Google Shape;1646;p175"/>
          <p:cNvPicPr preferRelativeResize="0"/>
          <p:nvPr/>
        </p:nvPicPr>
        <p:blipFill rotWithShape="1">
          <a:blip r:embed="rId3">
            <a:alphaModFix/>
          </a:blip>
          <a:srcRect b="0" l="0" r="0" t="0"/>
          <a:stretch/>
        </p:blipFill>
        <p:spPr>
          <a:xfrm>
            <a:off x="2143108" y="642918"/>
            <a:ext cx="4977851" cy="3071834"/>
          </a:xfrm>
          <a:prstGeom prst="rect">
            <a:avLst/>
          </a:prstGeom>
          <a:noFill/>
          <a:ln>
            <a:noFill/>
          </a:ln>
          <a:effectLst>
            <a:outerShdw blurRad="292100" rotWithShape="0" algn="tl" dir="2700000" dist="139700">
              <a:srgbClr val="333333">
                <a:alpha val="64705"/>
              </a:srgbClr>
            </a:outerShdw>
          </a:effectLst>
        </p:spPr>
      </p:pic>
      <p:sp>
        <p:nvSpPr>
          <p:cNvPr id="1647" name="Google Shape;1647;p175"/>
          <p:cNvSpPr/>
          <p:nvPr/>
        </p:nvSpPr>
        <p:spPr>
          <a:xfrm>
            <a:off x="1571604" y="3929066"/>
            <a:ext cx="6429420" cy="58477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COMMENTS</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1" name="Shape 1651"/>
        <p:cNvGrpSpPr/>
        <p:nvPr/>
      </p:nvGrpSpPr>
      <p:grpSpPr>
        <a:xfrm>
          <a:off x="0" y="0"/>
          <a:ext cx="0" cy="0"/>
          <a:chOff x="0" y="0"/>
          <a:chExt cx="0" cy="0"/>
        </a:xfrm>
      </p:grpSpPr>
      <p:pic>
        <p:nvPicPr>
          <p:cNvPr descr="C:\Users\AdmOfficer\Desktop\mysql-png-2.png" id="1652" name="Google Shape;1652;p176"/>
          <p:cNvPicPr preferRelativeResize="0"/>
          <p:nvPr/>
        </p:nvPicPr>
        <p:blipFill rotWithShape="1">
          <a:blip r:embed="rId3">
            <a:alphaModFix/>
          </a:blip>
          <a:srcRect b="0" l="0" r="0" t="0"/>
          <a:stretch/>
        </p:blipFill>
        <p:spPr>
          <a:xfrm>
            <a:off x="285720" y="214290"/>
            <a:ext cx="1273404" cy="785818"/>
          </a:xfrm>
          <a:prstGeom prst="rect">
            <a:avLst/>
          </a:prstGeom>
          <a:noFill/>
          <a:ln>
            <a:noFill/>
          </a:ln>
          <a:effectLst>
            <a:outerShdw blurRad="292100" rotWithShape="0" algn="tl" dir="2700000" dist="139700">
              <a:srgbClr val="333333">
                <a:alpha val="64705"/>
              </a:srgbClr>
            </a:outerShdw>
          </a:effectLst>
        </p:spPr>
      </p:pic>
      <p:sp>
        <p:nvSpPr>
          <p:cNvPr id="1653" name="Google Shape;1653;p176"/>
          <p:cNvSpPr/>
          <p:nvPr/>
        </p:nvSpPr>
        <p:spPr>
          <a:xfrm>
            <a:off x="1857356" y="428604"/>
            <a:ext cx="6429420" cy="58477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COMMENTS</a:t>
            </a:r>
            <a:endParaRPr/>
          </a:p>
        </p:txBody>
      </p:sp>
      <p:sp>
        <p:nvSpPr>
          <p:cNvPr id="1654" name="Google Shape;1654;p176"/>
          <p:cNvSpPr/>
          <p:nvPr/>
        </p:nvSpPr>
        <p:spPr>
          <a:xfrm>
            <a:off x="285720" y="1571612"/>
            <a:ext cx="8501122"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Comments are non executable statements and are used to explain the code or commands. MYSQL supports three types of comments and they are:-</a:t>
            </a:r>
            <a:endParaRPr/>
          </a:p>
          <a:p>
            <a:pPr indent="0" lvl="0" marL="0" marR="0" rtl="0" algn="just">
              <a:lnSpc>
                <a:spcPct val="150000"/>
              </a:lnSpc>
              <a:spcBef>
                <a:spcPts val="0"/>
              </a:spcBef>
              <a:spcAft>
                <a:spcPts val="0"/>
              </a:spcAft>
              <a:buNone/>
            </a:pPr>
            <a:r>
              <a:rPr b="1" lang="en-IN" sz="2800">
                <a:solidFill>
                  <a:srgbClr val="FF0000"/>
                </a:solidFill>
                <a:latin typeface="Calibri"/>
                <a:ea typeface="Calibri"/>
                <a:cs typeface="Calibri"/>
                <a:sym typeface="Calibri"/>
              </a:rPr>
              <a:t>1.	# This comment continues to the end of line</a:t>
            </a:r>
            <a:endParaRPr/>
          </a:p>
          <a:p>
            <a:pPr indent="0" lvl="0" marL="0" marR="0" rtl="0" algn="just">
              <a:lnSpc>
                <a:spcPct val="150000"/>
              </a:lnSpc>
              <a:spcBef>
                <a:spcPts val="0"/>
              </a:spcBef>
              <a:spcAft>
                <a:spcPts val="0"/>
              </a:spcAft>
              <a:buNone/>
            </a:pPr>
            <a:r>
              <a:rPr b="1" lang="en-IN" sz="2800">
                <a:solidFill>
                  <a:srgbClr val="0000FF"/>
                </a:solidFill>
                <a:latin typeface="Calibri"/>
                <a:ea typeface="Calibri"/>
                <a:cs typeface="Calibri"/>
                <a:sym typeface="Calibri"/>
              </a:rPr>
              <a:t>2.	/* This is an in-line comment */</a:t>
            </a:r>
            <a:endParaRPr/>
          </a:p>
          <a:p>
            <a:pPr indent="0" lvl="0" marL="0" marR="0" rtl="0" algn="just">
              <a:lnSpc>
                <a:spcPct val="150000"/>
              </a:lnSpc>
              <a:spcBef>
                <a:spcPts val="0"/>
              </a:spcBef>
              <a:spcAft>
                <a:spcPts val="0"/>
              </a:spcAft>
              <a:buNone/>
            </a:pPr>
            <a:r>
              <a:rPr b="1" lang="en-IN" sz="2800">
                <a:solidFill>
                  <a:srgbClr val="660033"/>
                </a:solidFill>
                <a:latin typeface="Calibri"/>
                <a:ea typeface="Calibri"/>
                <a:cs typeface="Calibri"/>
                <a:sym typeface="Calibri"/>
              </a:rPr>
              <a:t>3.	/*  This is a</a:t>
            </a:r>
            <a:endParaRPr/>
          </a:p>
          <a:p>
            <a:pPr indent="0" lvl="0" marL="0" marR="0" rtl="0" algn="just">
              <a:lnSpc>
                <a:spcPct val="150000"/>
              </a:lnSpc>
              <a:spcBef>
                <a:spcPts val="0"/>
              </a:spcBef>
              <a:spcAft>
                <a:spcPts val="0"/>
              </a:spcAft>
              <a:buNone/>
            </a:pPr>
            <a:r>
              <a:rPr b="1" lang="en-IN" sz="2800">
                <a:solidFill>
                  <a:srgbClr val="660033"/>
                </a:solidFill>
                <a:latin typeface="Calibri"/>
                <a:ea typeface="Calibri"/>
                <a:cs typeface="Calibri"/>
                <a:sym typeface="Calibri"/>
              </a:rPr>
              <a:t>           multiple-line comment  */</a:t>
            </a:r>
            <a:endParaRPr b="1" sz="2800">
              <a:solidFill>
                <a:srgbClr val="660033"/>
              </a:solidFill>
              <a:latin typeface="Calibri"/>
              <a:ea typeface="Calibri"/>
              <a:cs typeface="Calibri"/>
              <a:sym typeface="Calibri"/>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8" name="Shape 1658"/>
        <p:cNvGrpSpPr/>
        <p:nvPr/>
      </p:nvGrpSpPr>
      <p:grpSpPr>
        <a:xfrm>
          <a:off x="0" y="0"/>
          <a:ext cx="0" cy="0"/>
          <a:chOff x="0" y="0"/>
          <a:chExt cx="0" cy="0"/>
        </a:xfrm>
      </p:grpSpPr>
      <p:sp>
        <p:nvSpPr>
          <p:cNvPr id="1659" name="Google Shape;1659;p177"/>
          <p:cNvSpPr/>
          <p:nvPr/>
        </p:nvSpPr>
        <p:spPr>
          <a:xfrm>
            <a:off x="2571736" y="3143248"/>
            <a:ext cx="4071966" cy="857256"/>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SQL Exercises</a:t>
            </a:r>
            <a:endParaRPr b="1" sz="2800">
              <a:solidFill>
                <a:schemeClr val="lt1"/>
              </a:solidFill>
              <a:latin typeface="Calibri"/>
              <a:ea typeface="Calibri"/>
              <a:cs typeface="Calibri"/>
              <a:sym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3" name="Shape 1663"/>
        <p:cNvGrpSpPr/>
        <p:nvPr/>
      </p:nvGrpSpPr>
      <p:grpSpPr>
        <a:xfrm>
          <a:off x="0" y="0"/>
          <a:ext cx="0" cy="0"/>
          <a:chOff x="0" y="0"/>
          <a:chExt cx="0" cy="0"/>
        </a:xfrm>
      </p:grpSpPr>
      <p:graphicFrame>
        <p:nvGraphicFramePr>
          <p:cNvPr id="1664" name="Google Shape;1664;p178"/>
          <p:cNvGraphicFramePr/>
          <p:nvPr/>
        </p:nvGraphicFramePr>
        <p:xfrm>
          <a:off x="142844" y="857232"/>
          <a:ext cx="3000000" cy="3000000"/>
        </p:xfrm>
        <a:graphic>
          <a:graphicData uri="http://schemas.openxmlformats.org/drawingml/2006/table">
            <a:tbl>
              <a:tblPr>
                <a:noFill/>
                <a:tableStyleId>{F0D83A5A-C7E9-46FE-BEE2-27B4CF73DE6C}</a:tableStyleId>
              </a:tblPr>
              <a:tblGrid>
                <a:gridCol w="1192450"/>
                <a:gridCol w="1218675"/>
                <a:gridCol w="1297300"/>
                <a:gridCol w="1166250"/>
                <a:gridCol w="2476650"/>
                <a:gridCol w="1506950"/>
              </a:tblGrid>
              <a:tr h="339625">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WORKER_ID</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FIRST_NAME</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LAST_NAME</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SALARY</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JOINING_DATE</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000">
                          <a:solidFill>
                            <a:srgbClr val="FFFFFF"/>
                          </a:solidFill>
                          <a:latin typeface="Calibri"/>
                          <a:ea typeface="Calibri"/>
                          <a:cs typeface="Calibri"/>
                          <a:sym typeface="Calibri"/>
                        </a:rPr>
                        <a:t>DEPARTMENT</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001</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Monika</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Arora</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100000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2014-02-20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HR</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002</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Niharika</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Verma</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80000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2014-06-11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Admin</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003</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Vishal</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Singhal</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300000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2014-02-20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HR</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004</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Amitabh</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Singh</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500000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2014-02-20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Admin</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005</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Vivek</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Bhati</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500000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2014-06-11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Admin</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006</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Vipul</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Diwan</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2014-06-11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Account</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007</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Satish</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Kumar</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75000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2014-01-20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Account</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0500">
                <a:tc>
                  <a:txBody>
                    <a:bodyPr/>
                    <a:lstStyle/>
                    <a:p>
                      <a:pPr indent="0" lvl="0" marL="0" marR="0" rtl="0" algn="ctr">
                        <a:spcBef>
                          <a:spcPts val="0"/>
                        </a:spcBef>
                        <a:spcAft>
                          <a:spcPts val="0"/>
                        </a:spcAft>
                        <a:buNone/>
                      </a:pPr>
                      <a:r>
                        <a:rPr b="1" lang="en-IN" sz="2000">
                          <a:latin typeface="Calibri"/>
                          <a:ea typeface="Calibri"/>
                          <a:cs typeface="Calibri"/>
                          <a:sym typeface="Calibri"/>
                        </a:rPr>
                        <a:t>008</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Geetika</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Chauhan</a:t>
                      </a:r>
                      <a:endParaRPr b="1" sz="2000">
                        <a:latin typeface="Calibri"/>
                        <a:ea typeface="Calibri"/>
                        <a:cs typeface="Calibri"/>
                        <a:sym typeface="Calibri"/>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2014-04-11 09:00:00</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000">
                          <a:latin typeface="Calibri"/>
                          <a:ea typeface="Calibri"/>
                          <a:cs typeface="Calibri"/>
                          <a:sym typeface="Calibri"/>
                        </a:rPr>
                        <a:t>Admin</a:t>
                      </a:r>
                      <a:endParaRPr/>
                    </a:p>
                  </a:txBody>
                  <a:tcPr marT="47450" marB="47450" marR="101675" marL="1016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665" name="Google Shape;1665;p178"/>
          <p:cNvSpPr/>
          <p:nvPr/>
        </p:nvSpPr>
        <p:spPr>
          <a:xfrm>
            <a:off x="2428860" y="142852"/>
            <a:ext cx="4286280" cy="500066"/>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WORKER TABLE</a:t>
            </a:r>
            <a:endParaRPr b="1" sz="2800">
              <a:solidFill>
                <a:schemeClr val="lt1"/>
              </a:solidFill>
              <a:latin typeface="Calibri"/>
              <a:ea typeface="Calibri"/>
              <a:cs typeface="Calibri"/>
              <a:sym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9" name="Shape 1669"/>
        <p:cNvGrpSpPr/>
        <p:nvPr/>
      </p:nvGrpSpPr>
      <p:grpSpPr>
        <a:xfrm>
          <a:off x="0" y="0"/>
          <a:ext cx="0" cy="0"/>
          <a:chOff x="0" y="0"/>
          <a:chExt cx="0" cy="0"/>
        </a:xfrm>
      </p:grpSpPr>
      <p:sp>
        <p:nvSpPr>
          <p:cNvPr id="1670" name="Google Shape;1670;p179"/>
          <p:cNvSpPr/>
          <p:nvPr/>
        </p:nvSpPr>
        <p:spPr>
          <a:xfrm>
            <a:off x="2357422" y="642918"/>
            <a:ext cx="4286280" cy="500066"/>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BONUS TABLE</a:t>
            </a:r>
            <a:endParaRPr b="1" sz="2800">
              <a:solidFill>
                <a:schemeClr val="lt1"/>
              </a:solidFill>
              <a:latin typeface="Calibri"/>
              <a:ea typeface="Calibri"/>
              <a:cs typeface="Calibri"/>
              <a:sym typeface="Calibri"/>
            </a:endParaRPr>
          </a:p>
        </p:txBody>
      </p:sp>
      <p:graphicFrame>
        <p:nvGraphicFramePr>
          <p:cNvPr id="1671" name="Google Shape;1671;p179"/>
          <p:cNvGraphicFramePr/>
          <p:nvPr/>
        </p:nvGraphicFramePr>
        <p:xfrm>
          <a:off x="571472" y="2426034"/>
          <a:ext cx="3000000" cy="3000000"/>
        </p:xfrm>
        <a:graphic>
          <a:graphicData uri="http://schemas.openxmlformats.org/drawingml/2006/table">
            <a:tbl>
              <a:tblPr>
                <a:noFill/>
                <a:tableStyleId>{F0D83A5A-C7E9-46FE-BEE2-27B4CF73DE6C}</a:tableStyleId>
              </a:tblPr>
              <a:tblGrid>
                <a:gridCol w="2143150"/>
                <a:gridCol w="3929100"/>
                <a:gridCol w="1928825"/>
              </a:tblGrid>
              <a:tr h="228600">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WORKER_REF_ID</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BONUS_DATE</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BONUS_AMOUNT</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1</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2016-02-20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5000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2</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3000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3</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2016-02-20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4000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1</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2016-02-20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4500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2</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3500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672" name="Google Shape;1672;p179"/>
          <p:cNvSpPr/>
          <p:nvPr/>
        </p:nvSpPr>
        <p:spPr>
          <a:xfrm>
            <a:off x="571472" y="1214422"/>
            <a:ext cx="800105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Build the relationship between Worker table and Bonus table</a:t>
            </a:r>
            <a:endParaRPr b="1"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285752" y="214290"/>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DATA MODEL</a:t>
            </a:r>
            <a:endParaRPr/>
          </a:p>
        </p:txBody>
      </p:sp>
      <p:sp>
        <p:nvSpPr>
          <p:cNvPr id="201" name="Google Shape;201;p18"/>
          <p:cNvSpPr/>
          <p:nvPr/>
        </p:nvSpPr>
        <p:spPr>
          <a:xfrm>
            <a:off x="642910" y="1428736"/>
            <a:ext cx="8143932"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rgbClr val="FF0000"/>
                </a:solidFill>
                <a:latin typeface="Calibri"/>
                <a:ea typeface="Calibri"/>
                <a:cs typeface="Calibri"/>
                <a:sym typeface="Calibri"/>
              </a:rPr>
              <a:t>What is Data Model?</a:t>
            </a:r>
            <a:r>
              <a:rPr b="1" lang="en-IN" sz="32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	Data models define how the logical structure of a database is modelled. Data Models are fundamental entities to introduce abstraction in a DBMS. Data models define how data is connected to each other and how they are processed and stored inside the system.</a:t>
            </a:r>
            <a:endParaRPr b="1" sz="3200">
              <a:solidFill>
                <a:schemeClr val="dk1"/>
              </a:solidFill>
              <a:latin typeface="Calibri"/>
              <a:ea typeface="Calibri"/>
              <a:cs typeface="Calibri"/>
              <a:sym typeface="Calibri"/>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6" name="Shape 1676"/>
        <p:cNvGrpSpPr/>
        <p:nvPr/>
      </p:nvGrpSpPr>
      <p:grpSpPr>
        <a:xfrm>
          <a:off x="0" y="0"/>
          <a:ext cx="0" cy="0"/>
          <a:chOff x="0" y="0"/>
          <a:chExt cx="0" cy="0"/>
        </a:xfrm>
      </p:grpSpPr>
      <p:sp>
        <p:nvSpPr>
          <p:cNvPr id="1677" name="Google Shape;1677;p180"/>
          <p:cNvSpPr/>
          <p:nvPr/>
        </p:nvSpPr>
        <p:spPr>
          <a:xfrm>
            <a:off x="285720" y="500042"/>
            <a:ext cx="3643338" cy="500066"/>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TITLE TABLE</a:t>
            </a:r>
            <a:endParaRPr b="1" sz="2800">
              <a:solidFill>
                <a:schemeClr val="lt1"/>
              </a:solidFill>
              <a:latin typeface="Calibri"/>
              <a:ea typeface="Calibri"/>
              <a:cs typeface="Calibri"/>
              <a:sym typeface="Calibri"/>
            </a:endParaRPr>
          </a:p>
        </p:txBody>
      </p:sp>
      <p:graphicFrame>
        <p:nvGraphicFramePr>
          <p:cNvPr id="1678" name="Google Shape;1678;p180"/>
          <p:cNvGraphicFramePr/>
          <p:nvPr/>
        </p:nvGraphicFramePr>
        <p:xfrm>
          <a:off x="285719" y="1411605"/>
          <a:ext cx="3000000" cy="3000000"/>
        </p:xfrm>
        <a:graphic>
          <a:graphicData uri="http://schemas.openxmlformats.org/drawingml/2006/table">
            <a:tbl>
              <a:tblPr>
                <a:noFill/>
                <a:tableStyleId>{F0D83A5A-C7E9-46FE-BEE2-27B4CF73DE6C}</a:tableStyleId>
              </a:tblPr>
              <a:tblGrid>
                <a:gridCol w="1714525"/>
                <a:gridCol w="2531400"/>
                <a:gridCol w="4326650"/>
              </a:tblGrid>
              <a:tr h="228600">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WORKER_REF_ID</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WORKER_TITLE</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c>
                  <a:txBody>
                    <a:bodyPr/>
                    <a:lstStyle/>
                    <a:p>
                      <a:pPr indent="0" lvl="0" marL="0" marR="0" rtl="0" algn="ctr">
                        <a:spcBef>
                          <a:spcPts val="0"/>
                        </a:spcBef>
                        <a:spcAft>
                          <a:spcPts val="0"/>
                        </a:spcAft>
                        <a:buNone/>
                      </a:pPr>
                      <a:r>
                        <a:rPr b="1" lang="en-IN" sz="2400">
                          <a:solidFill>
                            <a:srgbClr val="FFFFFF"/>
                          </a:solidFill>
                          <a:latin typeface="Calibri"/>
                          <a:ea typeface="Calibri"/>
                          <a:cs typeface="Calibri"/>
                          <a:sym typeface="Calibri"/>
                        </a:rPr>
                        <a:t>AFFECTED_FROM</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D6392"/>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1</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Manager</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2016-02-20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2</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Executive</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8</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Executive</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5</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Manager</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4</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Asst. Manager</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7</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Executive</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6</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Lead</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8600">
                <a:tc>
                  <a:txBody>
                    <a:bodyPr/>
                    <a:lstStyle/>
                    <a:p>
                      <a:pPr indent="0" lvl="0" marL="0" marR="0" rtl="0" algn="ctr">
                        <a:spcBef>
                          <a:spcPts val="0"/>
                        </a:spcBef>
                        <a:spcAft>
                          <a:spcPts val="0"/>
                        </a:spcAft>
                        <a:buNone/>
                      </a:pPr>
                      <a:r>
                        <a:rPr b="1" lang="en-IN" sz="2400">
                          <a:latin typeface="Calibri"/>
                          <a:ea typeface="Calibri"/>
                          <a:cs typeface="Calibri"/>
                          <a:sym typeface="Calibri"/>
                        </a:rPr>
                        <a:t>3</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Lead</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2400">
                          <a:latin typeface="Calibri"/>
                          <a:ea typeface="Calibri"/>
                          <a:cs typeface="Calibri"/>
                          <a:sym typeface="Calibri"/>
                        </a:rPr>
                        <a:t>2016-06-11 00:00:00</a:t>
                      </a:r>
                      <a:endParaRPr/>
                    </a:p>
                  </a:txBody>
                  <a:tcPr marT="66675" marB="66675" marR="142875" marL="14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679" name="Google Shape;1679;p180"/>
          <p:cNvSpPr/>
          <p:nvPr/>
        </p:nvSpPr>
        <p:spPr>
          <a:xfrm>
            <a:off x="4143372" y="357166"/>
            <a:ext cx="4786346"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Build the relationship between Worker table and Title table</a:t>
            </a:r>
            <a:endParaRPr b="1" sz="2800">
              <a:solidFill>
                <a:schemeClr val="dk1"/>
              </a:solidFill>
              <a:latin typeface="Calibri"/>
              <a:ea typeface="Calibri"/>
              <a:cs typeface="Calibri"/>
              <a:sym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3" name="Shape 1683"/>
        <p:cNvGrpSpPr/>
        <p:nvPr/>
      </p:nvGrpSpPr>
      <p:grpSpPr>
        <a:xfrm>
          <a:off x="0" y="0"/>
          <a:ext cx="0" cy="0"/>
          <a:chOff x="0" y="0"/>
          <a:chExt cx="0" cy="0"/>
        </a:xfrm>
      </p:grpSpPr>
      <p:sp>
        <p:nvSpPr>
          <p:cNvPr id="1684" name="Google Shape;1684;p181"/>
          <p:cNvSpPr/>
          <p:nvPr/>
        </p:nvSpPr>
        <p:spPr>
          <a:xfrm>
            <a:off x="2000232" y="2857496"/>
            <a:ext cx="5357850" cy="785818"/>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CLASS WORK  /  HOMEWORK</a:t>
            </a:r>
            <a:endParaRPr b="1" sz="2800">
              <a:solidFill>
                <a:schemeClr val="lt1"/>
              </a:solidFill>
              <a:latin typeface="Calibri"/>
              <a:ea typeface="Calibri"/>
              <a:cs typeface="Calibri"/>
              <a:sym typeface="Calibri"/>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8" name="Shape 1688"/>
        <p:cNvGrpSpPr/>
        <p:nvPr/>
      </p:nvGrpSpPr>
      <p:grpSpPr>
        <a:xfrm>
          <a:off x="0" y="0"/>
          <a:ext cx="0" cy="0"/>
          <a:chOff x="0" y="0"/>
          <a:chExt cx="0" cy="0"/>
        </a:xfrm>
      </p:grpSpPr>
      <p:sp>
        <p:nvSpPr>
          <p:cNvPr id="1689" name="Google Shape;1689;p182"/>
          <p:cNvSpPr/>
          <p:nvPr/>
        </p:nvSpPr>
        <p:spPr>
          <a:xfrm>
            <a:off x="2000232" y="428604"/>
            <a:ext cx="5357850" cy="785818"/>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WORLD TABLE</a:t>
            </a:r>
            <a:endParaRPr b="1" sz="2800">
              <a:solidFill>
                <a:schemeClr val="lt1"/>
              </a:solidFill>
              <a:latin typeface="Calibri"/>
              <a:ea typeface="Calibri"/>
              <a:cs typeface="Calibri"/>
              <a:sym typeface="Calibri"/>
            </a:endParaRPr>
          </a:p>
        </p:txBody>
      </p:sp>
      <p:graphicFrame>
        <p:nvGraphicFramePr>
          <p:cNvPr id="1690" name="Google Shape;1690;p182"/>
          <p:cNvGraphicFramePr/>
          <p:nvPr/>
        </p:nvGraphicFramePr>
        <p:xfrm>
          <a:off x="285720" y="2786058"/>
          <a:ext cx="3000000" cy="3000000"/>
        </p:xfrm>
        <a:graphic>
          <a:graphicData uri="http://schemas.openxmlformats.org/drawingml/2006/table">
            <a:tbl>
              <a:tblPr>
                <a:noFill/>
                <a:tableStyleId>{F0D83A5A-C7E9-46FE-BEE2-27B4CF73DE6C}</a:tableStyleId>
              </a:tblPr>
              <a:tblGrid>
                <a:gridCol w="1785950"/>
                <a:gridCol w="1714500"/>
                <a:gridCol w="1285875"/>
                <a:gridCol w="1643075"/>
                <a:gridCol w="2071700"/>
              </a:tblGrid>
              <a:tr h="304800">
                <a:tc>
                  <a:txBody>
                    <a:bodyPr/>
                    <a:lstStyle/>
                    <a:p>
                      <a:pPr indent="0" lvl="0" marL="0" marR="0" rtl="0" algn="ctr">
                        <a:spcBef>
                          <a:spcPts val="0"/>
                        </a:spcBef>
                        <a:spcAft>
                          <a:spcPts val="0"/>
                        </a:spcAft>
                        <a:buNone/>
                      </a:pPr>
                      <a:r>
                        <a:rPr b="1" lang="en-IN" sz="2400">
                          <a:solidFill>
                            <a:schemeClr val="lt1"/>
                          </a:solidFill>
                        </a:rPr>
                        <a:t>Name</a:t>
                      </a:r>
                      <a:endParaRPr b="1" sz="2400">
                        <a:solidFill>
                          <a:schemeClr val="lt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2060"/>
                    </a:solidFill>
                  </a:tcPr>
                </a:tc>
                <a:tc>
                  <a:txBody>
                    <a:bodyPr/>
                    <a:lstStyle/>
                    <a:p>
                      <a:pPr indent="0" lvl="0" marL="0" marR="0" rtl="0" algn="ctr">
                        <a:spcBef>
                          <a:spcPts val="0"/>
                        </a:spcBef>
                        <a:spcAft>
                          <a:spcPts val="0"/>
                        </a:spcAft>
                        <a:buNone/>
                      </a:pPr>
                      <a:r>
                        <a:rPr b="1" lang="en-IN" sz="2400">
                          <a:solidFill>
                            <a:schemeClr val="lt1"/>
                          </a:solidFill>
                        </a:rPr>
                        <a:t>Continent</a:t>
                      </a:r>
                      <a:endParaRPr b="1" sz="2400">
                        <a:solidFill>
                          <a:schemeClr val="lt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2060"/>
                    </a:solidFill>
                  </a:tcPr>
                </a:tc>
                <a:tc>
                  <a:txBody>
                    <a:bodyPr/>
                    <a:lstStyle/>
                    <a:p>
                      <a:pPr indent="0" lvl="0" marL="0" marR="0" rtl="0" algn="ctr">
                        <a:spcBef>
                          <a:spcPts val="0"/>
                        </a:spcBef>
                        <a:spcAft>
                          <a:spcPts val="0"/>
                        </a:spcAft>
                        <a:buNone/>
                      </a:pPr>
                      <a:r>
                        <a:rPr b="1" lang="en-IN" sz="2400">
                          <a:solidFill>
                            <a:schemeClr val="lt1"/>
                          </a:solidFill>
                        </a:rPr>
                        <a:t>Area</a:t>
                      </a:r>
                      <a:endParaRPr b="1" sz="2400">
                        <a:solidFill>
                          <a:schemeClr val="lt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2060"/>
                    </a:solidFill>
                  </a:tcPr>
                </a:tc>
                <a:tc>
                  <a:txBody>
                    <a:bodyPr/>
                    <a:lstStyle/>
                    <a:p>
                      <a:pPr indent="0" lvl="0" marL="0" marR="0" rtl="0" algn="ctr">
                        <a:spcBef>
                          <a:spcPts val="0"/>
                        </a:spcBef>
                        <a:spcAft>
                          <a:spcPts val="0"/>
                        </a:spcAft>
                        <a:buNone/>
                      </a:pPr>
                      <a:r>
                        <a:rPr b="1" lang="en-IN" sz="2400">
                          <a:solidFill>
                            <a:schemeClr val="lt1"/>
                          </a:solidFill>
                        </a:rPr>
                        <a:t>Population</a:t>
                      </a:r>
                      <a:endParaRPr b="1" sz="2400">
                        <a:solidFill>
                          <a:schemeClr val="lt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2060"/>
                    </a:solidFill>
                  </a:tcPr>
                </a:tc>
                <a:tc>
                  <a:txBody>
                    <a:bodyPr/>
                    <a:lstStyle/>
                    <a:p>
                      <a:pPr indent="0" lvl="0" marL="0" marR="0" rtl="0" algn="ctr">
                        <a:spcBef>
                          <a:spcPts val="0"/>
                        </a:spcBef>
                        <a:spcAft>
                          <a:spcPts val="0"/>
                        </a:spcAft>
                        <a:buNone/>
                      </a:pPr>
                      <a:r>
                        <a:rPr b="1" lang="en-IN" sz="2400">
                          <a:solidFill>
                            <a:schemeClr val="lt1"/>
                          </a:solidFill>
                        </a:rPr>
                        <a:t>GDP</a:t>
                      </a:r>
                      <a:endParaRPr b="1" sz="2400">
                        <a:solidFill>
                          <a:schemeClr val="lt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2060"/>
                    </a:solidFill>
                  </a:tcPr>
                </a:tc>
              </a:tr>
              <a:tr h="304800">
                <a:tc>
                  <a:txBody>
                    <a:bodyPr/>
                    <a:lstStyle/>
                    <a:p>
                      <a:pPr indent="0" lvl="0" marL="0" marR="0" rtl="0" algn="l">
                        <a:spcBef>
                          <a:spcPts val="0"/>
                        </a:spcBef>
                        <a:spcAft>
                          <a:spcPts val="0"/>
                        </a:spcAft>
                        <a:buNone/>
                      </a:pPr>
                      <a:r>
                        <a:rPr b="1" lang="en-IN" sz="2400"/>
                        <a:t>Afghanistan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400"/>
                        <a:t>Asia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652230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25500100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20343000000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IN" sz="2400"/>
                        <a:t>Albania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400"/>
                        <a:t>Europe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28748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2831741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12960000000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IN" sz="2400"/>
                        <a:t>Algeria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400"/>
                        <a:t>Africa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2381741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37100000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188681000000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IN" sz="2400"/>
                        <a:t>Andorra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400"/>
                        <a:t>Europe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468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78115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3712000000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1" lang="en-IN" sz="2400"/>
                        <a:t>Angola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400"/>
                        <a:t>Africa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1246700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20609294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2400"/>
                        <a:t>100990000000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4" name="Shape 1694"/>
        <p:cNvGrpSpPr/>
        <p:nvPr/>
      </p:nvGrpSpPr>
      <p:grpSpPr>
        <a:xfrm>
          <a:off x="0" y="0"/>
          <a:ext cx="0" cy="0"/>
          <a:chOff x="0" y="0"/>
          <a:chExt cx="0" cy="0"/>
        </a:xfrm>
      </p:grpSpPr>
      <p:sp>
        <p:nvSpPr>
          <p:cNvPr id="1695" name="Google Shape;1695;p183"/>
          <p:cNvSpPr/>
          <p:nvPr/>
        </p:nvSpPr>
        <p:spPr>
          <a:xfrm>
            <a:off x="2000232" y="428604"/>
            <a:ext cx="5357850" cy="785818"/>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FOLLOWING TABLES</a:t>
            </a:r>
            <a:endParaRPr b="1" sz="2800">
              <a:solidFill>
                <a:schemeClr val="lt1"/>
              </a:solidFill>
              <a:latin typeface="Calibri"/>
              <a:ea typeface="Calibri"/>
              <a:cs typeface="Calibri"/>
              <a:sym typeface="Calibri"/>
            </a:endParaRPr>
          </a:p>
        </p:txBody>
      </p:sp>
      <p:pic>
        <p:nvPicPr>
          <p:cNvPr id="1696" name="Google Shape;1696;p183"/>
          <p:cNvPicPr preferRelativeResize="0"/>
          <p:nvPr/>
        </p:nvPicPr>
        <p:blipFill rotWithShape="1">
          <a:blip r:embed="rId3">
            <a:alphaModFix/>
          </a:blip>
          <a:srcRect b="0" l="0" r="0" t="0"/>
          <a:stretch/>
        </p:blipFill>
        <p:spPr>
          <a:xfrm>
            <a:off x="1357290" y="1643050"/>
            <a:ext cx="6500858" cy="4399287"/>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0" name="Shape 1700"/>
        <p:cNvGrpSpPr/>
        <p:nvPr/>
      </p:nvGrpSpPr>
      <p:grpSpPr>
        <a:xfrm>
          <a:off x="0" y="0"/>
          <a:ext cx="0" cy="0"/>
          <a:chOff x="0" y="0"/>
          <a:chExt cx="0" cy="0"/>
        </a:xfrm>
      </p:grpSpPr>
      <p:sp>
        <p:nvSpPr>
          <p:cNvPr id="1701" name="Google Shape;1701;p184"/>
          <p:cNvSpPr/>
          <p:nvPr/>
        </p:nvSpPr>
        <p:spPr>
          <a:xfrm>
            <a:off x="2000232" y="428604"/>
            <a:ext cx="5357850" cy="785818"/>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FOLLOWING TABLES</a:t>
            </a:r>
            <a:endParaRPr b="1" sz="2800">
              <a:solidFill>
                <a:schemeClr val="lt1"/>
              </a:solidFill>
              <a:latin typeface="Calibri"/>
              <a:ea typeface="Calibri"/>
              <a:cs typeface="Calibri"/>
              <a:sym typeface="Calibri"/>
            </a:endParaRPr>
          </a:p>
        </p:txBody>
      </p:sp>
      <p:pic>
        <p:nvPicPr>
          <p:cNvPr id="1702" name="Google Shape;1702;p184"/>
          <p:cNvPicPr preferRelativeResize="0"/>
          <p:nvPr/>
        </p:nvPicPr>
        <p:blipFill rotWithShape="1">
          <a:blip r:embed="rId3">
            <a:alphaModFix/>
          </a:blip>
          <a:srcRect b="0" l="0" r="0" t="0"/>
          <a:stretch/>
        </p:blipFill>
        <p:spPr>
          <a:xfrm>
            <a:off x="1071538" y="1500174"/>
            <a:ext cx="5929354" cy="5154275"/>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6" name="Shape 1706"/>
        <p:cNvGrpSpPr/>
        <p:nvPr/>
      </p:nvGrpSpPr>
      <p:grpSpPr>
        <a:xfrm>
          <a:off x="0" y="0"/>
          <a:ext cx="0" cy="0"/>
          <a:chOff x="0" y="0"/>
          <a:chExt cx="0" cy="0"/>
        </a:xfrm>
      </p:grpSpPr>
      <p:sp>
        <p:nvSpPr>
          <p:cNvPr id="1707" name="Google Shape;1707;p185"/>
          <p:cNvSpPr/>
          <p:nvPr/>
        </p:nvSpPr>
        <p:spPr>
          <a:xfrm>
            <a:off x="2000232" y="3143248"/>
            <a:ext cx="5357850" cy="785818"/>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THANK YOU</a:t>
            </a:r>
            <a:endParaRPr b="1" sz="2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285720" y="2928934"/>
            <a:ext cx="8715404" cy="785818"/>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TYPES OF DATA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2"/>
          <p:cNvSpPr txBox="1"/>
          <p:nvPr>
            <p:ph type="title"/>
          </p:nvPr>
        </p:nvSpPr>
        <p:spPr>
          <a:xfrm>
            <a:off x="1571604" y="285728"/>
            <a:ext cx="6929486" cy="785818"/>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INTRODUCTION</a:t>
            </a:r>
            <a:endParaRPr/>
          </a:p>
        </p:txBody>
      </p:sp>
      <p:sp>
        <p:nvSpPr>
          <p:cNvPr id="95" name="Google Shape;95;p2"/>
          <p:cNvSpPr txBox="1"/>
          <p:nvPr>
            <p:ph idx="1" type="body"/>
          </p:nvPr>
        </p:nvSpPr>
        <p:spPr>
          <a:xfrm>
            <a:off x="285720" y="1714488"/>
            <a:ext cx="8286808" cy="4429156"/>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rgbClr val="FF0000"/>
              </a:buClr>
              <a:buSzPts val="3200"/>
              <a:buNone/>
            </a:pPr>
            <a:r>
              <a:rPr b="1" lang="en-IN" sz="3200">
                <a:solidFill>
                  <a:srgbClr val="FF0000"/>
                </a:solidFill>
              </a:rPr>
              <a:t>What is Database?</a:t>
            </a:r>
            <a:endParaRPr/>
          </a:p>
          <a:p>
            <a:pPr indent="-285750" lvl="1" marL="742950" rtl="0" algn="just">
              <a:lnSpc>
                <a:spcPct val="150000"/>
              </a:lnSpc>
              <a:spcBef>
                <a:spcPts val="720"/>
              </a:spcBef>
              <a:spcAft>
                <a:spcPts val="0"/>
              </a:spcAft>
              <a:buClr>
                <a:schemeClr val="dk1"/>
              </a:buClr>
              <a:buSzPts val="3600"/>
              <a:buNone/>
            </a:pPr>
            <a:r>
              <a:rPr b="1" lang="en-IN" sz="3600"/>
              <a:t>			</a:t>
            </a:r>
            <a:r>
              <a:rPr b="1" lang="en-IN" sz="3200"/>
              <a:t>A relational database is, simply, a database that stores related information across multiple tables and allows you to query information in more than one table at the same time</a:t>
            </a:r>
            <a:endParaRPr b="1"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285752" y="428604"/>
            <a:ext cx="8715404"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TYPES OF DATA MODEL</a:t>
            </a:r>
            <a:endParaRPr/>
          </a:p>
        </p:txBody>
      </p:sp>
      <p:sp>
        <p:nvSpPr>
          <p:cNvPr id="212" name="Google Shape;212;p20"/>
          <p:cNvSpPr/>
          <p:nvPr/>
        </p:nvSpPr>
        <p:spPr>
          <a:xfrm>
            <a:off x="785786" y="4669600"/>
            <a:ext cx="235745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cap="none">
                <a:solidFill>
                  <a:srgbClr val="0000FF"/>
                </a:solidFill>
                <a:latin typeface="Calibri"/>
                <a:ea typeface="Calibri"/>
                <a:cs typeface="Calibri"/>
                <a:sym typeface="Calibri"/>
              </a:rPr>
              <a:t>RELATIONAL DATA MODEL</a:t>
            </a:r>
            <a:endParaRPr b="1" sz="3200" cap="none">
              <a:solidFill>
                <a:srgbClr val="0000FF"/>
              </a:solidFill>
              <a:latin typeface="Calibri"/>
              <a:ea typeface="Calibri"/>
              <a:cs typeface="Calibri"/>
              <a:sym typeface="Calibri"/>
            </a:endParaRPr>
          </a:p>
        </p:txBody>
      </p:sp>
      <p:sp>
        <p:nvSpPr>
          <p:cNvPr id="213" name="Google Shape;213;p20"/>
          <p:cNvSpPr/>
          <p:nvPr/>
        </p:nvSpPr>
        <p:spPr>
          <a:xfrm>
            <a:off x="3714744" y="4786322"/>
            <a:ext cx="200026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cap="none">
                <a:solidFill>
                  <a:srgbClr val="FF0066"/>
                </a:solidFill>
                <a:latin typeface="Calibri"/>
                <a:ea typeface="Calibri"/>
                <a:cs typeface="Calibri"/>
                <a:sym typeface="Calibri"/>
              </a:rPr>
              <a:t>NETWORK DATA MODEL</a:t>
            </a:r>
            <a:endParaRPr b="1" sz="3200" cap="none">
              <a:solidFill>
                <a:srgbClr val="FF0066"/>
              </a:solidFill>
              <a:latin typeface="Calibri"/>
              <a:ea typeface="Calibri"/>
              <a:cs typeface="Calibri"/>
              <a:sym typeface="Calibri"/>
            </a:endParaRPr>
          </a:p>
        </p:txBody>
      </p:sp>
      <p:sp>
        <p:nvSpPr>
          <p:cNvPr id="214" name="Google Shape;214;p20"/>
          <p:cNvSpPr/>
          <p:nvPr/>
        </p:nvSpPr>
        <p:spPr>
          <a:xfrm>
            <a:off x="6072198" y="4714884"/>
            <a:ext cx="271464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cap="none">
                <a:solidFill>
                  <a:srgbClr val="006600"/>
                </a:solidFill>
                <a:latin typeface="Calibri"/>
                <a:ea typeface="Calibri"/>
                <a:cs typeface="Calibri"/>
                <a:sym typeface="Calibri"/>
              </a:rPr>
              <a:t>HIERARCHICAL</a:t>
            </a:r>
            <a:r>
              <a:rPr b="1" lang="en-IN" sz="3200">
                <a:solidFill>
                  <a:srgbClr val="006600"/>
                </a:solidFill>
                <a:latin typeface="Calibri"/>
                <a:ea typeface="Calibri"/>
                <a:cs typeface="Calibri"/>
                <a:sym typeface="Calibri"/>
              </a:rPr>
              <a:t> </a:t>
            </a:r>
            <a:r>
              <a:rPr b="1" lang="en-IN" sz="3200" cap="none">
                <a:solidFill>
                  <a:srgbClr val="006600"/>
                </a:solidFill>
                <a:latin typeface="Calibri"/>
                <a:ea typeface="Calibri"/>
                <a:cs typeface="Calibri"/>
                <a:sym typeface="Calibri"/>
              </a:rPr>
              <a:t>DATA </a:t>
            </a:r>
            <a:endParaRPr/>
          </a:p>
          <a:p>
            <a:pPr indent="0" lvl="0" marL="0" marR="0" rtl="0" algn="ctr">
              <a:spcBef>
                <a:spcPts val="0"/>
              </a:spcBef>
              <a:spcAft>
                <a:spcPts val="0"/>
              </a:spcAft>
              <a:buNone/>
            </a:pPr>
            <a:r>
              <a:rPr b="1" lang="en-IN" sz="3200" cap="none">
                <a:solidFill>
                  <a:srgbClr val="006600"/>
                </a:solidFill>
                <a:latin typeface="Calibri"/>
                <a:ea typeface="Calibri"/>
                <a:cs typeface="Calibri"/>
                <a:sym typeface="Calibri"/>
              </a:rPr>
              <a:t>MODEL</a:t>
            </a:r>
            <a:endParaRPr b="1" sz="3200" cap="none">
              <a:solidFill>
                <a:srgbClr val="006600"/>
              </a:solidFill>
              <a:latin typeface="Calibri"/>
              <a:ea typeface="Calibri"/>
              <a:cs typeface="Calibri"/>
              <a:sym typeface="Calibri"/>
            </a:endParaRPr>
          </a:p>
        </p:txBody>
      </p:sp>
      <p:sp>
        <p:nvSpPr>
          <p:cNvPr id="215" name="Google Shape;215;p20"/>
          <p:cNvSpPr/>
          <p:nvPr/>
        </p:nvSpPr>
        <p:spPr>
          <a:xfrm>
            <a:off x="355301" y="1951068"/>
            <a:ext cx="8360103" cy="1774303"/>
          </a:xfrm>
          <a:custGeom>
            <a:rect b="b" l="l" r="r" t="t"/>
            <a:pathLst>
              <a:path extrusionOk="0" h="2365737" w="11244530">
                <a:moveTo>
                  <a:pt x="10061661" y="0"/>
                </a:moveTo>
                <a:cubicBezTo>
                  <a:pt x="10093153" y="0"/>
                  <a:pt x="10124644" y="12013"/>
                  <a:pt x="10148672" y="36041"/>
                </a:cubicBezTo>
                <a:lnTo>
                  <a:pt x="11208490" y="1095859"/>
                </a:lnTo>
                <a:cubicBezTo>
                  <a:pt x="11256544" y="1143913"/>
                  <a:pt x="11256544" y="1221825"/>
                  <a:pt x="11208490" y="1269879"/>
                </a:cubicBezTo>
                <a:lnTo>
                  <a:pt x="10148672" y="2329697"/>
                </a:lnTo>
                <a:cubicBezTo>
                  <a:pt x="10100617" y="2377751"/>
                  <a:pt x="10022706" y="2377751"/>
                  <a:pt x="9974651" y="2329697"/>
                </a:cubicBezTo>
                <a:lnTo>
                  <a:pt x="9073634" y="1428680"/>
                </a:lnTo>
                <a:lnTo>
                  <a:pt x="9197093" y="1305221"/>
                </a:lnTo>
                <a:lnTo>
                  <a:pt x="10040627" y="2148755"/>
                </a:lnTo>
                <a:cubicBezTo>
                  <a:pt x="10052858" y="2160986"/>
                  <a:pt x="10072689" y="2160987"/>
                  <a:pt x="10084920" y="2148755"/>
                </a:cubicBezTo>
                <a:lnTo>
                  <a:pt x="11027548" y="1206128"/>
                </a:lnTo>
                <a:cubicBezTo>
                  <a:pt x="11039779" y="1193895"/>
                  <a:pt x="11039779" y="1174065"/>
                  <a:pt x="11027548" y="1161835"/>
                </a:cubicBezTo>
                <a:lnTo>
                  <a:pt x="10084920" y="219207"/>
                </a:lnTo>
                <a:cubicBezTo>
                  <a:pt x="10078805" y="213091"/>
                  <a:pt x="10070790" y="210033"/>
                  <a:pt x="10062774" y="210033"/>
                </a:cubicBezTo>
                <a:cubicBezTo>
                  <a:pt x="10054758" y="210033"/>
                  <a:pt x="10046743" y="213091"/>
                  <a:pt x="10040627" y="219207"/>
                </a:cubicBezTo>
                <a:lnTo>
                  <a:pt x="9452862" y="806972"/>
                </a:lnTo>
                <a:lnTo>
                  <a:pt x="9451755" y="805864"/>
                </a:lnTo>
                <a:lnTo>
                  <a:pt x="8989711" y="1267908"/>
                </a:lnTo>
                <a:lnTo>
                  <a:pt x="8988403" y="1269879"/>
                </a:lnTo>
                <a:lnTo>
                  <a:pt x="7928585" y="2329697"/>
                </a:lnTo>
                <a:cubicBezTo>
                  <a:pt x="7880530" y="2377751"/>
                  <a:pt x="7802619" y="2377751"/>
                  <a:pt x="7754564" y="2329697"/>
                </a:cubicBezTo>
                <a:lnTo>
                  <a:pt x="6854919" y="1430050"/>
                </a:lnTo>
                <a:lnTo>
                  <a:pt x="6978376" y="1306591"/>
                </a:lnTo>
                <a:lnTo>
                  <a:pt x="7820540" y="2148755"/>
                </a:lnTo>
                <a:cubicBezTo>
                  <a:pt x="7832770" y="2160986"/>
                  <a:pt x="7852603" y="2160987"/>
                  <a:pt x="7864833" y="2148755"/>
                </a:cubicBezTo>
                <a:lnTo>
                  <a:pt x="8807461" y="1206128"/>
                </a:lnTo>
                <a:lnTo>
                  <a:pt x="8807863" y="1205155"/>
                </a:lnTo>
                <a:lnTo>
                  <a:pt x="8910234" y="1102784"/>
                </a:lnTo>
                <a:lnTo>
                  <a:pt x="8914833" y="1095859"/>
                </a:lnTo>
                <a:lnTo>
                  <a:pt x="9974651" y="36041"/>
                </a:lnTo>
                <a:cubicBezTo>
                  <a:pt x="9998679" y="12013"/>
                  <a:pt x="10030170" y="0"/>
                  <a:pt x="10061661" y="0"/>
                </a:cubicBezTo>
                <a:close/>
                <a:moveTo>
                  <a:pt x="7841574" y="0"/>
                </a:moveTo>
                <a:cubicBezTo>
                  <a:pt x="7873066" y="0"/>
                  <a:pt x="7904559" y="12014"/>
                  <a:pt x="7928585" y="36041"/>
                </a:cubicBezTo>
                <a:lnTo>
                  <a:pt x="8830434" y="937891"/>
                </a:lnTo>
                <a:lnTo>
                  <a:pt x="8706976" y="1061350"/>
                </a:lnTo>
                <a:lnTo>
                  <a:pt x="7864833" y="219207"/>
                </a:lnTo>
                <a:cubicBezTo>
                  <a:pt x="7858717" y="213091"/>
                  <a:pt x="7850703" y="210033"/>
                  <a:pt x="7842688" y="210033"/>
                </a:cubicBezTo>
                <a:cubicBezTo>
                  <a:pt x="7834671" y="210033"/>
                  <a:pt x="7826656" y="213092"/>
                  <a:pt x="7820540" y="219207"/>
                </a:cubicBezTo>
                <a:lnTo>
                  <a:pt x="6877913" y="1161835"/>
                </a:lnTo>
                <a:lnTo>
                  <a:pt x="6877541" y="1162735"/>
                </a:lnTo>
                <a:lnTo>
                  <a:pt x="6732572" y="1307704"/>
                </a:lnTo>
                <a:lnTo>
                  <a:pt x="6732131" y="1307262"/>
                </a:lnTo>
                <a:lnTo>
                  <a:pt x="5709696" y="2329697"/>
                </a:lnTo>
                <a:cubicBezTo>
                  <a:pt x="5661642" y="2377751"/>
                  <a:pt x="5583730" y="2377751"/>
                  <a:pt x="5535676" y="2329697"/>
                </a:cubicBezTo>
                <a:lnTo>
                  <a:pt x="4634621" y="1428642"/>
                </a:lnTo>
                <a:lnTo>
                  <a:pt x="4758079" y="1305183"/>
                </a:lnTo>
                <a:lnTo>
                  <a:pt x="5601651" y="2148755"/>
                </a:lnTo>
                <a:cubicBezTo>
                  <a:pt x="5613883" y="2160987"/>
                  <a:pt x="5633714" y="2160987"/>
                  <a:pt x="5645944" y="2148755"/>
                </a:cubicBezTo>
                <a:lnTo>
                  <a:pt x="6214284" y="1580415"/>
                </a:lnTo>
                <a:lnTo>
                  <a:pt x="6214771" y="1580902"/>
                </a:lnTo>
                <a:lnTo>
                  <a:pt x="6684730" y="1110943"/>
                </a:lnTo>
                <a:lnTo>
                  <a:pt x="6694748" y="1095859"/>
                </a:lnTo>
                <a:lnTo>
                  <a:pt x="7754564" y="36041"/>
                </a:lnTo>
                <a:cubicBezTo>
                  <a:pt x="7778593" y="12013"/>
                  <a:pt x="7810084" y="0"/>
                  <a:pt x="7841574" y="0"/>
                </a:cubicBezTo>
                <a:close/>
                <a:moveTo>
                  <a:pt x="5622686" y="0"/>
                </a:moveTo>
                <a:cubicBezTo>
                  <a:pt x="5654178" y="0"/>
                  <a:pt x="5685668" y="12013"/>
                  <a:pt x="5709696" y="36041"/>
                </a:cubicBezTo>
                <a:lnTo>
                  <a:pt x="6612318" y="938662"/>
                </a:lnTo>
                <a:lnTo>
                  <a:pt x="6488860" y="1062121"/>
                </a:lnTo>
                <a:lnTo>
                  <a:pt x="5645945" y="219207"/>
                </a:lnTo>
                <a:cubicBezTo>
                  <a:pt x="5639829" y="213091"/>
                  <a:pt x="5631814" y="210033"/>
                  <a:pt x="5623799" y="210033"/>
                </a:cubicBezTo>
                <a:cubicBezTo>
                  <a:pt x="5615783" y="210033"/>
                  <a:pt x="5607768" y="213091"/>
                  <a:pt x="5601651" y="219207"/>
                </a:cubicBezTo>
                <a:lnTo>
                  <a:pt x="5030920" y="789939"/>
                </a:lnTo>
                <a:lnTo>
                  <a:pt x="5029774" y="788793"/>
                </a:lnTo>
                <a:lnTo>
                  <a:pt x="4512274" y="1306295"/>
                </a:lnTo>
                <a:lnTo>
                  <a:pt x="4512222" y="1306243"/>
                </a:lnTo>
                <a:lnTo>
                  <a:pt x="3488769" y="2329697"/>
                </a:lnTo>
                <a:cubicBezTo>
                  <a:pt x="3440715" y="2377752"/>
                  <a:pt x="3362803" y="2377751"/>
                  <a:pt x="3314749" y="2329696"/>
                </a:cubicBezTo>
                <a:lnTo>
                  <a:pt x="2414267" y="1429215"/>
                </a:lnTo>
                <a:lnTo>
                  <a:pt x="2537726" y="1305756"/>
                </a:lnTo>
                <a:lnTo>
                  <a:pt x="3380724" y="2148755"/>
                </a:lnTo>
                <a:cubicBezTo>
                  <a:pt x="3392956" y="2160987"/>
                  <a:pt x="3412787" y="2160987"/>
                  <a:pt x="3425017" y="2148755"/>
                </a:cubicBezTo>
                <a:lnTo>
                  <a:pt x="4031068" y="1542704"/>
                </a:lnTo>
                <a:lnTo>
                  <a:pt x="4031165" y="1542802"/>
                </a:lnTo>
                <a:lnTo>
                  <a:pt x="4471410" y="1102559"/>
                </a:lnTo>
                <a:lnTo>
                  <a:pt x="4475858" y="1095859"/>
                </a:lnTo>
                <a:lnTo>
                  <a:pt x="5535676" y="36041"/>
                </a:lnTo>
                <a:cubicBezTo>
                  <a:pt x="5559704" y="12013"/>
                  <a:pt x="5591194" y="0"/>
                  <a:pt x="5622686" y="0"/>
                </a:cubicBezTo>
                <a:close/>
                <a:moveTo>
                  <a:pt x="1182871" y="0"/>
                </a:moveTo>
                <a:cubicBezTo>
                  <a:pt x="1214362" y="0"/>
                  <a:pt x="1245853" y="12013"/>
                  <a:pt x="1269880" y="36041"/>
                </a:cubicBezTo>
                <a:lnTo>
                  <a:pt x="2171666" y="937827"/>
                </a:lnTo>
                <a:lnTo>
                  <a:pt x="2048207" y="1061285"/>
                </a:lnTo>
                <a:lnTo>
                  <a:pt x="1206129" y="219207"/>
                </a:lnTo>
                <a:cubicBezTo>
                  <a:pt x="1200013" y="213091"/>
                  <a:pt x="1191997" y="210033"/>
                  <a:pt x="1183982" y="210033"/>
                </a:cubicBezTo>
                <a:cubicBezTo>
                  <a:pt x="1175966" y="210033"/>
                  <a:pt x="1167952" y="213091"/>
                  <a:pt x="1161836" y="219207"/>
                </a:cubicBezTo>
                <a:lnTo>
                  <a:pt x="219208" y="1161835"/>
                </a:lnTo>
                <a:cubicBezTo>
                  <a:pt x="206976" y="1174066"/>
                  <a:pt x="206976" y="1193896"/>
                  <a:pt x="219208" y="1206128"/>
                </a:cubicBezTo>
                <a:lnTo>
                  <a:pt x="1161835" y="2148755"/>
                </a:lnTo>
                <a:cubicBezTo>
                  <a:pt x="1174067" y="2160987"/>
                  <a:pt x="1193897" y="2160987"/>
                  <a:pt x="1206129" y="2148755"/>
                </a:cubicBezTo>
                <a:lnTo>
                  <a:pt x="2148756" y="1206127"/>
                </a:lnTo>
                <a:lnTo>
                  <a:pt x="2149249" y="1204938"/>
                </a:lnTo>
                <a:lnTo>
                  <a:pt x="2248215" y="1105972"/>
                </a:lnTo>
                <a:lnTo>
                  <a:pt x="2254932" y="1095859"/>
                </a:lnTo>
                <a:lnTo>
                  <a:pt x="3314749" y="36041"/>
                </a:lnTo>
                <a:cubicBezTo>
                  <a:pt x="3338777" y="12013"/>
                  <a:pt x="3370268" y="0"/>
                  <a:pt x="3401759" y="0"/>
                </a:cubicBezTo>
                <a:cubicBezTo>
                  <a:pt x="3433250" y="0"/>
                  <a:pt x="3464741" y="12013"/>
                  <a:pt x="3488769" y="36041"/>
                </a:cubicBezTo>
                <a:lnTo>
                  <a:pt x="4391002" y="938273"/>
                </a:lnTo>
                <a:lnTo>
                  <a:pt x="4267542" y="1061732"/>
                </a:lnTo>
                <a:lnTo>
                  <a:pt x="3425018" y="219207"/>
                </a:lnTo>
                <a:cubicBezTo>
                  <a:pt x="3418902" y="213091"/>
                  <a:pt x="3410886" y="210033"/>
                  <a:pt x="3402872" y="210033"/>
                </a:cubicBezTo>
                <a:cubicBezTo>
                  <a:pt x="3394856" y="210033"/>
                  <a:pt x="3386841" y="213092"/>
                  <a:pt x="3380724" y="219207"/>
                </a:cubicBezTo>
                <a:lnTo>
                  <a:pt x="2799381" y="800551"/>
                </a:lnTo>
                <a:lnTo>
                  <a:pt x="2798809" y="799979"/>
                </a:lnTo>
                <a:lnTo>
                  <a:pt x="2331260" y="1267528"/>
                </a:lnTo>
                <a:lnTo>
                  <a:pt x="2329698" y="1269879"/>
                </a:lnTo>
                <a:lnTo>
                  <a:pt x="1269881" y="2329696"/>
                </a:lnTo>
                <a:cubicBezTo>
                  <a:pt x="1221826" y="2377751"/>
                  <a:pt x="1143914" y="2377751"/>
                  <a:pt x="1095860" y="2329697"/>
                </a:cubicBezTo>
                <a:lnTo>
                  <a:pt x="36042" y="1269879"/>
                </a:lnTo>
                <a:cubicBezTo>
                  <a:pt x="-12013" y="1221825"/>
                  <a:pt x="-12013" y="1143913"/>
                  <a:pt x="36042" y="1095859"/>
                </a:cubicBezTo>
                <a:lnTo>
                  <a:pt x="1095860" y="36041"/>
                </a:lnTo>
                <a:cubicBezTo>
                  <a:pt x="1119887" y="12013"/>
                  <a:pt x="1151378" y="0"/>
                  <a:pt x="1182871" y="0"/>
                </a:cubicBezTo>
                <a:close/>
              </a:path>
            </a:pathLst>
          </a:custGeom>
          <a:gradFill>
            <a:gsLst>
              <a:gs pos="0">
                <a:srgbClr val="6FA0DC"/>
              </a:gs>
              <a:gs pos="16000">
                <a:srgbClr val="6FA0DC"/>
              </a:gs>
              <a:gs pos="33000">
                <a:schemeClr val="accent1"/>
              </a:gs>
              <a:gs pos="50000">
                <a:schemeClr val="accent2"/>
              </a:gs>
              <a:gs pos="67000">
                <a:schemeClr val="accent3"/>
              </a:gs>
              <a:gs pos="84000">
                <a:schemeClr val="accent4"/>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6" name="Google Shape;216;p20"/>
          <p:cNvSpPr/>
          <p:nvPr/>
        </p:nvSpPr>
        <p:spPr>
          <a:xfrm rot="2700000">
            <a:off x="848118" y="2443882"/>
            <a:ext cx="788670" cy="788670"/>
          </a:xfrm>
          <a:prstGeom prst="roundRect">
            <a:avLst>
              <a:gd fmla="val 2244" name="adj"/>
            </a:avLst>
          </a:prstGeom>
          <a:solidFill>
            <a:srgbClr val="6FA0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7" name="Google Shape;217;p20"/>
          <p:cNvSpPr/>
          <p:nvPr/>
        </p:nvSpPr>
        <p:spPr>
          <a:xfrm rot="2700000">
            <a:off x="2511497" y="2443882"/>
            <a:ext cx="788670" cy="788670"/>
          </a:xfrm>
          <a:prstGeom prst="roundRect">
            <a:avLst>
              <a:gd fmla="val 2244"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8" name="Google Shape;218;p20"/>
          <p:cNvSpPr/>
          <p:nvPr/>
        </p:nvSpPr>
        <p:spPr>
          <a:xfrm rot="2700000">
            <a:off x="4179192" y="2443882"/>
            <a:ext cx="788670" cy="788670"/>
          </a:xfrm>
          <a:prstGeom prst="roundRect">
            <a:avLst>
              <a:gd fmla="val 2244"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9" name="Google Shape;219;p20"/>
          <p:cNvSpPr/>
          <p:nvPr/>
        </p:nvSpPr>
        <p:spPr>
          <a:xfrm rot="2700000">
            <a:off x="5842147" y="2443882"/>
            <a:ext cx="788670" cy="788670"/>
          </a:xfrm>
          <a:prstGeom prst="roundRect">
            <a:avLst>
              <a:gd fmla="val 2244"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0" name="Google Shape;220;p20"/>
          <p:cNvSpPr/>
          <p:nvPr/>
        </p:nvSpPr>
        <p:spPr>
          <a:xfrm rot="2700000">
            <a:off x="7505101" y="2443882"/>
            <a:ext cx="788670" cy="788670"/>
          </a:xfrm>
          <a:prstGeom prst="roundRect">
            <a:avLst>
              <a:gd fmla="val 2244" name="adj"/>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1" name="Google Shape;221;p20"/>
          <p:cNvSpPr/>
          <p:nvPr/>
        </p:nvSpPr>
        <p:spPr>
          <a:xfrm>
            <a:off x="2214546" y="2357430"/>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chemeClr val="lt1"/>
                </a:solidFill>
                <a:latin typeface="Calibri"/>
                <a:ea typeface="Calibri"/>
                <a:cs typeface="Calibri"/>
                <a:sym typeface="Calibri"/>
              </a:rPr>
              <a:t>1</a:t>
            </a:r>
            <a:endParaRPr/>
          </a:p>
        </p:txBody>
      </p:sp>
      <p:sp>
        <p:nvSpPr>
          <p:cNvPr id="222" name="Google Shape;222;p20"/>
          <p:cNvSpPr/>
          <p:nvPr/>
        </p:nvSpPr>
        <p:spPr>
          <a:xfrm>
            <a:off x="3929058" y="3752486"/>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rgbClr val="990033"/>
                </a:solidFill>
                <a:latin typeface="Calibri"/>
                <a:ea typeface="Calibri"/>
                <a:cs typeface="Calibri"/>
                <a:sym typeface="Calibri"/>
              </a:rPr>
              <a:t>2</a:t>
            </a:r>
            <a:endParaRPr/>
          </a:p>
        </p:txBody>
      </p:sp>
      <p:sp>
        <p:nvSpPr>
          <p:cNvPr id="223" name="Google Shape;223;p20"/>
          <p:cNvSpPr/>
          <p:nvPr/>
        </p:nvSpPr>
        <p:spPr>
          <a:xfrm>
            <a:off x="5572132" y="2357430"/>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chemeClr val="lt1"/>
                </a:solidFill>
                <a:latin typeface="Calibri"/>
                <a:ea typeface="Calibri"/>
                <a:cs typeface="Calibri"/>
                <a:sym typeface="Calibri"/>
              </a:rPr>
              <a:t>3</a:t>
            </a:r>
            <a:endParaRPr/>
          </a:p>
        </p:txBody>
      </p:sp>
      <p:sp>
        <p:nvSpPr>
          <p:cNvPr id="224" name="Google Shape;224;p20"/>
          <p:cNvSpPr/>
          <p:nvPr/>
        </p:nvSpPr>
        <p:spPr>
          <a:xfrm>
            <a:off x="1071538" y="3786190"/>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rgbClr val="0070C0"/>
                </a:solidFill>
                <a:latin typeface="Calibri"/>
                <a:ea typeface="Calibri"/>
                <a:cs typeface="Calibri"/>
                <a:sym typeface="Calibri"/>
              </a:rPr>
              <a:t>1</a:t>
            </a:r>
            <a:endParaRPr/>
          </a:p>
        </p:txBody>
      </p:sp>
      <p:sp>
        <p:nvSpPr>
          <p:cNvPr id="225" name="Google Shape;225;p20"/>
          <p:cNvSpPr/>
          <p:nvPr/>
        </p:nvSpPr>
        <p:spPr>
          <a:xfrm>
            <a:off x="6687146" y="3823924"/>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rgbClr val="006600"/>
                </a:solidFill>
                <a:latin typeface="Calibri"/>
                <a:ea typeface="Calibri"/>
                <a:cs typeface="Calibri"/>
                <a:sym typeface="Calibri"/>
              </a:rPr>
              <a:t>3</a:t>
            </a:r>
            <a:endParaRPr/>
          </a:p>
        </p:txBody>
      </p:sp>
      <p:sp>
        <p:nvSpPr>
          <p:cNvPr id="226" name="Google Shape;226;p20"/>
          <p:cNvSpPr/>
          <p:nvPr/>
        </p:nvSpPr>
        <p:spPr>
          <a:xfrm>
            <a:off x="3901064" y="2357430"/>
            <a:ext cx="1385316" cy="9623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6000">
                <a:solidFill>
                  <a:schemeClr val="lt1"/>
                </a:solidFill>
                <a:latin typeface="Calibri"/>
                <a:ea typeface="Calibri"/>
                <a:cs typeface="Calibri"/>
                <a:sym typeface="Calibri"/>
              </a:rPr>
              <a:t>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21"/>
          <p:cNvSpPr txBox="1"/>
          <p:nvPr/>
        </p:nvSpPr>
        <p:spPr>
          <a:xfrm>
            <a:off x="285720" y="571480"/>
            <a:ext cx="7858180" cy="10001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l">
              <a:spcBef>
                <a:spcPts val="0"/>
              </a:spcBef>
              <a:spcAft>
                <a:spcPts val="0"/>
              </a:spcAft>
              <a:buNone/>
            </a:pPr>
            <a:r>
              <a:rPr b="1" i="0" lang="en-IN" sz="3600" u="none" cap="none" strike="noStrike">
                <a:solidFill>
                  <a:schemeClr val="lt1"/>
                </a:solidFill>
                <a:latin typeface="Calibri"/>
                <a:ea typeface="Calibri"/>
                <a:cs typeface="Calibri"/>
                <a:sym typeface="Calibri"/>
              </a:rPr>
              <a:t>1. 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sp>
        <p:nvSpPr>
          <p:cNvPr id="232" name="Google Shape;232;p21"/>
          <p:cNvSpPr/>
          <p:nvPr/>
        </p:nvSpPr>
        <p:spPr>
          <a:xfrm>
            <a:off x="500034" y="2285992"/>
            <a:ext cx="7929618"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Relational data model is the primary data model, which is used widely around the world for data storage and processing. This model is simple and have all the properties and capabilities required to process data with storage efficiency.</a:t>
            </a:r>
            <a:endParaRPr b="1" sz="3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22"/>
          <p:cNvSpPr txBox="1"/>
          <p:nvPr/>
        </p:nvSpPr>
        <p:spPr>
          <a:xfrm>
            <a:off x="1071538" y="2428868"/>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23"/>
          <p:cNvSpPr txBox="1"/>
          <p:nvPr/>
        </p:nvSpPr>
        <p:spPr>
          <a:xfrm>
            <a:off x="1142976" y="500042"/>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sp>
        <p:nvSpPr>
          <p:cNvPr id="243" name="Google Shape;243;p23"/>
          <p:cNvSpPr/>
          <p:nvPr/>
        </p:nvSpPr>
        <p:spPr>
          <a:xfrm>
            <a:off x="500034" y="1997839"/>
            <a:ext cx="8215370"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a:t>
            </a:r>
            <a:r>
              <a:rPr b="1" lang="en-IN" sz="2800">
                <a:solidFill>
                  <a:srgbClr val="0000FF"/>
                </a:solidFill>
                <a:latin typeface="Calibri"/>
                <a:ea typeface="Calibri"/>
                <a:cs typeface="Calibri"/>
                <a:sym typeface="Calibri"/>
              </a:rPr>
              <a:t>Edgar F. Codd</a:t>
            </a:r>
            <a:r>
              <a:rPr b="1" lang="en-IN" sz="2800">
                <a:solidFill>
                  <a:schemeClr val="dk1"/>
                </a:solidFill>
                <a:latin typeface="Calibri"/>
                <a:ea typeface="Calibri"/>
                <a:cs typeface="Calibri"/>
                <a:sym typeface="Calibri"/>
              </a:rPr>
              <a:t>. (19 August 1923 – 18 April 2003) was an English computer scientist who, while working for </a:t>
            </a:r>
            <a:r>
              <a:rPr b="1" lang="en-IN" sz="2800">
                <a:solidFill>
                  <a:srgbClr val="0000FF"/>
                </a:solidFill>
                <a:latin typeface="Calibri"/>
                <a:ea typeface="Calibri"/>
                <a:cs typeface="Calibri"/>
                <a:sym typeface="Calibri"/>
              </a:rPr>
              <a:t>IBM</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He invented the relational model for database management, the theoretical basis for relational databases and relational database management systems. </a:t>
            </a:r>
            <a:endParaRPr/>
          </a:p>
        </p:txBody>
      </p:sp>
      <p:sp>
        <p:nvSpPr>
          <p:cNvPr id="244" name="Google Shape;244;p23"/>
          <p:cNvSpPr/>
          <p:nvPr/>
        </p:nvSpPr>
        <p:spPr>
          <a:xfrm>
            <a:off x="357158" y="1643050"/>
            <a:ext cx="857256" cy="785818"/>
          </a:xfrm>
          <a:prstGeom prst="ellipse">
            <a:avLst/>
          </a:prstGeom>
          <a:solidFill>
            <a:srgbClr val="7030A0"/>
          </a:solidFill>
          <a:ln cap="flat" cmpd="sng" w="25400">
            <a:solidFill>
              <a:srgbClr val="76923C"/>
            </a:solidFill>
            <a:prstDash val="solid"/>
            <a:round/>
            <a:headEnd len="sm" w="sm" type="none"/>
            <a:tailEnd len="sm" w="sm" type="none"/>
          </a:ln>
          <a:effectLst>
            <a:outerShdw blurRad="50800" rotWithShape="0" algn="ctr" dir="5400000" dist="50800">
              <a:srgbClr val="FABF8E"/>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3"/>
          <p:cNvSpPr/>
          <p:nvPr/>
        </p:nvSpPr>
        <p:spPr>
          <a:xfrm>
            <a:off x="285720" y="3571876"/>
            <a:ext cx="857256" cy="714380"/>
          </a:xfrm>
          <a:prstGeom prst="ellipse">
            <a:avLst/>
          </a:prstGeom>
          <a:solidFill>
            <a:srgbClr val="7030A0"/>
          </a:solidFill>
          <a:ln cap="flat" cmpd="sng" w="25400">
            <a:solidFill>
              <a:srgbClr val="76923C"/>
            </a:solidFill>
            <a:prstDash val="solid"/>
            <a:round/>
            <a:headEnd len="sm" w="sm" type="none"/>
            <a:tailEnd len="sm" w="sm" type="none"/>
          </a:ln>
          <a:effectLst>
            <a:outerShdw blurRad="50800" rotWithShape="0" algn="ctr" dir="5400000" dist="50800">
              <a:srgbClr val="FABF8E"/>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sp>
        <p:nvSpPr>
          <p:cNvPr id="250" name="Google Shape;250;p24"/>
          <p:cNvSpPr txBox="1"/>
          <p:nvPr/>
        </p:nvSpPr>
        <p:spPr>
          <a:xfrm>
            <a:off x="1142976" y="357166"/>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sp>
        <p:nvSpPr>
          <p:cNvPr id="251" name="Google Shape;251;p24"/>
          <p:cNvSpPr/>
          <p:nvPr/>
        </p:nvSpPr>
        <p:spPr>
          <a:xfrm>
            <a:off x="214282" y="1809359"/>
            <a:ext cx="8643998"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In the relational model, all data must be stored in relations (tables).</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Each relation consists of rows and columns. Each relation must have a header and body. </a:t>
            </a:r>
            <a:endParaRPr/>
          </a:p>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The header is simply the list of columns in the relation. The body is the set of data that actually populates the relation, organized into rows. </a:t>
            </a:r>
            <a:endParaRPr b="1" sz="2800">
              <a:solidFill>
                <a:schemeClr val="dk1"/>
              </a:solidFill>
              <a:latin typeface="Calibri"/>
              <a:ea typeface="Calibri"/>
              <a:cs typeface="Calibri"/>
              <a:sym typeface="Calibri"/>
            </a:endParaRPr>
          </a:p>
        </p:txBody>
      </p:sp>
      <p:sp>
        <p:nvSpPr>
          <p:cNvPr id="252" name="Google Shape;252;p24"/>
          <p:cNvSpPr/>
          <p:nvPr/>
        </p:nvSpPr>
        <p:spPr>
          <a:xfrm>
            <a:off x="285720" y="1880797"/>
            <a:ext cx="647653" cy="627937"/>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53" name="Google Shape;253;p24"/>
          <p:cNvSpPr/>
          <p:nvPr/>
        </p:nvSpPr>
        <p:spPr>
          <a:xfrm>
            <a:off x="285720" y="3238119"/>
            <a:ext cx="647653" cy="627937"/>
          </a:xfrm>
          <a:prstGeom prst="ellipse">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54" name="Google Shape;254;p24"/>
          <p:cNvSpPr/>
          <p:nvPr/>
        </p:nvSpPr>
        <p:spPr>
          <a:xfrm>
            <a:off x="285720" y="4524003"/>
            <a:ext cx="647653" cy="627937"/>
          </a:xfrm>
          <a:prstGeom prst="ellipse">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55" name="Google Shape;255;p24"/>
          <p:cNvSpPr/>
          <p:nvPr/>
        </p:nvSpPr>
        <p:spPr>
          <a:xfrm>
            <a:off x="428596" y="2000240"/>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1</a:t>
            </a:r>
            <a:endParaRPr/>
          </a:p>
        </p:txBody>
      </p:sp>
      <p:sp>
        <p:nvSpPr>
          <p:cNvPr id="256" name="Google Shape;256;p24"/>
          <p:cNvSpPr/>
          <p:nvPr/>
        </p:nvSpPr>
        <p:spPr>
          <a:xfrm>
            <a:off x="428596" y="3357562"/>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2</a:t>
            </a:r>
            <a:endParaRPr b="1" sz="3200">
              <a:solidFill>
                <a:schemeClr val="dk1"/>
              </a:solidFill>
              <a:latin typeface="Calibri"/>
              <a:ea typeface="Calibri"/>
              <a:cs typeface="Calibri"/>
              <a:sym typeface="Calibri"/>
            </a:endParaRPr>
          </a:p>
        </p:txBody>
      </p:sp>
      <p:sp>
        <p:nvSpPr>
          <p:cNvPr id="257" name="Google Shape;257;p24"/>
          <p:cNvSpPr/>
          <p:nvPr/>
        </p:nvSpPr>
        <p:spPr>
          <a:xfrm>
            <a:off x="428596" y="4643446"/>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3</a:t>
            </a:r>
            <a:endParaRPr b="1" sz="3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25"/>
          <p:cNvSpPr txBox="1"/>
          <p:nvPr/>
        </p:nvSpPr>
        <p:spPr>
          <a:xfrm>
            <a:off x="1142976" y="357166"/>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sp>
        <p:nvSpPr>
          <p:cNvPr id="263" name="Google Shape;263;p25"/>
          <p:cNvSpPr/>
          <p:nvPr/>
        </p:nvSpPr>
        <p:spPr>
          <a:xfrm>
            <a:off x="285720" y="1455238"/>
            <a:ext cx="8643998"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second major characteristic of the relational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model is the usage of keys.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These are specially designated columns within a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relation, used to order data or relate data to other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relations.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One of the most important keys is the primary key,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which is used to uniquely identify each row of data</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Foreign keys relate data in one relation to the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primary key of another relation</a:t>
            </a:r>
            <a:endParaRPr b="1" sz="2800">
              <a:solidFill>
                <a:schemeClr val="dk1"/>
              </a:solidFill>
              <a:latin typeface="Calibri"/>
              <a:ea typeface="Calibri"/>
              <a:cs typeface="Calibri"/>
              <a:sym typeface="Calibri"/>
            </a:endParaRPr>
          </a:p>
        </p:txBody>
      </p:sp>
      <p:sp>
        <p:nvSpPr>
          <p:cNvPr id="264" name="Google Shape;264;p25"/>
          <p:cNvSpPr/>
          <p:nvPr/>
        </p:nvSpPr>
        <p:spPr>
          <a:xfrm>
            <a:off x="281009" y="1452169"/>
            <a:ext cx="647653" cy="627937"/>
          </a:xfrm>
          <a:prstGeom prst="ellipse">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65" name="Google Shape;265;p25"/>
          <p:cNvSpPr/>
          <p:nvPr/>
        </p:nvSpPr>
        <p:spPr>
          <a:xfrm>
            <a:off x="423885" y="1571612"/>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4</a:t>
            </a:r>
            <a:endParaRPr b="1" sz="3200">
              <a:solidFill>
                <a:schemeClr val="dk1"/>
              </a:solidFill>
              <a:latin typeface="Calibri"/>
              <a:ea typeface="Calibri"/>
              <a:cs typeface="Calibri"/>
              <a:sym typeface="Calibri"/>
            </a:endParaRPr>
          </a:p>
        </p:txBody>
      </p:sp>
      <p:sp>
        <p:nvSpPr>
          <p:cNvPr id="266" name="Google Shape;266;p25"/>
          <p:cNvSpPr/>
          <p:nvPr/>
        </p:nvSpPr>
        <p:spPr>
          <a:xfrm>
            <a:off x="285720" y="2943939"/>
            <a:ext cx="647653" cy="627937"/>
          </a:xfrm>
          <a:prstGeom prst="ellipse">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67" name="Google Shape;267;p25"/>
          <p:cNvSpPr/>
          <p:nvPr/>
        </p:nvSpPr>
        <p:spPr>
          <a:xfrm>
            <a:off x="428596" y="3063382"/>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5</a:t>
            </a:r>
            <a:endParaRPr b="1" sz="3200">
              <a:solidFill>
                <a:schemeClr val="dk1"/>
              </a:solidFill>
              <a:latin typeface="Calibri"/>
              <a:ea typeface="Calibri"/>
              <a:cs typeface="Calibri"/>
              <a:sym typeface="Calibri"/>
            </a:endParaRPr>
          </a:p>
        </p:txBody>
      </p:sp>
      <p:sp>
        <p:nvSpPr>
          <p:cNvPr id="268" name="Google Shape;268;p25"/>
          <p:cNvSpPr/>
          <p:nvPr/>
        </p:nvSpPr>
        <p:spPr>
          <a:xfrm>
            <a:off x="285720" y="4500570"/>
            <a:ext cx="647653" cy="627937"/>
          </a:xfrm>
          <a:prstGeom prst="ellipse">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69" name="Google Shape;269;p25"/>
          <p:cNvSpPr/>
          <p:nvPr/>
        </p:nvSpPr>
        <p:spPr>
          <a:xfrm>
            <a:off x="428596" y="4620013"/>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6</a:t>
            </a:r>
            <a:endParaRPr b="1" sz="3200">
              <a:solidFill>
                <a:schemeClr val="dk1"/>
              </a:solidFill>
              <a:latin typeface="Calibri"/>
              <a:ea typeface="Calibri"/>
              <a:cs typeface="Calibri"/>
              <a:sym typeface="Calibri"/>
            </a:endParaRPr>
          </a:p>
        </p:txBody>
      </p:sp>
      <p:sp>
        <p:nvSpPr>
          <p:cNvPr id="270" name="Google Shape;270;p25"/>
          <p:cNvSpPr/>
          <p:nvPr/>
        </p:nvSpPr>
        <p:spPr>
          <a:xfrm>
            <a:off x="285720" y="5730021"/>
            <a:ext cx="647653" cy="627937"/>
          </a:xfrm>
          <a:prstGeom prst="ellipse">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71" name="Google Shape;271;p25"/>
          <p:cNvSpPr/>
          <p:nvPr/>
        </p:nvSpPr>
        <p:spPr>
          <a:xfrm>
            <a:off x="428596" y="5849464"/>
            <a:ext cx="357190" cy="35719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7</a:t>
            </a:r>
            <a:endParaRPr b="1"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26"/>
          <p:cNvSpPr txBox="1"/>
          <p:nvPr/>
        </p:nvSpPr>
        <p:spPr>
          <a:xfrm>
            <a:off x="1142976" y="357166"/>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pic>
        <p:nvPicPr>
          <p:cNvPr descr="C:\Users\Sanik3\Desktop\relational_model_table.png" id="277" name="Google Shape;277;p26"/>
          <p:cNvPicPr preferRelativeResize="0"/>
          <p:nvPr/>
        </p:nvPicPr>
        <p:blipFill rotWithShape="1">
          <a:blip r:embed="rId3">
            <a:alphaModFix/>
          </a:blip>
          <a:srcRect b="0" l="0" r="0" t="0"/>
          <a:stretch/>
        </p:blipFill>
        <p:spPr>
          <a:xfrm>
            <a:off x="785786" y="1571612"/>
            <a:ext cx="7414278" cy="463392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27"/>
          <p:cNvSpPr txBox="1"/>
          <p:nvPr/>
        </p:nvSpPr>
        <p:spPr>
          <a:xfrm>
            <a:off x="1142976" y="357166"/>
            <a:ext cx="7072362" cy="10001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2" marL="0" marR="0" rtl="0" algn="ctr">
              <a:spcBef>
                <a:spcPts val="0"/>
              </a:spcBef>
              <a:spcAft>
                <a:spcPts val="0"/>
              </a:spcAft>
              <a:buNone/>
            </a:pPr>
            <a:r>
              <a:rPr b="1" i="0" lang="en-IN" sz="4000" u="none" cap="none" strike="noStrike">
                <a:solidFill>
                  <a:schemeClr val="lt1"/>
                </a:solidFill>
                <a:latin typeface="Calibri"/>
                <a:ea typeface="Calibri"/>
                <a:cs typeface="Calibri"/>
                <a:sym typeface="Calibri"/>
              </a:rPr>
              <a:t>RELATIONAL MODEL </a:t>
            </a:r>
            <a:r>
              <a:rPr b="1" i="0" lang="en-IN" sz="3200" u="none" cap="none" strike="noStrike">
                <a:solidFill>
                  <a:schemeClr val="lt1"/>
                </a:solidFill>
                <a:latin typeface="Calibri"/>
                <a:ea typeface="Calibri"/>
                <a:cs typeface="Calibri"/>
                <a:sym typeface="Calibri"/>
              </a:rPr>
              <a:t> </a:t>
            </a:r>
            <a:endParaRPr b="1" i="0" sz="3200" u="none" cap="none" strike="noStrike">
              <a:solidFill>
                <a:schemeClr val="lt1"/>
              </a:solidFill>
              <a:latin typeface="Calibri"/>
              <a:ea typeface="Calibri"/>
              <a:cs typeface="Calibri"/>
              <a:sym typeface="Calibri"/>
            </a:endParaRPr>
          </a:p>
        </p:txBody>
      </p:sp>
      <p:pic>
        <p:nvPicPr>
          <p:cNvPr descr="C:\Users\AdmOfficer\Desktop\Structure-of-the-relational-database-Mvsemdm-Each-box-on-the-figure-above-contains-one.png" id="283" name="Google Shape;283;p27"/>
          <p:cNvPicPr preferRelativeResize="0"/>
          <p:nvPr/>
        </p:nvPicPr>
        <p:blipFill rotWithShape="1">
          <a:blip r:embed="rId3">
            <a:alphaModFix/>
          </a:blip>
          <a:srcRect b="0" l="0" r="0" t="0"/>
          <a:stretch/>
        </p:blipFill>
        <p:spPr>
          <a:xfrm>
            <a:off x="571472" y="1500174"/>
            <a:ext cx="8096250" cy="50577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28"/>
          <p:cNvSpPr/>
          <p:nvPr/>
        </p:nvSpPr>
        <p:spPr>
          <a:xfrm>
            <a:off x="285720" y="1357298"/>
            <a:ext cx="45720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Microsoft SQL Server</a:t>
            </a:r>
            <a:endParaRPr/>
          </a:p>
          <a:p>
            <a:pPr indent="0" lvl="0" marL="0" marR="0" rtl="0" algn="l">
              <a:spcBef>
                <a:spcPts val="0"/>
              </a:spcBef>
              <a:spcAft>
                <a:spcPts val="0"/>
              </a:spcAft>
              <a:buNone/>
            </a:pPr>
            <a:r>
              <a:rPr b="1" lang="en-IN" sz="3200" u="sng">
                <a:solidFill>
                  <a:schemeClr val="dk1"/>
                </a:solidFill>
                <a:latin typeface="Calibri"/>
                <a:ea typeface="Calibri"/>
                <a:cs typeface="Calibri"/>
                <a:sym typeface="Calibri"/>
              </a:rPr>
              <a:t>Microsoft SQL Server Express</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SQL Azure (Cloud SQL Server)</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Microsoft Visual FoxPro</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Mimer SQL</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MonetDB</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mSQL</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MySQL</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OpenOffice.org Base</a:t>
            </a:r>
            <a:endParaRPr/>
          </a:p>
        </p:txBody>
      </p:sp>
      <p:sp>
        <p:nvSpPr>
          <p:cNvPr id="289" name="Google Shape;289;p28"/>
          <p:cNvSpPr txBox="1"/>
          <p:nvPr/>
        </p:nvSpPr>
        <p:spPr>
          <a:xfrm>
            <a:off x="571472" y="214290"/>
            <a:ext cx="8072494"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2" marL="0" marR="0" rtl="0" algn="ctr">
              <a:spcBef>
                <a:spcPts val="0"/>
              </a:spcBef>
              <a:spcAft>
                <a:spcPts val="0"/>
              </a:spcAft>
              <a:buNone/>
            </a:pPr>
            <a:r>
              <a:rPr b="1" i="0" lang="en-IN" sz="3200" u="none" cap="none" strike="noStrike">
                <a:solidFill>
                  <a:schemeClr val="lt1"/>
                </a:solidFill>
                <a:latin typeface="Calibri"/>
                <a:ea typeface="Calibri"/>
                <a:cs typeface="Calibri"/>
                <a:sym typeface="Calibri"/>
              </a:rPr>
              <a:t>RELATIONAL MODEL  SOFTWARES IN MARKET</a:t>
            </a:r>
            <a:endParaRPr b="1" i="0" sz="3200" u="none" cap="none" strike="noStrike">
              <a:solidFill>
                <a:schemeClr val="lt1"/>
              </a:solidFill>
              <a:latin typeface="Calibri"/>
              <a:ea typeface="Calibri"/>
              <a:cs typeface="Calibri"/>
              <a:sym typeface="Calibri"/>
            </a:endParaRPr>
          </a:p>
        </p:txBody>
      </p:sp>
      <p:sp>
        <p:nvSpPr>
          <p:cNvPr id="290" name="Google Shape;290;p28"/>
          <p:cNvSpPr/>
          <p:nvPr/>
        </p:nvSpPr>
        <p:spPr>
          <a:xfrm>
            <a:off x="4572000" y="1428736"/>
            <a:ext cx="4071966"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Netezza</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NexusDB</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NonStop SQL</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NuoDB</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Omnis Studio</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Openbase</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OpenLink Virtuoso (Open Source Edition)</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OpenLink Virtuoso Universal Server</a:t>
            </a:r>
            <a:endParaRPr/>
          </a:p>
        </p:txBody>
      </p:sp>
      <p:sp>
        <p:nvSpPr>
          <p:cNvPr id="291" name="Google Shape;291;p28"/>
          <p:cNvSpPr/>
          <p:nvPr/>
        </p:nvSpPr>
        <p:spPr>
          <a:xfrm>
            <a:off x="7715272" y="6286520"/>
            <a:ext cx="1149674"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N" sz="1800">
                <a:solidFill>
                  <a:srgbClr val="FF0000"/>
                </a:solidFill>
                <a:latin typeface="Calibri"/>
                <a:ea typeface="Calibri"/>
                <a:cs typeface="Calibri"/>
                <a:sym typeface="Calibri"/>
              </a:rPr>
              <a:t>Wikipedia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29"/>
          <p:cNvSpPr/>
          <p:nvPr/>
        </p:nvSpPr>
        <p:spPr>
          <a:xfrm>
            <a:off x="285720" y="1428736"/>
            <a:ext cx="4143404"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Oracle</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Oracle Rdb for OpenVMS</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Panorama</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Paradox</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Percona Server for MySQL</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Percona XtraDB Cluster</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Pervasive PSQL</a:t>
            </a:r>
            <a:endParaRPr/>
          </a:p>
          <a:p>
            <a:pPr indent="0" lvl="0" marL="0" marR="0" rtl="0" algn="l">
              <a:spcBef>
                <a:spcPts val="0"/>
              </a:spcBef>
              <a:spcAft>
                <a:spcPts val="0"/>
              </a:spcAft>
              <a:buNone/>
            </a:pPr>
            <a:r>
              <a:rPr b="1" lang="en-IN" sz="3200">
                <a:solidFill>
                  <a:schemeClr val="dk1"/>
                </a:solidFill>
                <a:latin typeface="Calibri"/>
                <a:ea typeface="Calibri"/>
                <a:cs typeface="Calibri"/>
                <a:sym typeface="Calibri"/>
              </a:rPr>
              <a:t>Polyhedra</a:t>
            </a:r>
            <a:endParaRPr b="1" sz="3200">
              <a:solidFill>
                <a:schemeClr val="dk1"/>
              </a:solidFill>
              <a:latin typeface="Calibri"/>
              <a:ea typeface="Calibri"/>
              <a:cs typeface="Calibri"/>
              <a:sym typeface="Calibri"/>
            </a:endParaRPr>
          </a:p>
        </p:txBody>
      </p:sp>
      <p:sp>
        <p:nvSpPr>
          <p:cNvPr id="297" name="Google Shape;297;p29"/>
          <p:cNvSpPr txBox="1"/>
          <p:nvPr/>
        </p:nvSpPr>
        <p:spPr>
          <a:xfrm>
            <a:off x="571472" y="357166"/>
            <a:ext cx="8072494" cy="785818"/>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2" marL="0" marR="0" rtl="0" algn="ctr">
              <a:spcBef>
                <a:spcPts val="0"/>
              </a:spcBef>
              <a:spcAft>
                <a:spcPts val="0"/>
              </a:spcAft>
              <a:buNone/>
            </a:pPr>
            <a:r>
              <a:rPr b="1" i="0" lang="en-IN" sz="3200" u="none" cap="none" strike="noStrike">
                <a:solidFill>
                  <a:schemeClr val="lt1"/>
                </a:solidFill>
                <a:latin typeface="Calibri"/>
                <a:ea typeface="Calibri"/>
                <a:cs typeface="Calibri"/>
                <a:sym typeface="Calibri"/>
              </a:rPr>
              <a:t>RELATIONAL MODEL  SOFTWARES IN MARKET</a:t>
            </a:r>
            <a:endParaRPr b="1" i="0" sz="3200" u="none" cap="none" strike="noStrike">
              <a:solidFill>
                <a:schemeClr val="lt1"/>
              </a:solidFill>
              <a:latin typeface="Calibri"/>
              <a:ea typeface="Calibri"/>
              <a:cs typeface="Calibri"/>
              <a:sym typeface="Calibri"/>
            </a:endParaRPr>
          </a:p>
        </p:txBody>
      </p:sp>
      <p:sp>
        <p:nvSpPr>
          <p:cNvPr id="298" name="Google Shape;298;p29"/>
          <p:cNvSpPr/>
          <p:nvPr/>
        </p:nvSpPr>
        <p:spPr>
          <a:xfrm>
            <a:off x="4286248" y="1428736"/>
            <a:ext cx="4714908"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PostgreSQL</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Postgres Plus Advanced Server</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Progress Software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Raima Database Manager (RDM)</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RDM Server</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R:Base</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SAND CDBMS</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SAP HANA</a:t>
            </a:r>
            <a:endParaRPr/>
          </a:p>
          <a:p>
            <a:pPr indent="0" lvl="0" marL="0" marR="0" rtl="0" algn="l">
              <a:spcBef>
                <a:spcPts val="0"/>
              </a:spcBef>
              <a:spcAft>
                <a:spcPts val="0"/>
              </a:spcAft>
              <a:buNone/>
            </a:pPr>
            <a:r>
              <a:rPr b="1" lang="en-IN" sz="2800">
                <a:solidFill>
                  <a:schemeClr val="dk1"/>
                </a:solidFill>
                <a:latin typeface="Calibri"/>
                <a:ea typeface="Calibri"/>
                <a:cs typeface="Calibri"/>
                <a:sym typeface="Calibri"/>
              </a:rPr>
              <a:t>SAP Adaptive Server Enterprise</a:t>
            </a:r>
            <a:endParaRPr/>
          </a:p>
          <a:p>
            <a:pPr indent="0" lvl="0" marL="0" marR="0" rtl="0" algn="r">
              <a:spcBef>
                <a:spcPts val="0"/>
              </a:spcBef>
              <a:spcAft>
                <a:spcPts val="0"/>
              </a:spcAft>
              <a:buNone/>
            </a:pPr>
            <a:r>
              <a:rPr b="1" lang="en-IN" sz="2400">
                <a:solidFill>
                  <a:schemeClr val="dk1"/>
                </a:solidFill>
                <a:latin typeface="Calibri"/>
                <a:ea typeface="Calibri"/>
                <a:cs typeface="Calibri"/>
                <a:sym typeface="Calibri"/>
              </a:rPr>
              <a:t>Wikipedia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3"/>
          <p:cNvSpPr txBox="1"/>
          <p:nvPr>
            <p:ph type="title"/>
          </p:nvPr>
        </p:nvSpPr>
        <p:spPr>
          <a:xfrm>
            <a:off x="928662" y="3214686"/>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30"/>
          <p:cNvSpPr txBox="1"/>
          <p:nvPr/>
        </p:nvSpPr>
        <p:spPr>
          <a:xfrm>
            <a:off x="928662" y="3000372"/>
            <a:ext cx="7358114" cy="10001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2" marL="0" marR="0" rtl="0" algn="ctr">
              <a:spcBef>
                <a:spcPts val="0"/>
              </a:spcBef>
              <a:spcAft>
                <a:spcPts val="0"/>
              </a:spcAft>
              <a:buNone/>
            </a:pPr>
            <a:r>
              <a:rPr b="1" i="0" lang="en-IN" sz="3200" u="none" cap="none" strike="noStrike">
                <a:solidFill>
                  <a:schemeClr val="lt1"/>
                </a:solidFill>
                <a:latin typeface="Calibri"/>
                <a:ea typeface="Calibri"/>
                <a:cs typeface="Calibri"/>
                <a:sym typeface="Calibri"/>
              </a:rPr>
              <a:t>RELATIONAL MODEL TERMINOLOGIES  </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7" name="Shape 307"/>
        <p:cNvGrpSpPr/>
        <p:nvPr/>
      </p:nvGrpSpPr>
      <p:grpSpPr>
        <a:xfrm>
          <a:off x="0" y="0"/>
          <a:ext cx="0" cy="0"/>
          <a:chOff x="0" y="0"/>
          <a:chExt cx="0" cy="0"/>
        </a:xfrm>
      </p:grpSpPr>
      <p:sp>
        <p:nvSpPr>
          <p:cNvPr id="308" name="Google Shape;308;p31"/>
          <p:cNvSpPr/>
          <p:nvPr/>
        </p:nvSpPr>
        <p:spPr>
          <a:xfrm>
            <a:off x="1587022" y="1357298"/>
            <a:ext cx="1633244" cy="1407968"/>
          </a:xfrm>
          <a:prstGeom prst="triangle">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9" name="Google Shape;309;p31"/>
          <p:cNvSpPr/>
          <p:nvPr/>
        </p:nvSpPr>
        <p:spPr>
          <a:xfrm>
            <a:off x="2867318" y="2092470"/>
            <a:ext cx="1633244" cy="1407968"/>
          </a:xfrm>
          <a:prstGeom prst="triangle">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0" name="Google Shape;310;p31"/>
          <p:cNvSpPr txBox="1"/>
          <p:nvPr/>
        </p:nvSpPr>
        <p:spPr>
          <a:xfrm>
            <a:off x="3929058" y="428604"/>
            <a:ext cx="4500594" cy="1143008"/>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2" marL="0" marR="0" rtl="0" algn="ctr">
              <a:spcBef>
                <a:spcPts val="0"/>
              </a:spcBef>
              <a:spcAft>
                <a:spcPts val="0"/>
              </a:spcAft>
              <a:buNone/>
            </a:pPr>
            <a:r>
              <a:rPr b="1" i="0" lang="en-IN" sz="3200" u="none" cap="none" strike="noStrike">
                <a:solidFill>
                  <a:schemeClr val="lt1"/>
                </a:solidFill>
                <a:latin typeface="Calibri"/>
                <a:ea typeface="Calibri"/>
                <a:cs typeface="Calibri"/>
                <a:sym typeface="Calibri"/>
              </a:rPr>
              <a:t>RELATIONAL MODEL TERMINOLOGIES  </a:t>
            </a:r>
            <a:endParaRPr b="1" i="0" sz="3200" u="none" cap="none" strike="noStrike">
              <a:solidFill>
                <a:schemeClr val="lt1"/>
              </a:solidFill>
              <a:latin typeface="Calibri"/>
              <a:ea typeface="Calibri"/>
              <a:cs typeface="Calibri"/>
              <a:sym typeface="Calibri"/>
            </a:endParaRPr>
          </a:p>
        </p:txBody>
      </p:sp>
      <p:sp>
        <p:nvSpPr>
          <p:cNvPr id="311" name="Google Shape;311;p31"/>
          <p:cNvSpPr/>
          <p:nvPr/>
        </p:nvSpPr>
        <p:spPr>
          <a:xfrm>
            <a:off x="4085420" y="2777955"/>
            <a:ext cx="1633244" cy="1407968"/>
          </a:xfrm>
          <a:prstGeom prst="triangle">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2" name="Google Shape;312;p31"/>
          <p:cNvSpPr/>
          <p:nvPr/>
        </p:nvSpPr>
        <p:spPr>
          <a:xfrm>
            <a:off x="3633369" y="3398064"/>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04</a:t>
            </a:r>
            <a:endParaRPr sz="1350">
              <a:solidFill>
                <a:schemeClr val="lt1"/>
              </a:solidFill>
              <a:latin typeface="Calibri"/>
              <a:ea typeface="Calibri"/>
              <a:cs typeface="Calibri"/>
              <a:sym typeface="Calibri"/>
            </a:endParaRPr>
          </a:p>
        </p:txBody>
      </p:sp>
      <p:sp>
        <p:nvSpPr>
          <p:cNvPr id="313" name="Google Shape;313;p31"/>
          <p:cNvSpPr/>
          <p:nvPr/>
        </p:nvSpPr>
        <p:spPr>
          <a:xfrm>
            <a:off x="5207567" y="3500672"/>
            <a:ext cx="1633244" cy="1407968"/>
          </a:xfrm>
          <a:prstGeom prst="triangle">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4" name="Google Shape;314;p31"/>
          <p:cNvSpPr/>
          <p:nvPr/>
        </p:nvSpPr>
        <p:spPr>
          <a:xfrm>
            <a:off x="4759812" y="4176864"/>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03</a:t>
            </a:r>
            <a:endParaRPr sz="1350">
              <a:solidFill>
                <a:schemeClr val="lt1"/>
              </a:solidFill>
              <a:latin typeface="Calibri"/>
              <a:ea typeface="Calibri"/>
              <a:cs typeface="Calibri"/>
              <a:sym typeface="Calibri"/>
            </a:endParaRPr>
          </a:p>
        </p:txBody>
      </p:sp>
      <p:sp>
        <p:nvSpPr>
          <p:cNvPr id="315" name="Google Shape;315;p31"/>
          <p:cNvSpPr/>
          <p:nvPr/>
        </p:nvSpPr>
        <p:spPr>
          <a:xfrm>
            <a:off x="6269185" y="4165377"/>
            <a:ext cx="1633244" cy="1407968"/>
          </a:xfrm>
          <a:prstGeom prst="triangle">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6" name="Google Shape;316;p31"/>
          <p:cNvSpPr/>
          <p:nvPr/>
        </p:nvSpPr>
        <p:spPr>
          <a:xfrm>
            <a:off x="5825139" y="4808758"/>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02</a:t>
            </a:r>
            <a:endParaRPr sz="1350">
              <a:solidFill>
                <a:schemeClr val="lt1"/>
              </a:solidFill>
              <a:latin typeface="Calibri"/>
              <a:ea typeface="Calibri"/>
              <a:cs typeface="Calibri"/>
              <a:sym typeface="Calibri"/>
            </a:endParaRPr>
          </a:p>
        </p:txBody>
      </p:sp>
      <p:sp>
        <p:nvSpPr>
          <p:cNvPr id="317" name="Google Shape;317;p31"/>
          <p:cNvSpPr/>
          <p:nvPr/>
        </p:nvSpPr>
        <p:spPr>
          <a:xfrm>
            <a:off x="7439350" y="4914988"/>
            <a:ext cx="1633244" cy="1407968"/>
          </a:xfrm>
          <a:prstGeom prst="triangle">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31"/>
          <p:cNvSpPr/>
          <p:nvPr/>
        </p:nvSpPr>
        <p:spPr>
          <a:xfrm>
            <a:off x="6975774" y="5554522"/>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01</a:t>
            </a:r>
            <a:endParaRPr/>
          </a:p>
        </p:txBody>
      </p:sp>
      <p:sp>
        <p:nvSpPr>
          <p:cNvPr id="319" name="Google Shape;319;p31"/>
          <p:cNvSpPr txBox="1"/>
          <p:nvPr/>
        </p:nvSpPr>
        <p:spPr>
          <a:xfrm>
            <a:off x="4643438" y="5916059"/>
            <a:ext cx="285752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006600"/>
                </a:solidFill>
                <a:latin typeface="Calibri"/>
                <a:ea typeface="Calibri"/>
                <a:cs typeface="Calibri"/>
                <a:sym typeface="Calibri"/>
              </a:rPr>
              <a:t>RELATION</a:t>
            </a:r>
            <a:endParaRPr b="1" sz="3200">
              <a:solidFill>
                <a:srgbClr val="006600"/>
              </a:solidFill>
              <a:latin typeface="Calibri"/>
              <a:ea typeface="Calibri"/>
              <a:cs typeface="Calibri"/>
              <a:sym typeface="Calibri"/>
            </a:endParaRPr>
          </a:p>
        </p:txBody>
      </p:sp>
      <p:sp>
        <p:nvSpPr>
          <p:cNvPr id="320" name="Google Shape;320;p31"/>
          <p:cNvSpPr txBox="1"/>
          <p:nvPr/>
        </p:nvSpPr>
        <p:spPr>
          <a:xfrm>
            <a:off x="3786182" y="5130241"/>
            <a:ext cx="285752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660033"/>
                </a:solidFill>
                <a:latin typeface="Calibri"/>
                <a:ea typeface="Calibri"/>
                <a:cs typeface="Calibri"/>
                <a:sym typeface="Calibri"/>
              </a:rPr>
              <a:t>TUPLE</a:t>
            </a:r>
            <a:endParaRPr b="1" sz="3200">
              <a:solidFill>
                <a:srgbClr val="660033"/>
              </a:solidFill>
              <a:latin typeface="Calibri"/>
              <a:ea typeface="Calibri"/>
              <a:cs typeface="Calibri"/>
              <a:sym typeface="Calibri"/>
            </a:endParaRPr>
          </a:p>
        </p:txBody>
      </p:sp>
      <p:sp>
        <p:nvSpPr>
          <p:cNvPr id="321" name="Google Shape;321;p31"/>
          <p:cNvSpPr txBox="1"/>
          <p:nvPr/>
        </p:nvSpPr>
        <p:spPr>
          <a:xfrm>
            <a:off x="2357422" y="4487299"/>
            <a:ext cx="285752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FF9900"/>
                </a:solidFill>
                <a:latin typeface="Calibri"/>
                <a:ea typeface="Calibri"/>
                <a:cs typeface="Calibri"/>
                <a:sym typeface="Calibri"/>
              </a:rPr>
              <a:t>ATTRIBUTE</a:t>
            </a:r>
            <a:endParaRPr b="1" sz="3200">
              <a:solidFill>
                <a:srgbClr val="FF9900"/>
              </a:solidFill>
              <a:latin typeface="Calibri"/>
              <a:ea typeface="Calibri"/>
              <a:cs typeface="Calibri"/>
              <a:sym typeface="Calibri"/>
            </a:endParaRPr>
          </a:p>
        </p:txBody>
      </p:sp>
      <p:sp>
        <p:nvSpPr>
          <p:cNvPr id="322" name="Google Shape;322;p31"/>
          <p:cNvSpPr txBox="1"/>
          <p:nvPr/>
        </p:nvSpPr>
        <p:spPr>
          <a:xfrm>
            <a:off x="1357290" y="3772919"/>
            <a:ext cx="285752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rgbClr val="0070C0"/>
                </a:solidFill>
                <a:latin typeface="Calibri"/>
                <a:ea typeface="Calibri"/>
                <a:cs typeface="Calibri"/>
                <a:sym typeface="Calibri"/>
              </a:rPr>
              <a:t>ENTITY</a:t>
            </a:r>
            <a:endParaRPr b="1" sz="3200">
              <a:solidFill>
                <a:srgbClr val="0070C0"/>
              </a:solidFill>
              <a:latin typeface="Calibri"/>
              <a:ea typeface="Calibri"/>
              <a:cs typeface="Calibri"/>
              <a:sym typeface="Calibri"/>
            </a:endParaRPr>
          </a:p>
        </p:txBody>
      </p:sp>
      <p:sp>
        <p:nvSpPr>
          <p:cNvPr id="323" name="Google Shape;323;p31"/>
          <p:cNvSpPr/>
          <p:nvPr/>
        </p:nvSpPr>
        <p:spPr>
          <a:xfrm>
            <a:off x="2327937" y="2693828"/>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05</a:t>
            </a:r>
            <a:endParaRPr b="1" sz="3600">
              <a:solidFill>
                <a:schemeClr val="lt1"/>
              </a:solidFill>
              <a:latin typeface="Calibri"/>
              <a:ea typeface="Calibri"/>
              <a:cs typeface="Calibri"/>
              <a:sym typeface="Calibri"/>
            </a:endParaRPr>
          </a:p>
        </p:txBody>
      </p:sp>
      <p:sp>
        <p:nvSpPr>
          <p:cNvPr id="324" name="Google Shape;324;p31"/>
          <p:cNvSpPr txBox="1"/>
          <p:nvPr/>
        </p:nvSpPr>
        <p:spPr>
          <a:xfrm>
            <a:off x="857224" y="3058539"/>
            <a:ext cx="178595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006600"/>
                </a:solidFill>
                <a:latin typeface="Calibri"/>
                <a:ea typeface="Calibri"/>
                <a:cs typeface="Calibri"/>
                <a:sym typeface="Calibri"/>
              </a:rPr>
              <a:t>DEGREE</a:t>
            </a:r>
            <a:endParaRPr b="1" sz="2800">
              <a:solidFill>
                <a:srgbClr val="006600"/>
              </a:solidFill>
              <a:latin typeface="Calibri"/>
              <a:ea typeface="Calibri"/>
              <a:cs typeface="Calibri"/>
              <a:sym typeface="Calibri"/>
            </a:endParaRPr>
          </a:p>
        </p:txBody>
      </p:sp>
      <p:sp>
        <p:nvSpPr>
          <p:cNvPr id="325" name="Google Shape;325;p31"/>
          <p:cNvSpPr/>
          <p:nvPr/>
        </p:nvSpPr>
        <p:spPr>
          <a:xfrm>
            <a:off x="1179341" y="2000240"/>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06</a:t>
            </a:r>
            <a:endParaRPr sz="1350">
              <a:solidFill>
                <a:schemeClr val="lt1"/>
              </a:solidFill>
              <a:latin typeface="Calibri"/>
              <a:ea typeface="Calibri"/>
              <a:cs typeface="Calibri"/>
              <a:sym typeface="Calibri"/>
            </a:endParaRPr>
          </a:p>
        </p:txBody>
      </p:sp>
      <p:sp>
        <p:nvSpPr>
          <p:cNvPr id="326" name="Google Shape;326;p31"/>
          <p:cNvSpPr txBox="1"/>
          <p:nvPr/>
        </p:nvSpPr>
        <p:spPr>
          <a:xfrm>
            <a:off x="-71470" y="2600262"/>
            <a:ext cx="171444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rgbClr val="660033"/>
                </a:solidFill>
                <a:latin typeface="Calibri"/>
                <a:ea typeface="Calibri"/>
                <a:cs typeface="Calibri"/>
                <a:sym typeface="Calibri"/>
              </a:rPr>
              <a:t>CARDINALITY</a:t>
            </a:r>
            <a:endParaRPr b="1" sz="2000">
              <a:solidFill>
                <a:srgbClr val="660033"/>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32"/>
          <p:cNvSpPr/>
          <p:nvPr/>
        </p:nvSpPr>
        <p:spPr>
          <a:xfrm>
            <a:off x="3938888" y="642918"/>
            <a:ext cx="1633244" cy="1407968"/>
          </a:xfrm>
          <a:prstGeom prst="triangle">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2" name="Google Shape;332;p32"/>
          <p:cNvSpPr/>
          <p:nvPr/>
        </p:nvSpPr>
        <p:spPr>
          <a:xfrm>
            <a:off x="3475312" y="1282452"/>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01</a:t>
            </a:r>
            <a:endParaRPr/>
          </a:p>
        </p:txBody>
      </p:sp>
      <p:sp>
        <p:nvSpPr>
          <p:cNvPr id="333" name="Google Shape;333;p32"/>
          <p:cNvSpPr txBox="1"/>
          <p:nvPr/>
        </p:nvSpPr>
        <p:spPr>
          <a:xfrm>
            <a:off x="347328" y="915399"/>
            <a:ext cx="2857520" cy="707886"/>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RELATION</a:t>
            </a:r>
            <a:endParaRPr b="1" sz="4000">
              <a:solidFill>
                <a:schemeClr val="lt1"/>
              </a:solidFill>
              <a:latin typeface="Calibri"/>
              <a:ea typeface="Calibri"/>
              <a:cs typeface="Calibri"/>
              <a:sym typeface="Calibri"/>
            </a:endParaRPr>
          </a:p>
        </p:txBody>
      </p:sp>
      <p:sp>
        <p:nvSpPr>
          <p:cNvPr id="334" name="Google Shape;334;p32"/>
          <p:cNvSpPr/>
          <p:nvPr/>
        </p:nvSpPr>
        <p:spPr>
          <a:xfrm>
            <a:off x="500002" y="2714620"/>
            <a:ext cx="8286840" cy="3150221"/>
          </a:xfrm>
          <a:prstGeom prst="rect">
            <a:avLst/>
          </a:prstGeom>
          <a:noFill/>
          <a:ln>
            <a:noFill/>
          </a:ln>
        </p:spPr>
        <p:txBody>
          <a:bodyPr anchorCtr="0" anchor="t" bIns="45700" lIns="91425" spcFirstLastPara="1" rIns="91425" wrap="square" tIns="45700">
            <a:spAutoFit/>
          </a:bodyPr>
          <a:lstStyle/>
          <a:p>
            <a:pPr indent="0" lvl="0" marL="0" marR="0" rtl="0" algn="just">
              <a:lnSpc>
                <a:spcPct val="111111"/>
              </a:lnSpc>
              <a:spcBef>
                <a:spcPts val="0"/>
              </a:spcBef>
              <a:spcAft>
                <a:spcPts val="0"/>
              </a:spcAft>
              <a:buNone/>
            </a:pPr>
            <a:r>
              <a:rPr b="1" lang="en-IN" sz="3600">
                <a:solidFill>
                  <a:schemeClr val="dk1"/>
                </a:solidFill>
                <a:latin typeface="Calibri"/>
                <a:ea typeface="Calibri"/>
                <a:cs typeface="Calibri"/>
                <a:sym typeface="Calibri"/>
              </a:rPr>
              <a:t>	 Relation is sometimes used to refer to a table in a relational database but is more commonly used to describe the relationships that can be created between those tables in a relational database.</a:t>
            </a:r>
            <a:br>
              <a:rPr b="1" lang="en-IN" sz="3600">
                <a:solidFill>
                  <a:schemeClr val="dk1"/>
                </a:solidFill>
                <a:latin typeface="Calibri"/>
                <a:ea typeface="Calibri"/>
                <a:cs typeface="Calibri"/>
                <a:sym typeface="Calibri"/>
              </a:rPr>
            </a:br>
            <a:endParaRPr b="1"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33"/>
          <p:cNvSpPr/>
          <p:nvPr/>
        </p:nvSpPr>
        <p:spPr>
          <a:xfrm>
            <a:off x="4438954" y="642918"/>
            <a:ext cx="1633244" cy="1407968"/>
          </a:xfrm>
          <a:prstGeom prst="triangle">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40" name="Google Shape;340;p33"/>
          <p:cNvSpPr/>
          <p:nvPr/>
        </p:nvSpPr>
        <p:spPr>
          <a:xfrm>
            <a:off x="3994908" y="1286299"/>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02</a:t>
            </a:r>
            <a:endParaRPr sz="1350">
              <a:solidFill>
                <a:schemeClr val="lt1"/>
              </a:solidFill>
              <a:latin typeface="Calibri"/>
              <a:ea typeface="Calibri"/>
              <a:cs typeface="Calibri"/>
              <a:sym typeface="Calibri"/>
            </a:endParaRPr>
          </a:p>
        </p:txBody>
      </p:sp>
      <p:sp>
        <p:nvSpPr>
          <p:cNvPr id="341" name="Google Shape;341;p33"/>
          <p:cNvSpPr txBox="1"/>
          <p:nvPr/>
        </p:nvSpPr>
        <p:spPr>
          <a:xfrm>
            <a:off x="500034" y="928670"/>
            <a:ext cx="2857520" cy="707886"/>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TUPLE</a:t>
            </a:r>
            <a:endParaRPr b="1" sz="4000">
              <a:solidFill>
                <a:schemeClr val="lt1"/>
              </a:solidFill>
              <a:latin typeface="Calibri"/>
              <a:ea typeface="Calibri"/>
              <a:cs typeface="Calibri"/>
              <a:sym typeface="Calibri"/>
            </a:endParaRPr>
          </a:p>
        </p:txBody>
      </p:sp>
      <p:sp>
        <p:nvSpPr>
          <p:cNvPr id="342" name="Google Shape;342;p33"/>
          <p:cNvSpPr/>
          <p:nvPr/>
        </p:nvSpPr>
        <p:spPr>
          <a:xfrm>
            <a:off x="571472" y="2643182"/>
            <a:ext cx="7858180"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A table has rows and columns, where rows represents records and columns represent the attributes. Tuple − A single row of a table, which contains a single record for that relation is called a tuple. Relation instance − A finite set of tuples in the relational database system represents relation instance.</a:t>
            </a:r>
            <a:endParaRPr b="1" sz="3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34"/>
          <p:cNvSpPr/>
          <p:nvPr/>
        </p:nvSpPr>
        <p:spPr>
          <a:xfrm>
            <a:off x="4081764" y="786028"/>
            <a:ext cx="1633244" cy="1407968"/>
          </a:xfrm>
          <a:prstGeom prst="triangle">
            <a:avLst>
              <a:gd fmla="val 50000"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48" name="Google Shape;348;p34"/>
          <p:cNvSpPr/>
          <p:nvPr/>
        </p:nvSpPr>
        <p:spPr>
          <a:xfrm>
            <a:off x="3634009" y="1462220"/>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03</a:t>
            </a:r>
            <a:endParaRPr sz="1350">
              <a:solidFill>
                <a:schemeClr val="lt1"/>
              </a:solidFill>
              <a:latin typeface="Calibri"/>
              <a:ea typeface="Calibri"/>
              <a:cs typeface="Calibri"/>
              <a:sym typeface="Calibri"/>
            </a:endParaRPr>
          </a:p>
        </p:txBody>
      </p:sp>
      <p:sp>
        <p:nvSpPr>
          <p:cNvPr id="349" name="Google Shape;349;p34"/>
          <p:cNvSpPr txBox="1"/>
          <p:nvPr/>
        </p:nvSpPr>
        <p:spPr>
          <a:xfrm>
            <a:off x="364533" y="1000108"/>
            <a:ext cx="2857520" cy="707886"/>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ATTRIBUTE</a:t>
            </a:r>
            <a:endParaRPr b="1" sz="4000">
              <a:solidFill>
                <a:schemeClr val="lt1"/>
              </a:solidFill>
              <a:latin typeface="Calibri"/>
              <a:ea typeface="Calibri"/>
              <a:cs typeface="Calibri"/>
              <a:sym typeface="Calibri"/>
            </a:endParaRPr>
          </a:p>
        </p:txBody>
      </p:sp>
      <p:sp>
        <p:nvSpPr>
          <p:cNvPr id="350" name="Google Shape;350;p34"/>
          <p:cNvSpPr/>
          <p:nvPr/>
        </p:nvSpPr>
        <p:spPr>
          <a:xfrm>
            <a:off x="857224" y="3143248"/>
            <a:ext cx="806560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The columns of table are known as attributes. </a:t>
            </a:r>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4" name="Shape 354"/>
        <p:cNvGrpSpPr/>
        <p:nvPr/>
      </p:nvGrpSpPr>
      <p:grpSpPr>
        <a:xfrm>
          <a:off x="0" y="0"/>
          <a:ext cx="0" cy="0"/>
          <a:chOff x="0" y="0"/>
          <a:chExt cx="0" cy="0"/>
        </a:xfrm>
      </p:grpSpPr>
      <p:sp>
        <p:nvSpPr>
          <p:cNvPr id="355" name="Google Shape;355;p35"/>
          <p:cNvSpPr/>
          <p:nvPr/>
        </p:nvSpPr>
        <p:spPr>
          <a:xfrm>
            <a:off x="4296078" y="642918"/>
            <a:ext cx="1633244" cy="1407968"/>
          </a:xfrm>
          <a:prstGeom prst="triangle">
            <a:avLst>
              <a:gd fmla="val 50000" name="adj"/>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56" name="Google Shape;356;p35"/>
          <p:cNvSpPr txBox="1"/>
          <p:nvPr/>
        </p:nvSpPr>
        <p:spPr>
          <a:xfrm>
            <a:off x="500034" y="928670"/>
            <a:ext cx="2857520" cy="830997"/>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800">
                <a:solidFill>
                  <a:schemeClr val="lt1"/>
                </a:solidFill>
                <a:latin typeface="Calibri"/>
                <a:ea typeface="Calibri"/>
                <a:cs typeface="Calibri"/>
                <a:sym typeface="Calibri"/>
              </a:rPr>
              <a:t>ENTITY</a:t>
            </a:r>
            <a:endParaRPr b="1" sz="4800">
              <a:solidFill>
                <a:schemeClr val="lt1"/>
              </a:solidFill>
              <a:latin typeface="Calibri"/>
              <a:ea typeface="Calibri"/>
              <a:cs typeface="Calibri"/>
              <a:sym typeface="Calibri"/>
            </a:endParaRPr>
          </a:p>
        </p:txBody>
      </p:sp>
      <p:sp>
        <p:nvSpPr>
          <p:cNvPr id="357" name="Google Shape;357;p35"/>
          <p:cNvSpPr/>
          <p:nvPr/>
        </p:nvSpPr>
        <p:spPr>
          <a:xfrm>
            <a:off x="3903815" y="1142984"/>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04</a:t>
            </a:r>
            <a:endParaRPr sz="1350">
              <a:solidFill>
                <a:schemeClr val="lt1"/>
              </a:solidFill>
              <a:latin typeface="Calibri"/>
              <a:ea typeface="Calibri"/>
              <a:cs typeface="Calibri"/>
              <a:sym typeface="Calibri"/>
            </a:endParaRPr>
          </a:p>
        </p:txBody>
      </p:sp>
      <p:sp>
        <p:nvSpPr>
          <p:cNvPr id="358" name="Google Shape;358;p35"/>
          <p:cNvSpPr/>
          <p:nvPr/>
        </p:nvSpPr>
        <p:spPr>
          <a:xfrm>
            <a:off x="714348" y="2413338"/>
            <a:ext cx="7715304"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An entity is a real-world object that are represented in database. It can be any object, place, person or class. Data are stored about such entities. In DBMS we store data in the form of table containing information about entity type like students, teachers, employees etc..</a:t>
            </a:r>
            <a:endParaRPr b="1" sz="32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2" name="Shape 362"/>
        <p:cNvGrpSpPr/>
        <p:nvPr/>
      </p:nvGrpSpPr>
      <p:grpSpPr>
        <a:xfrm>
          <a:off x="0" y="0"/>
          <a:ext cx="0" cy="0"/>
          <a:chOff x="0" y="0"/>
          <a:chExt cx="0" cy="0"/>
        </a:xfrm>
      </p:grpSpPr>
      <p:sp>
        <p:nvSpPr>
          <p:cNvPr id="363" name="Google Shape;363;p36"/>
          <p:cNvSpPr/>
          <p:nvPr/>
        </p:nvSpPr>
        <p:spPr>
          <a:xfrm>
            <a:off x="714348" y="2413338"/>
            <a:ext cx="771530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The degree of relation is the total number of columns or attributes</a:t>
            </a:r>
            <a:endParaRPr b="1" sz="3200">
              <a:solidFill>
                <a:schemeClr val="dk1"/>
              </a:solidFill>
              <a:latin typeface="Calibri"/>
              <a:ea typeface="Calibri"/>
              <a:cs typeface="Calibri"/>
              <a:sym typeface="Calibri"/>
            </a:endParaRPr>
          </a:p>
        </p:txBody>
      </p:sp>
      <p:sp>
        <p:nvSpPr>
          <p:cNvPr id="364" name="Google Shape;364;p36"/>
          <p:cNvSpPr/>
          <p:nvPr/>
        </p:nvSpPr>
        <p:spPr>
          <a:xfrm>
            <a:off x="4429124" y="500042"/>
            <a:ext cx="1633244" cy="1407968"/>
          </a:xfrm>
          <a:prstGeom prst="triangle">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65" name="Google Shape;365;p36"/>
          <p:cNvSpPr/>
          <p:nvPr/>
        </p:nvSpPr>
        <p:spPr>
          <a:xfrm>
            <a:off x="4036861" y="1101400"/>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05</a:t>
            </a:r>
            <a:endParaRPr b="1" sz="3600">
              <a:solidFill>
                <a:schemeClr val="lt1"/>
              </a:solidFill>
              <a:latin typeface="Calibri"/>
              <a:ea typeface="Calibri"/>
              <a:cs typeface="Calibri"/>
              <a:sym typeface="Calibri"/>
            </a:endParaRPr>
          </a:p>
        </p:txBody>
      </p:sp>
      <p:sp>
        <p:nvSpPr>
          <p:cNvPr id="366" name="Google Shape;366;p36"/>
          <p:cNvSpPr txBox="1"/>
          <p:nvPr/>
        </p:nvSpPr>
        <p:spPr>
          <a:xfrm>
            <a:off x="857224" y="785794"/>
            <a:ext cx="2714644" cy="707886"/>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DEGREE</a:t>
            </a:r>
            <a:endParaRPr b="1" sz="40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37"/>
          <p:cNvSpPr/>
          <p:nvPr/>
        </p:nvSpPr>
        <p:spPr>
          <a:xfrm>
            <a:off x="357158" y="2413338"/>
            <a:ext cx="842968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Cardinality of a relation is the total number of rows or records or tuples in the relation</a:t>
            </a:r>
            <a:endParaRPr/>
          </a:p>
        </p:txBody>
      </p:sp>
      <p:sp>
        <p:nvSpPr>
          <p:cNvPr id="372" name="Google Shape;372;p37"/>
          <p:cNvSpPr/>
          <p:nvPr/>
        </p:nvSpPr>
        <p:spPr>
          <a:xfrm>
            <a:off x="4786314" y="571480"/>
            <a:ext cx="1633244" cy="1407968"/>
          </a:xfrm>
          <a:prstGeom prst="triangle">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73" name="Google Shape;373;p37"/>
          <p:cNvSpPr/>
          <p:nvPr/>
        </p:nvSpPr>
        <p:spPr>
          <a:xfrm>
            <a:off x="4378633" y="1214422"/>
            <a:ext cx="606577" cy="692497"/>
          </a:xfrm>
          <a:prstGeom prst="rect">
            <a:avLst/>
          </a:prstGeom>
          <a:noFill/>
          <a:ln>
            <a:noFill/>
          </a:ln>
        </p:spPr>
        <p:txBody>
          <a:bodyPr anchorCtr="0" anchor="t" bIns="68575" lIns="68575" spcFirstLastPara="1" rIns="68575" wrap="square" tIns="68575">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06</a:t>
            </a:r>
            <a:endParaRPr sz="1350">
              <a:solidFill>
                <a:schemeClr val="lt1"/>
              </a:solidFill>
              <a:latin typeface="Calibri"/>
              <a:ea typeface="Calibri"/>
              <a:cs typeface="Calibri"/>
              <a:sym typeface="Calibri"/>
            </a:endParaRPr>
          </a:p>
        </p:txBody>
      </p:sp>
      <p:sp>
        <p:nvSpPr>
          <p:cNvPr id="374" name="Google Shape;374;p37"/>
          <p:cNvSpPr txBox="1"/>
          <p:nvPr/>
        </p:nvSpPr>
        <p:spPr>
          <a:xfrm>
            <a:off x="642910" y="857232"/>
            <a:ext cx="3143272" cy="707886"/>
          </a:xfrm>
          <a:prstGeom prst="rect">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CARDINALITY</a:t>
            </a:r>
            <a:endParaRPr b="1" sz="40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grpSp>
        <p:nvGrpSpPr>
          <p:cNvPr id="379" name="Google Shape;379;p38"/>
          <p:cNvGrpSpPr/>
          <p:nvPr/>
        </p:nvGrpSpPr>
        <p:grpSpPr>
          <a:xfrm>
            <a:off x="653054" y="142852"/>
            <a:ext cx="1764930" cy="1792764"/>
            <a:chOff x="2169409" y="3407373"/>
            <a:chExt cx="2084832" cy="2117710"/>
          </a:xfrm>
        </p:grpSpPr>
        <p:sp>
          <p:nvSpPr>
            <p:cNvPr id="380" name="Google Shape;380;p38"/>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1" name="Google Shape;381;p38"/>
            <p:cNvGrpSpPr/>
            <p:nvPr/>
          </p:nvGrpSpPr>
          <p:grpSpPr>
            <a:xfrm>
              <a:off x="2374302" y="3407373"/>
              <a:ext cx="1675047" cy="1670008"/>
              <a:chOff x="6017575" y="2826810"/>
              <a:chExt cx="1675047" cy="1670008"/>
            </a:xfrm>
          </p:grpSpPr>
          <p:sp>
            <p:nvSpPr>
              <p:cNvPr id="382" name="Google Shape;382;p38"/>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8"/>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8"/>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38"/>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386" name="Google Shape;386;p38"/>
          <p:cNvSpPr txBox="1"/>
          <p:nvPr/>
        </p:nvSpPr>
        <p:spPr>
          <a:xfrm>
            <a:off x="1000100" y="1527103"/>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387" name="Google Shape;387;p38"/>
          <p:cNvSpPr/>
          <p:nvPr/>
        </p:nvSpPr>
        <p:spPr>
          <a:xfrm>
            <a:off x="6858016" y="2857496"/>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t/>
            </a:r>
            <a:endParaRPr b="1" i="0" sz="2625" u="none" cap="none" strike="noStrike">
              <a:solidFill>
                <a:srgbClr val="000000"/>
              </a:solidFill>
              <a:latin typeface="Calibri"/>
              <a:ea typeface="Calibri"/>
              <a:cs typeface="Calibri"/>
              <a:sym typeface="Calibri"/>
            </a:endParaRPr>
          </a:p>
        </p:txBody>
      </p:sp>
      <p:sp>
        <p:nvSpPr>
          <p:cNvPr id="388" name="Google Shape;388;p38"/>
          <p:cNvSpPr/>
          <p:nvPr/>
        </p:nvSpPr>
        <p:spPr>
          <a:xfrm>
            <a:off x="2143108" y="3429000"/>
            <a:ext cx="4643470" cy="646331"/>
          </a:xfrm>
          <a:prstGeom prst="rect">
            <a:avLst/>
          </a:prstGeom>
          <a:solidFill>
            <a:srgbClr val="CC00CC"/>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389" name="Google Shape;389;p38"/>
          <p:cNvPicPr preferRelativeResize="0"/>
          <p:nvPr/>
        </p:nvPicPr>
        <p:blipFill rotWithShape="1">
          <a:blip r:embed="rId3">
            <a:alphaModFix/>
          </a:blip>
          <a:srcRect b="0" l="0" r="0" t="0"/>
          <a:stretch/>
        </p:blipFill>
        <p:spPr>
          <a:xfrm>
            <a:off x="2214546" y="1285860"/>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3" name="Shape 393"/>
        <p:cNvGrpSpPr/>
        <p:nvPr/>
      </p:nvGrpSpPr>
      <p:grpSpPr>
        <a:xfrm>
          <a:off x="0" y="0"/>
          <a:ext cx="0" cy="0"/>
          <a:chOff x="0" y="0"/>
          <a:chExt cx="0" cy="0"/>
        </a:xfrm>
      </p:grpSpPr>
      <p:sp>
        <p:nvSpPr>
          <p:cNvPr id="394" name="Google Shape;394;p39"/>
          <p:cNvSpPr/>
          <p:nvPr/>
        </p:nvSpPr>
        <p:spPr>
          <a:xfrm>
            <a:off x="785786" y="2857496"/>
            <a:ext cx="771530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A key is a field, or combination of fields, in a database table used to retrieve and sort rows in the table based on certain requirements. Keys are defined to speed up access to data and, in many cases, to create links between different tables.</a:t>
            </a:r>
            <a:endParaRPr/>
          </a:p>
        </p:txBody>
      </p:sp>
      <p:grpSp>
        <p:nvGrpSpPr>
          <p:cNvPr id="395" name="Google Shape;395;p39"/>
          <p:cNvGrpSpPr/>
          <p:nvPr/>
        </p:nvGrpSpPr>
        <p:grpSpPr>
          <a:xfrm>
            <a:off x="653054" y="142852"/>
            <a:ext cx="1764930" cy="1792764"/>
            <a:chOff x="2169409" y="3407373"/>
            <a:chExt cx="2084832" cy="2117710"/>
          </a:xfrm>
        </p:grpSpPr>
        <p:sp>
          <p:nvSpPr>
            <p:cNvPr id="396" name="Google Shape;396;p39"/>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7" name="Google Shape;397;p39"/>
            <p:cNvGrpSpPr/>
            <p:nvPr/>
          </p:nvGrpSpPr>
          <p:grpSpPr>
            <a:xfrm>
              <a:off x="2374302" y="3407373"/>
              <a:ext cx="1675047" cy="1670008"/>
              <a:chOff x="6017575" y="2826810"/>
              <a:chExt cx="1675047" cy="1670008"/>
            </a:xfrm>
          </p:grpSpPr>
          <p:sp>
            <p:nvSpPr>
              <p:cNvPr id="398" name="Google Shape;398;p39"/>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39"/>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9"/>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39"/>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02" name="Google Shape;402;p39"/>
          <p:cNvSpPr txBox="1"/>
          <p:nvPr/>
        </p:nvSpPr>
        <p:spPr>
          <a:xfrm>
            <a:off x="1000100" y="1527103"/>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pic>
        <p:nvPicPr>
          <p:cNvPr descr="Puzzle" id="403" name="Google Shape;403;p39"/>
          <p:cNvPicPr preferRelativeResize="0"/>
          <p:nvPr/>
        </p:nvPicPr>
        <p:blipFill rotWithShape="1">
          <a:blip r:embed="rId3">
            <a:alphaModFix/>
          </a:blip>
          <a:srcRect b="0" l="0" r="0" t="0"/>
          <a:stretch/>
        </p:blipFill>
        <p:spPr>
          <a:xfrm>
            <a:off x="2214546" y="1285860"/>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4"/>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07" name="Google Shape;107;p4"/>
          <p:cNvSpPr txBox="1"/>
          <p:nvPr/>
        </p:nvSpPr>
        <p:spPr>
          <a:xfrm>
            <a:off x="285720" y="1571612"/>
            <a:ext cx="7858180" cy="10001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i="0" lang="en-IN" sz="3600" u="none" cap="none" strike="noStrike">
                <a:solidFill>
                  <a:schemeClr val="lt1"/>
                </a:solidFill>
                <a:latin typeface="Calibri"/>
                <a:ea typeface="Calibri"/>
                <a:cs typeface="Calibri"/>
                <a:sym typeface="Calibri"/>
              </a:rPr>
              <a:t>1. REDUCING DATA REDUNDANCY</a:t>
            </a:r>
            <a:endParaRPr sz="3600">
              <a:solidFill>
                <a:schemeClr val="lt1"/>
              </a:solidFill>
              <a:latin typeface="Calibri"/>
              <a:ea typeface="Calibri"/>
              <a:cs typeface="Calibri"/>
              <a:sym typeface="Calibri"/>
            </a:endParaRPr>
          </a:p>
        </p:txBody>
      </p:sp>
      <p:sp>
        <p:nvSpPr>
          <p:cNvPr id="108" name="Google Shape;108;p4"/>
          <p:cNvSpPr/>
          <p:nvPr/>
        </p:nvSpPr>
        <p:spPr>
          <a:xfrm>
            <a:off x="785786" y="2786058"/>
            <a:ext cx="7858180"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Data redundancy is the repetition or superfluity of data. Data redundancy data is an common issue in computer data storage and database systems. Data redundancy definition. Data redundancy in database means that some data fields are repeated in the database.</a:t>
            </a:r>
            <a:endParaRPr b="1" sz="3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grpSp>
        <p:nvGrpSpPr>
          <p:cNvPr id="408" name="Google Shape;408;p40"/>
          <p:cNvGrpSpPr/>
          <p:nvPr/>
        </p:nvGrpSpPr>
        <p:grpSpPr>
          <a:xfrm>
            <a:off x="724492" y="888470"/>
            <a:ext cx="1764930" cy="1792764"/>
            <a:chOff x="2169409" y="3407373"/>
            <a:chExt cx="2084832" cy="2117710"/>
          </a:xfrm>
        </p:grpSpPr>
        <p:sp>
          <p:nvSpPr>
            <p:cNvPr id="409" name="Google Shape;409;p40"/>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0" name="Google Shape;410;p40"/>
            <p:cNvGrpSpPr/>
            <p:nvPr/>
          </p:nvGrpSpPr>
          <p:grpSpPr>
            <a:xfrm>
              <a:off x="2374302" y="3407373"/>
              <a:ext cx="1675047" cy="1670008"/>
              <a:chOff x="6017575" y="2826810"/>
              <a:chExt cx="1675047" cy="1670008"/>
            </a:xfrm>
          </p:grpSpPr>
          <p:sp>
            <p:nvSpPr>
              <p:cNvPr id="411" name="Google Shape;411;p40"/>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40"/>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40"/>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0"/>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15" name="Google Shape;415;p40"/>
          <p:cNvSpPr txBox="1"/>
          <p:nvPr/>
        </p:nvSpPr>
        <p:spPr>
          <a:xfrm>
            <a:off x="1071538" y="2272721"/>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416" name="Google Shape;416;p40"/>
          <p:cNvSpPr/>
          <p:nvPr/>
        </p:nvSpPr>
        <p:spPr>
          <a:xfrm>
            <a:off x="6929454" y="4714884"/>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t/>
            </a:r>
            <a:endParaRPr b="1" i="0" sz="2625" u="none" cap="none" strike="noStrike">
              <a:solidFill>
                <a:srgbClr val="000000"/>
              </a:solidFill>
              <a:latin typeface="Calibri"/>
              <a:ea typeface="Calibri"/>
              <a:cs typeface="Calibri"/>
              <a:sym typeface="Calibri"/>
            </a:endParaRPr>
          </a:p>
        </p:txBody>
      </p:sp>
      <p:sp>
        <p:nvSpPr>
          <p:cNvPr id="417" name="Google Shape;417;p40"/>
          <p:cNvSpPr/>
          <p:nvPr/>
        </p:nvSpPr>
        <p:spPr>
          <a:xfrm>
            <a:off x="2143108" y="3429000"/>
            <a:ext cx="4643470" cy="646331"/>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TYPES OF KEYS</a:t>
            </a:r>
            <a:endParaRPr b="1" sz="3600">
              <a:solidFill>
                <a:schemeClr val="lt1"/>
              </a:solidFill>
              <a:latin typeface="Calibri"/>
              <a:ea typeface="Calibri"/>
              <a:cs typeface="Calibri"/>
              <a:sym typeface="Calibri"/>
            </a:endParaRPr>
          </a:p>
        </p:txBody>
      </p:sp>
      <p:pic>
        <p:nvPicPr>
          <p:cNvPr descr="Puzzle" id="418" name="Google Shape;418;p40"/>
          <p:cNvPicPr preferRelativeResize="0"/>
          <p:nvPr/>
        </p:nvPicPr>
        <p:blipFill rotWithShape="1">
          <a:blip r:embed="rId3">
            <a:alphaModFix/>
          </a:blip>
          <a:srcRect b="0" l="0" r="0" t="0"/>
          <a:stretch/>
        </p:blipFill>
        <p:spPr>
          <a:xfrm>
            <a:off x="2343114" y="1985932"/>
            <a:ext cx="442936" cy="442936"/>
          </a:xfrm>
          <a:prstGeom prst="rect">
            <a:avLst/>
          </a:prstGeom>
          <a:noFill/>
          <a:ln>
            <a:noFill/>
          </a:ln>
          <a:effectLst>
            <a:outerShdw blurRad="50800" rotWithShape="0" algn="tl" dir="2700000" dist="38100">
              <a:srgbClr val="000000">
                <a:alpha val="40000"/>
              </a:srgbClr>
            </a:outerShdw>
          </a:effectLst>
        </p:spPr>
      </p:pic>
      <p:sp>
        <p:nvSpPr>
          <p:cNvPr id="419" name="Google Shape;419;p40"/>
          <p:cNvSpPr txBox="1"/>
          <p:nvPr/>
        </p:nvSpPr>
        <p:spPr>
          <a:xfrm>
            <a:off x="7358082" y="5429264"/>
            <a:ext cx="1143008"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grpSp>
        <p:nvGrpSpPr>
          <p:cNvPr id="424" name="Google Shape;424;p41"/>
          <p:cNvGrpSpPr/>
          <p:nvPr/>
        </p:nvGrpSpPr>
        <p:grpSpPr>
          <a:xfrm>
            <a:off x="571472" y="201019"/>
            <a:ext cx="1764930" cy="1792764"/>
            <a:chOff x="2169409" y="3407373"/>
            <a:chExt cx="2084832" cy="2117710"/>
          </a:xfrm>
        </p:grpSpPr>
        <p:sp>
          <p:nvSpPr>
            <p:cNvPr id="425" name="Google Shape;425;p41"/>
            <p:cNvSpPr/>
            <p:nvPr/>
          </p:nvSpPr>
          <p:spPr>
            <a:xfrm>
              <a:off x="2169409" y="3442678"/>
              <a:ext cx="2084832" cy="2082405"/>
            </a:xfrm>
            <a:prstGeom prst="rect">
              <a:avLst/>
            </a:prstGeom>
            <a:solidFill>
              <a:srgbClr val="F083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26" name="Google Shape;426;p41"/>
            <p:cNvGrpSpPr/>
            <p:nvPr/>
          </p:nvGrpSpPr>
          <p:grpSpPr>
            <a:xfrm>
              <a:off x="2374302" y="3407373"/>
              <a:ext cx="1675047" cy="1670008"/>
              <a:chOff x="6017575" y="2826810"/>
              <a:chExt cx="1675047" cy="1670008"/>
            </a:xfrm>
          </p:grpSpPr>
          <p:sp>
            <p:nvSpPr>
              <p:cNvPr id="427" name="Google Shape;427;p41"/>
              <p:cNvSpPr/>
              <p:nvPr/>
            </p:nvSpPr>
            <p:spPr>
              <a:xfrm>
                <a:off x="6017575"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41"/>
              <p:cNvSpPr/>
              <p:nvPr/>
            </p:nvSpPr>
            <p:spPr>
              <a:xfrm>
                <a:off x="7070964"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41"/>
              <p:cNvSpPr/>
              <p:nvPr/>
            </p:nvSpPr>
            <p:spPr>
              <a:xfrm>
                <a:off x="6017575"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41"/>
              <p:cNvSpPr/>
              <p:nvPr/>
            </p:nvSpPr>
            <p:spPr>
              <a:xfrm>
                <a:off x="7070964"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31" name="Google Shape;431;p41"/>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432" name="Google Shape;432;p41"/>
          <p:cNvSpPr/>
          <p:nvPr/>
        </p:nvSpPr>
        <p:spPr>
          <a:xfrm>
            <a:off x="1500166" y="2571744"/>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rgbClr val="76923C"/>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2</a:t>
            </a:r>
            <a:endParaRPr b="1" i="0" sz="2625" u="none" cap="none" strike="noStrike">
              <a:solidFill>
                <a:srgbClr val="FFFFFF"/>
              </a:solidFill>
              <a:latin typeface="Calibri"/>
              <a:ea typeface="Calibri"/>
              <a:cs typeface="Calibri"/>
              <a:sym typeface="Calibri"/>
            </a:endParaRPr>
          </a:p>
        </p:txBody>
      </p:sp>
      <p:sp>
        <p:nvSpPr>
          <p:cNvPr id="433" name="Google Shape;433;p41"/>
          <p:cNvSpPr/>
          <p:nvPr/>
        </p:nvSpPr>
        <p:spPr>
          <a:xfrm>
            <a:off x="7358082" y="428604"/>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a:t>
            </a:r>
            <a:endParaRPr b="1" i="0" sz="2625" u="none" cap="none" strike="noStrike">
              <a:solidFill>
                <a:srgbClr val="FFFFFF"/>
              </a:solidFill>
              <a:latin typeface="Calibri"/>
              <a:ea typeface="Calibri"/>
              <a:cs typeface="Calibri"/>
              <a:sym typeface="Calibri"/>
            </a:endParaRPr>
          </a:p>
        </p:txBody>
      </p:sp>
      <p:sp>
        <p:nvSpPr>
          <p:cNvPr id="434" name="Google Shape;434;p41"/>
          <p:cNvSpPr/>
          <p:nvPr/>
        </p:nvSpPr>
        <p:spPr>
          <a:xfrm>
            <a:off x="4643438" y="2491645"/>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rgbClr val="31859B"/>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3</a:t>
            </a:r>
            <a:endParaRPr b="1" i="0" sz="2625" u="none" cap="none" strike="noStrike">
              <a:solidFill>
                <a:srgbClr val="FFFFFF"/>
              </a:solidFill>
              <a:latin typeface="Calibri"/>
              <a:ea typeface="Calibri"/>
              <a:cs typeface="Calibri"/>
              <a:sym typeface="Calibri"/>
            </a:endParaRPr>
          </a:p>
        </p:txBody>
      </p:sp>
      <p:sp>
        <p:nvSpPr>
          <p:cNvPr id="435" name="Google Shape;435;p41"/>
          <p:cNvSpPr/>
          <p:nvPr/>
        </p:nvSpPr>
        <p:spPr>
          <a:xfrm>
            <a:off x="7358082" y="2357430"/>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436" name="Google Shape;436;p41"/>
          <p:cNvSpPr/>
          <p:nvPr/>
        </p:nvSpPr>
        <p:spPr>
          <a:xfrm>
            <a:off x="6357950" y="1142984"/>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Primary Key</a:t>
            </a:r>
            <a:endParaRPr b="1" sz="3200">
              <a:solidFill>
                <a:schemeClr val="dk1"/>
              </a:solidFill>
              <a:latin typeface="Calibri"/>
              <a:ea typeface="Calibri"/>
              <a:cs typeface="Calibri"/>
              <a:sym typeface="Calibri"/>
            </a:endParaRPr>
          </a:p>
        </p:txBody>
      </p:sp>
      <p:sp>
        <p:nvSpPr>
          <p:cNvPr id="437" name="Google Shape;437;p41"/>
          <p:cNvSpPr/>
          <p:nvPr/>
        </p:nvSpPr>
        <p:spPr>
          <a:xfrm>
            <a:off x="142844" y="3286124"/>
            <a:ext cx="26140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Candidate Key</a:t>
            </a:r>
            <a:endParaRPr b="1" sz="3200">
              <a:solidFill>
                <a:schemeClr val="dk1"/>
              </a:solidFill>
              <a:latin typeface="Calibri"/>
              <a:ea typeface="Calibri"/>
              <a:cs typeface="Calibri"/>
              <a:sym typeface="Calibri"/>
            </a:endParaRPr>
          </a:p>
        </p:txBody>
      </p:sp>
      <p:sp>
        <p:nvSpPr>
          <p:cNvPr id="438" name="Google Shape;438;p41"/>
          <p:cNvSpPr/>
          <p:nvPr/>
        </p:nvSpPr>
        <p:spPr>
          <a:xfrm>
            <a:off x="3286116" y="3134587"/>
            <a:ext cx="24936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Alternate Key</a:t>
            </a:r>
            <a:endParaRPr b="1" sz="3200">
              <a:solidFill>
                <a:schemeClr val="dk1"/>
              </a:solidFill>
              <a:latin typeface="Calibri"/>
              <a:ea typeface="Calibri"/>
              <a:cs typeface="Calibri"/>
              <a:sym typeface="Calibri"/>
            </a:endParaRPr>
          </a:p>
        </p:txBody>
      </p:sp>
      <p:sp>
        <p:nvSpPr>
          <p:cNvPr id="439" name="Google Shape;439;p41"/>
          <p:cNvSpPr/>
          <p:nvPr/>
        </p:nvSpPr>
        <p:spPr>
          <a:xfrm>
            <a:off x="6412962" y="3143248"/>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pic>
        <p:nvPicPr>
          <p:cNvPr descr="Puzzle" id="440" name="Google Shape;440;p41"/>
          <p:cNvPicPr preferRelativeResize="0"/>
          <p:nvPr/>
        </p:nvPicPr>
        <p:blipFill rotWithShape="1">
          <a:blip r:embed="rId3">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pic>
        <p:nvPicPr>
          <p:cNvPr descr="Puzzle" id="445" name="Google Shape;445;p42"/>
          <p:cNvPicPr preferRelativeResize="0"/>
          <p:nvPr/>
        </p:nvPicPr>
        <p:blipFill rotWithShape="1">
          <a:blip r:embed="rId3">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sp>
        <p:nvSpPr>
          <p:cNvPr id="446" name="Google Shape;446;p42"/>
          <p:cNvSpPr/>
          <p:nvPr/>
        </p:nvSpPr>
        <p:spPr>
          <a:xfrm>
            <a:off x="4286248" y="278605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a:t>
            </a:r>
            <a:endParaRPr b="1" i="0" sz="2625" u="none" cap="none" strike="noStrike">
              <a:solidFill>
                <a:srgbClr val="FFFFFF"/>
              </a:solidFill>
              <a:latin typeface="Calibri"/>
              <a:ea typeface="Calibri"/>
              <a:cs typeface="Calibri"/>
              <a:sym typeface="Calibri"/>
            </a:endParaRPr>
          </a:p>
        </p:txBody>
      </p:sp>
      <p:sp>
        <p:nvSpPr>
          <p:cNvPr id="447" name="Google Shape;447;p42"/>
          <p:cNvSpPr/>
          <p:nvPr/>
        </p:nvSpPr>
        <p:spPr>
          <a:xfrm>
            <a:off x="3286116" y="3500438"/>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Primary Key</a:t>
            </a:r>
            <a:endParaRPr b="1" sz="3200">
              <a:solidFill>
                <a:schemeClr val="dk1"/>
              </a:solidFill>
              <a:latin typeface="Calibri"/>
              <a:ea typeface="Calibri"/>
              <a:cs typeface="Calibri"/>
              <a:sym typeface="Calibri"/>
            </a:endParaRPr>
          </a:p>
        </p:txBody>
      </p:sp>
      <p:grpSp>
        <p:nvGrpSpPr>
          <p:cNvPr id="448" name="Google Shape;448;p42"/>
          <p:cNvGrpSpPr/>
          <p:nvPr/>
        </p:nvGrpSpPr>
        <p:grpSpPr>
          <a:xfrm>
            <a:off x="571472" y="285728"/>
            <a:ext cx="1764930" cy="1792764"/>
            <a:chOff x="2169409" y="3407373"/>
            <a:chExt cx="2084832" cy="2117710"/>
          </a:xfrm>
        </p:grpSpPr>
        <p:sp>
          <p:nvSpPr>
            <p:cNvPr id="449" name="Google Shape;449;p42"/>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50" name="Google Shape;450;p42"/>
            <p:cNvGrpSpPr/>
            <p:nvPr/>
          </p:nvGrpSpPr>
          <p:grpSpPr>
            <a:xfrm>
              <a:off x="2374302" y="3407373"/>
              <a:ext cx="1675047" cy="1670008"/>
              <a:chOff x="6017575" y="2826810"/>
              <a:chExt cx="1675047" cy="1670008"/>
            </a:xfrm>
          </p:grpSpPr>
          <p:sp>
            <p:nvSpPr>
              <p:cNvPr id="451" name="Google Shape;451;p42"/>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42"/>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42"/>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42"/>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55" name="Google Shape;455;p42"/>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456" name="Google Shape;456;p42"/>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0" name="Shape 460"/>
        <p:cNvGrpSpPr/>
        <p:nvPr/>
      </p:nvGrpSpPr>
      <p:grpSpPr>
        <a:xfrm>
          <a:off x="0" y="0"/>
          <a:ext cx="0" cy="0"/>
          <a:chOff x="0" y="0"/>
          <a:chExt cx="0" cy="0"/>
        </a:xfrm>
      </p:grpSpPr>
      <p:pic>
        <p:nvPicPr>
          <p:cNvPr descr="Puzzle" id="461" name="Google Shape;461;p43"/>
          <p:cNvPicPr preferRelativeResize="0"/>
          <p:nvPr/>
        </p:nvPicPr>
        <p:blipFill rotWithShape="1">
          <a:blip r:embed="rId3">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sp>
        <p:nvSpPr>
          <p:cNvPr id="462" name="Google Shape;462;p43"/>
          <p:cNvSpPr/>
          <p:nvPr/>
        </p:nvSpPr>
        <p:spPr>
          <a:xfrm>
            <a:off x="4000496" y="562819"/>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a:t>
            </a:r>
            <a:endParaRPr b="1" i="0" sz="2625" u="none" cap="none" strike="noStrike">
              <a:solidFill>
                <a:srgbClr val="FFFFFF"/>
              </a:solidFill>
              <a:latin typeface="Calibri"/>
              <a:ea typeface="Calibri"/>
              <a:cs typeface="Calibri"/>
              <a:sym typeface="Calibri"/>
            </a:endParaRPr>
          </a:p>
        </p:txBody>
      </p:sp>
      <p:sp>
        <p:nvSpPr>
          <p:cNvPr id="463" name="Google Shape;463;p43"/>
          <p:cNvSpPr/>
          <p:nvPr/>
        </p:nvSpPr>
        <p:spPr>
          <a:xfrm>
            <a:off x="3000364" y="1277199"/>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1D1B10"/>
                </a:solidFill>
                <a:latin typeface="Calibri"/>
                <a:ea typeface="Calibri"/>
                <a:cs typeface="Calibri"/>
                <a:sym typeface="Calibri"/>
              </a:rPr>
              <a:t>Primary Key</a:t>
            </a:r>
            <a:endParaRPr b="1" sz="3200">
              <a:solidFill>
                <a:srgbClr val="1D1B10"/>
              </a:solidFill>
              <a:latin typeface="Calibri"/>
              <a:ea typeface="Calibri"/>
              <a:cs typeface="Calibri"/>
              <a:sym typeface="Calibri"/>
            </a:endParaRPr>
          </a:p>
        </p:txBody>
      </p:sp>
      <p:sp>
        <p:nvSpPr>
          <p:cNvPr id="464" name="Google Shape;464;p43"/>
          <p:cNvSpPr/>
          <p:nvPr/>
        </p:nvSpPr>
        <p:spPr>
          <a:xfrm>
            <a:off x="428596" y="2571744"/>
            <a:ext cx="8286808"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494429"/>
                </a:solidFill>
                <a:latin typeface="Calibri"/>
                <a:ea typeface="Calibri"/>
                <a:cs typeface="Calibri"/>
                <a:sym typeface="Calibri"/>
              </a:rPr>
              <a:t>	A column or group of columns in a table which helps us to uniquely identifies every row in that table is called a primary key. This DBMS can't be a duplicate. The same value can't appear more than once in the table</a:t>
            </a:r>
            <a:endParaRPr b="1" sz="2800">
              <a:solidFill>
                <a:srgbClr val="494429"/>
              </a:solidFill>
              <a:latin typeface="Calibri"/>
              <a:ea typeface="Calibri"/>
              <a:cs typeface="Calibri"/>
              <a:sym typeface="Calibri"/>
            </a:endParaRPr>
          </a:p>
        </p:txBody>
      </p:sp>
      <p:graphicFrame>
        <p:nvGraphicFramePr>
          <p:cNvPr id="465" name="Google Shape;465;p43"/>
          <p:cNvGraphicFramePr/>
          <p:nvPr/>
        </p:nvGraphicFramePr>
        <p:xfrm>
          <a:off x="500034" y="4929198"/>
          <a:ext cx="3000000" cy="3000000"/>
        </p:xfrm>
        <a:graphic>
          <a:graphicData uri="http://schemas.openxmlformats.org/drawingml/2006/table">
            <a:tbl>
              <a:tblPr>
                <a:noFill/>
                <a:tableStyleId>{F0D83A5A-C7E9-46FE-BEE2-27B4CF73DE6C}</a:tableStyleId>
              </a:tblPr>
              <a:tblGrid>
                <a:gridCol w="1214450"/>
                <a:gridCol w="1285875"/>
                <a:gridCol w="1857400"/>
                <a:gridCol w="1714500"/>
              </a:tblGrid>
              <a:tr h="368550">
                <a:tc>
                  <a:txBody>
                    <a:bodyPr/>
                    <a:lstStyle/>
                    <a:p>
                      <a:pPr indent="0" lvl="0" marL="0" marR="0" rtl="0" algn="l">
                        <a:spcBef>
                          <a:spcPts val="0"/>
                        </a:spcBef>
                        <a:spcAft>
                          <a:spcPts val="0"/>
                        </a:spcAft>
                        <a:buNone/>
                      </a:pPr>
                      <a:r>
                        <a:rPr b="1" lang="en-IN" sz="2800" u="none" cap="none" strike="noStrike">
                          <a:solidFill>
                            <a:schemeClr val="lt1"/>
                          </a:solidFill>
                        </a:rPr>
                        <a:t>StudID</a:t>
                      </a:r>
                      <a:endParaRPr b="1" sz="2800" u="none" cap="none" strike="noStrike">
                        <a:solidFill>
                          <a:schemeClr val="lt1"/>
                        </a:solidFill>
                      </a:endParaRPr>
                    </a:p>
                  </a:txBody>
                  <a:tcPr marT="65825" marB="65825" marR="65825" marL="65825">
                    <a:lnL cap="flat" cmpd="sng" w="12700">
                      <a:solidFill>
                        <a:srgbClr val="7042B4"/>
                      </a:solidFill>
                      <a:prstDash val="solid"/>
                      <a:round/>
                      <a:headEnd len="sm" w="sm" type="none"/>
                      <a:tailEnd len="sm" w="sm" type="none"/>
                    </a:lnL>
                    <a:lnR cap="flat" cmpd="sng" w="12700">
                      <a:solidFill>
                        <a:srgbClr val="3044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l">
                        <a:spcBef>
                          <a:spcPts val="0"/>
                        </a:spcBef>
                        <a:spcAft>
                          <a:spcPts val="0"/>
                        </a:spcAft>
                        <a:buNone/>
                      </a:pPr>
                      <a:r>
                        <a:rPr b="1" lang="en-IN" sz="2800" u="none" cap="none" strike="noStrike">
                          <a:solidFill>
                            <a:schemeClr val="lt1"/>
                          </a:solidFill>
                        </a:rPr>
                        <a:t>Roll No</a:t>
                      </a:r>
                      <a:endParaRPr/>
                    </a:p>
                  </a:txBody>
                  <a:tcPr marT="65825" marB="65825" marR="65825" marL="65825">
                    <a:lnL cap="flat" cmpd="sng" w="12700">
                      <a:solidFill>
                        <a:srgbClr val="3044B4"/>
                      </a:solidFill>
                      <a:prstDash val="solid"/>
                      <a:round/>
                      <a:headEnd len="sm" w="sm" type="none"/>
                      <a:tailEnd len="sm" w="sm" type="none"/>
                    </a:lnL>
                    <a:lnR cap="flat" cmpd="sng" w="12700">
                      <a:solidFill>
                        <a:srgbClr val="9044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l">
                        <a:spcBef>
                          <a:spcPts val="0"/>
                        </a:spcBef>
                        <a:spcAft>
                          <a:spcPts val="0"/>
                        </a:spcAft>
                        <a:buNone/>
                      </a:pPr>
                      <a:r>
                        <a:rPr b="1" lang="en-IN" sz="2800" u="none" cap="none" strike="noStrike">
                          <a:solidFill>
                            <a:schemeClr val="lt1"/>
                          </a:solidFill>
                        </a:rPr>
                        <a:t>First Name</a:t>
                      </a:r>
                      <a:endParaRPr/>
                    </a:p>
                  </a:txBody>
                  <a:tcPr marT="65825" marB="65825" marR="65825" marL="65825">
                    <a:lnL cap="flat" cmpd="sng" w="12700">
                      <a:solidFill>
                        <a:srgbClr val="9044B4"/>
                      </a:solidFill>
                      <a:prstDash val="solid"/>
                      <a:round/>
                      <a:headEnd len="sm" w="sm" type="none"/>
                      <a:tailEnd len="sm" w="sm" type="none"/>
                    </a:lnL>
                    <a:lnR cap="flat" cmpd="sng" w="12700">
                      <a:solidFill>
                        <a:srgbClr val="F044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l">
                        <a:spcBef>
                          <a:spcPts val="0"/>
                        </a:spcBef>
                        <a:spcAft>
                          <a:spcPts val="0"/>
                        </a:spcAft>
                        <a:buNone/>
                      </a:pPr>
                      <a:r>
                        <a:rPr b="1" lang="en-IN" sz="2800" u="none" cap="none" strike="noStrike">
                          <a:solidFill>
                            <a:schemeClr val="lt1"/>
                          </a:solidFill>
                        </a:rPr>
                        <a:t>LastName</a:t>
                      </a:r>
                      <a:endParaRPr b="1" sz="2800" u="none" cap="none" strike="noStrike">
                        <a:solidFill>
                          <a:schemeClr val="lt1"/>
                        </a:solidFill>
                      </a:endParaRPr>
                    </a:p>
                  </a:txBody>
                  <a:tcPr marT="65825" marB="65825" marR="65825" marL="65825">
                    <a:lnL cap="flat" cmpd="sng" w="12700">
                      <a:solidFill>
                        <a:srgbClr val="F044B4"/>
                      </a:solidFill>
                      <a:prstDash val="solid"/>
                      <a:round/>
                      <a:headEnd len="sm" w="sm" type="none"/>
                      <a:tailEnd len="sm" w="sm" type="none"/>
                    </a:lnL>
                    <a:lnR cap="flat" cmpd="sng" w="12700">
                      <a:solidFill>
                        <a:srgbClr val="5045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r>
              <a:tr h="605475">
                <a:tc>
                  <a:txBody>
                    <a:bodyPr/>
                    <a:lstStyle/>
                    <a:p>
                      <a:pPr indent="0" lvl="0" marL="0" marR="0" rtl="0" algn="l">
                        <a:spcBef>
                          <a:spcPts val="0"/>
                        </a:spcBef>
                        <a:spcAft>
                          <a:spcPts val="0"/>
                        </a:spcAft>
                        <a:buNone/>
                      </a:pPr>
                      <a:r>
                        <a:rPr b="1" lang="en-IN" sz="2800" u="none" cap="none" strike="noStrike"/>
                        <a:t>1</a:t>
                      </a:r>
                      <a:endParaRPr/>
                    </a:p>
                  </a:txBody>
                  <a:tcPr marT="65825" marB="65825" marR="65825" marL="65825">
                    <a:lnL cap="flat" cmpd="sng" w="12700">
                      <a:solidFill>
                        <a:srgbClr val="B045B4"/>
                      </a:solidFill>
                      <a:prstDash val="solid"/>
                      <a:round/>
                      <a:headEnd len="sm" w="sm" type="none"/>
                      <a:tailEnd len="sm" w="sm" type="none"/>
                    </a:lnL>
                    <a:lnR cap="flat" cmpd="sng" w="12700">
                      <a:solidFill>
                        <a:srgbClr val="2046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11</a:t>
                      </a:r>
                      <a:endParaRPr/>
                    </a:p>
                  </a:txBody>
                  <a:tcPr marT="65825" marB="65825" marR="65825" marL="65825">
                    <a:lnL cap="flat" cmpd="sng" w="12700">
                      <a:solidFill>
                        <a:srgbClr val="2046B4"/>
                      </a:solidFill>
                      <a:prstDash val="solid"/>
                      <a:round/>
                      <a:headEnd len="sm" w="sm" type="none"/>
                      <a:tailEnd len="sm" w="sm" type="none"/>
                    </a:lnL>
                    <a:lnR cap="flat" cmpd="sng" w="12700">
                      <a:solidFill>
                        <a:srgbClr val="8046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Rajesh</a:t>
                      </a:r>
                      <a:endParaRPr b="1" sz="2800" u="none" cap="none" strike="noStrike"/>
                    </a:p>
                  </a:txBody>
                  <a:tcPr marT="65825" marB="65825" marR="65825" marL="65825">
                    <a:lnL cap="flat" cmpd="sng" w="12700">
                      <a:solidFill>
                        <a:srgbClr val="8046B4"/>
                      </a:solidFill>
                      <a:prstDash val="solid"/>
                      <a:round/>
                      <a:headEnd len="sm" w="sm" type="none"/>
                      <a:tailEnd len="sm" w="sm" type="none"/>
                    </a:lnL>
                    <a:lnR cap="flat" cmpd="sng" w="12700">
                      <a:solidFill>
                        <a:srgbClr val="F046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M</a:t>
                      </a:r>
                      <a:endParaRPr b="1" sz="2800" u="none" cap="none" strike="noStrike"/>
                    </a:p>
                  </a:txBody>
                  <a:tcPr marT="65825" marB="65825" marR="65825" marL="65825">
                    <a:lnL cap="flat" cmpd="sng" w="12700">
                      <a:solidFill>
                        <a:srgbClr val="F046B4"/>
                      </a:solidFill>
                      <a:prstDash val="solid"/>
                      <a:round/>
                      <a:headEnd len="sm" w="sm" type="none"/>
                      <a:tailEnd len="sm" w="sm" type="none"/>
                    </a:lnL>
                    <a:lnR cap="flat" cmpd="sng" w="12700">
                      <a:solidFill>
                        <a:srgbClr val="5047B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05475">
                <a:tc>
                  <a:txBody>
                    <a:bodyPr/>
                    <a:lstStyle/>
                    <a:p>
                      <a:pPr indent="0" lvl="0" marL="0" marR="0" rtl="0" algn="l">
                        <a:spcBef>
                          <a:spcPts val="0"/>
                        </a:spcBef>
                        <a:spcAft>
                          <a:spcPts val="0"/>
                        </a:spcAft>
                        <a:buNone/>
                      </a:pPr>
                      <a:r>
                        <a:rPr b="1" lang="en-IN" sz="2800" u="none" cap="none" strike="noStrike"/>
                        <a:t>2</a:t>
                      </a:r>
                      <a:endParaRPr/>
                    </a:p>
                  </a:txBody>
                  <a:tcPr marT="65825" marB="65825" marR="65825" marL="65825">
                    <a:lnL cap="flat" cmpd="sng" w="12700">
                      <a:solidFill>
                        <a:srgbClr val="D047B4"/>
                      </a:solidFill>
                      <a:prstDash val="solid"/>
                      <a:round/>
                      <a:headEnd len="sm" w="sm" type="none"/>
                      <a:tailEnd len="sm" w="sm" type="none"/>
                    </a:lnL>
                    <a:lnR cap="flat" cmpd="sng" w="12700">
                      <a:solidFill>
                        <a:srgbClr val="4048B4"/>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C047B4"/>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12</a:t>
                      </a:r>
                      <a:endParaRPr/>
                    </a:p>
                  </a:txBody>
                  <a:tcPr marT="65825" marB="65825" marR="65825" marL="65825">
                    <a:lnL cap="flat" cmpd="sng" w="12700">
                      <a:solidFill>
                        <a:srgbClr val="4048B4"/>
                      </a:solidFill>
                      <a:prstDash val="solid"/>
                      <a:round/>
                      <a:headEnd len="sm" w="sm" type="none"/>
                      <a:tailEnd len="sm" w="sm" type="none"/>
                    </a:lnL>
                    <a:lnR cap="flat" cmpd="sng" w="12700">
                      <a:solidFill>
                        <a:srgbClr val="A048B4"/>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3048B4"/>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Mohan</a:t>
                      </a:r>
                      <a:endParaRPr b="1" sz="2800" u="none" cap="none" strike="noStrike"/>
                    </a:p>
                  </a:txBody>
                  <a:tcPr marT="65825" marB="65825" marR="65825" marL="65825">
                    <a:lnL cap="flat" cmpd="sng" w="12700">
                      <a:solidFill>
                        <a:srgbClr val="A048B4"/>
                      </a:solidFill>
                      <a:prstDash val="solid"/>
                      <a:round/>
                      <a:headEnd len="sm" w="sm" type="none"/>
                      <a:tailEnd len="sm" w="sm" type="none"/>
                    </a:lnL>
                    <a:lnR cap="flat" cmpd="sng" w="12700">
                      <a:solidFill>
                        <a:srgbClr val="1049B4"/>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9048B4"/>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P</a:t>
                      </a:r>
                      <a:endParaRPr b="1" sz="2800" u="none" cap="none" strike="noStrike"/>
                    </a:p>
                  </a:txBody>
                  <a:tcPr marT="65825" marB="65825" marR="65825" marL="65825">
                    <a:lnL cap="flat" cmpd="sng" w="12700">
                      <a:solidFill>
                        <a:srgbClr val="1049B4"/>
                      </a:solidFill>
                      <a:prstDash val="solid"/>
                      <a:round/>
                      <a:headEnd len="sm" w="sm" type="none"/>
                      <a:tailEnd len="sm" w="sm" type="none"/>
                    </a:lnL>
                    <a:lnR cap="flat" cmpd="sng" w="12700">
                      <a:solidFill>
                        <a:srgbClr val="8049B4"/>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0049B4"/>
                      </a:solidFill>
                      <a:prstDash val="solid"/>
                      <a:round/>
                      <a:headEnd len="sm" w="sm" type="none"/>
                      <a:tailEnd len="sm" w="sm" type="none"/>
                    </a:lnB>
                    <a:solidFill>
                      <a:srgbClr val="F9F9F9"/>
                    </a:solidFill>
                  </a:tcPr>
                </a:tc>
              </a:tr>
            </a:tbl>
          </a:graphicData>
        </a:graphic>
      </p:graphicFrame>
      <p:sp>
        <p:nvSpPr>
          <p:cNvPr id="466" name="Google Shape;466;p43"/>
          <p:cNvSpPr/>
          <p:nvPr/>
        </p:nvSpPr>
        <p:spPr>
          <a:xfrm>
            <a:off x="6643702" y="5143512"/>
            <a:ext cx="214310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Student ID is the </a:t>
            </a:r>
            <a:r>
              <a:rPr b="1" lang="en-IN" sz="2800">
                <a:solidFill>
                  <a:srgbClr val="0000FF"/>
                </a:solidFill>
                <a:latin typeface="Calibri"/>
                <a:ea typeface="Calibri"/>
                <a:cs typeface="Calibri"/>
                <a:sym typeface="Calibri"/>
              </a:rPr>
              <a:t>Primary Key</a:t>
            </a:r>
            <a:endParaRPr sz="2800">
              <a:solidFill>
                <a:srgbClr val="0000FF"/>
              </a:solidFill>
              <a:latin typeface="Calibri"/>
              <a:ea typeface="Calibri"/>
              <a:cs typeface="Calibri"/>
              <a:sym typeface="Calibri"/>
            </a:endParaRPr>
          </a:p>
        </p:txBody>
      </p:sp>
      <p:grpSp>
        <p:nvGrpSpPr>
          <p:cNvPr id="467" name="Google Shape;467;p43"/>
          <p:cNvGrpSpPr/>
          <p:nvPr/>
        </p:nvGrpSpPr>
        <p:grpSpPr>
          <a:xfrm>
            <a:off x="571472" y="285728"/>
            <a:ext cx="1764930" cy="1792764"/>
            <a:chOff x="2169409" y="3407373"/>
            <a:chExt cx="2084832" cy="2117710"/>
          </a:xfrm>
        </p:grpSpPr>
        <p:sp>
          <p:nvSpPr>
            <p:cNvPr id="468" name="Google Shape;468;p43"/>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69" name="Google Shape;469;p43"/>
            <p:cNvGrpSpPr/>
            <p:nvPr/>
          </p:nvGrpSpPr>
          <p:grpSpPr>
            <a:xfrm>
              <a:off x="2374302" y="3407373"/>
              <a:ext cx="1675047" cy="1670008"/>
              <a:chOff x="6017575" y="2826810"/>
              <a:chExt cx="1675047" cy="1670008"/>
            </a:xfrm>
          </p:grpSpPr>
          <p:sp>
            <p:nvSpPr>
              <p:cNvPr id="470" name="Google Shape;470;p43"/>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43"/>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43"/>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43"/>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74" name="Google Shape;474;p43"/>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475" name="Google Shape;475;p43"/>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grpSp>
        <p:nvGrpSpPr>
          <p:cNvPr id="480" name="Google Shape;480;p44"/>
          <p:cNvGrpSpPr/>
          <p:nvPr/>
        </p:nvGrpSpPr>
        <p:grpSpPr>
          <a:xfrm>
            <a:off x="571472" y="201019"/>
            <a:ext cx="1764930" cy="1792764"/>
            <a:chOff x="2169409" y="3407373"/>
            <a:chExt cx="2084832" cy="2117710"/>
          </a:xfrm>
        </p:grpSpPr>
        <p:sp>
          <p:nvSpPr>
            <p:cNvPr id="481" name="Google Shape;481;p44"/>
            <p:cNvSpPr/>
            <p:nvPr/>
          </p:nvSpPr>
          <p:spPr>
            <a:xfrm>
              <a:off x="2169409" y="3442678"/>
              <a:ext cx="2084832" cy="2082405"/>
            </a:xfrm>
            <a:prstGeom prst="rect">
              <a:avLst/>
            </a:prstGeom>
            <a:solidFill>
              <a:srgbClr val="F083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82" name="Google Shape;482;p44"/>
            <p:cNvGrpSpPr/>
            <p:nvPr/>
          </p:nvGrpSpPr>
          <p:grpSpPr>
            <a:xfrm>
              <a:off x="2374302" y="3407373"/>
              <a:ext cx="1675047" cy="1670008"/>
              <a:chOff x="6017575" y="2826810"/>
              <a:chExt cx="1675047" cy="1670008"/>
            </a:xfrm>
          </p:grpSpPr>
          <p:sp>
            <p:nvSpPr>
              <p:cNvPr id="483" name="Google Shape;483;p44"/>
              <p:cNvSpPr/>
              <p:nvPr/>
            </p:nvSpPr>
            <p:spPr>
              <a:xfrm>
                <a:off x="6017575"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44"/>
              <p:cNvSpPr/>
              <p:nvPr/>
            </p:nvSpPr>
            <p:spPr>
              <a:xfrm>
                <a:off x="7070964"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44"/>
              <p:cNvSpPr/>
              <p:nvPr/>
            </p:nvSpPr>
            <p:spPr>
              <a:xfrm>
                <a:off x="6017575"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Google Shape;486;p44"/>
              <p:cNvSpPr/>
              <p:nvPr/>
            </p:nvSpPr>
            <p:spPr>
              <a:xfrm>
                <a:off x="7070964"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87" name="Google Shape;487;p44"/>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488" name="Google Shape;488;p44"/>
          <p:cNvSpPr/>
          <p:nvPr/>
        </p:nvSpPr>
        <p:spPr>
          <a:xfrm>
            <a:off x="4500562" y="242886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rgbClr val="76923C"/>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2</a:t>
            </a:r>
            <a:endParaRPr b="1" i="0" sz="2625" u="none" cap="none" strike="noStrike">
              <a:solidFill>
                <a:srgbClr val="FFFFFF"/>
              </a:solidFill>
              <a:latin typeface="Calibri"/>
              <a:ea typeface="Calibri"/>
              <a:cs typeface="Calibri"/>
              <a:sym typeface="Calibri"/>
            </a:endParaRPr>
          </a:p>
        </p:txBody>
      </p:sp>
      <p:sp>
        <p:nvSpPr>
          <p:cNvPr id="489" name="Google Shape;489;p44"/>
          <p:cNvSpPr/>
          <p:nvPr/>
        </p:nvSpPr>
        <p:spPr>
          <a:xfrm>
            <a:off x="3143240" y="3143248"/>
            <a:ext cx="26140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Candidate Key</a:t>
            </a:r>
            <a:endParaRPr b="1" sz="3200">
              <a:solidFill>
                <a:schemeClr val="dk1"/>
              </a:solidFill>
              <a:latin typeface="Calibri"/>
              <a:ea typeface="Calibri"/>
              <a:cs typeface="Calibri"/>
              <a:sym typeface="Calibri"/>
            </a:endParaRPr>
          </a:p>
        </p:txBody>
      </p:sp>
      <p:pic>
        <p:nvPicPr>
          <p:cNvPr descr="Puzzle" id="490" name="Google Shape;490;p44"/>
          <p:cNvPicPr preferRelativeResize="0"/>
          <p:nvPr/>
        </p:nvPicPr>
        <p:blipFill rotWithShape="1">
          <a:blip r:embed="rId3">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grpSp>
        <p:nvGrpSpPr>
          <p:cNvPr id="495" name="Google Shape;495;p45"/>
          <p:cNvGrpSpPr/>
          <p:nvPr/>
        </p:nvGrpSpPr>
        <p:grpSpPr>
          <a:xfrm>
            <a:off x="571472" y="201019"/>
            <a:ext cx="1764930" cy="1792764"/>
            <a:chOff x="2169409" y="3407373"/>
            <a:chExt cx="2084832" cy="2117710"/>
          </a:xfrm>
        </p:grpSpPr>
        <p:sp>
          <p:nvSpPr>
            <p:cNvPr id="496" name="Google Shape;496;p45"/>
            <p:cNvSpPr/>
            <p:nvPr/>
          </p:nvSpPr>
          <p:spPr>
            <a:xfrm>
              <a:off x="2169409" y="3442678"/>
              <a:ext cx="2084832" cy="2082405"/>
            </a:xfrm>
            <a:prstGeom prst="rect">
              <a:avLst/>
            </a:prstGeom>
            <a:solidFill>
              <a:srgbClr val="F083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97" name="Google Shape;497;p45"/>
            <p:cNvGrpSpPr/>
            <p:nvPr/>
          </p:nvGrpSpPr>
          <p:grpSpPr>
            <a:xfrm>
              <a:off x="2374302" y="3407373"/>
              <a:ext cx="1675047" cy="1670008"/>
              <a:chOff x="6017575" y="2826810"/>
              <a:chExt cx="1675047" cy="1670008"/>
            </a:xfrm>
          </p:grpSpPr>
          <p:sp>
            <p:nvSpPr>
              <p:cNvPr id="498" name="Google Shape;498;p45"/>
              <p:cNvSpPr/>
              <p:nvPr/>
            </p:nvSpPr>
            <p:spPr>
              <a:xfrm>
                <a:off x="6017575"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45"/>
              <p:cNvSpPr/>
              <p:nvPr/>
            </p:nvSpPr>
            <p:spPr>
              <a:xfrm>
                <a:off x="7070964"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45"/>
              <p:cNvSpPr/>
              <p:nvPr/>
            </p:nvSpPr>
            <p:spPr>
              <a:xfrm>
                <a:off x="6017575"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45"/>
              <p:cNvSpPr/>
              <p:nvPr/>
            </p:nvSpPr>
            <p:spPr>
              <a:xfrm>
                <a:off x="7070964"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02" name="Google Shape;502;p45"/>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503" name="Google Shape;503;p45"/>
          <p:cNvSpPr/>
          <p:nvPr/>
        </p:nvSpPr>
        <p:spPr>
          <a:xfrm>
            <a:off x="4714876" y="500042"/>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rgbClr val="76923C"/>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2</a:t>
            </a:r>
            <a:endParaRPr b="1" i="0" sz="2625" u="none" cap="none" strike="noStrike">
              <a:solidFill>
                <a:srgbClr val="FFFFFF"/>
              </a:solidFill>
              <a:latin typeface="Calibri"/>
              <a:ea typeface="Calibri"/>
              <a:cs typeface="Calibri"/>
              <a:sym typeface="Calibri"/>
            </a:endParaRPr>
          </a:p>
        </p:txBody>
      </p:sp>
      <p:sp>
        <p:nvSpPr>
          <p:cNvPr id="504" name="Google Shape;504;p45"/>
          <p:cNvSpPr/>
          <p:nvPr/>
        </p:nvSpPr>
        <p:spPr>
          <a:xfrm>
            <a:off x="3357554" y="1214422"/>
            <a:ext cx="26140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Candidate Key</a:t>
            </a:r>
            <a:endParaRPr b="1" sz="3200">
              <a:solidFill>
                <a:schemeClr val="dk1"/>
              </a:solidFill>
              <a:latin typeface="Calibri"/>
              <a:ea typeface="Calibri"/>
              <a:cs typeface="Calibri"/>
              <a:sym typeface="Calibri"/>
            </a:endParaRPr>
          </a:p>
        </p:txBody>
      </p:sp>
      <p:sp>
        <p:nvSpPr>
          <p:cNvPr id="505" name="Google Shape;505;p45"/>
          <p:cNvSpPr/>
          <p:nvPr/>
        </p:nvSpPr>
        <p:spPr>
          <a:xfrm>
            <a:off x="500034" y="2786058"/>
            <a:ext cx="8143932"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A key with no repeated attribute is called candidate key. The Primary key should be selected from the candidate keys. Every table must have at least a single candidate key.</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For Example: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r">
              <a:spcBef>
                <a:spcPts val="0"/>
              </a:spcBef>
              <a:spcAft>
                <a:spcPts val="0"/>
              </a:spcAft>
              <a:buNone/>
            </a:pPr>
            <a:r>
              <a:rPr b="1" lang="en-IN" sz="2800">
                <a:solidFill>
                  <a:srgbClr val="0000FF"/>
                </a:solidFill>
                <a:latin typeface="Calibri"/>
                <a:ea typeface="Calibri"/>
                <a:cs typeface="Calibri"/>
                <a:sym typeface="Calibri"/>
              </a:rPr>
              <a:t>Continued…</a:t>
            </a:r>
            <a:endParaRPr/>
          </a:p>
        </p:txBody>
      </p:sp>
      <p:pic>
        <p:nvPicPr>
          <p:cNvPr descr="Puzzle" id="506" name="Google Shape;506;p45"/>
          <p:cNvPicPr preferRelativeResize="0"/>
          <p:nvPr/>
        </p:nvPicPr>
        <p:blipFill rotWithShape="1">
          <a:blip r:embed="rId3">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sp>
        <p:nvSpPr>
          <p:cNvPr id="511" name="Google Shape;511;p46"/>
          <p:cNvSpPr/>
          <p:nvPr/>
        </p:nvSpPr>
        <p:spPr>
          <a:xfrm>
            <a:off x="4714876" y="500042"/>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rgbClr val="76923C"/>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2</a:t>
            </a:r>
            <a:endParaRPr b="1" i="0" sz="2625" u="none" cap="none" strike="noStrike">
              <a:solidFill>
                <a:srgbClr val="FFFFFF"/>
              </a:solidFill>
              <a:latin typeface="Calibri"/>
              <a:ea typeface="Calibri"/>
              <a:cs typeface="Calibri"/>
              <a:sym typeface="Calibri"/>
            </a:endParaRPr>
          </a:p>
        </p:txBody>
      </p:sp>
      <p:sp>
        <p:nvSpPr>
          <p:cNvPr id="512" name="Google Shape;512;p46"/>
          <p:cNvSpPr/>
          <p:nvPr/>
        </p:nvSpPr>
        <p:spPr>
          <a:xfrm>
            <a:off x="3357554" y="1214422"/>
            <a:ext cx="26140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Candidate Key</a:t>
            </a:r>
            <a:endParaRPr b="1" sz="3200">
              <a:solidFill>
                <a:schemeClr val="dk1"/>
              </a:solidFill>
              <a:latin typeface="Calibri"/>
              <a:ea typeface="Calibri"/>
              <a:cs typeface="Calibri"/>
              <a:sym typeface="Calibri"/>
            </a:endParaRPr>
          </a:p>
        </p:txBody>
      </p:sp>
      <p:graphicFrame>
        <p:nvGraphicFramePr>
          <p:cNvPr id="513" name="Google Shape;513;p46"/>
          <p:cNvGraphicFramePr/>
          <p:nvPr/>
        </p:nvGraphicFramePr>
        <p:xfrm>
          <a:off x="2714612" y="2357430"/>
          <a:ext cx="3000000" cy="3000000"/>
        </p:xfrm>
        <a:graphic>
          <a:graphicData uri="http://schemas.openxmlformats.org/drawingml/2006/table">
            <a:tbl>
              <a:tblPr>
                <a:noFill/>
                <a:tableStyleId>{F0D83A5A-C7E9-46FE-BEE2-27B4CF73DE6C}</a:tableStyleId>
              </a:tblPr>
              <a:tblGrid>
                <a:gridCol w="1143000"/>
                <a:gridCol w="1285875"/>
                <a:gridCol w="1857400"/>
                <a:gridCol w="1857400"/>
              </a:tblGrid>
              <a:tr h="368550">
                <a:tc>
                  <a:txBody>
                    <a:bodyPr/>
                    <a:lstStyle/>
                    <a:p>
                      <a:pPr indent="0" lvl="0" marL="0" marR="0" rtl="0" algn="ctr">
                        <a:spcBef>
                          <a:spcPts val="0"/>
                        </a:spcBef>
                        <a:spcAft>
                          <a:spcPts val="0"/>
                        </a:spcAft>
                        <a:buNone/>
                      </a:pPr>
                      <a:r>
                        <a:rPr b="1" lang="en-IN" sz="2800" u="none" cap="none" strike="noStrike">
                          <a:solidFill>
                            <a:schemeClr val="lt1"/>
                          </a:solidFill>
                        </a:rPr>
                        <a:t>StudID</a:t>
                      </a:r>
                      <a:endParaRPr b="1" sz="2800" u="none" cap="none" strike="noStrike">
                        <a:solidFill>
                          <a:schemeClr val="lt1"/>
                        </a:solidFill>
                      </a:endParaRPr>
                    </a:p>
                  </a:txBody>
                  <a:tcPr marT="65825" marB="65825" marR="65825" marL="65825">
                    <a:lnL cap="flat" cmpd="sng" w="12700">
                      <a:solidFill>
                        <a:srgbClr val="F0C5B1"/>
                      </a:solidFill>
                      <a:prstDash val="solid"/>
                      <a:round/>
                      <a:headEnd len="sm" w="sm" type="none"/>
                      <a:tailEnd len="sm" w="sm" type="none"/>
                    </a:lnL>
                    <a:lnR cap="flat" cmpd="sng" w="12700">
                      <a:solidFill>
                        <a:srgbClr val="20BFC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ctr">
                        <a:spcBef>
                          <a:spcPts val="0"/>
                        </a:spcBef>
                        <a:spcAft>
                          <a:spcPts val="0"/>
                        </a:spcAft>
                        <a:buNone/>
                      </a:pPr>
                      <a:r>
                        <a:rPr b="1" lang="en-IN" sz="2800" u="none" cap="none" strike="noStrike">
                          <a:solidFill>
                            <a:schemeClr val="lt1"/>
                          </a:solidFill>
                        </a:rPr>
                        <a:t>Roll No</a:t>
                      </a:r>
                      <a:endParaRPr/>
                    </a:p>
                  </a:txBody>
                  <a:tcPr marT="65825" marB="65825" marR="65825" marL="65825">
                    <a:lnL cap="flat" cmpd="sng" w="12700">
                      <a:solidFill>
                        <a:srgbClr val="20BFC3"/>
                      </a:solidFill>
                      <a:prstDash val="solid"/>
                      <a:round/>
                      <a:headEnd len="sm" w="sm" type="none"/>
                      <a:tailEnd len="sm" w="sm" type="none"/>
                    </a:lnL>
                    <a:lnR cap="flat" cmpd="sng" w="12700">
                      <a:solidFill>
                        <a:srgbClr val="8017B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ctr">
                        <a:spcBef>
                          <a:spcPts val="0"/>
                        </a:spcBef>
                        <a:spcAft>
                          <a:spcPts val="0"/>
                        </a:spcAft>
                        <a:buNone/>
                      </a:pPr>
                      <a:r>
                        <a:rPr b="1" lang="en-IN" sz="2800" u="none" cap="none" strike="noStrike">
                          <a:solidFill>
                            <a:schemeClr val="lt1"/>
                          </a:solidFill>
                        </a:rPr>
                        <a:t>First Name</a:t>
                      </a:r>
                      <a:endParaRPr/>
                    </a:p>
                  </a:txBody>
                  <a:tcPr marT="65825" marB="65825" marR="65825" marL="65825">
                    <a:lnL cap="flat" cmpd="sng" w="12700">
                      <a:solidFill>
                        <a:srgbClr val="8017B0"/>
                      </a:solidFill>
                      <a:prstDash val="solid"/>
                      <a:round/>
                      <a:headEnd len="sm" w="sm" type="none"/>
                      <a:tailEnd len="sm" w="sm" type="none"/>
                    </a:lnL>
                    <a:lnR cap="flat" cmpd="sng" w="12700">
                      <a:solidFill>
                        <a:srgbClr val="403EB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c>
                  <a:txBody>
                    <a:bodyPr/>
                    <a:lstStyle/>
                    <a:p>
                      <a:pPr indent="0" lvl="0" marL="0" marR="0" rtl="0" algn="ctr">
                        <a:spcBef>
                          <a:spcPts val="0"/>
                        </a:spcBef>
                        <a:spcAft>
                          <a:spcPts val="0"/>
                        </a:spcAft>
                        <a:buNone/>
                      </a:pPr>
                      <a:r>
                        <a:rPr b="1" lang="en-IN" sz="2800" u="none" cap="none" strike="noStrike">
                          <a:solidFill>
                            <a:schemeClr val="lt1"/>
                          </a:solidFill>
                        </a:rPr>
                        <a:t>LastName</a:t>
                      </a:r>
                      <a:endParaRPr b="1" sz="2800" u="none" cap="none" strike="noStrike">
                        <a:solidFill>
                          <a:schemeClr val="lt1"/>
                        </a:solidFill>
                      </a:endParaRPr>
                    </a:p>
                  </a:txBody>
                  <a:tcPr marT="65825" marB="65825" marR="65825" marL="65825">
                    <a:lnL cap="flat" cmpd="sng" w="12700">
                      <a:solidFill>
                        <a:srgbClr val="403EB0"/>
                      </a:solidFill>
                      <a:prstDash val="solid"/>
                      <a:round/>
                      <a:headEnd len="sm" w="sm" type="none"/>
                      <a:tailEnd len="sm" w="sm" type="none"/>
                    </a:lnL>
                    <a:lnR cap="flat" cmpd="sng" w="12700">
                      <a:solidFill>
                        <a:srgbClr val="1095B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CC00CC"/>
                    </a:solidFill>
                  </a:tcPr>
                </a:tc>
              </a:tr>
              <a:tr h="605475">
                <a:tc>
                  <a:txBody>
                    <a:bodyPr/>
                    <a:lstStyle/>
                    <a:p>
                      <a:pPr indent="0" lvl="0" marL="0" marR="0" rtl="0" algn="l">
                        <a:spcBef>
                          <a:spcPts val="0"/>
                        </a:spcBef>
                        <a:spcAft>
                          <a:spcPts val="0"/>
                        </a:spcAft>
                        <a:buNone/>
                      </a:pPr>
                      <a:r>
                        <a:rPr b="1" lang="en-IN" sz="2800" u="none" cap="none" strike="noStrike"/>
                        <a:t>1</a:t>
                      </a:r>
                      <a:endParaRPr/>
                    </a:p>
                  </a:txBody>
                  <a:tcPr marT="65825" marB="65825" marR="65825" marL="65825">
                    <a:lnL cap="flat" cmpd="sng" w="12700">
                      <a:solidFill>
                        <a:srgbClr val="4097B2"/>
                      </a:solidFill>
                      <a:prstDash val="solid"/>
                      <a:round/>
                      <a:headEnd len="sm" w="sm" type="none"/>
                      <a:tailEnd len="sm" w="sm" type="none"/>
                    </a:lnL>
                    <a:lnR cap="flat" cmpd="sng" w="12700">
                      <a:solidFill>
                        <a:srgbClr val="5098B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11</a:t>
                      </a:r>
                      <a:endParaRPr/>
                    </a:p>
                  </a:txBody>
                  <a:tcPr marT="65825" marB="65825" marR="65825" marL="65825">
                    <a:lnL cap="flat" cmpd="sng" w="12700">
                      <a:solidFill>
                        <a:srgbClr val="5098B2"/>
                      </a:solidFill>
                      <a:prstDash val="solid"/>
                      <a:round/>
                      <a:headEnd len="sm" w="sm" type="none"/>
                      <a:tailEnd len="sm" w="sm" type="none"/>
                    </a:lnL>
                    <a:lnR cap="flat" cmpd="sng" w="12700">
                      <a:solidFill>
                        <a:srgbClr val="B099B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Krishna</a:t>
                      </a:r>
                      <a:endParaRPr b="1" sz="2800" u="none" cap="none" strike="noStrike"/>
                    </a:p>
                  </a:txBody>
                  <a:tcPr marT="65825" marB="65825" marR="65825" marL="65825">
                    <a:lnL cap="flat" cmpd="sng" w="12700">
                      <a:solidFill>
                        <a:srgbClr val="B099B2"/>
                      </a:solidFill>
                      <a:prstDash val="solid"/>
                      <a:round/>
                      <a:headEnd len="sm" w="sm" type="none"/>
                      <a:tailEnd len="sm" w="sm" type="none"/>
                    </a:lnL>
                    <a:lnR cap="flat" cmpd="sng" w="12700">
                      <a:solidFill>
                        <a:srgbClr val="A09AB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M</a:t>
                      </a:r>
                      <a:endParaRPr b="1" sz="2800" u="none" cap="none" strike="noStrike"/>
                    </a:p>
                  </a:txBody>
                  <a:tcPr marT="65825" marB="65825" marR="65825" marL="65825">
                    <a:lnL cap="flat" cmpd="sng" w="12700">
                      <a:solidFill>
                        <a:srgbClr val="A09AB2"/>
                      </a:solidFill>
                      <a:prstDash val="solid"/>
                      <a:round/>
                      <a:headEnd len="sm" w="sm" type="none"/>
                      <a:tailEnd len="sm" w="sm" type="none"/>
                    </a:lnL>
                    <a:lnR cap="flat" cmpd="sng" w="12700">
                      <a:solidFill>
                        <a:srgbClr val="809BB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05475">
                <a:tc>
                  <a:txBody>
                    <a:bodyPr/>
                    <a:lstStyle/>
                    <a:p>
                      <a:pPr indent="0" lvl="0" marL="0" marR="0" rtl="0" algn="l">
                        <a:spcBef>
                          <a:spcPts val="0"/>
                        </a:spcBef>
                        <a:spcAft>
                          <a:spcPts val="0"/>
                        </a:spcAft>
                        <a:buNone/>
                      </a:pPr>
                      <a:r>
                        <a:rPr b="1" lang="en-IN" sz="2800" u="none" cap="none" strike="noStrike"/>
                        <a:t>2</a:t>
                      </a:r>
                      <a:endParaRPr/>
                    </a:p>
                  </a:txBody>
                  <a:tcPr marT="65825" marB="65825" marR="65825" marL="65825">
                    <a:lnL cap="flat" cmpd="sng" w="12700">
                      <a:solidFill>
                        <a:srgbClr val="F04AB4"/>
                      </a:solidFill>
                      <a:prstDash val="solid"/>
                      <a:round/>
                      <a:headEnd len="sm" w="sm" type="none"/>
                      <a:tailEnd len="sm" w="sm" type="none"/>
                    </a:lnL>
                    <a:lnR cap="flat" cmpd="sng" w="12700">
                      <a:solidFill>
                        <a:srgbClr val="70521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12</a:t>
                      </a:r>
                      <a:endParaRPr/>
                    </a:p>
                  </a:txBody>
                  <a:tcPr marT="65825" marB="65825" marR="65825" marL="65825">
                    <a:lnL cap="flat" cmpd="sng" w="12700">
                      <a:solidFill>
                        <a:srgbClr val="705215"/>
                      </a:solidFill>
                      <a:prstDash val="solid"/>
                      <a:round/>
                      <a:headEnd len="sm" w="sm" type="none"/>
                      <a:tailEnd len="sm" w="sm" type="none"/>
                    </a:lnL>
                    <a:lnR cap="flat" cmpd="sng" w="12700">
                      <a:solidFill>
                        <a:srgbClr val="20541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James</a:t>
                      </a:r>
                      <a:endParaRPr b="1" sz="2800" u="none" cap="none" strike="noStrike"/>
                    </a:p>
                  </a:txBody>
                  <a:tcPr marT="65825" marB="65825" marR="65825" marL="65825">
                    <a:lnL cap="flat" cmpd="sng" w="12700">
                      <a:solidFill>
                        <a:srgbClr val="205415"/>
                      </a:solidFill>
                      <a:prstDash val="solid"/>
                      <a:round/>
                      <a:headEnd len="sm" w="sm" type="none"/>
                      <a:tailEnd len="sm" w="sm" type="none"/>
                    </a:lnL>
                    <a:lnR cap="flat" cmpd="sng" w="12700">
                      <a:solidFill>
                        <a:srgbClr val="F0541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W</a:t>
                      </a:r>
                      <a:endParaRPr b="1" sz="2800" u="none" cap="none" strike="noStrike"/>
                    </a:p>
                  </a:txBody>
                  <a:tcPr marT="65825" marB="65825" marR="65825" marL="65825">
                    <a:lnL cap="flat" cmpd="sng" w="12700">
                      <a:solidFill>
                        <a:srgbClr val="F05415"/>
                      </a:solidFill>
                      <a:prstDash val="solid"/>
                      <a:round/>
                      <a:headEnd len="sm" w="sm" type="none"/>
                      <a:tailEnd len="sm" w="sm" type="none"/>
                    </a:lnL>
                    <a:lnR cap="flat" cmpd="sng" w="12700">
                      <a:solidFill>
                        <a:srgbClr val="70551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05475">
                <a:tc>
                  <a:txBody>
                    <a:bodyPr/>
                    <a:lstStyle/>
                    <a:p>
                      <a:pPr indent="0" lvl="0" marL="0" marR="0" rtl="0" algn="l">
                        <a:spcBef>
                          <a:spcPts val="0"/>
                        </a:spcBef>
                        <a:spcAft>
                          <a:spcPts val="0"/>
                        </a:spcAft>
                        <a:buNone/>
                      </a:pPr>
                      <a:r>
                        <a:rPr b="1" lang="en-IN" sz="2800" u="none" cap="none" strike="noStrike"/>
                        <a:t>3</a:t>
                      </a:r>
                      <a:endParaRPr/>
                    </a:p>
                  </a:txBody>
                  <a:tcPr marT="65825" marB="65825" marR="65825" marL="65825">
                    <a:lnL cap="flat" cmpd="sng" w="12700">
                      <a:solidFill>
                        <a:srgbClr val="505715"/>
                      </a:solidFill>
                      <a:prstDash val="solid"/>
                      <a:round/>
                      <a:headEnd len="sm" w="sm" type="none"/>
                      <a:tailEnd len="sm" w="sm" type="none"/>
                    </a:lnL>
                    <a:lnR cap="flat" cmpd="sng" w="12700">
                      <a:solidFill>
                        <a:srgbClr val="105E15"/>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D0551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13</a:t>
                      </a:r>
                      <a:endParaRPr/>
                    </a:p>
                  </a:txBody>
                  <a:tcPr marT="65825" marB="65825" marR="65825" marL="65825">
                    <a:lnL cap="flat" cmpd="sng" w="12700">
                      <a:solidFill>
                        <a:srgbClr val="105E15"/>
                      </a:solidFill>
                      <a:prstDash val="solid"/>
                      <a:round/>
                      <a:headEnd len="sm" w="sm" type="none"/>
                      <a:tailEnd len="sm" w="sm" type="none"/>
                    </a:lnL>
                    <a:lnR cap="flat" cmpd="sng" w="12700">
                      <a:solidFill>
                        <a:srgbClr val="B05E15"/>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005E1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Bolt</a:t>
                      </a:r>
                      <a:endParaRPr b="1" sz="2800" u="none" cap="none" strike="noStrike"/>
                    </a:p>
                  </a:txBody>
                  <a:tcPr marT="65825" marB="65825" marR="65825" marL="65825">
                    <a:lnL cap="flat" cmpd="sng" w="12700">
                      <a:solidFill>
                        <a:srgbClr val="B05E15"/>
                      </a:solidFill>
                      <a:prstDash val="solid"/>
                      <a:round/>
                      <a:headEnd len="sm" w="sm" type="none"/>
                      <a:tailEnd len="sm" w="sm" type="none"/>
                    </a:lnL>
                    <a:lnR cap="flat" cmpd="sng" w="12700">
                      <a:solidFill>
                        <a:srgbClr val="F0D415"/>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905E1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N</a:t>
                      </a:r>
                      <a:endParaRPr b="1" sz="2800" u="none" cap="none" strike="noStrike"/>
                    </a:p>
                  </a:txBody>
                  <a:tcPr marT="65825" marB="65825" marR="65825" marL="65825">
                    <a:lnL cap="flat" cmpd="sng" w="12700">
                      <a:solidFill>
                        <a:srgbClr val="F0D415"/>
                      </a:solidFill>
                      <a:prstDash val="solid"/>
                      <a:round/>
                      <a:headEnd len="sm" w="sm" type="none"/>
                      <a:tailEnd len="sm" w="sm" type="none"/>
                    </a:lnL>
                    <a:lnR cap="flat" cmpd="sng" w="12700">
                      <a:solidFill>
                        <a:srgbClr val="60D515"/>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E0D415"/>
                      </a:solidFill>
                      <a:prstDash val="solid"/>
                      <a:round/>
                      <a:headEnd len="sm" w="sm" type="none"/>
                      <a:tailEnd len="sm" w="sm" type="none"/>
                    </a:lnB>
                    <a:solidFill>
                      <a:srgbClr val="FFFFFF"/>
                    </a:solidFill>
                  </a:tcPr>
                </a:tc>
              </a:tr>
            </a:tbl>
          </a:graphicData>
        </a:graphic>
      </p:graphicFrame>
      <p:sp>
        <p:nvSpPr>
          <p:cNvPr id="514" name="Google Shape;514;p46"/>
          <p:cNvSpPr/>
          <p:nvPr/>
        </p:nvSpPr>
        <p:spPr>
          <a:xfrm>
            <a:off x="428596" y="5072074"/>
            <a:ext cx="8358246"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Stud ID, Roll No, are candidate keys which help us to uniquely identify the student record in the table</a:t>
            </a:r>
            <a:endParaRPr b="1" sz="2800">
              <a:solidFill>
                <a:schemeClr val="dk1"/>
              </a:solidFill>
              <a:latin typeface="Calibri"/>
              <a:ea typeface="Calibri"/>
              <a:cs typeface="Calibri"/>
              <a:sym typeface="Calibri"/>
            </a:endParaRPr>
          </a:p>
        </p:txBody>
      </p:sp>
      <p:grpSp>
        <p:nvGrpSpPr>
          <p:cNvPr id="515" name="Google Shape;515;p46"/>
          <p:cNvGrpSpPr/>
          <p:nvPr/>
        </p:nvGrpSpPr>
        <p:grpSpPr>
          <a:xfrm>
            <a:off x="663930" y="278914"/>
            <a:ext cx="1764930" cy="1792764"/>
            <a:chOff x="2169409" y="3407373"/>
            <a:chExt cx="2084832" cy="2117710"/>
          </a:xfrm>
        </p:grpSpPr>
        <p:sp>
          <p:nvSpPr>
            <p:cNvPr id="516" name="Google Shape;516;p46"/>
            <p:cNvSpPr/>
            <p:nvPr/>
          </p:nvSpPr>
          <p:spPr>
            <a:xfrm>
              <a:off x="2169409" y="3442678"/>
              <a:ext cx="2084832" cy="2082405"/>
            </a:xfrm>
            <a:prstGeom prst="rect">
              <a:avLst/>
            </a:prstGeom>
            <a:solidFill>
              <a:srgbClr val="007E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7" name="Google Shape;517;p46"/>
            <p:cNvGrpSpPr/>
            <p:nvPr/>
          </p:nvGrpSpPr>
          <p:grpSpPr>
            <a:xfrm>
              <a:off x="2374302" y="3407373"/>
              <a:ext cx="1675047" cy="1670008"/>
              <a:chOff x="6017575" y="2826810"/>
              <a:chExt cx="1675047" cy="1670008"/>
            </a:xfrm>
          </p:grpSpPr>
          <p:sp>
            <p:nvSpPr>
              <p:cNvPr id="518" name="Google Shape;518;p46"/>
              <p:cNvSpPr/>
              <p:nvPr/>
            </p:nvSpPr>
            <p:spPr>
              <a:xfrm>
                <a:off x="6017575"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46"/>
              <p:cNvSpPr/>
              <p:nvPr/>
            </p:nvSpPr>
            <p:spPr>
              <a:xfrm>
                <a:off x="7070964"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46"/>
              <p:cNvSpPr/>
              <p:nvPr/>
            </p:nvSpPr>
            <p:spPr>
              <a:xfrm>
                <a:off x="6017575"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46"/>
              <p:cNvSpPr/>
              <p:nvPr/>
            </p:nvSpPr>
            <p:spPr>
              <a:xfrm>
                <a:off x="7070964"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descr="Puzzle" id="522" name="Google Shape;522;p46"/>
          <p:cNvPicPr preferRelativeResize="0"/>
          <p:nvPr/>
        </p:nvPicPr>
        <p:blipFill rotWithShape="1">
          <a:blip r:embed="rId3">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
        <p:nvSpPr>
          <p:cNvPr id="523" name="Google Shape;523;p46"/>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7" name="Shape 527"/>
        <p:cNvGrpSpPr/>
        <p:nvPr/>
      </p:nvGrpSpPr>
      <p:grpSpPr>
        <a:xfrm>
          <a:off x="0" y="0"/>
          <a:ext cx="0" cy="0"/>
          <a:chOff x="0" y="0"/>
          <a:chExt cx="0" cy="0"/>
        </a:xfrm>
      </p:grpSpPr>
      <p:sp>
        <p:nvSpPr>
          <p:cNvPr id="528" name="Google Shape;528;p47"/>
          <p:cNvSpPr/>
          <p:nvPr/>
        </p:nvSpPr>
        <p:spPr>
          <a:xfrm>
            <a:off x="4572000" y="2643182"/>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rgbClr val="31859B"/>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3</a:t>
            </a:r>
            <a:endParaRPr b="1" i="0" sz="2625" u="none" cap="none" strike="noStrike">
              <a:solidFill>
                <a:srgbClr val="FFFFFF"/>
              </a:solidFill>
              <a:latin typeface="Calibri"/>
              <a:ea typeface="Calibri"/>
              <a:cs typeface="Calibri"/>
              <a:sym typeface="Calibri"/>
            </a:endParaRPr>
          </a:p>
        </p:txBody>
      </p:sp>
      <p:sp>
        <p:nvSpPr>
          <p:cNvPr id="529" name="Google Shape;529;p47"/>
          <p:cNvSpPr/>
          <p:nvPr/>
        </p:nvSpPr>
        <p:spPr>
          <a:xfrm>
            <a:off x="3214678" y="3286124"/>
            <a:ext cx="24936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Alternate Key</a:t>
            </a:r>
            <a:endParaRPr b="1" sz="3200">
              <a:solidFill>
                <a:schemeClr val="dk1"/>
              </a:solidFill>
              <a:latin typeface="Calibri"/>
              <a:ea typeface="Calibri"/>
              <a:cs typeface="Calibri"/>
              <a:sym typeface="Calibri"/>
            </a:endParaRPr>
          </a:p>
        </p:txBody>
      </p:sp>
      <p:grpSp>
        <p:nvGrpSpPr>
          <p:cNvPr id="530" name="Google Shape;530;p47"/>
          <p:cNvGrpSpPr/>
          <p:nvPr/>
        </p:nvGrpSpPr>
        <p:grpSpPr>
          <a:xfrm>
            <a:off x="653054" y="142852"/>
            <a:ext cx="1764930" cy="1792764"/>
            <a:chOff x="2169409" y="3407373"/>
            <a:chExt cx="2084832" cy="2117710"/>
          </a:xfrm>
        </p:grpSpPr>
        <p:sp>
          <p:nvSpPr>
            <p:cNvPr id="531" name="Google Shape;531;p47"/>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32" name="Google Shape;532;p47"/>
            <p:cNvGrpSpPr/>
            <p:nvPr/>
          </p:nvGrpSpPr>
          <p:grpSpPr>
            <a:xfrm>
              <a:off x="2374302" y="3407373"/>
              <a:ext cx="1675047" cy="1670008"/>
              <a:chOff x="6017575" y="2826810"/>
              <a:chExt cx="1675047" cy="1670008"/>
            </a:xfrm>
          </p:grpSpPr>
          <p:sp>
            <p:nvSpPr>
              <p:cNvPr id="533" name="Google Shape;533;p47"/>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47"/>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47"/>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47"/>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37" name="Google Shape;537;p47"/>
          <p:cNvSpPr txBox="1"/>
          <p:nvPr/>
        </p:nvSpPr>
        <p:spPr>
          <a:xfrm>
            <a:off x="1000100" y="1527103"/>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pic>
        <p:nvPicPr>
          <p:cNvPr descr="Puzzle" id="538" name="Google Shape;538;p47"/>
          <p:cNvPicPr preferRelativeResize="0"/>
          <p:nvPr/>
        </p:nvPicPr>
        <p:blipFill rotWithShape="1">
          <a:blip r:embed="rId3">
            <a:alphaModFix/>
          </a:blip>
          <a:srcRect b="0" l="0" r="0" t="0"/>
          <a:stretch/>
        </p:blipFill>
        <p:spPr>
          <a:xfrm>
            <a:off x="2271676" y="1271552"/>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2" name="Shape 542"/>
        <p:cNvGrpSpPr/>
        <p:nvPr/>
      </p:nvGrpSpPr>
      <p:grpSpPr>
        <a:xfrm>
          <a:off x="0" y="0"/>
          <a:ext cx="0" cy="0"/>
          <a:chOff x="0" y="0"/>
          <a:chExt cx="0" cy="0"/>
        </a:xfrm>
      </p:grpSpPr>
      <p:sp>
        <p:nvSpPr>
          <p:cNvPr id="543" name="Google Shape;543;p48"/>
          <p:cNvSpPr/>
          <p:nvPr/>
        </p:nvSpPr>
        <p:spPr>
          <a:xfrm>
            <a:off x="428596" y="2643182"/>
            <a:ext cx="8143932"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All the candidate keys which are not primary key are called an alternate key. It is a candidate key which is currently not the primary key. However, A table may have single or multiple choices for the primary key.</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For Example: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r>
              <a:rPr b="1" lang="en-IN" sz="2800">
                <a:solidFill>
                  <a:srgbClr val="0000FF"/>
                </a:solidFill>
                <a:latin typeface="Calibri"/>
                <a:ea typeface="Calibri"/>
                <a:cs typeface="Calibri"/>
                <a:sym typeface="Calibri"/>
              </a:rPr>
              <a:t>Continued…</a:t>
            </a:r>
            <a:endParaRPr b="1" sz="2800">
              <a:solidFill>
                <a:srgbClr val="0000FF"/>
              </a:solidFill>
              <a:latin typeface="Calibri"/>
              <a:ea typeface="Calibri"/>
              <a:cs typeface="Calibri"/>
              <a:sym typeface="Calibri"/>
            </a:endParaRPr>
          </a:p>
        </p:txBody>
      </p:sp>
      <p:sp>
        <p:nvSpPr>
          <p:cNvPr id="544" name="Google Shape;544;p48"/>
          <p:cNvSpPr/>
          <p:nvPr/>
        </p:nvSpPr>
        <p:spPr>
          <a:xfrm>
            <a:off x="5429256" y="428604"/>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rgbClr val="31859B"/>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3</a:t>
            </a:r>
            <a:endParaRPr b="1" i="0" sz="2625" u="none" cap="none" strike="noStrike">
              <a:solidFill>
                <a:srgbClr val="FFFFFF"/>
              </a:solidFill>
              <a:latin typeface="Calibri"/>
              <a:ea typeface="Calibri"/>
              <a:cs typeface="Calibri"/>
              <a:sym typeface="Calibri"/>
            </a:endParaRPr>
          </a:p>
        </p:txBody>
      </p:sp>
      <p:sp>
        <p:nvSpPr>
          <p:cNvPr id="545" name="Google Shape;545;p48"/>
          <p:cNvSpPr/>
          <p:nvPr/>
        </p:nvSpPr>
        <p:spPr>
          <a:xfrm>
            <a:off x="4071934" y="1071546"/>
            <a:ext cx="24936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Alternate Key</a:t>
            </a:r>
            <a:endParaRPr b="1" sz="3200">
              <a:solidFill>
                <a:schemeClr val="dk1"/>
              </a:solidFill>
              <a:latin typeface="Calibri"/>
              <a:ea typeface="Calibri"/>
              <a:cs typeface="Calibri"/>
              <a:sym typeface="Calibri"/>
            </a:endParaRPr>
          </a:p>
        </p:txBody>
      </p:sp>
      <p:grpSp>
        <p:nvGrpSpPr>
          <p:cNvPr id="546" name="Google Shape;546;p48"/>
          <p:cNvGrpSpPr/>
          <p:nvPr/>
        </p:nvGrpSpPr>
        <p:grpSpPr>
          <a:xfrm>
            <a:off x="653054" y="142852"/>
            <a:ext cx="1764930" cy="1792764"/>
            <a:chOff x="2169409" y="3407373"/>
            <a:chExt cx="2084832" cy="2117710"/>
          </a:xfrm>
        </p:grpSpPr>
        <p:sp>
          <p:nvSpPr>
            <p:cNvPr id="547" name="Google Shape;547;p48"/>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8" name="Google Shape;548;p48"/>
            <p:cNvGrpSpPr/>
            <p:nvPr/>
          </p:nvGrpSpPr>
          <p:grpSpPr>
            <a:xfrm>
              <a:off x="2374302" y="3407373"/>
              <a:ext cx="1675047" cy="1670008"/>
              <a:chOff x="6017575" y="2826810"/>
              <a:chExt cx="1675047" cy="1670008"/>
            </a:xfrm>
          </p:grpSpPr>
          <p:sp>
            <p:nvSpPr>
              <p:cNvPr id="549" name="Google Shape;549;p48"/>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48"/>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48"/>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48"/>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53" name="Google Shape;553;p48"/>
          <p:cNvSpPr txBox="1"/>
          <p:nvPr/>
        </p:nvSpPr>
        <p:spPr>
          <a:xfrm>
            <a:off x="1000100" y="1527103"/>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pic>
        <p:nvPicPr>
          <p:cNvPr descr="Puzzle" id="554" name="Google Shape;554;p48"/>
          <p:cNvPicPr preferRelativeResize="0"/>
          <p:nvPr/>
        </p:nvPicPr>
        <p:blipFill rotWithShape="1">
          <a:blip r:embed="rId3">
            <a:alphaModFix/>
          </a:blip>
          <a:srcRect b="0" l="0" r="0" t="0"/>
          <a:stretch/>
        </p:blipFill>
        <p:spPr>
          <a:xfrm>
            <a:off x="2271676" y="1285860"/>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8" name="Shape 558"/>
        <p:cNvGrpSpPr/>
        <p:nvPr/>
      </p:nvGrpSpPr>
      <p:grpSpPr>
        <a:xfrm>
          <a:off x="0" y="0"/>
          <a:ext cx="0" cy="0"/>
          <a:chOff x="0" y="0"/>
          <a:chExt cx="0" cy="0"/>
        </a:xfrm>
      </p:grpSpPr>
      <p:sp>
        <p:nvSpPr>
          <p:cNvPr id="559" name="Google Shape;559;p49"/>
          <p:cNvSpPr/>
          <p:nvPr/>
        </p:nvSpPr>
        <p:spPr>
          <a:xfrm>
            <a:off x="357158" y="4929198"/>
            <a:ext cx="814393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StudID, Roll No, Email are qualified to become a primary key. But since StudID is the primary key, Roll No, Email becomes the alternative key.</a:t>
            </a:r>
            <a:endParaRPr b="1" sz="2800">
              <a:solidFill>
                <a:schemeClr val="dk1"/>
              </a:solidFill>
              <a:latin typeface="Calibri"/>
              <a:ea typeface="Calibri"/>
              <a:cs typeface="Calibri"/>
              <a:sym typeface="Calibri"/>
            </a:endParaRPr>
          </a:p>
        </p:txBody>
      </p:sp>
      <p:graphicFrame>
        <p:nvGraphicFramePr>
          <p:cNvPr id="560" name="Google Shape;560;p49"/>
          <p:cNvGraphicFramePr/>
          <p:nvPr/>
        </p:nvGraphicFramePr>
        <p:xfrm>
          <a:off x="642910" y="2928934"/>
          <a:ext cx="3000000" cy="3000000"/>
        </p:xfrm>
        <a:graphic>
          <a:graphicData uri="http://schemas.openxmlformats.org/drawingml/2006/table">
            <a:tbl>
              <a:tblPr>
                <a:noFill/>
                <a:tableStyleId>{F0D83A5A-C7E9-46FE-BEE2-27B4CF73DE6C}</a:tableStyleId>
              </a:tblPr>
              <a:tblGrid>
                <a:gridCol w="1265800"/>
                <a:gridCol w="1305975"/>
                <a:gridCol w="1285875"/>
                <a:gridCol w="1357325"/>
                <a:gridCol w="2500325"/>
              </a:tblGrid>
              <a:tr h="368550">
                <a:tc>
                  <a:txBody>
                    <a:bodyPr/>
                    <a:lstStyle/>
                    <a:p>
                      <a:pPr indent="0" lvl="0" marL="0" marR="0" rtl="0" algn="ctr">
                        <a:spcBef>
                          <a:spcPts val="0"/>
                        </a:spcBef>
                        <a:spcAft>
                          <a:spcPts val="0"/>
                        </a:spcAft>
                        <a:buNone/>
                      </a:pPr>
                      <a:r>
                        <a:rPr b="1" lang="en-IN" sz="2800" u="none" cap="none" strike="noStrike">
                          <a:solidFill>
                            <a:schemeClr val="lt1"/>
                          </a:solidFill>
                        </a:rPr>
                        <a:t>StudID</a:t>
                      </a:r>
                      <a:endParaRPr b="1" sz="2800" u="none" cap="none" strike="noStrike">
                        <a:solidFill>
                          <a:schemeClr val="lt1"/>
                        </a:solidFill>
                      </a:endParaRPr>
                    </a:p>
                  </a:txBody>
                  <a:tcPr marT="65825" marB="65825" marR="65825" marL="65825">
                    <a:lnL cap="flat" cmpd="sng" w="12700">
                      <a:solidFill>
                        <a:srgbClr val="90C16F"/>
                      </a:solidFill>
                      <a:prstDash val="solid"/>
                      <a:round/>
                      <a:headEnd len="sm" w="sm" type="none"/>
                      <a:tailEnd len="sm" w="sm" type="none"/>
                    </a:lnL>
                    <a:lnR cap="flat" cmpd="sng" w="12700">
                      <a:solidFill>
                        <a:srgbClr val="9068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0066"/>
                    </a:solidFill>
                  </a:tcPr>
                </a:tc>
                <a:tc>
                  <a:txBody>
                    <a:bodyPr/>
                    <a:lstStyle/>
                    <a:p>
                      <a:pPr indent="0" lvl="0" marL="0" marR="0" rtl="0" algn="ctr">
                        <a:spcBef>
                          <a:spcPts val="0"/>
                        </a:spcBef>
                        <a:spcAft>
                          <a:spcPts val="0"/>
                        </a:spcAft>
                        <a:buNone/>
                      </a:pPr>
                      <a:r>
                        <a:rPr b="1" lang="en-IN" sz="2800" u="none" cap="none" strike="noStrike">
                          <a:solidFill>
                            <a:schemeClr val="lt1"/>
                          </a:solidFill>
                        </a:rPr>
                        <a:t>Roll No</a:t>
                      </a:r>
                      <a:endParaRPr/>
                    </a:p>
                  </a:txBody>
                  <a:tcPr marT="65825" marB="65825" marR="65825" marL="65825">
                    <a:lnL cap="flat" cmpd="sng" w="12700">
                      <a:solidFill>
                        <a:srgbClr val="90686F"/>
                      </a:solidFill>
                      <a:prstDash val="solid"/>
                      <a:round/>
                      <a:headEnd len="sm" w="sm" type="none"/>
                      <a:tailEnd len="sm" w="sm" type="none"/>
                    </a:lnL>
                    <a:lnR cap="flat" cmpd="sng" w="12700">
                      <a:solidFill>
                        <a:srgbClr val="106E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0066"/>
                    </a:solidFill>
                  </a:tcPr>
                </a:tc>
                <a:tc>
                  <a:txBody>
                    <a:bodyPr/>
                    <a:lstStyle/>
                    <a:p>
                      <a:pPr indent="0" lvl="0" marL="0" marR="0" rtl="0" algn="ctr">
                        <a:spcBef>
                          <a:spcPts val="0"/>
                        </a:spcBef>
                        <a:spcAft>
                          <a:spcPts val="0"/>
                        </a:spcAft>
                        <a:buNone/>
                      </a:pPr>
                      <a:r>
                        <a:rPr b="1" lang="en-IN" sz="2800" u="none" cap="none" strike="noStrike">
                          <a:solidFill>
                            <a:schemeClr val="lt1"/>
                          </a:solidFill>
                        </a:rPr>
                        <a:t>FName</a:t>
                      </a:r>
                      <a:endParaRPr b="1" sz="2800" u="none" cap="none" strike="noStrike">
                        <a:solidFill>
                          <a:schemeClr val="lt1"/>
                        </a:solidFill>
                      </a:endParaRPr>
                    </a:p>
                  </a:txBody>
                  <a:tcPr marT="65825" marB="65825" marR="65825" marL="65825">
                    <a:lnL cap="flat" cmpd="sng" w="12700">
                      <a:solidFill>
                        <a:srgbClr val="106E6F"/>
                      </a:solidFill>
                      <a:prstDash val="solid"/>
                      <a:round/>
                      <a:headEnd len="sm" w="sm" type="none"/>
                      <a:tailEnd len="sm" w="sm" type="none"/>
                    </a:lnL>
                    <a:lnR cap="flat" cmpd="sng" w="12700">
                      <a:solidFill>
                        <a:srgbClr val="B0C2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0066"/>
                    </a:solidFill>
                  </a:tcPr>
                </a:tc>
                <a:tc>
                  <a:txBody>
                    <a:bodyPr/>
                    <a:lstStyle/>
                    <a:p>
                      <a:pPr indent="0" lvl="0" marL="0" marR="0" rtl="0" algn="ctr">
                        <a:spcBef>
                          <a:spcPts val="0"/>
                        </a:spcBef>
                        <a:spcAft>
                          <a:spcPts val="0"/>
                        </a:spcAft>
                        <a:buNone/>
                      </a:pPr>
                      <a:r>
                        <a:rPr b="1" lang="en-IN" sz="2800" u="none" cap="none" strike="noStrike">
                          <a:solidFill>
                            <a:schemeClr val="lt1"/>
                          </a:solidFill>
                        </a:rPr>
                        <a:t>LName</a:t>
                      </a:r>
                      <a:endParaRPr b="1" sz="2800" u="none" cap="none" strike="noStrike">
                        <a:solidFill>
                          <a:schemeClr val="lt1"/>
                        </a:solidFill>
                      </a:endParaRPr>
                    </a:p>
                  </a:txBody>
                  <a:tcPr marT="65825" marB="65825" marR="65825" marL="65825">
                    <a:lnL cap="flat" cmpd="sng" w="12700">
                      <a:solidFill>
                        <a:srgbClr val="B0C26F"/>
                      </a:solidFill>
                      <a:prstDash val="solid"/>
                      <a:round/>
                      <a:headEnd len="sm" w="sm" type="none"/>
                      <a:tailEnd len="sm" w="sm" type="none"/>
                    </a:lnL>
                    <a:lnR cap="flat" cmpd="sng" w="12700">
                      <a:solidFill>
                        <a:srgbClr val="80C3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0066"/>
                    </a:solidFill>
                  </a:tcPr>
                </a:tc>
                <a:tc>
                  <a:txBody>
                    <a:bodyPr/>
                    <a:lstStyle/>
                    <a:p>
                      <a:pPr indent="0" lvl="0" marL="0" marR="0" rtl="0" algn="ctr">
                        <a:spcBef>
                          <a:spcPts val="0"/>
                        </a:spcBef>
                        <a:spcAft>
                          <a:spcPts val="0"/>
                        </a:spcAft>
                        <a:buNone/>
                      </a:pPr>
                      <a:r>
                        <a:rPr b="1" lang="en-IN" sz="2800" u="none" cap="none" strike="noStrike">
                          <a:solidFill>
                            <a:schemeClr val="lt1"/>
                          </a:solidFill>
                        </a:rPr>
                        <a:t>Email</a:t>
                      </a:r>
                      <a:endParaRPr/>
                    </a:p>
                  </a:txBody>
                  <a:tcPr marT="65825" marB="65825" marR="65825" marL="65825">
                    <a:lnL cap="flat" cmpd="sng" w="12700">
                      <a:solidFill>
                        <a:srgbClr val="80C36F"/>
                      </a:solidFill>
                      <a:prstDash val="solid"/>
                      <a:round/>
                      <a:headEnd len="sm" w="sm" type="none"/>
                      <a:tailEnd len="sm" w="sm" type="none"/>
                    </a:lnL>
                    <a:lnR cap="flat" cmpd="sng" w="12700">
                      <a:solidFill>
                        <a:srgbClr val="30C3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0066"/>
                    </a:solidFill>
                  </a:tcPr>
                </a:tc>
              </a:tr>
              <a:tr h="605475">
                <a:tc>
                  <a:txBody>
                    <a:bodyPr/>
                    <a:lstStyle/>
                    <a:p>
                      <a:pPr indent="0" lvl="0" marL="0" marR="0" rtl="0" algn="l">
                        <a:spcBef>
                          <a:spcPts val="0"/>
                        </a:spcBef>
                        <a:spcAft>
                          <a:spcPts val="0"/>
                        </a:spcAft>
                        <a:buNone/>
                      </a:pPr>
                      <a:r>
                        <a:rPr b="1" lang="en-IN" sz="2800" u="none" cap="none" strike="noStrike"/>
                        <a:t>1</a:t>
                      </a:r>
                      <a:endParaRPr/>
                    </a:p>
                  </a:txBody>
                  <a:tcPr marT="65825" marB="65825" marR="65825" marL="65825">
                    <a:lnL cap="flat" cmpd="sng" w="12700">
                      <a:solidFill>
                        <a:srgbClr val="40C46F"/>
                      </a:solidFill>
                      <a:prstDash val="solid"/>
                      <a:round/>
                      <a:headEnd len="sm" w="sm" type="none"/>
                      <a:tailEnd len="sm" w="sm" type="none"/>
                    </a:lnL>
                    <a:lnR cap="flat" cmpd="sng" w="12700">
                      <a:solidFill>
                        <a:srgbClr val="90CB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11</a:t>
                      </a:r>
                      <a:endParaRPr/>
                    </a:p>
                  </a:txBody>
                  <a:tcPr marT="65825" marB="65825" marR="65825" marL="65825">
                    <a:lnL cap="flat" cmpd="sng" w="12700">
                      <a:solidFill>
                        <a:srgbClr val="90CB6F"/>
                      </a:solidFill>
                      <a:prstDash val="solid"/>
                      <a:round/>
                      <a:headEnd len="sm" w="sm" type="none"/>
                      <a:tailEnd len="sm" w="sm" type="none"/>
                    </a:lnL>
                    <a:lnR cap="flat" cmpd="sng" w="12700">
                      <a:solidFill>
                        <a:srgbClr val="A0CC6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Ram</a:t>
                      </a:r>
                      <a:endParaRPr b="1" sz="2800" u="none" cap="none" strike="noStrike"/>
                    </a:p>
                  </a:txBody>
                  <a:tcPr marT="65825" marB="65825" marR="65825" marL="65825">
                    <a:lnL cap="flat" cmpd="sng" w="12700">
                      <a:solidFill>
                        <a:srgbClr val="A0CC6F"/>
                      </a:solidFill>
                      <a:prstDash val="solid"/>
                      <a:round/>
                      <a:headEnd len="sm" w="sm" type="none"/>
                      <a:tailEnd len="sm" w="sm" type="none"/>
                    </a:lnL>
                    <a:lnR cap="flat" cmpd="sng" w="12700">
                      <a:solidFill>
                        <a:srgbClr val="F000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Price</a:t>
                      </a:r>
                      <a:endParaRPr/>
                    </a:p>
                  </a:txBody>
                  <a:tcPr marT="65825" marB="65825" marR="65825" marL="65825">
                    <a:lnL cap="flat" cmpd="sng" w="12700">
                      <a:solidFill>
                        <a:srgbClr val="F00073"/>
                      </a:solidFill>
                      <a:prstDash val="solid"/>
                      <a:round/>
                      <a:headEnd len="sm" w="sm" type="none"/>
                      <a:tailEnd len="sm" w="sm" type="none"/>
                    </a:lnL>
                    <a:lnR cap="flat" cmpd="sng" w="12700">
                      <a:solidFill>
                        <a:srgbClr val="4003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sng" cap="none" strike="noStrike">
                          <a:solidFill>
                            <a:srgbClr val="04B8E6"/>
                          </a:solidFill>
                          <a:hlinkClick r:id="rId3">
                            <a:extLst>
                              <a:ext uri="{A12FA001-AC4F-418D-AE19-62706E023703}">
                                <ahyp:hlinkClr val="tx"/>
                              </a:ext>
                            </a:extLst>
                          </a:hlinkClick>
                        </a:rPr>
                        <a:t>abc@gmail.com</a:t>
                      </a:r>
                      <a:endParaRPr b="1" sz="2800" u="none" cap="none" strike="noStrike"/>
                    </a:p>
                  </a:txBody>
                  <a:tcPr marT="65825" marB="65825" marR="65825" marL="65825">
                    <a:lnL cap="flat" cmpd="sng" w="12700">
                      <a:solidFill>
                        <a:srgbClr val="400373"/>
                      </a:solidFill>
                      <a:prstDash val="solid"/>
                      <a:round/>
                      <a:headEnd len="sm" w="sm" type="none"/>
                      <a:tailEnd len="sm" w="sm" type="none"/>
                    </a:lnL>
                    <a:lnR cap="flat" cmpd="sng" w="12700">
                      <a:solidFill>
                        <a:srgbClr val="6002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05475">
                <a:tc>
                  <a:txBody>
                    <a:bodyPr/>
                    <a:lstStyle/>
                    <a:p>
                      <a:pPr indent="0" lvl="0" marL="0" marR="0" rtl="0" algn="l">
                        <a:spcBef>
                          <a:spcPts val="0"/>
                        </a:spcBef>
                        <a:spcAft>
                          <a:spcPts val="0"/>
                        </a:spcAft>
                        <a:buNone/>
                      </a:pPr>
                      <a:r>
                        <a:rPr b="1" lang="en-IN" sz="2800" u="none" cap="none" strike="noStrike"/>
                        <a:t>2</a:t>
                      </a:r>
                      <a:endParaRPr/>
                    </a:p>
                  </a:txBody>
                  <a:tcPr marT="65825" marB="65825" marR="65825" marL="65825">
                    <a:lnL cap="flat" cmpd="sng" w="12700">
                      <a:solidFill>
                        <a:srgbClr val="600773"/>
                      </a:solidFill>
                      <a:prstDash val="solid"/>
                      <a:round/>
                      <a:headEnd len="sm" w="sm" type="none"/>
                      <a:tailEnd len="sm" w="sm" type="none"/>
                    </a:lnL>
                    <a:lnR cap="flat" cmpd="sng" w="12700">
                      <a:solidFill>
                        <a:srgbClr val="700C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12</a:t>
                      </a:r>
                      <a:endParaRPr/>
                    </a:p>
                  </a:txBody>
                  <a:tcPr marT="65825" marB="65825" marR="65825" marL="65825">
                    <a:lnL cap="flat" cmpd="sng" w="12700">
                      <a:solidFill>
                        <a:srgbClr val="700C73"/>
                      </a:solidFill>
                      <a:prstDash val="solid"/>
                      <a:round/>
                      <a:headEnd len="sm" w="sm" type="none"/>
                      <a:tailEnd len="sm" w="sm" type="none"/>
                    </a:lnL>
                    <a:lnR cap="flat" cmpd="sng" w="12700">
                      <a:solidFill>
                        <a:srgbClr val="2070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Azar</a:t>
                      </a:r>
                      <a:endParaRPr b="1" sz="2800" u="none" cap="none" strike="noStrike"/>
                    </a:p>
                  </a:txBody>
                  <a:tcPr marT="65825" marB="65825" marR="65825" marL="65825">
                    <a:lnL cap="flat" cmpd="sng" w="12700">
                      <a:solidFill>
                        <a:srgbClr val="207074"/>
                      </a:solidFill>
                      <a:prstDash val="solid"/>
                      <a:round/>
                      <a:headEnd len="sm" w="sm" type="none"/>
                      <a:tailEnd len="sm" w="sm" type="none"/>
                    </a:lnL>
                    <a:lnR cap="flat" cmpd="sng" w="12700">
                      <a:solidFill>
                        <a:srgbClr val="3071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t>Wright</a:t>
                      </a:r>
                      <a:endParaRPr/>
                    </a:p>
                  </a:txBody>
                  <a:tcPr marT="65825" marB="65825" marR="65825" marL="65825">
                    <a:lnL cap="flat" cmpd="sng" w="12700">
                      <a:solidFill>
                        <a:srgbClr val="307174"/>
                      </a:solidFill>
                      <a:prstDash val="solid"/>
                      <a:round/>
                      <a:headEnd len="sm" w="sm" type="none"/>
                      <a:tailEnd len="sm" w="sm" type="none"/>
                    </a:lnL>
                    <a:lnR cap="flat" cmpd="sng" w="12700">
                      <a:solidFill>
                        <a:srgbClr val="3073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sng" cap="none" strike="noStrike">
                          <a:solidFill>
                            <a:srgbClr val="04B8E6"/>
                          </a:solidFill>
                          <a:hlinkClick r:id="rId4">
                            <a:extLst>
                              <a:ext uri="{A12FA001-AC4F-418D-AE19-62706E023703}">
                                <ahyp:hlinkClr val="tx"/>
                              </a:ext>
                            </a:extLst>
                          </a:hlinkClick>
                        </a:rPr>
                        <a:t>xyz@gmail.com</a:t>
                      </a:r>
                      <a:endParaRPr b="1" sz="2800" u="none" cap="none" strike="noStrike"/>
                    </a:p>
                  </a:txBody>
                  <a:tcPr marT="65825" marB="65825" marR="65825" marL="65825">
                    <a:lnL cap="flat" cmpd="sng" w="12700">
                      <a:solidFill>
                        <a:srgbClr val="307374"/>
                      </a:solidFill>
                      <a:prstDash val="solid"/>
                      <a:round/>
                      <a:headEnd len="sm" w="sm" type="none"/>
                      <a:tailEnd len="sm" w="sm" type="none"/>
                    </a:lnL>
                    <a:lnR cap="flat" cmpd="sng" w="12700">
                      <a:solidFill>
                        <a:srgbClr val="D072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bl>
          </a:graphicData>
        </a:graphic>
      </p:graphicFrame>
      <p:sp>
        <p:nvSpPr>
          <p:cNvPr id="561" name="Google Shape;561;p49"/>
          <p:cNvSpPr/>
          <p:nvPr/>
        </p:nvSpPr>
        <p:spPr>
          <a:xfrm>
            <a:off x="5429256" y="428604"/>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rgbClr val="31859B"/>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3</a:t>
            </a:r>
            <a:endParaRPr b="1" i="0" sz="2625" u="none" cap="none" strike="noStrike">
              <a:solidFill>
                <a:srgbClr val="FFFFFF"/>
              </a:solidFill>
              <a:latin typeface="Calibri"/>
              <a:ea typeface="Calibri"/>
              <a:cs typeface="Calibri"/>
              <a:sym typeface="Calibri"/>
            </a:endParaRPr>
          </a:p>
        </p:txBody>
      </p:sp>
      <p:sp>
        <p:nvSpPr>
          <p:cNvPr id="562" name="Google Shape;562;p49"/>
          <p:cNvSpPr/>
          <p:nvPr/>
        </p:nvSpPr>
        <p:spPr>
          <a:xfrm>
            <a:off x="4071934" y="1071546"/>
            <a:ext cx="249363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Alternate Key</a:t>
            </a:r>
            <a:endParaRPr b="1" sz="3200">
              <a:solidFill>
                <a:schemeClr val="dk1"/>
              </a:solidFill>
              <a:latin typeface="Calibri"/>
              <a:ea typeface="Calibri"/>
              <a:cs typeface="Calibri"/>
              <a:sym typeface="Calibri"/>
            </a:endParaRPr>
          </a:p>
        </p:txBody>
      </p:sp>
      <p:pic>
        <p:nvPicPr>
          <p:cNvPr descr="Puzzle" id="563" name="Google Shape;563;p49"/>
          <p:cNvPicPr preferRelativeResize="0"/>
          <p:nvPr/>
        </p:nvPicPr>
        <p:blipFill rotWithShape="1">
          <a:blip r:embed="rId5">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grpSp>
        <p:nvGrpSpPr>
          <p:cNvPr id="564" name="Google Shape;564;p49"/>
          <p:cNvGrpSpPr/>
          <p:nvPr/>
        </p:nvGrpSpPr>
        <p:grpSpPr>
          <a:xfrm>
            <a:off x="571472" y="285728"/>
            <a:ext cx="1764930" cy="1792764"/>
            <a:chOff x="2169409" y="3407373"/>
            <a:chExt cx="2084832" cy="2117710"/>
          </a:xfrm>
        </p:grpSpPr>
        <p:sp>
          <p:nvSpPr>
            <p:cNvPr id="565" name="Google Shape;565;p49"/>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6" name="Google Shape;566;p49"/>
            <p:cNvGrpSpPr/>
            <p:nvPr/>
          </p:nvGrpSpPr>
          <p:grpSpPr>
            <a:xfrm>
              <a:off x="2374302" y="3407373"/>
              <a:ext cx="1675047" cy="1670008"/>
              <a:chOff x="6017575" y="2826810"/>
              <a:chExt cx="1675047" cy="1670008"/>
            </a:xfrm>
          </p:grpSpPr>
          <p:sp>
            <p:nvSpPr>
              <p:cNvPr id="567" name="Google Shape;567;p49"/>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 name="Google Shape;568;p49"/>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49"/>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49"/>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71" name="Google Shape;571;p49"/>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572" name="Google Shape;572;p49"/>
          <p:cNvPicPr preferRelativeResize="0"/>
          <p:nvPr/>
        </p:nvPicPr>
        <p:blipFill rotWithShape="1">
          <a:blip r:embed="rId6">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5"/>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14" name="Google Shape;114;p5"/>
          <p:cNvSpPr txBox="1"/>
          <p:nvPr/>
        </p:nvSpPr>
        <p:spPr>
          <a:xfrm>
            <a:off x="428596" y="1785926"/>
            <a:ext cx="7858180" cy="10001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2. CONTROLING DATA INCONSISTENCY</a:t>
            </a:r>
            <a:endParaRPr sz="3600">
              <a:solidFill>
                <a:schemeClr val="lt1"/>
              </a:solidFill>
              <a:latin typeface="Calibri"/>
              <a:ea typeface="Calibri"/>
              <a:cs typeface="Calibri"/>
              <a:sym typeface="Calibri"/>
            </a:endParaRPr>
          </a:p>
        </p:txBody>
      </p:sp>
      <p:sp>
        <p:nvSpPr>
          <p:cNvPr id="115" name="Google Shape;115;p5"/>
          <p:cNvSpPr/>
          <p:nvPr/>
        </p:nvSpPr>
        <p:spPr>
          <a:xfrm>
            <a:off x="785786" y="3214686"/>
            <a:ext cx="7858180"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Data inconsistency is a condition that occurs between files when similar data is kept in different formats in two different files, or when matching of data must be done between files. As a result of the data inconsistency, these files duplicate some data such as addresses and names, compromising data integrity.</a:t>
            </a:r>
            <a:endParaRPr b="1" sz="2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 name="Shape 576"/>
        <p:cNvGrpSpPr/>
        <p:nvPr/>
      </p:nvGrpSpPr>
      <p:grpSpPr>
        <a:xfrm>
          <a:off x="0" y="0"/>
          <a:ext cx="0" cy="0"/>
          <a:chOff x="0" y="0"/>
          <a:chExt cx="0" cy="0"/>
        </a:xfrm>
      </p:grpSpPr>
      <p:pic>
        <p:nvPicPr>
          <p:cNvPr descr="C:\Users\AdmOfficer\Desktop\100518_0517_DBMSKeysPri1.png" id="577" name="Google Shape;577;p50"/>
          <p:cNvPicPr preferRelativeResize="0"/>
          <p:nvPr/>
        </p:nvPicPr>
        <p:blipFill rotWithShape="1">
          <a:blip r:embed="rId3">
            <a:alphaModFix/>
          </a:blip>
          <a:srcRect b="0" l="0" r="0" t="0"/>
          <a:stretch/>
        </p:blipFill>
        <p:spPr>
          <a:xfrm>
            <a:off x="357158" y="2500306"/>
            <a:ext cx="8559688" cy="3571900"/>
          </a:xfrm>
          <a:prstGeom prst="rect">
            <a:avLst/>
          </a:prstGeom>
          <a:noFill/>
          <a:ln>
            <a:noFill/>
          </a:ln>
        </p:spPr>
      </p:pic>
      <p:grpSp>
        <p:nvGrpSpPr>
          <p:cNvPr id="578" name="Google Shape;578;p50"/>
          <p:cNvGrpSpPr/>
          <p:nvPr/>
        </p:nvGrpSpPr>
        <p:grpSpPr>
          <a:xfrm>
            <a:off x="663930" y="278914"/>
            <a:ext cx="1764930" cy="1792764"/>
            <a:chOff x="2169409" y="3407373"/>
            <a:chExt cx="2084832" cy="2117710"/>
          </a:xfrm>
        </p:grpSpPr>
        <p:sp>
          <p:nvSpPr>
            <p:cNvPr id="579" name="Google Shape;579;p50"/>
            <p:cNvSpPr/>
            <p:nvPr/>
          </p:nvSpPr>
          <p:spPr>
            <a:xfrm>
              <a:off x="2169409" y="3442678"/>
              <a:ext cx="2084832" cy="2082405"/>
            </a:xfrm>
            <a:prstGeom prst="rect">
              <a:avLst/>
            </a:prstGeom>
            <a:solidFill>
              <a:srgbClr val="007E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80" name="Google Shape;580;p50"/>
            <p:cNvGrpSpPr/>
            <p:nvPr/>
          </p:nvGrpSpPr>
          <p:grpSpPr>
            <a:xfrm>
              <a:off x="2374302" y="3407373"/>
              <a:ext cx="1675047" cy="1670008"/>
              <a:chOff x="6017575" y="2826810"/>
              <a:chExt cx="1675047" cy="1670008"/>
            </a:xfrm>
          </p:grpSpPr>
          <p:sp>
            <p:nvSpPr>
              <p:cNvPr id="581" name="Google Shape;581;p50"/>
              <p:cNvSpPr/>
              <p:nvPr/>
            </p:nvSpPr>
            <p:spPr>
              <a:xfrm>
                <a:off x="6017575"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50"/>
              <p:cNvSpPr/>
              <p:nvPr/>
            </p:nvSpPr>
            <p:spPr>
              <a:xfrm>
                <a:off x="7070964"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50"/>
              <p:cNvSpPr/>
              <p:nvPr/>
            </p:nvSpPr>
            <p:spPr>
              <a:xfrm>
                <a:off x="6017575"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50"/>
              <p:cNvSpPr/>
              <p:nvPr/>
            </p:nvSpPr>
            <p:spPr>
              <a:xfrm>
                <a:off x="7070964"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descr="Puzzle" id="585" name="Google Shape;585;p50"/>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
        <p:nvSpPr>
          <p:cNvPr id="586" name="Google Shape;586;p50"/>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587" name="Google Shape;587;p50"/>
          <p:cNvSpPr txBox="1"/>
          <p:nvPr/>
        </p:nvSpPr>
        <p:spPr>
          <a:xfrm>
            <a:off x="3357554" y="1285860"/>
            <a:ext cx="3357586"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rgbClr val="0000FF"/>
                </a:solidFill>
                <a:latin typeface="Calibri"/>
                <a:ea typeface="Calibri"/>
                <a:cs typeface="Calibri"/>
                <a:sym typeface="Calibri"/>
              </a:rPr>
              <a:t>EXAMPLES</a:t>
            </a:r>
            <a:endParaRPr b="1" sz="3600">
              <a:solidFill>
                <a:srgbClr val="0000FF"/>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1" name="Shape 591"/>
        <p:cNvGrpSpPr/>
        <p:nvPr/>
      </p:nvGrpSpPr>
      <p:grpSpPr>
        <a:xfrm>
          <a:off x="0" y="0"/>
          <a:ext cx="0" cy="0"/>
          <a:chOff x="0" y="0"/>
          <a:chExt cx="0" cy="0"/>
        </a:xfrm>
      </p:grpSpPr>
      <p:grpSp>
        <p:nvGrpSpPr>
          <p:cNvPr id="592" name="Google Shape;592;p51"/>
          <p:cNvGrpSpPr/>
          <p:nvPr/>
        </p:nvGrpSpPr>
        <p:grpSpPr>
          <a:xfrm>
            <a:off x="571472" y="201019"/>
            <a:ext cx="1764930" cy="1792764"/>
            <a:chOff x="2169409" y="3407373"/>
            <a:chExt cx="2084832" cy="2117710"/>
          </a:xfrm>
        </p:grpSpPr>
        <p:sp>
          <p:nvSpPr>
            <p:cNvPr id="593" name="Google Shape;593;p51"/>
            <p:cNvSpPr/>
            <p:nvPr/>
          </p:nvSpPr>
          <p:spPr>
            <a:xfrm>
              <a:off x="2169409" y="3442678"/>
              <a:ext cx="2084832" cy="2082405"/>
            </a:xfrm>
            <a:prstGeom prst="rect">
              <a:avLst/>
            </a:prstGeom>
            <a:solidFill>
              <a:srgbClr val="F083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94" name="Google Shape;594;p51"/>
            <p:cNvGrpSpPr/>
            <p:nvPr/>
          </p:nvGrpSpPr>
          <p:grpSpPr>
            <a:xfrm>
              <a:off x="2374302" y="3407373"/>
              <a:ext cx="1675047" cy="1670008"/>
              <a:chOff x="6017575" y="2826810"/>
              <a:chExt cx="1675047" cy="1670008"/>
            </a:xfrm>
          </p:grpSpPr>
          <p:sp>
            <p:nvSpPr>
              <p:cNvPr id="595" name="Google Shape;595;p51"/>
              <p:cNvSpPr/>
              <p:nvPr/>
            </p:nvSpPr>
            <p:spPr>
              <a:xfrm>
                <a:off x="6017575"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51"/>
              <p:cNvSpPr/>
              <p:nvPr/>
            </p:nvSpPr>
            <p:spPr>
              <a:xfrm>
                <a:off x="7070964" y="387516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51"/>
              <p:cNvSpPr/>
              <p:nvPr/>
            </p:nvSpPr>
            <p:spPr>
              <a:xfrm>
                <a:off x="6017575"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51"/>
              <p:cNvSpPr/>
              <p:nvPr/>
            </p:nvSpPr>
            <p:spPr>
              <a:xfrm>
                <a:off x="7070964" y="2826810"/>
                <a:ext cx="621658" cy="621658"/>
              </a:xfrm>
              <a:prstGeom prst="ellipse">
                <a:avLst/>
              </a:prstGeom>
              <a:solidFill>
                <a:srgbClr val="F0831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99" name="Google Shape;599;p51"/>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600" name="Google Shape;600;p51"/>
          <p:cNvSpPr/>
          <p:nvPr/>
        </p:nvSpPr>
        <p:spPr>
          <a:xfrm>
            <a:off x="4214810" y="2643182"/>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601" name="Google Shape;601;p51"/>
          <p:cNvSpPr/>
          <p:nvPr/>
        </p:nvSpPr>
        <p:spPr>
          <a:xfrm>
            <a:off x="3269690" y="3429000"/>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pic>
        <p:nvPicPr>
          <p:cNvPr descr="Puzzle" id="602" name="Google Shape;602;p51"/>
          <p:cNvPicPr preferRelativeResize="0"/>
          <p:nvPr/>
        </p:nvPicPr>
        <p:blipFill rotWithShape="1">
          <a:blip r:embed="rId3">
            <a:alphaModFix/>
          </a:blip>
          <a:srcRect b="0" l="0" r="0" t="0"/>
          <a:stretch/>
        </p:blipFill>
        <p:spPr>
          <a:xfrm>
            <a:off x="2143108" y="1357298"/>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grpSp>
        <p:nvGrpSpPr>
          <p:cNvPr id="607" name="Google Shape;607;p52"/>
          <p:cNvGrpSpPr/>
          <p:nvPr/>
        </p:nvGrpSpPr>
        <p:grpSpPr>
          <a:xfrm>
            <a:off x="571472" y="201019"/>
            <a:ext cx="1764930" cy="1792764"/>
            <a:chOff x="2169409" y="3407373"/>
            <a:chExt cx="2084832" cy="2117710"/>
          </a:xfrm>
        </p:grpSpPr>
        <p:sp>
          <p:nvSpPr>
            <p:cNvPr id="608" name="Google Shape;608;p52"/>
            <p:cNvSpPr/>
            <p:nvPr/>
          </p:nvSpPr>
          <p:spPr>
            <a:xfrm>
              <a:off x="2169409" y="3442678"/>
              <a:ext cx="2084832" cy="2082405"/>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09" name="Google Shape;609;p52"/>
            <p:cNvGrpSpPr/>
            <p:nvPr/>
          </p:nvGrpSpPr>
          <p:grpSpPr>
            <a:xfrm>
              <a:off x="2374302" y="3407373"/>
              <a:ext cx="1675047" cy="1670008"/>
              <a:chOff x="6017575" y="2826810"/>
              <a:chExt cx="1675047" cy="1670008"/>
            </a:xfrm>
          </p:grpSpPr>
          <p:sp>
            <p:nvSpPr>
              <p:cNvPr id="610" name="Google Shape;610;p52"/>
              <p:cNvSpPr/>
              <p:nvPr/>
            </p:nvSpPr>
            <p:spPr>
              <a:xfrm>
                <a:off x="6017575" y="387516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52"/>
              <p:cNvSpPr/>
              <p:nvPr/>
            </p:nvSpPr>
            <p:spPr>
              <a:xfrm>
                <a:off x="7070964" y="387516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52"/>
              <p:cNvSpPr/>
              <p:nvPr/>
            </p:nvSpPr>
            <p:spPr>
              <a:xfrm>
                <a:off x="6017575" y="282681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52"/>
              <p:cNvSpPr/>
              <p:nvPr/>
            </p:nvSpPr>
            <p:spPr>
              <a:xfrm>
                <a:off x="7070964" y="282681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614" name="Google Shape;614;p52"/>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615" name="Google Shape;615;p52"/>
          <p:cNvSpPr/>
          <p:nvPr/>
        </p:nvSpPr>
        <p:spPr>
          <a:xfrm>
            <a:off x="4143372"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45</a:t>
            </a:r>
            <a:endParaRPr b="1" i="0" sz="2625" u="none" cap="none" strike="noStrike">
              <a:solidFill>
                <a:srgbClr val="FFFFFF"/>
              </a:solidFill>
              <a:latin typeface="Calibri"/>
              <a:ea typeface="Calibri"/>
              <a:cs typeface="Calibri"/>
              <a:sym typeface="Calibri"/>
            </a:endParaRPr>
          </a:p>
        </p:txBody>
      </p:sp>
      <p:sp>
        <p:nvSpPr>
          <p:cNvPr id="616" name="Google Shape;616;p52"/>
          <p:cNvSpPr/>
          <p:nvPr/>
        </p:nvSpPr>
        <p:spPr>
          <a:xfrm>
            <a:off x="3198252"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sp>
        <p:nvSpPr>
          <p:cNvPr id="617" name="Google Shape;617;p52"/>
          <p:cNvSpPr/>
          <p:nvPr/>
        </p:nvSpPr>
        <p:spPr>
          <a:xfrm>
            <a:off x="323528" y="2623793"/>
            <a:ext cx="8501122"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A foreign key is a column which is added to create a relationship with another table and which acts as a primary key in the other table. Foreign keys help us to maintain data integrity and also allows navigation between two different instances of an entity. Every relationship in the model needs to be supported by a foreign key.</a:t>
            </a:r>
            <a:endParaRPr b="1" sz="3200">
              <a:solidFill>
                <a:schemeClr val="dk1"/>
              </a:solidFill>
              <a:latin typeface="Calibri"/>
              <a:ea typeface="Calibri"/>
              <a:cs typeface="Calibri"/>
              <a:sym typeface="Calibri"/>
            </a:endParaRPr>
          </a:p>
        </p:txBody>
      </p:sp>
      <p:pic>
        <p:nvPicPr>
          <p:cNvPr descr="Puzzle" id="618" name="Google Shape;618;p52"/>
          <p:cNvPicPr preferRelativeResize="0"/>
          <p:nvPr/>
        </p:nvPicPr>
        <p:blipFill rotWithShape="1">
          <a:blip r:embed="rId3">
            <a:alphaModFix/>
          </a:blip>
          <a:srcRect b="0" l="0" r="0" t="0"/>
          <a:stretch/>
        </p:blipFill>
        <p:spPr>
          <a:xfrm>
            <a:off x="2143108" y="1357298"/>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2" name="Shape 622"/>
        <p:cNvGrpSpPr/>
        <p:nvPr/>
      </p:nvGrpSpPr>
      <p:grpSpPr>
        <a:xfrm>
          <a:off x="0" y="0"/>
          <a:ext cx="0" cy="0"/>
          <a:chOff x="0" y="0"/>
          <a:chExt cx="0" cy="0"/>
        </a:xfrm>
      </p:grpSpPr>
      <p:sp>
        <p:nvSpPr>
          <p:cNvPr id="623" name="Google Shape;623;p53"/>
          <p:cNvSpPr/>
          <p:nvPr/>
        </p:nvSpPr>
        <p:spPr>
          <a:xfrm>
            <a:off x="4143372"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624" name="Google Shape;624;p53"/>
          <p:cNvSpPr/>
          <p:nvPr/>
        </p:nvSpPr>
        <p:spPr>
          <a:xfrm>
            <a:off x="3198252"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graphicFrame>
        <p:nvGraphicFramePr>
          <p:cNvPr id="625" name="Google Shape;625;p53"/>
          <p:cNvGraphicFramePr/>
          <p:nvPr/>
        </p:nvGraphicFramePr>
        <p:xfrm>
          <a:off x="357158" y="3338748"/>
          <a:ext cx="3000000" cy="3000000"/>
        </p:xfrm>
        <a:graphic>
          <a:graphicData uri="http://schemas.openxmlformats.org/drawingml/2006/table">
            <a:tbl>
              <a:tblPr>
                <a:noFill/>
                <a:tableStyleId>{F0D83A5A-C7E9-46FE-BEE2-27B4CF73DE6C}</a:tableStyleId>
              </a:tblPr>
              <a:tblGrid>
                <a:gridCol w="1714500"/>
                <a:gridCol w="1785950"/>
              </a:tblGrid>
              <a:tr h="368550">
                <a:tc>
                  <a:txBody>
                    <a:bodyPr/>
                    <a:lstStyle/>
                    <a:p>
                      <a:pPr indent="0" lvl="0" marL="0" marR="0" rtl="0" algn="l">
                        <a:spcBef>
                          <a:spcPts val="0"/>
                        </a:spcBef>
                        <a:spcAft>
                          <a:spcPts val="0"/>
                        </a:spcAft>
                        <a:buNone/>
                      </a:pPr>
                      <a:r>
                        <a:rPr b="1" lang="en-IN" sz="2800" u="none" cap="none" strike="noStrike">
                          <a:solidFill>
                            <a:srgbClr val="0000FF"/>
                          </a:solidFill>
                        </a:rPr>
                        <a:t>DeptCode</a:t>
                      </a:r>
                      <a:endParaRPr b="1" sz="2800" u="none" cap="none" strike="noStrike">
                        <a:solidFill>
                          <a:srgbClr val="0000FF"/>
                        </a:solidFill>
                      </a:endParaRPr>
                    </a:p>
                  </a:txBody>
                  <a:tcPr marT="65825" marB="65825" marR="65825" marL="65825">
                    <a:lnL cap="flat" cmpd="sng" w="12700">
                      <a:solidFill>
                        <a:srgbClr val="E00F73"/>
                      </a:solidFill>
                      <a:prstDash val="solid"/>
                      <a:round/>
                      <a:headEnd len="sm" w="sm" type="none"/>
                      <a:tailEnd len="sm" w="sm" type="none"/>
                    </a:lnL>
                    <a:lnR cap="flat" cmpd="sng" w="12700">
                      <a:solidFill>
                        <a:srgbClr val="C004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0000FF"/>
                          </a:solidFill>
                        </a:rPr>
                        <a:t>DeptName</a:t>
                      </a:r>
                      <a:endParaRPr b="1" sz="2800" u="none" cap="none" strike="noStrike">
                        <a:solidFill>
                          <a:srgbClr val="0000FF"/>
                        </a:solidFill>
                      </a:endParaRPr>
                    </a:p>
                  </a:txBody>
                  <a:tcPr marT="65825" marB="65825" marR="65825" marL="65825">
                    <a:lnL cap="flat" cmpd="sng" w="12700">
                      <a:solidFill>
                        <a:srgbClr val="C00473"/>
                      </a:solidFill>
                      <a:prstDash val="solid"/>
                      <a:round/>
                      <a:headEnd len="sm" w="sm" type="none"/>
                      <a:tailEnd len="sm" w="sm" type="none"/>
                    </a:lnL>
                    <a:lnR cap="flat" cmpd="sng" w="12700">
                      <a:solidFill>
                        <a:srgbClr val="2002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2800" u="none" cap="none" strike="noStrike"/>
                        <a:t>001</a:t>
                      </a:r>
                      <a:endParaRPr/>
                    </a:p>
                  </a:txBody>
                  <a:tcPr marT="65825" marB="65825" marR="65825" marL="65825">
                    <a:lnL cap="flat" cmpd="sng" w="12700">
                      <a:solidFill>
                        <a:srgbClr val="E00E73"/>
                      </a:solidFill>
                      <a:prstDash val="solid"/>
                      <a:round/>
                      <a:headEnd len="sm" w="sm" type="none"/>
                      <a:tailEnd len="sm" w="sm" type="none"/>
                    </a:lnL>
                    <a:lnR cap="flat" cmpd="sng" w="12700">
                      <a:solidFill>
                        <a:srgbClr val="600F7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Science</a:t>
                      </a:r>
                      <a:endParaRPr/>
                    </a:p>
                  </a:txBody>
                  <a:tcPr marT="65825" marB="65825" marR="65825" marL="65825">
                    <a:lnL cap="flat" cmpd="sng" w="12700">
                      <a:solidFill>
                        <a:srgbClr val="600F73"/>
                      </a:solidFill>
                      <a:prstDash val="solid"/>
                      <a:round/>
                      <a:headEnd len="sm" w="sm" type="none"/>
                      <a:tailEnd len="sm" w="sm" type="none"/>
                    </a:lnL>
                    <a:lnR cap="flat" cmpd="sng" w="12700">
                      <a:solidFill>
                        <a:srgbClr val="B078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68550">
                <a:tc>
                  <a:txBody>
                    <a:bodyPr/>
                    <a:lstStyle/>
                    <a:p>
                      <a:pPr indent="0" lvl="0" marL="0" marR="0" rtl="0" algn="l">
                        <a:spcBef>
                          <a:spcPts val="0"/>
                        </a:spcBef>
                        <a:spcAft>
                          <a:spcPts val="0"/>
                        </a:spcAft>
                        <a:buNone/>
                      </a:pPr>
                      <a:r>
                        <a:rPr b="1" lang="en-IN" sz="2800" u="none" cap="none" strike="noStrike">
                          <a:solidFill>
                            <a:srgbClr val="660033"/>
                          </a:solidFill>
                        </a:rPr>
                        <a:t>002</a:t>
                      </a:r>
                      <a:endParaRPr/>
                    </a:p>
                  </a:txBody>
                  <a:tcPr marT="65825" marB="65825" marR="65825" marL="65825">
                    <a:lnL cap="flat" cmpd="sng" w="12700">
                      <a:solidFill>
                        <a:srgbClr val="107A74"/>
                      </a:solidFill>
                      <a:prstDash val="solid"/>
                      <a:round/>
                      <a:headEnd len="sm" w="sm" type="none"/>
                      <a:tailEnd len="sm" w="sm" type="none"/>
                    </a:lnL>
                    <a:lnR cap="flat" cmpd="sng" w="12700">
                      <a:solidFill>
                        <a:srgbClr val="907E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660033"/>
                          </a:solidFill>
                        </a:rPr>
                        <a:t>English</a:t>
                      </a:r>
                      <a:endParaRPr/>
                    </a:p>
                  </a:txBody>
                  <a:tcPr marT="65825" marB="65825" marR="65825" marL="65825">
                    <a:lnL cap="flat" cmpd="sng" w="12700">
                      <a:solidFill>
                        <a:srgbClr val="907E74"/>
                      </a:solidFill>
                      <a:prstDash val="solid"/>
                      <a:round/>
                      <a:headEnd len="sm" w="sm" type="none"/>
                      <a:tailEnd len="sm" w="sm" type="none"/>
                    </a:lnL>
                    <a:lnR cap="flat" cmpd="sng" w="12700">
                      <a:solidFill>
                        <a:srgbClr val="C07B7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2800" u="none" cap="none" strike="noStrike">
                          <a:solidFill>
                            <a:srgbClr val="006600"/>
                          </a:solidFill>
                        </a:rPr>
                        <a:t>005</a:t>
                      </a:r>
                      <a:endParaRPr/>
                    </a:p>
                  </a:txBody>
                  <a:tcPr marT="65825" marB="65825" marR="65825" marL="65825">
                    <a:lnL cap="flat" cmpd="sng" w="12700">
                      <a:solidFill>
                        <a:srgbClr val="E07492"/>
                      </a:solidFill>
                      <a:prstDash val="solid"/>
                      <a:round/>
                      <a:headEnd len="sm" w="sm" type="none"/>
                      <a:tailEnd len="sm" w="sm" type="none"/>
                    </a:lnL>
                    <a:lnR cap="flat" cmpd="sng" w="12700">
                      <a:solidFill>
                        <a:srgbClr val="80789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00739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solidFill>
                            <a:srgbClr val="006600"/>
                          </a:solidFill>
                        </a:rPr>
                        <a:t>Computer</a:t>
                      </a:r>
                      <a:endParaRPr/>
                    </a:p>
                  </a:txBody>
                  <a:tcPr marT="65825" marB="65825" marR="65825" marL="65825">
                    <a:lnL cap="flat" cmpd="sng" w="12700">
                      <a:solidFill>
                        <a:srgbClr val="807892"/>
                      </a:solidFill>
                      <a:prstDash val="solid"/>
                      <a:round/>
                      <a:headEnd len="sm" w="sm" type="none"/>
                      <a:tailEnd len="sm" w="sm" type="none"/>
                    </a:lnL>
                    <a:lnR cap="flat" cmpd="sng" w="12700">
                      <a:solidFill>
                        <a:srgbClr val="30789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607892"/>
                      </a:solidFill>
                      <a:prstDash val="solid"/>
                      <a:round/>
                      <a:headEnd len="sm" w="sm" type="none"/>
                      <a:tailEnd len="sm" w="sm" type="none"/>
                    </a:lnB>
                    <a:solidFill>
                      <a:srgbClr val="FFFFFF"/>
                    </a:solidFill>
                  </a:tcPr>
                </a:tc>
              </a:tr>
            </a:tbl>
          </a:graphicData>
        </a:graphic>
      </p:graphicFrame>
      <p:graphicFrame>
        <p:nvGraphicFramePr>
          <p:cNvPr id="626" name="Google Shape;626;p53"/>
          <p:cNvGraphicFramePr/>
          <p:nvPr/>
        </p:nvGraphicFramePr>
        <p:xfrm>
          <a:off x="4143372" y="3319934"/>
          <a:ext cx="3000000" cy="3000000"/>
        </p:xfrm>
        <a:graphic>
          <a:graphicData uri="http://schemas.openxmlformats.org/drawingml/2006/table">
            <a:tbl>
              <a:tblPr>
                <a:noFill/>
                <a:tableStyleId>{F0D83A5A-C7E9-46FE-BEE2-27B4CF73DE6C}</a:tableStyleId>
              </a:tblPr>
              <a:tblGrid>
                <a:gridCol w="1785950"/>
                <a:gridCol w="1357325"/>
                <a:gridCol w="1571625"/>
              </a:tblGrid>
              <a:tr h="368550">
                <a:tc>
                  <a:txBody>
                    <a:bodyPr/>
                    <a:lstStyle/>
                    <a:p>
                      <a:pPr indent="0" lvl="0" marL="0" marR="0" rtl="0" algn="l">
                        <a:spcBef>
                          <a:spcPts val="0"/>
                        </a:spcBef>
                        <a:spcAft>
                          <a:spcPts val="0"/>
                        </a:spcAft>
                        <a:buNone/>
                      </a:pPr>
                      <a:r>
                        <a:rPr b="1" lang="en-IN" sz="2800" u="none" cap="none" strike="noStrike">
                          <a:solidFill>
                            <a:srgbClr val="0000FF"/>
                          </a:solidFill>
                        </a:rPr>
                        <a:t>Teacher ID</a:t>
                      </a:r>
                      <a:endParaRPr/>
                    </a:p>
                  </a:txBody>
                  <a:tcPr marT="65825" marB="65825" marR="65825" marL="65825">
                    <a:lnL cap="flat" cmpd="sng" w="12700">
                      <a:solidFill>
                        <a:srgbClr val="307B92"/>
                      </a:solidFill>
                      <a:prstDash val="solid"/>
                      <a:round/>
                      <a:headEnd len="sm" w="sm" type="none"/>
                      <a:tailEnd len="sm" w="sm" type="none"/>
                    </a:lnL>
                    <a:lnR cap="flat" cmpd="sng" w="12700">
                      <a:solidFill>
                        <a:srgbClr val="E07B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0000FF"/>
                          </a:solidFill>
                        </a:rPr>
                        <a:t>Fname</a:t>
                      </a:r>
                      <a:endParaRPr b="1" sz="2800" u="none" cap="none" strike="noStrike">
                        <a:solidFill>
                          <a:srgbClr val="0000FF"/>
                        </a:solidFill>
                      </a:endParaRPr>
                    </a:p>
                  </a:txBody>
                  <a:tcPr marT="65825" marB="65825" marR="65825" marL="65825">
                    <a:lnL cap="flat" cmpd="sng" w="12700">
                      <a:solidFill>
                        <a:srgbClr val="E07B92"/>
                      </a:solidFill>
                      <a:prstDash val="solid"/>
                      <a:round/>
                      <a:headEnd len="sm" w="sm" type="none"/>
                      <a:tailEnd len="sm" w="sm" type="none"/>
                    </a:lnL>
                    <a:lnR cap="flat" cmpd="sng" w="12700">
                      <a:solidFill>
                        <a:srgbClr val="607C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0000FF"/>
                          </a:solidFill>
                        </a:rPr>
                        <a:t>Lname</a:t>
                      </a:r>
                      <a:endParaRPr b="1" sz="2800" u="none" cap="none" strike="noStrike">
                        <a:solidFill>
                          <a:srgbClr val="0000FF"/>
                        </a:solidFill>
                      </a:endParaRPr>
                    </a:p>
                  </a:txBody>
                  <a:tcPr marT="65825" marB="65825" marR="65825" marL="65825">
                    <a:lnL cap="flat" cmpd="sng" w="12700">
                      <a:solidFill>
                        <a:srgbClr val="607C92"/>
                      </a:solidFill>
                      <a:prstDash val="solid"/>
                      <a:round/>
                      <a:headEnd len="sm" w="sm" type="none"/>
                      <a:tailEnd len="sm" w="sm" type="none"/>
                    </a:lnL>
                    <a:lnR cap="flat" cmpd="sng" w="12700">
                      <a:solidFill>
                        <a:srgbClr val="307C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2800" u="none" cap="none" strike="noStrike"/>
                        <a:t>B002</a:t>
                      </a:r>
                      <a:endParaRPr/>
                    </a:p>
                  </a:txBody>
                  <a:tcPr marT="65825" marB="65825" marR="65825" marL="65825">
                    <a:lnL cap="flat" cmpd="sng" w="12700">
                      <a:solidFill>
                        <a:srgbClr val="007D92"/>
                      </a:solidFill>
                      <a:prstDash val="solid"/>
                      <a:round/>
                      <a:headEnd len="sm" w="sm" type="none"/>
                      <a:tailEnd len="sm" w="sm" type="none"/>
                    </a:lnL>
                    <a:lnR cap="flat" cmpd="sng" w="12700">
                      <a:solidFill>
                        <a:srgbClr val="607D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David</a:t>
                      </a:r>
                      <a:endParaRPr/>
                    </a:p>
                  </a:txBody>
                  <a:tcPr marT="65825" marB="65825" marR="65825" marL="65825">
                    <a:lnL cap="flat" cmpd="sng" w="12700">
                      <a:solidFill>
                        <a:srgbClr val="607D92"/>
                      </a:solidFill>
                      <a:prstDash val="solid"/>
                      <a:round/>
                      <a:headEnd len="sm" w="sm" type="none"/>
                      <a:tailEnd len="sm" w="sm" type="none"/>
                    </a:lnL>
                    <a:lnR cap="flat" cmpd="sng" w="12700">
                      <a:solidFill>
                        <a:srgbClr val="507E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t>Warner</a:t>
                      </a:r>
                      <a:endParaRPr/>
                    </a:p>
                  </a:txBody>
                  <a:tcPr marT="65825" marB="65825" marR="65825" marL="65825">
                    <a:lnL cap="flat" cmpd="sng" w="12700">
                      <a:solidFill>
                        <a:srgbClr val="507E92"/>
                      </a:solidFill>
                      <a:prstDash val="solid"/>
                      <a:round/>
                      <a:headEnd len="sm" w="sm" type="none"/>
                      <a:tailEnd len="sm" w="sm" type="none"/>
                    </a:lnL>
                    <a:lnR cap="flat" cmpd="sng" w="12700">
                      <a:solidFill>
                        <a:srgbClr val="107E9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68550">
                <a:tc>
                  <a:txBody>
                    <a:bodyPr/>
                    <a:lstStyle/>
                    <a:p>
                      <a:pPr indent="0" lvl="0" marL="0" marR="0" rtl="0" algn="l">
                        <a:spcBef>
                          <a:spcPts val="0"/>
                        </a:spcBef>
                        <a:spcAft>
                          <a:spcPts val="0"/>
                        </a:spcAft>
                        <a:buNone/>
                      </a:pPr>
                      <a:r>
                        <a:rPr b="1" lang="en-IN" sz="2800" u="none" cap="none" strike="noStrike">
                          <a:solidFill>
                            <a:srgbClr val="006600"/>
                          </a:solidFill>
                        </a:rPr>
                        <a:t>B017</a:t>
                      </a:r>
                      <a:endParaRPr/>
                    </a:p>
                  </a:txBody>
                  <a:tcPr marT="65825" marB="65825" marR="65825" marL="65825">
                    <a:lnL cap="flat" cmpd="sng" w="12700">
                      <a:solidFill>
                        <a:srgbClr val="307F92"/>
                      </a:solidFill>
                      <a:prstDash val="solid"/>
                      <a:round/>
                      <a:headEnd len="sm" w="sm" type="none"/>
                      <a:tailEnd len="sm" w="sm" type="none"/>
                    </a:lnL>
                    <a:lnR cap="flat" cmpd="sng" w="12700">
                      <a:solidFill>
                        <a:srgbClr val="30609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006600"/>
                          </a:solidFill>
                        </a:rPr>
                        <a:t>Sara</a:t>
                      </a:r>
                      <a:endParaRPr/>
                    </a:p>
                  </a:txBody>
                  <a:tcPr marT="65825" marB="65825" marR="65825" marL="65825">
                    <a:lnL cap="flat" cmpd="sng" w="12700">
                      <a:solidFill>
                        <a:srgbClr val="306093"/>
                      </a:solidFill>
                      <a:prstDash val="solid"/>
                      <a:round/>
                      <a:headEnd len="sm" w="sm" type="none"/>
                      <a:tailEnd len="sm" w="sm" type="none"/>
                    </a:lnL>
                    <a:lnR cap="flat" cmpd="sng" w="12700">
                      <a:solidFill>
                        <a:srgbClr val="006C9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2800" u="none" cap="none" strike="noStrike">
                          <a:solidFill>
                            <a:srgbClr val="006600"/>
                          </a:solidFill>
                        </a:rPr>
                        <a:t>Joseph</a:t>
                      </a:r>
                      <a:endParaRPr/>
                    </a:p>
                  </a:txBody>
                  <a:tcPr marT="65825" marB="65825" marR="65825" marL="65825">
                    <a:lnL cap="flat" cmpd="sng" w="12700">
                      <a:solidFill>
                        <a:srgbClr val="006C93"/>
                      </a:solidFill>
                      <a:prstDash val="solid"/>
                      <a:round/>
                      <a:headEnd len="sm" w="sm" type="none"/>
                      <a:tailEnd len="sm" w="sm" type="none"/>
                    </a:lnL>
                    <a:lnR cap="flat" cmpd="sng" w="12700">
                      <a:solidFill>
                        <a:srgbClr val="B06093"/>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2800" u="none" cap="none" strike="noStrike">
                          <a:solidFill>
                            <a:srgbClr val="FF0000"/>
                          </a:solidFill>
                        </a:rPr>
                        <a:t>B009</a:t>
                      </a:r>
                      <a:endParaRPr/>
                    </a:p>
                  </a:txBody>
                  <a:tcPr marT="65825" marB="65825" marR="65825" marL="65825">
                    <a:lnL cap="flat" cmpd="sng" w="12700">
                      <a:solidFill>
                        <a:srgbClr val="B0C529"/>
                      </a:solidFill>
                      <a:prstDash val="solid"/>
                      <a:round/>
                      <a:headEnd len="sm" w="sm" type="none"/>
                      <a:tailEnd len="sm" w="sm" type="none"/>
                    </a:lnL>
                    <a:lnR cap="flat" cmpd="sng" w="12700">
                      <a:solidFill>
                        <a:srgbClr val="F0AF29"/>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30A0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solidFill>
                            <a:srgbClr val="FF0000"/>
                          </a:solidFill>
                        </a:rPr>
                        <a:t>Mike</a:t>
                      </a:r>
                      <a:endParaRPr/>
                    </a:p>
                  </a:txBody>
                  <a:tcPr marT="65825" marB="65825" marR="65825" marL="65825">
                    <a:lnL cap="flat" cmpd="sng" w="12700">
                      <a:solidFill>
                        <a:srgbClr val="F0AF29"/>
                      </a:solidFill>
                      <a:prstDash val="solid"/>
                      <a:round/>
                      <a:headEnd len="sm" w="sm" type="none"/>
                      <a:tailEnd len="sm" w="sm" type="none"/>
                    </a:lnL>
                    <a:lnR cap="flat" cmpd="sng" w="12700">
                      <a:solidFill>
                        <a:srgbClr val="10C629"/>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10AE2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2800" u="none" cap="none" strike="noStrike">
                          <a:solidFill>
                            <a:srgbClr val="FF0000"/>
                          </a:solidFill>
                        </a:rPr>
                        <a:t>Brunton</a:t>
                      </a:r>
                      <a:endParaRPr b="1" sz="2800" u="none" cap="none" strike="noStrike">
                        <a:solidFill>
                          <a:srgbClr val="FF0000"/>
                        </a:solidFill>
                      </a:endParaRPr>
                    </a:p>
                  </a:txBody>
                  <a:tcPr marT="65825" marB="65825" marR="65825" marL="65825">
                    <a:lnL cap="flat" cmpd="sng" w="12700">
                      <a:solidFill>
                        <a:srgbClr val="10C629"/>
                      </a:solidFill>
                      <a:prstDash val="solid"/>
                      <a:round/>
                      <a:headEnd len="sm" w="sm" type="none"/>
                      <a:tailEnd len="sm" w="sm" type="none"/>
                    </a:lnL>
                    <a:lnR cap="flat" cmpd="sng" w="12700">
                      <a:solidFill>
                        <a:srgbClr val="90C729"/>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C0C529"/>
                      </a:solidFill>
                      <a:prstDash val="solid"/>
                      <a:round/>
                      <a:headEnd len="sm" w="sm" type="none"/>
                      <a:tailEnd len="sm" w="sm" type="none"/>
                    </a:lnB>
                    <a:solidFill>
                      <a:srgbClr val="FFFFFF"/>
                    </a:solidFill>
                  </a:tcPr>
                </a:tc>
              </a:tr>
            </a:tbl>
          </a:graphicData>
        </a:graphic>
      </p:graphicFrame>
      <p:sp>
        <p:nvSpPr>
          <p:cNvPr id="627" name="Google Shape;627;p53"/>
          <p:cNvSpPr/>
          <p:nvPr/>
        </p:nvSpPr>
        <p:spPr>
          <a:xfrm>
            <a:off x="1071538" y="2643182"/>
            <a:ext cx="2180597" cy="584775"/>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DEPT TABLE</a:t>
            </a:r>
            <a:endParaRPr b="1" sz="3200">
              <a:solidFill>
                <a:schemeClr val="lt1"/>
              </a:solidFill>
              <a:latin typeface="Calibri"/>
              <a:ea typeface="Calibri"/>
              <a:cs typeface="Calibri"/>
              <a:sym typeface="Calibri"/>
            </a:endParaRPr>
          </a:p>
        </p:txBody>
      </p:sp>
      <p:sp>
        <p:nvSpPr>
          <p:cNvPr id="628" name="Google Shape;628;p53"/>
          <p:cNvSpPr/>
          <p:nvPr/>
        </p:nvSpPr>
        <p:spPr>
          <a:xfrm>
            <a:off x="5000628" y="2629911"/>
            <a:ext cx="2853282" cy="58477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TEACHER TABLE</a:t>
            </a:r>
            <a:endParaRPr b="1" sz="3200">
              <a:solidFill>
                <a:schemeClr val="lt1"/>
              </a:solidFill>
              <a:latin typeface="Calibri"/>
              <a:ea typeface="Calibri"/>
              <a:cs typeface="Calibri"/>
              <a:sym typeface="Calibri"/>
            </a:endParaRPr>
          </a:p>
        </p:txBody>
      </p:sp>
      <p:grpSp>
        <p:nvGrpSpPr>
          <p:cNvPr id="629" name="Google Shape;629;p53"/>
          <p:cNvGrpSpPr/>
          <p:nvPr/>
        </p:nvGrpSpPr>
        <p:grpSpPr>
          <a:xfrm>
            <a:off x="653054" y="142852"/>
            <a:ext cx="1764930" cy="1792764"/>
            <a:chOff x="2169409" y="3407373"/>
            <a:chExt cx="2084832" cy="2117710"/>
          </a:xfrm>
        </p:grpSpPr>
        <p:sp>
          <p:nvSpPr>
            <p:cNvPr id="630" name="Google Shape;630;p53"/>
            <p:cNvSpPr/>
            <p:nvPr/>
          </p:nvSpPr>
          <p:spPr>
            <a:xfrm>
              <a:off x="2169409" y="3442678"/>
              <a:ext cx="2084832" cy="2082405"/>
            </a:xfrm>
            <a:prstGeom prst="rect">
              <a:avLst/>
            </a:prstGeom>
            <a:solidFill>
              <a:srgbClr val="0059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31" name="Google Shape;631;p53"/>
            <p:cNvGrpSpPr/>
            <p:nvPr/>
          </p:nvGrpSpPr>
          <p:grpSpPr>
            <a:xfrm>
              <a:off x="2374302" y="3407373"/>
              <a:ext cx="1675047" cy="1670008"/>
              <a:chOff x="6017575" y="2826810"/>
              <a:chExt cx="1675047" cy="1670008"/>
            </a:xfrm>
          </p:grpSpPr>
          <p:sp>
            <p:nvSpPr>
              <p:cNvPr id="632" name="Google Shape;632;p53"/>
              <p:cNvSpPr/>
              <p:nvPr/>
            </p:nvSpPr>
            <p:spPr>
              <a:xfrm>
                <a:off x="6017575"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3" name="Google Shape;633;p53"/>
              <p:cNvSpPr/>
              <p:nvPr/>
            </p:nvSpPr>
            <p:spPr>
              <a:xfrm>
                <a:off x="7070964" y="387516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53"/>
              <p:cNvSpPr/>
              <p:nvPr/>
            </p:nvSpPr>
            <p:spPr>
              <a:xfrm>
                <a:off x="6017575"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53"/>
              <p:cNvSpPr/>
              <p:nvPr/>
            </p:nvSpPr>
            <p:spPr>
              <a:xfrm>
                <a:off x="7070964" y="2826810"/>
                <a:ext cx="621658" cy="621658"/>
              </a:xfrm>
              <a:prstGeom prst="ellipse">
                <a:avLst/>
              </a:prstGeom>
              <a:solidFill>
                <a:srgbClr val="0059E9"/>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636" name="Google Shape;636;p53"/>
          <p:cNvSpPr txBox="1"/>
          <p:nvPr/>
        </p:nvSpPr>
        <p:spPr>
          <a:xfrm>
            <a:off x="1000100" y="1527103"/>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pic>
        <p:nvPicPr>
          <p:cNvPr descr="Puzzle" id="637" name="Google Shape;637;p53"/>
          <p:cNvPicPr preferRelativeResize="0"/>
          <p:nvPr/>
        </p:nvPicPr>
        <p:blipFill rotWithShape="1">
          <a:blip r:embed="rId3">
            <a:alphaModFix/>
          </a:blip>
          <a:srcRect b="0" l="0" r="0" t="0"/>
          <a:stretch/>
        </p:blipFill>
        <p:spPr>
          <a:xfrm>
            <a:off x="2214546" y="1285860"/>
            <a:ext cx="392415" cy="392415"/>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1" name="Shape 641"/>
        <p:cNvGrpSpPr/>
        <p:nvPr/>
      </p:nvGrpSpPr>
      <p:grpSpPr>
        <a:xfrm>
          <a:off x="0" y="0"/>
          <a:ext cx="0" cy="0"/>
          <a:chOff x="0" y="0"/>
          <a:chExt cx="0" cy="0"/>
        </a:xfrm>
      </p:grpSpPr>
      <p:sp>
        <p:nvSpPr>
          <p:cNvPr id="642" name="Google Shape;642;p54"/>
          <p:cNvSpPr/>
          <p:nvPr/>
        </p:nvSpPr>
        <p:spPr>
          <a:xfrm>
            <a:off x="4143372"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643" name="Google Shape;643;p54"/>
          <p:cNvSpPr/>
          <p:nvPr/>
        </p:nvSpPr>
        <p:spPr>
          <a:xfrm>
            <a:off x="3198252"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sp>
        <p:nvSpPr>
          <p:cNvPr id="644" name="Google Shape;644;p54"/>
          <p:cNvSpPr/>
          <p:nvPr/>
        </p:nvSpPr>
        <p:spPr>
          <a:xfrm>
            <a:off x="571472" y="2786058"/>
            <a:ext cx="8215370"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In this example, we have two table, teach and department in a school. However, there is no way to see which search work in which department. </a:t>
            </a:r>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	In this table, adding the foreign key in Deptcode to the Teacher name, we can create a relationship between the two tables.</a:t>
            </a:r>
            <a:endParaRPr b="1" sz="3200">
              <a:solidFill>
                <a:schemeClr val="dk1"/>
              </a:solidFill>
              <a:latin typeface="Calibri"/>
              <a:ea typeface="Calibri"/>
              <a:cs typeface="Calibri"/>
              <a:sym typeface="Calibri"/>
            </a:endParaRPr>
          </a:p>
        </p:txBody>
      </p:sp>
      <p:grpSp>
        <p:nvGrpSpPr>
          <p:cNvPr id="645" name="Google Shape;645;p54"/>
          <p:cNvGrpSpPr/>
          <p:nvPr/>
        </p:nvGrpSpPr>
        <p:grpSpPr>
          <a:xfrm>
            <a:off x="663930" y="278914"/>
            <a:ext cx="1764930" cy="1792764"/>
            <a:chOff x="2169409" y="3407373"/>
            <a:chExt cx="2084832" cy="2117710"/>
          </a:xfrm>
        </p:grpSpPr>
        <p:sp>
          <p:nvSpPr>
            <p:cNvPr id="646" name="Google Shape;646;p54"/>
            <p:cNvSpPr/>
            <p:nvPr/>
          </p:nvSpPr>
          <p:spPr>
            <a:xfrm>
              <a:off x="2169409" y="3442678"/>
              <a:ext cx="2084832" cy="2082405"/>
            </a:xfrm>
            <a:prstGeom prst="rect">
              <a:avLst/>
            </a:prstGeom>
            <a:solidFill>
              <a:srgbClr val="007E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47" name="Google Shape;647;p54"/>
            <p:cNvGrpSpPr/>
            <p:nvPr/>
          </p:nvGrpSpPr>
          <p:grpSpPr>
            <a:xfrm>
              <a:off x="2374302" y="3407373"/>
              <a:ext cx="1675047" cy="1670008"/>
              <a:chOff x="6017575" y="2826810"/>
              <a:chExt cx="1675047" cy="1670008"/>
            </a:xfrm>
          </p:grpSpPr>
          <p:sp>
            <p:nvSpPr>
              <p:cNvPr id="648" name="Google Shape;648;p54"/>
              <p:cNvSpPr/>
              <p:nvPr/>
            </p:nvSpPr>
            <p:spPr>
              <a:xfrm>
                <a:off x="6017575"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54"/>
              <p:cNvSpPr/>
              <p:nvPr/>
            </p:nvSpPr>
            <p:spPr>
              <a:xfrm>
                <a:off x="7070964" y="387516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54"/>
              <p:cNvSpPr/>
              <p:nvPr/>
            </p:nvSpPr>
            <p:spPr>
              <a:xfrm>
                <a:off x="6017575"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54"/>
              <p:cNvSpPr/>
              <p:nvPr/>
            </p:nvSpPr>
            <p:spPr>
              <a:xfrm>
                <a:off x="7070964" y="2826810"/>
                <a:ext cx="621658" cy="621658"/>
              </a:xfrm>
              <a:prstGeom prst="ellipse">
                <a:avLst/>
              </a:prstGeom>
              <a:solidFill>
                <a:srgbClr val="007E3E"/>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descr="Puzzle" id="652" name="Google Shape;652;p54"/>
          <p:cNvPicPr preferRelativeResize="0"/>
          <p:nvPr/>
        </p:nvPicPr>
        <p:blipFill rotWithShape="1">
          <a:blip r:embed="rId3">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
        <p:nvSpPr>
          <p:cNvPr id="653" name="Google Shape;653;p54"/>
          <p:cNvSpPr txBox="1"/>
          <p:nvPr/>
        </p:nvSpPr>
        <p:spPr>
          <a:xfrm>
            <a:off x="928662" y="1701217"/>
            <a:ext cx="1714512" cy="584775"/>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KEYS</a:t>
            </a:r>
            <a:endParaRPr b="1" sz="3200">
              <a:solidFill>
                <a:schemeClr val="lt1"/>
              </a:solidFill>
              <a:latin typeface="Calibri"/>
              <a:ea typeface="Calibri"/>
              <a:cs typeface="Calibri"/>
              <a:sym typeface="Calibri"/>
            </a:endParaRPr>
          </a:p>
        </p:txBody>
      </p:sp>
      <p:sp>
        <p:nvSpPr>
          <p:cNvPr id="654" name="Google Shape;654;p54"/>
          <p:cNvSpPr/>
          <p:nvPr/>
        </p:nvSpPr>
        <p:spPr>
          <a:xfrm>
            <a:off x="642910" y="2285992"/>
            <a:ext cx="714380" cy="642942"/>
          </a:xfrm>
          <a:prstGeom prst="ellipse">
            <a:avLst/>
          </a:prstGeom>
          <a:solidFill>
            <a:srgbClr val="FFFF00"/>
          </a:solidFill>
          <a:ln cap="flat" cmpd="sng" w="25400">
            <a:solidFill>
              <a:srgbClr val="76923C"/>
            </a:solidFill>
            <a:prstDash val="solid"/>
            <a:round/>
            <a:headEnd len="sm" w="sm" type="none"/>
            <a:tailEnd len="sm" w="sm" type="none"/>
          </a:ln>
          <a:effectLst>
            <a:outerShdw blurRad="50800" rotWithShape="0" algn="ctr" dir="5400000" dist="50800">
              <a:srgbClr val="FABF8E"/>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8" name="Shape 658"/>
        <p:cNvGrpSpPr/>
        <p:nvPr/>
      </p:nvGrpSpPr>
      <p:grpSpPr>
        <a:xfrm>
          <a:off x="0" y="0"/>
          <a:ext cx="0" cy="0"/>
          <a:chOff x="0" y="0"/>
          <a:chExt cx="0" cy="0"/>
        </a:xfrm>
      </p:grpSpPr>
      <p:sp>
        <p:nvSpPr>
          <p:cNvPr id="659" name="Google Shape;659;p55"/>
          <p:cNvSpPr/>
          <p:nvPr/>
        </p:nvSpPr>
        <p:spPr>
          <a:xfrm>
            <a:off x="4143372"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660" name="Google Shape;660;p55"/>
          <p:cNvSpPr/>
          <p:nvPr/>
        </p:nvSpPr>
        <p:spPr>
          <a:xfrm>
            <a:off x="3198252"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graphicFrame>
        <p:nvGraphicFramePr>
          <p:cNvPr id="661" name="Google Shape;661;p55"/>
          <p:cNvGraphicFramePr/>
          <p:nvPr/>
        </p:nvGraphicFramePr>
        <p:xfrm>
          <a:off x="500034" y="4237916"/>
          <a:ext cx="3000000" cy="3000000"/>
        </p:xfrm>
        <a:graphic>
          <a:graphicData uri="http://schemas.openxmlformats.org/drawingml/2006/table">
            <a:tbl>
              <a:tblPr>
                <a:noFill/>
                <a:tableStyleId>{F0D83A5A-C7E9-46FE-BEE2-27B4CF73DE6C}</a:tableStyleId>
              </a:tblPr>
              <a:tblGrid>
                <a:gridCol w="2018125"/>
                <a:gridCol w="2018125"/>
                <a:gridCol w="2018125"/>
                <a:gridCol w="2018125"/>
              </a:tblGrid>
              <a:tr h="368550">
                <a:tc>
                  <a:txBody>
                    <a:bodyPr/>
                    <a:lstStyle/>
                    <a:p>
                      <a:pPr indent="0" lvl="0" marL="0" marR="0" rtl="0" algn="l">
                        <a:spcBef>
                          <a:spcPts val="0"/>
                        </a:spcBef>
                        <a:spcAft>
                          <a:spcPts val="0"/>
                        </a:spcAft>
                        <a:buNone/>
                      </a:pPr>
                      <a:r>
                        <a:rPr b="1" lang="en-IN" sz="3200" u="none" cap="none" strike="noStrike">
                          <a:solidFill>
                            <a:srgbClr val="0000FF"/>
                          </a:solidFill>
                        </a:rPr>
                        <a:t>Teacher ID</a:t>
                      </a:r>
                      <a:endParaRPr/>
                    </a:p>
                  </a:txBody>
                  <a:tcPr marT="65825" marB="65825" marR="65825" marL="65825">
                    <a:lnL cap="flat" cmpd="sng" w="12700">
                      <a:solidFill>
                        <a:srgbClr val="20BF02"/>
                      </a:solidFill>
                      <a:prstDash val="solid"/>
                      <a:round/>
                      <a:headEnd len="sm" w="sm" type="none"/>
                      <a:tailEnd len="sm" w="sm" type="none"/>
                    </a:lnL>
                    <a:lnR cap="flat" cmpd="sng" w="12700">
                      <a:solidFill>
                        <a:srgbClr val="C0BD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0000FF"/>
                          </a:solidFill>
                        </a:rPr>
                        <a:t>DeptCode</a:t>
                      </a:r>
                      <a:endParaRPr/>
                    </a:p>
                  </a:txBody>
                  <a:tcPr marT="65825" marB="65825" marR="65825" marL="65825">
                    <a:lnL cap="flat" cmpd="sng" w="12700">
                      <a:solidFill>
                        <a:srgbClr val="C0BD02"/>
                      </a:solidFill>
                      <a:prstDash val="solid"/>
                      <a:round/>
                      <a:headEnd len="sm" w="sm" type="none"/>
                      <a:tailEnd len="sm" w="sm" type="none"/>
                    </a:lnL>
                    <a:lnR cap="flat" cmpd="sng" w="12700">
                      <a:solidFill>
                        <a:srgbClr val="90BF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0000FF"/>
                          </a:solidFill>
                        </a:rPr>
                        <a:t>Fname</a:t>
                      </a:r>
                      <a:endParaRPr/>
                    </a:p>
                  </a:txBody>
                  <a:tcPr marT="65825" marB="65825" marR="65825" marL="65825">
                    <a:lnL cap="flat" cmpd="sng" w="12700">
                      <a:solidFill>
                        <a:srgbClr val="90BF02"/>
                      </a:solidFill>
                      <a:prstDash val="solid"/>
                      <a:round/>
                      <a:headEnd len="sm" w="sm" type="none"/>
                      <a:tailEnd len="sm" w="sm" type="none"/>
                    </a:lnL>
                    <a:lnR cap="flat" cmpd="sng" w="12700">
                      <a:solidFill>
                        <a:srgbClr val="F0BF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0000FF"/>
                          </a:solidFill>
                        </a:rPr>
                        <a:t>Lname</a:t>
                      </a:r>
                      <a:endParaRPr b="1" sz="3200" u="none" cap="none" strike="noStrike">
                        <a:solidFill>
                          <a:srgbClr val="0000FF"/>
                        </a:solidFill>
                      </a:endParaRPr>
                    </a:p>
                  </a:txBody>
                  <a:tcPr marT="65825" marB="65825" marR="65825" marL="65825">
                    <a:lnL cap="flat" cmpd="sng" w="12700">
                      <a:solidFill>
                        <a:srgbClr val="F0BF02"/>
                      </a:solidFill>
                      <a:prstDash val="solid"/>
                      <a:round/>
                      <a:headEnd len="sm" w="sm" type="none"/>
                      <a:tailEnd len="sm" w="sm" type="none"/>
                    </a:lnL>
                    <a:lnR cap="flat" cmpd="sng" w="12700">
                      <a:solidFill>
                        <a:srgbClr val="E00806"/>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3200" u="none" cap="none" strike="noStrike"/>
                        <a:t>B002</a:t>
                      </a:r>
                      <a:endParaRPr/>
                    </a:p>
                  </a:txBody>
                  <a:tcPr marT="65825" marB="65825" marR="65825" marL="65825">
                    <a:lnL cap="flat" cmpd="sng" w="12700">
                      <a:solidFill>
                        <a:srgbClr val="E00906"/>
                      </a:solidFill>
                      <a:prstDash val="solid"/>
                      <a:round/>
                      <a:headEnd len="sm" w="sm" type="none"/>
                      <a:tailEnd len="sm" w="sm" type="none"/>
                    </a:lnL>
                    <a:lnR cap="flat" cmpd="sng" w="12700">
                      <a:solidFill>
                        <a:srgbClr val="E00B06"/>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002</a:t>
                      </a:r>
                      <a:endParaRPr/>
                    </a:p>
                  </a:txBody>
                  <a:tcPr marT="65825" marB="65825" marR="65825" marL="65825">
                    <a:lnL cap="flat" cmpd="sng" w="12700">
                      <a:solidFill>
                        <a:srgbClr val="E00B06"/>
                      </a:solidFill>
                      <a:prstDash val="solid"/>
                      <a:round/>
                      <a:headEnd len="sm" w="sm" type="none"/>
                      <a:tailEnd len="sm" w="sm" type="none"/>
                    </a:lnL>
                    <a:lnR cap="flat" cmpd="sng" w="12700">
                      <a:solidFill>
                        <a:srgbClr val="600D06"/>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David</a:t>
                      </a:r>
                      <a:endParaRPr/>
                    </a:p>
                  </a:txBody>
                  <a:tcPr marT="65825" marB="65825" marR="65825" marL="65825">
                    <a:lnL cap="flat" cmpd="sng" w="12700">
                      <a:solidFill>
                        <a:srgbClr val="600D06"/>
                      </a:solidFill>
                      <a:prstDash val="solid"/>
                      <a:round/>
                      <a:headEnd len="sm" w="sm" type="none"/>
                      <a:tailEnd len="sm" w="sm" type="none"/>
                    </a:lnL>
                    <a:lnR cap="flat" cmpd="sng" w="12700">
                      <a:solidFill>
                        <a:srgbClr val="E00E06"/>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Warner</a:t>
                      </a:r>
                      <a:endParaRPr/>
                    </a:p>
                  </a:txBody>
                  <a:tcPr marT="65825" marB="65825" marR="65825" marL="65825">
                    <a:lnL cap="flat" cmpd="sng" w="12700">
                      <a:solidFill>
                        <a:srgbClr val="E00E06"/>
                      </a:solidFill>
                      <a:prstDash val="solid"/>
                      <a:round/>
                      <a:headEnd len="sm" w="sm" type="none"/>
                      <a:tailEnd len="sm" w="sm" type="none"/>
                    </a:lnL>
                    <a:lnR cap="flat" cmpd="sng" w="12700">
                      <a:solidFill>
                        <a:srgbClr val="900E06"/>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68550">
                <a:tc>
                  <a:txBody>
                    <a:bodyPr/>
                    <a:lstStyle/>
                    <a:p>
                      <a:pPr indent="0" lvl="0" marL="0" marR="0" rtl="0" algn="l">
                        <a:spcBef>
                          <a:spcPts val="0"/>
                        </a:spcBef>
                        <a:spcAft>
                          <a:spcPts val="0"/>
                        </a:spcAft>
                        <a:buNone/>
                      </a:pPr>
                      <a:r>
                        <a:rPr b="1" lang="en-IN" sz="3200" u="none" cap="none" strike="noStrike">
                          <a:solidFill>
                            <a:srgbClr val="FF0000"/>
                          </a:solidFill>
                        </a:rPr>
                        <a:t>B017</a:t>
                      </a:r>
                      <a:endParaRPr/>
                    </a:p>
                  </a:txBody>
                  <a:tcPr marT="65825" marB="65825" marR="65825" marL="65825">
                    <a:lnL cap="flat" cmpd="sng" w="12700">
                      <a:solidFill>
                        <a:srgbClr val="60800A"/>
                      </a:solidFill>
                      <a:prstDash val="solid"/>
                      <a:round/>
                      <a:headEnd len="sm" w="sm" type="none"/>
                      <a:tailEnd len="sm" w="sm" type="none"/>
                    </a:lnL>
                    <a:lnR cap="flat" cmpd="sng" w="12700">
                      <a:solidFill>
                        <a:srgbClr val="C0810A"/>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FF0000"/>
                          </a:solidFill>
                        </a:rPr>
                        <a:t>002</a:t>
                      </a:r>
                      <a:endParaRPr/>
                    </a:p>
                  </a:txBody>
                  <a:tcPr marT="65825" marB="65825" marR="65825" marL="65825">
                    <a:lnL cap="flat" cmpd="sng" w="12700">
                      <a:solidFill>
                        <a:srgbClr val="C0810A"/>
                      </a:solidFill>
                      <a:prstDash val="solid"/>
                      <a:round/>
                      <a:headEnd len="sm" w="sm" type="none"/>
                      <a:tailEnd len="sm" w="sm" type="none"/>
                    </a:lnL>
                    <a:lnR cap="flat" cmpd="sng" w="12700">
                      <a:solidFill>
                        <a:srgbClr val="00830A"/>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FF0000"/>
                          </a:solidFill>
                        </a:rPr>
                        <a:t>Sara</a:t>
                      </a:r>
                      <a:endParaRPr/>
                    </a:p>
                  </a:txBody>
                  <a:tcPr marT="65825" marB="65825" marR="65825" marL="65825">
                    <a:lnL cap="flat" cmpd="sng" w="12700">
                      <a:solidFill>
                        <a:srgbClr val="00830A"/>
                      </a:solidFill>
                      <a:prstDash val="solid"/>
                      <a:round/>
                      <a:headEnd len="sm" w="sm" type="none"/>
                      <a:tailEnd len="sm" w="sm" type="none"/>
                    </a:lnL>
                    <a:lnR cap="flat" cmpd="sng" w="12700">
                      <a:solidFill>
                        <a:srgbClr val="70860A"/>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1" lang="en-IN" sz="3200" u="none" cap="none" strike="noStrike">
                          <a:solidFill>
                            <a:srgbClr val="FF0000"/>
                          </a:solidFill>
                        </a:rPr>
                        <a:t>Joseph</a:t>
                      </a:r>
                      <a:endParaRPr/>
                    </a:p>
                  </a:txBody>
                  <a:tcPr marT="65825" marB="65825" marR="65825" marL="65825">
                    <a:lnL cap="flat" cmpd="sng" w="12700">
                      <a:solidFill>
                        <a:srgbClr val="70860A"/>
                      </a:solidFill>
                      <a:prstDash val="solid"/>
                      <a:round/>
                      <a:headEnd len="sm" w="sm" type="none"/>
                      <a:tailEnd len="sm" w="sm" type="none"/>
                    </a:lnL>
                    <a:lnR cap="flat" cmpd="sng" w="12700">
                      <a:solidFill>
                        <a:srgbClr val="90850A"/>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368550">
                <a:tc>
                  <a:txBody>
                    <a:bodyPr/>
                    <a:lstStyle/>
                    <a:p>
                      <a:pPr indent="0" lvl="0" marL="0" marR="0" rtl="0" algn="l">
                        <a:spcBef>
                          <a:spcPts val="0"/>
                        </a:spcBef>
                        <a:spcAft>
                          <a:spcPts val="0"/>
                        </a:spcAft>
                        <a:buNone/>
                      </a:pPr>
                      <a:r>
                        <a:rPr b="1" lang="en-IN" sz="3200" u="none" cap="none" strike="noStrike">
                          <a:solidFill>
                            <a:srgbClr val="006600"/>
                          </a:solidFill>
                        </a:rPr>
                        <a:t>B009</a:t>
                      </a:r>
                      <a:endParaRPr/>
                    </a:p>
                  </a:txBody>
                  <a:tcPr marT="65825" marB="65825" marR="65825" marL="65825">
                    <a:lnL cap="flat" cmpd="sng" w="12700">
                      <a:solidFill>
                        <a:srgbClr val="40890A"/>
                      </a:solidFill>
                      <a:prstDash val="solid"/>
                      <a:round/>
                      <a:headEnd len="sm" w="sm" type="none"/>
                      <a:tailEnd len="sm" w="sm" type="none"/>
                    </a:lnL>
                    <a:lnR cap="flat" cmpd="sng" w="12700">
                      <a:solidFill>
                        <a:srgbClr val="F08A0A"/>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10890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solidFill>
                            <a:srgbClr val="006600"/>
                          </a:solidFill>
                        </a:rPr>
                        <a:t>001</a:t>
                      </a:r>
                      <a:endParaRPr/>
                    </a:p>
                  </a:txBody>
                  <a:tcPr marT="65825" marB="65825" marR="65825" marL="65825">
                    <a:lnL cap="flat" cmpd="sng" w="12700">
                      <a:solidFill>
                        <a:srgbClr val="F08A0A"/>
                      </a:solidFill>
                      <a:prstDash val="solid"/>
                      <a:round/>
                      <a:headEnd len="sm" w="sm" type="none"/>
                      <a:tailEnd len="sm" w="sm" type="none"/>
                    </a:lnL>
                    <a:lnR cap="flat" cmpd="sng" w="12700">
                      <a:solidFill>
                        <a:srgbClr val="508E0A"/>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E08A0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solidFill>
                            <a:srgbClr val="006600"/>
                          </a:solidFill>
                        </a:rPr>
                        <a:t>Mike</a:t>
                      </a:r>
                      <a:endParaRPr/>
                    </a:p>
                  </a:txBody>
                  <a:tcPr marT="65825" marB="65825" marR="65825" marL="65825">
                    <a:lnL cap="flat" cmpd="sng" w="12700">
                      <a:solidFill>
                        <a:srgbClr val="508E0A"/>
                      </a:solidFill>
                      <a:prstDash val="solid"/>
                      <a:round/>
                      <a:headEnd len="sm" w="sm" type="none"/>
                      <a:tailEnd len="sm" w="sm" type="none"/>
                    </a:lnL>
                    <a:lnR cap="flat" cmpd="sng" w="12700">
                      <a:solidFill>
                        <a:srgbClr val="408F0A"/>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308E0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solidFill>
                            <a:srgbClr val="006600"/>
                          </a:solidFill>
                        </a:rPr>
                        <a:t>Brunton</a:t>
                      </a:r>
                      <a:endParaRPr b="1" sz="3200" u="none" cap="none" strike="noStrike">
                        <a:solidFill>
                          <a:srgbClr val="006600"/>
                        </a:solidFill>
                      </a:endParaRPr>
                    </a:p>
                  </a:txBody>
                  <a:tcPr marT="65825" marB="65825" marR="65825" marL="65825">
                    <a:lnL cap="flat" cmpd="sng" w="12700">
                      <a:solidFill>
                        <a:srgbClr val="408F0A"/>
                      </a:solidFill>
                      <a:prstDash val="solid"/>
                      <a:round/>
                      <a:headEnd len="sm" w="sm" type="none"/>
                      <a:tailEnd len="sm" w="sm" type="none"/>
                    </a:lnL>
                    <a:lnR cap="flat" cmpd="sng" w="12700">
                      <a:solidFill>
                        <a:srgbClr val="208F0A"/>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308F0A"/>
                      </a:solidFill>
                      <a:prstDash val="solid"/>
                      <a:round/>
                      <a:headEnd len="sm" w="sm" type="none"/>
                      <a:tailEnd len="sm" w="sm" type="none"/>
                    </a:lnB>
                    <a:solidFill>
                      <a:srgbClr val="FFFFFF"/>
                    </a:solidFill>
                  </a:tcPr>
                </a:tc>
              </a:tr>
            </a:tbl>
          </a:graphicData>
        </a:graphic>
      </p:graphicFrame>
      <p:sp>
        <p:nvSpPr>
          <p:cNvPr id="662" name="Google Shape;662;p55"/>
          <p:cNvSpPr/>
          <p:nvPr/>
        </p:nvSpPr>
        <p:spPr>
          <a:xfrm>
            <a:off x="428596" y="2571744"/>
            <a:ext cx="8286808"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In this table, adding the foreign key in Deptcode to the Teacher name, we can create a relationship between the two tables.</a:t>
            </a:r>
            <a:endParaRPr sz="2800">
              <a:solidFill>
                <a:schemeClr val="dk1"/>
              </a:solidFill>
              <a:latin typeface="Calibri"/>
              <a:ea typeface="Calibri"/>
              <a:cs typeface="Calibri"/>
              <a:sym typeface="Calibri"/>
            </a:endParaRPr>
          </a:p>
        </p:txBody>
      </p:sp>
      <p:sp>
        <p:nvSpPr>
          <p:cNvPr id="663" name="Google Shape;663;p55"/>
          <p:cNvSpPr/>
          <p:nvPr/>
        </p:nvSpPr>
        <p:spPr>
          <a:xfrm>
            <a:off x="5504932" y="3500438"/>
            <a:ext cx="2853282" cy="58477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Calibri"/>
                <a:ea typeface="Calibri"/>
                <a:cs typeface="Calibri"/>
                <a:sym typeface="Calibri"/>
              </a:rPr>
              <a:t>TEACHER TABLE</a:t>
            </a:r>
            <a:endParaRPr b="1" sz="3200">
              <a:solidFill>
                <a:schemeClr val="lt1"/>
              </a:solidFill>
              <a:latin typeface="Calibri"/>
              <a:ea typeface="Calibri"/>
              <a:cs typeface="Calibri"/>
              <a:sym typeface="Calibri"/>
            </a:endParaRPr>
          </a:p>
        </p:txBody>
      </p:sp>
      <p:pic>
        <p:nvPicPr>
          <p:cNvPr descr="Puzzle" id="664" name="Google Shape;664;p55"/>
          <p:cNvPicPr preferRelativeResize="0"/>
          <p:nvPr/>
        </p:nvPicPr>
        <p:blipFill rotWithShape="1">
          <a:blip r:embed="rId3">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grpSp>
        <p:nvGrpSpPr>
          <p:cNvPr id="665" name="Google Shape;665;p55"/>
          <p:cNvGrpSpPr/>
          <p:nvPr/>
        </p:nvGrpSpPr>
        <p:grpSpPr>
          <a:xfrm>
            <a:off x="571472" y="285728"/>
            <a:ext cx="1764930" cy="1792764"/>
            <a:chOff x="2169409" y="3407373"/>
            <a:chExt cx="2084832" cy="2117710"/>
          </a:xfrm>
        </p:grpSpPr>
        <p:sp>
          <p:nvSpPr>
            <p:cNvPr id="666" name="Google Shape;666;p55"/>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67" name="Google Shape;667;p55"/>
            <p:cNvGrpSpPr/>
            <p:nvPr/>
          </p:nvGrpSpPr>
          <p:grpSpPr>
            <a:xfrm>
              <a:off x="2374302" y="3407373"/>
              <a:ext cx="1675047" cy="1670008"/>
              <a:chOff x="6017575" y="2826810"/>
              <a:chExt cx="1675047" cy="1670008"/>
            </a:xfrm>
          </p:grpSpPr>
          <p:sp>
            <p:nvSpPr>
              <p:cNvPr id="668" name="Google Shape;668;p55"/>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55"/>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55"/>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55"/>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672" name="Google Shape;672;p55"/>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673" name="Google Shape;673;p55"/>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7" name="Shape 677"/>
        <p:cNvGrpSpPr/>
        <p:nvPr/>
      </p:nvGrpSpPr>
      <p:grpSpPr>
        <a:xfrm>
          <a:off x="0" y="0"/>
          <a:ext cx="0" cy="0"/>
          <a:chOff x="0" y="0"/>
          <a:chExt cx="0" cy="0"/>
        </a:xfrm>
      </p:grpSpPr>
      <p:pic>
        <p:nvPicPr>
          <p:cNvPr descr="Puzzle" id="678" name="Google Shape;678;p56"/>
          <p:cNvPicPr preferRelativeResize="0"/>
          <p:nvPr/>
        </p:nvPicPr>
        <p:blipFill rotWithShape="1">
          <a:blip r:embed="rId3">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grpSp>
        <p:nvGrpSpPr>
          <p:cNvPr id="679" name="Google Shape;679;p56"/>
          <p:cNvGrpSpPr/>
          <p:nvPr/>
        </p:nvGrpSpPr>
        <p:grpSpPr>
          <a:xfrm>
            <a:off x="571472" y="285728"/>
            <a:ext cx="1764930" cy="1792764"/>
            <a:chOff x="2169409" y="3407373"/>
            <a:chExt cx="2084832" cy="2117710"/>
          </a:xfrm>
        </p:grpSpPr>
        <p:sp>
          <p:nvSpPr>
            <p:cNvPr id="680" name="Google Shape;680;p56"/>
            <p:cNvSpPr/>
            <p:nvPr/>
          </p:nvSpPr>
          <p:spPr>
            <a:xfrm>
              <a:off x="2169409" y="3442678"/>
              <a:ext cx="2084832" cy="2082405"/>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81" name="Google Shape;681;p56"/>
            <p:cNvGrpSpPr/>
            <p:nvPr/>
          </p:nvGrpSpPr>
          <p:grpSpPr>
            <a:xfrm>
              <a:off x="2374302" y="3407373"/>
              <a:ext cx="1675047" cy="1670008"/>
              <a:chOff x="6017575" y="2826810"/>
              <a:chExt cx="1675047" cy="1670008"/>
            </a:xfrm>
          </p:grpSpPr>
          <p:sp>
            <p:nvSpPr>
              <p:cNvPr id="682" name="Google Shape;682;p56"/>
              <p:cNvSpPr/>
              <p:nvPr/>
            </p:nvSpPr>
            <p:spPr>
              <a:xfrm>
                <a:off x="6017575" y="387516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56"/>
              <p:cNvSpPr/>
              <p:nvPr/>
            </p:nvSpPr>
            <p:spPr>
              <a:xfrm>
                <a:off x="7070964" y="387516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56"/>
              <p:cNvSpPr/>
              <p:nvPr/>
            </p:nvSpPr>
            <p:spPr>
              <a:xfrm>
                <a:off x="6017575" y="282681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56"/>
              <p:cNvSpPr/>
              <p:nvPr/>
            </p:nvSpPr>
            <p:spPr>
              <a:xfrm>
                <a:off x="7070964" y="2826810"/>
                <a:ext cx="621658" cy="621658"/>
              </a:xfrm>
              <a:prstGeom prst="ellipse">
                <a:avLst/>
              </a:prstGeom>
              <a:solidFill>
                <a:srgbClr val="17365D"/>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686" name="Google Shape;686;p56"/>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687" name="Google Shape;687;p56"/>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
        <p:nvSpPr>
          <p:cNvPr id="688" name="Google Shape;688;p56"/>
          <p:cNvSpPr/>
          <p:nvPr/>
        </p:nvSpPr>
        <p:spPr>
          <a:xfrm>
            <a:off x="2438679" y="3000372"/>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689" name="Google Shape;689;p56"/>
          <p:cNvSpPr/>
          <p:nvPr/>
        </p:nvSpPr>
        <p:spPr>
          <a:xfrm>
            <a:off x="1493559" y="3786190"/>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sp>
        <p:nvSpPr>
          <p:cNvPr id="690" name="Google Shape;690;p56"/>
          <p:cNvSpPr/>
          <p:nvPr/>
        </p:nvSpPr>
        <p:spPr>
          <a:xfrm>
            <a:off x="4153191" y="3786190"/>
            <a:ext cx="6819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Vs.</a:t>
            </a:r>
            <a:endParaRPr b="1" sz="3200">
              <a:solidFill>
                <a:srgbClr val="0000FF"/>
              </a:solidFill>
              <a:latin typeface="Calibri"/>
              <a:ea typeface="Calibri"/>
              <a:cs typeface="Calibri"/>
              <a:sym typeface="Calibri"/>
            </a:endParaRPr>
          </a:p>
        </p:txBody>
      </p:sp>
      <p:sp>
        <p:nvSpPr>
          <p:cNvPr id="691" name="Google Shape;691;p56"/>
          <p:cNvSpPr/>
          <p:nvPr/>
        </p:nvSpPr>
        <p:spPr>
          <a:xfrm>
            <a:off x="5786446" y="3071810"/>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a:t>
            </a:r>
            <a:endParaRPr b="1" i="0" sz="2625" u="none" cap="none" strike="noStrike">
              <a:solidFill>
                <a:srgbClr val="FFFFFF"/>
              </a:solidFill>
              <a:latin typeface="Calibri"/>
              <a:ea typeface="Calibri"/>
              <a:cs typeface="Calibri"/>
              <a:sym typeface="Calibri"/>
            </a:endParaRPr>
          </a:p>
        </p:txBody>
      </p:sp>
      <p:sp>
        <p:nvSpPr>
          <p:cNvPr id="692" name="Google Shape;692;p56"/>
          <p:cNvSpPr/>
          <p:nvPr/>
        </p:nvSpPr>
        <p:spPr>
          <a:xfrm>
            <a:off x="4786314" y="3786190"/>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Primary Key</a:t>
            </a:r>
            <a:endParaRPr b="1" sz="32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6" name="Shape 696"/>
        <p:cNvGrpSpPr/>
        <p:nvPr/>
      </p:nvGrpSpPr>
      <p:grpSpPr>
        <a:xfrm>
          <a:off x="0" y="0"/>
          <a:ext cx="0" cy="0"/>
          <a:chOff x="0" y="0"/>
          <a:chExt cx="0" cy="0"/>
        </a:xfrm>
      </p:grpSpPr>
      <p:pic>
        <p:nvPicPr>
          <p:cNvPr descr="Puzzle" id="697" name="Google Shape;697;p57"/>
          <p:cNvPicPr preferRelativeResize="0"/>
          <p:nvPr/>
        </p:nvPicPr>
        <p:blipFill rotWithShape="1">
          <a:blip r:embed="rId3">
            <a:alphaModFix/>
          </a:blip>
          <a:srcRect b="0" l="0" r="0" t="0"/>
          <a:stretch/>
        </p:blipFill>
        <p:spPr>
          <a:xfrm>
            <a:off x="2143108" y="1486903"/>
            <a:ext cx="392415" cy="392415"/>
          </a:xfrm>
          <a:prstGeom prst="rect">
            <a:avLst/>
          </a:prstGeom>
          <a:noFill/>
          <a:ln>
            <a:noFill/>
          </a:ln>
          <a:effectLst>
            <a:outerShdw blurRad="50800" rotWithShape="0" algn="tl" dir="2700000" dist="38100">
              <a:srgbClr val="000000">
                <a:alpha val="40000"/>
              </a:srgbClr>
            </a:outerShdw>
          </a:effectLst>
        </p:spPr>
      </p:pic>
      <p:grpSp>
        <p:nvGrpSpPr>
          <p:cNvPr id="698" name="Google Shape;698;p57"/>
          <p:cNvGrpSpPr/>
          <p:nvPr/>
        </p:nvGrpSpPr>
        <p:grpSpPr>
          <a:xfrm>
            <a:off x="571472" y="285728"/>
            <a:ext cx="1764930" cy="1792764"/>
            <a:chOff x="2169409" y="3407373"/>
            <a:chExt cx="2084832" cy="2117710"/>
          </a:xfrm>
        </p:grpSpPr>
        <p:sp>
          <p:nvSpPr>
            <p:cNvPr id="699" name="Google Shape;699;p57"/>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00" name="Google Shape;700;p57"/>
            <p:cNvGrpSpPr/>
            <p:nvPr/>
          </p:nvGrpSpPr>
          <p:grpSpPr>
            <a:xfrm>
              <a:off x="2374302" y="3407373"/>
              <a:ext cx="1675047" cy="1670008"/>
              <a:chOff x="6017575" y="2826810"/>
              <a:chExt cx="1675047" cy="1670008"/>
            </a:xfrm>
          </p:grpSpPr>
          <p:sp>
            <p:nvSpPr>
              <p:cNvPr id="701" name="Google Shape;701;p57"/>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p57"/>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57"/>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57"/>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705" name="Google Shape;705;p57"/>
          <p:cNvSpPr txBox="1"/>
          <p:nvPr/>
        </p:nvSpPr>
        <p:spPr>
          <a:xfrm>
            <a:off x="857224" y="1782537"/>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706" name="Google Shape;706;p57"/>
          <p:cNvPicPr preferRelativeResize="0"/>
          <p:nvPr/>
        </p:nvPicPr>
        <p:blipFill rotWithShape="1">
          <a:blip r:embed="rId4">
            <a:alphaModFix/>
          </a:blip>
          <a:srcRect b="0" l="0" r="0" t="0"/>
          <a:stretch/>
        </p:blipFill>
        <p:spPr>
          <a:xfrm>
            <a:off x="2214546" y="1428736"/>
            <a:ext cx="442936" cy="442936"/>
          </a:xfrm>
          <a:prstGeom prst="rect">
            <a:avLst/>
          </a:prstGeom>
          <a:noFill/>
          <a:ln>
            <a:noFill/>
          </a:ln>
          <a:effectLst>
            <a:outerShdw blurRad="50800" rotWithShape="0" algn="tl" dir="2700000" dist="38100">
              <a:srgbClr val="000000">
                <a:alpha val="40000"/>
              </a:srgbClr>
            </a:outerShdw>
          </a:effectLst>
        </p:spPr>
      </p:pic>
      <p:sp>
        <p:nvSpPr>
          <p:cNvPr id="707" name="Google Shape;707;p57"/>
          <p:cNvSpPr/>
          <p:nvPr/>
        </p:nvSpPr>
        <p:spPr>
          <a:xfrm>
            <a:off x="3802608"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708" name="Google Shape;708;p57"/>
          <p:cNvSpPr/>
          <p:nvPr/>
        </p:nvSpPr>
        <p:spPr>
          <a:xfrm>
            <a:off x="2857488"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sp>
        <p:nvSpPr>
          <p:cNvPr id="709" name="Google Shape;709;p57"/>
          <p:cNvSpPr/>
          <p:nvPr/>
        </p:nvSpPr>
        <p:spPr>
          <a:xfrm>
            <a:off x="5517120" y="1428736"/>
            <a:ext cx="6819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Vs.</a:t>
            </a:r>
            <a:endParaRPr b="1" sz="3200">
              <a:solidFill>
                <a:srgbClr val="0000FF"/>
              </a:solidFill>
              <a:latin typeface="Calibri"/>
              <a:ea typeface="Calibri"/>
              <a:cs typeface="Calibri"/>
              <a:sym typeface="Calibri"/>
            </a:endParaRPr>
          </a:p>
        </p:txBody>
      </p:sp>
      <p:sp>
        <p:nvSpPr>
          <p:cNvPr id="710" name="Google Shape;710;p57"/>
          <p:cNvSpPr/>
          <p:nvPr/>
        </p:nvSpPr>
        <p:spPr>
          <a:xfrm>
            <a:off x="7150375" y="714356"/>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12</a:t>
            </a:r>
            <a:endParaRPr b="1" i="0" sz="2625" u="none" cap="none" strike="noStrike">
              <a:solidFill>
                <a:srgbClr val="FFFFFF"/>
              </a:solidFill>
              <a:latin typeface="Calibri"/>
              <a:ea typeface="Calibri"/>
              <a:cs typeface="Calibri"/>
              <a:sym typeface="Calibri"/>
            </a:endParaRPr>
          </a:p>
        </p:txBody>
      </p:sp>
      <p:sp>
        <p:nvSpPr>
          <p:cNvPr id="711" name="Google Shape;711;p57"/>
          <p:cNvSpPr/>
          <p:nvPr/>
        </p:nvSpPr>
        <p:spPr>
          <a:xfrm>
            <a:off x="6150243" y="1428736"/>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Primary Key</a:t>
            </a:r>
            <a:endParaRPr b="1" sz="3200">
              <a:solidFill>
                <a:schemeClr val="dk1"/>
              </a:solidFill>
              <a:latin typeface="Calibri"/>
              <a:ea typeface="Calibri"/>
              <a:cs typeface="Calibri"/>
              <a:sym typeface="Calibri"/>
            </a:endParaRPr>
          </a:p>
        </p:txBody>
      </p:sp>
      <p:graphicFrame>
        <p:nvGraphicFramePr>
          <p:cNvPr id="712" name="Google Shape;712;p57"/>
          <p:cNvGraphicFramePr/>
          <p:nvPr/>
        </p:nvGraphicFramePr>
        <p:xfrm>
          <a:off x="714348" y="2928934"/>
          <a:ext cx="3000000" cy="3000000"/>
        </p:xfrm>
        <a:graphic>
          <a:graphicData uri="http://schemas.openxmlformats.org/drawingml/2006/table">
            <a:tbl>
              <a:tblPr>
                <a:noFill/>
                <a:tableStyleId>{F0D83A5A-C7E9-46FE-BEE2-27B4CF73DE6C}</a:tableStyleId>
              </a:tblPr>
              <a:tblGrid>
                <a:gridCol w="4000525"/>
                <a:gridCol w="4000525"/>
              </a:tblGrid>
              <a:tr h="368550">
                <a:tc>
                  <a:txBody>
                    <a:bodyPr/>
                    <a:lstStyle/>
                    <a:p>
                      <a:pPr indent="0" lvl="0" marL="0" marR="0" rtl="0" algn="ctr">
                        <a:spcBef>
                          <a:spcPts val="0"/>
                        </a:spcBef>
                        <a:spcAft>
                          <a:spcPts val="0"/>
                        </a:spcAft>
                        <a:buNone/>
                      </a:pPr>
                      <a:r>
                        <a:rPr b="1" i="0" lang="en-IN" sz="2800" u="none" cap="none" strike="noStrike">
                          <a:solidFill>
                            <a:srgbClr val="FFFF00"/>
                          </a:solidFill>
                        </a:rPr>
                        <a:t>Primary Key</a:t>
                      </a:r>
                      <a:endParaRPr/>
                    </a:p>
                  </a:txBody>
                  <a:tcPr marT="65825" marB="65825" marR="65825" marL="65825">
                    <a:lnL cap="flat" cmpd="sng" w="12700">
                      <a:solidFill>
                        <a:srgbClr val="F046E5"/>
                      </a:solidFill>
                      <a:prstDash val="solid"/>
                      <a:round/>
                      <a:headEnd len="sm" w="sm" type="none"/>
                      <a:tailEnd len="sm" w="sm" type="none"/>
                    </a:lnL>
                    <a:lnR cap="flat" cmpd="sng" w="12700">
                      <a:solidFill>
                        <a:srgbClr val="708EE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6600"/>
                    </a:solidFill>
                  </a:tcPr>
                </a:tc>
                <a:tc>
                  <a:txBody>
                    <a:bodyPr/>
                    <a:lstStyle/>
                    <a:p>
                      <a:pPr indent="0" lvl="0" marL="0" marR="0" rtl="0" algn="ctr">
                        <a:spcBef>
                          <a:spcPts val="0"/>
                        </a:spcBef>
                        <a:spcAft>
                          <a:spcPts val="0"/>
                        </a:spcAft>
                        <a:buNone/>
                      </a:pPr>
                      <a:r>
                        <a:rPr b="1" i="0" lang="en-IN" sz="2800" u="none" cap="none" strike="noStrike">
                          <a:solidFill>
                            <a:srgbClr val="FFFF00"/>
                          </a:solidFill>
                        </a:rPr>
                        <a:t>Foreign Key</a:t>
                      </a:r>
                      <a:endParaRPr/>
                    </a:p>
                  </a:txBody>
                  <a:tcPr marT="65825" marB="65825" marR="65825" marL="65825">
                    <a:lnL cap="flat" cmpd="sng" w="12700">
                      <a:solidFill>
                        <a:srgbClr val="708EE4"/>
                      </a:solidFill>
                      <a:prstDash val="solid"/>
                      <a:round/>
                      <a:headEnd len="sm" w="sm" type="none"/>
                      <a:tailEnd len="sm" w="sm" type="none"/>
                    </a:lnL>
                    <a:lnR cap="flat" cmpd="sng" w="12700">
                      <a:solidFill>
                        <a:srgbClr val="204E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6600"/>
                    </a:solidFill>
                  </a:tcPr>
                </a:tc>
              </a:tr>
              <a:tr h="605475">
                <a:tc>
                  <a:txBody>
                    <a:bodyPr/>
                    <a:lstStyle/>
                    <a:p>
                      <a:pPr indent="0" lvl="0" marL="0" marR="0" rtl="0" algn="just">
                        <a:spcBef>
                          <a:spcPts val="0"/>
                        </a:spcBef>
                        <a:spcAft>
                          <a:spcPts val="0"/>
                        </a:spcAft>
                        <a:buNone/>
                      </a:pPr>
                      <a:r>
                        <a:rPr b="1" i="0" lang="en-IN" sz="2800" u="none" cap="none" strike="noStrike"/>
                        <a:t>Helps you to uniquely identify a record in the table.</a:t>
                      </a:r>
                      <a:endParaRPr/>
                    </a:p>
                  </a:txBody>
                  <a:tcPr marT="65825" marB="65825" marR="65825" marL="65825">
                    <a:lnL cap="flat" cmpd="sng" w="12700">
                      <a:solidFill>
                        <a:srgbClr val="404BE5"/>
                      </a:solidFill>
                      <a:prstDash val="solid"/>
                      <a:round/>
                      <a:headEnd len="sm" w="sm" type="none"/>
                      <a:tailEnd len="sm" w="sm" type="none"/>
                    </a:lnL>
                    <a:lnR cap="flat" cmpd="sng" w="12700">
                      <a:solidFill>
                        <a:srgbClr val="B04B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IN" sz="2800" u="none" cap="none" strike="noStrike"/>
                        <a:t>It is a field in the table that is the primary key of another table.</a:t>
                      </a:r>
                      <a:endParaRPr/>
                    </a:p>
                  </a:txBody>
                  <a:tcPr marT="65825" marB="65825" marR="65825" marL="65825">
                    <a:lnL cap="flat" cmpd="sng" w="12700">
                      <a:solidFill>
                        <a:srgbClr val="B04BE5"/>
                      </a:solidFill>
                      <a:prstDash val="solid"/>
                      <a:round/>
                      <a:headEnd len="sm" w="sm" type="none"/>
                      <a:tailEnd len="sm" w="sm" type="none"/>
                    </a:lnL>
                    <a:lnR cap="flat" cmpd="sng" w="12700">
                      <a:solidFill>
                        <a:srgbClr val="D04E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05475">
                <a:tc>
                  <a:txBody>
                    <a:bodyPr/>
                    <a:lstStyle/>
                    <a:p>
                      <a:pPr indent="0" lvl="0" marL="0" marR="0" rtl="0" algn="just">
                        <a:spcBef>
                          <a:spcPts val="0"/>
                        </a:spcBef>
                        <a:spcAft>
                          <a:spcPts val="0"/>
                        </a:spcAft>
                        <a:buNone/>
                      </a:pPr>
                      <a:r>
                        <a:rPr b="1" i="0" lang="en-IN" sz="2800" u="none" cap="none" strike="noStrike"/>
                        <a:t>Primary Key never accept null values.</a:t>
                      </a:r>
                      <a:endParaRPr/>
                    </a:p>
                  </a:txBody>
                  <a:tcPr marT="65825" marB="65825" marR="65825" marL="65825">
                    <a:lnL cap="flat" cmpd="sng" w="12700">
                      <a:solidFill>
                        <a:srgbClr val="404FE5"/>
                      </a:solidFill>
                      <a:prstDash val="solid"/>
                      <a:round/>
                      <a:headEnd len="sm" w="sm" type="none"/>
                      <a:tailEnd len="sm" w="sm" type="none"/>
                    </a:lnL>
                    <a:lnR cap="flat" cmpd="sng" w="12700">
                      <a:solidFill>
                        <a:srgbClr val="A04F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just">
                        <a:spcBef>
                          <a:spcPts val="0"/>
                        </a:spcBef>
                        <a:spcAft>
                          <a:spcPts val="0"/>
                        </a:spcAft>
                        <a:buNone/>
                      </a:pPr>
                      <a:r>
                        <a:rPr b="1" i="0" lang="en-IN" sz="2800" u="none" cap="none" strike="noStrike"/>
                        <a:t>A foreign key may accept multiple null values.</a:t>
                      </a:r>
                      <a:endParaRPr/>
                    </a:p>
                  </a:txBody>
                  <a:tcPr marT="65825" marB="65825" marR="65825" marL="65825">
                    <a:lnL cap="flat" cmpd="sng" w="12700">
                      <a:solidFill>
                        <a:srgbClr val="A04FE5"/>
                      </a:solidFill>
                      <a:prstDash val="solid"/>
                      <a:round/>
                      <a:headEnd len="sm" w="sm" type="none"/>
                      <a:tailEnd len="sm" w="sm" type="none"/>
                    </a:lnL>
                    <a:lnR cap="flat" cmpd="sng" w="12700">
                      <a:solidFill>
                        <a:srgbClr val="804F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bl>
          </a:graphicData>
        </a:graphic>
      </p:graphicFrame>
      <p:sp>
        <p:nvSpPr>
          <p:cNvPr id="713" name="Google Shape;713;p57"/>
          <p:cNvSpPr/>
          <p:nvPr/>
        </p:nvSpPr>
        <p:spPr>
          <a:xfrm>
            <a:off x="6357950" y="6072206"/>
            <a:ext cx="1983107"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N" sz="2800">
                <a:solidFill>
                  <a:srgbClr val="0000FF"/>
                </a:solidFill>
                <a:latin typeface="Calibri"/>
                <a:ea typeface="Calibri"/>
                <a:cs typeface="Calibri"/>
                <a:sym typeface="Calibri"/>
              </a:rPr>
              <a:t>Continued…</a:t>
            </a:r>
            <a:endParaRPr b="1" sz="2800">
              <a:solidFill>
                <a:srgbClr val="0000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7" name="Shape 717"/>
        <p:cNvGrpSpPr/>
        <p:nvPr/>
      </p:nvGrpSpPr>
      <p:grpSpPr>
        <a:xfrm>
          <a:off x="0" y="0"/>
          <a:ext cx="0" cy="0"/>
          <a:chOff x="0" y="0"/>
          <a:chExt cx="0" cy="0"/>
        </a:xfrm>
      </p:grpSpPr>
      <p:pic>
        <p:nvPicPr>
          <p:cNvPr descr="Puzzle" id="718" name="Google Shape;718;p58"/>
          <p:cNvPicPr preferRelativeResize="0"/>
          <p:nvPr/>
        </p:nvPicPr>
        <p:blipFill rotWithShape="1">
          <a:blip r:embed="rId3">
            <a:alphaModFix/>
          </a:blip>
          <a:srcRect b="0" l="0" r="0" t="0"/>
          <a:stretch/>
        </p:blipFill>
        <p:spPr>
          <a:xfrm>
            <a:off x="2143108" y="1201151"/>
            <a:ext cx="392415" cy="392415"/>
          </a:xfrm>
          <a:prstGeom prst="rect">
            <a:avLst/>
          </a:prstGeom>
          <a:noFill/>
          <a:ln>
            <a:noFill/>
          </a:ln>
          <a:effectLst>
            <a:outerShdw blurRad="50800" rotWithShape="0" algn="tl" dir="2700000" dist="38100">
              <a:srgbClr val="000000">
                <a:alpha val="40000"/>
              </a:srgbClr>
            </a:outerShdw>
          </a:effectLst>
        </p:spPr>
      </p:pic>
      <p:grpSp>
        <p:nvGrpSpPr>
          <p:cNvPr id="719" name="Google Shape;719;p58"/>
          <p:cNvGrpSpPr/>
          <p:nvPr/>
        </p:nvGrpSpPr>
        <p:grpSpPr>
          <a:xfrm>
            <a:off x="571472" y="-24"/>
            <a:ext cx="1764930" cy="1792764"/>
            <a:chOff x="2169409" y="3407373"/>
            <a:chExt cx="2084832" cy="2117710"/>
          </a:xfrm>
        </p:grpSpPr>
        <p:sp>
          <p:nvSpPr>
            <p:cNvPr id="720" name="Google Shape;720;p58"/>
            <p:cNvSpPr/>
            <p:nvPr/>
          </p:nvSpPr>
          <p:spPr>
            <a:xfrm>
              <a:off x="2169409" y="3442678"/>
              <a:ext cx="2084832" cy="20824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21" name="Google Shape;721;p58"/>
            <p:cNvGrpSpPr/>
            <p:nvPr/>
          </p:nvGrpSpPr>
          <p:grpSpPr>
            <a:xfrm>
              <a:off x="2374302" y="3407373"/>
              <a:ext cx="1675047" cy="1670008"/>
              <a:chOff x="6017575" y="2826810"/>
              <a:chExt cx="1675047" cy="1670008"/>
            </a:xfrm>
          </p:grpSpPr>
          <p:sp>
            <p:nvSpPr>
              <p:cNvPr id="722" name="Google Shape;722;p58"/>
              <p:cNvSpPr/>
              <p:nvPr/>
            </p:nvSpPr>
            <p:spPr>
              <a:xfrm>
                <a:off x="6017575"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3" name="Google Shape;723;p58"/>
              <p:cNvSpPr/>
              <p:nvPr/>
            </p:nvSpPr>
            <p:spPr>
              <a:xfrm>
                <a:off x="7070964" y="387516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4" name="Google Shape;724;p58"/>
              <p:cNvSpPr/>
              <p:nvPr/>
            </p:nvSpPr>
            <p:spPr>
              <a:xfrm>
                <a:off x="6017575"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58"/>
              <p:cNvSpPr/>
              <p:nvPr/>
            </p:nvSpPr>
            <p:spPr>
              <a:xfrm>
                <a:off x="7070964" y="2826810"/>
                <a:ext cx="621658" cy="621658"/>
              </a:xfrm>
              <a:prstGeom prst="ellipse">
                <a:avLst/>
              </a:prstGeom>
              <a:solidFill>
                <a:schemeClr val="accent4"/>
              </a:solidFill>
              <a:ln>
                <a:noFill/>
              </a:ln>
              <a:effectLst>
                <a:outerShdw blurRad="88900" rotWithShape="0" algn="tl" dir="2700000" dist="1905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726" name="Google Shape;726;p58"/>
          <p:cNvSpPr txBox="1"/>
          <p:nvPr/>
        </p:nvSpPr>
        <p:spPr>
          <a:xfrm>
            <a:off x="857224" y="1496785"/>
            <a:ext cx="1714512" cy="646331"/>
          </a:xfrm>
          <a:prstGeom prst="rect">
            <a:avLst/>
          </a:prstGeom>
          <a:no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lt1"/>
                </a:solidFill>
                <a:latin typeface="Calibri"/>
                <a:ea typeface="Calibri"/>
                <a:cs typeface="Calibri"/>
                <a:sym typeface="Calibri"/>
              </a:rPr>
              <a:t>KEYS</a:t>
            </a:r>
            <a:endParaRPr b="1" sz="3600">
              <a:solidFill>
                <a:schemeClr val="lt1"/>
              </a:solidFill>
              <a:latin typeface="Calibri"/>
              <a:ea typeface="Calibri"/>
              <a:cs typeface="Calibri"/>
              <a:sym typeface="Calibri"/>
            </a:endParaRPr>
          </a:p>
        </p:txBody>
      </p:sp>
      <p:pic>
        <p:nvPicPr>
          <p:cNvPr descr="Puzzle" id="727" name="Google Shape;727;p58"/>
          <p:cNvPicPr preferRelativeResize="0"/>
          <p:nvPr/>
        </p:nvPicPr>
        <p:blipFill rotWithShape="1">
          <a:blip r:embed="rId4">
            <a:alphaModFix/>
          </a:blip>
          <a:srcRect b="0" l="0" r="0" t="0"/>
          <a:stretch/>
        </p:blipFill>
        <p:spPr>
          <a:xfrm>
            <a:off x="2214546" y="1142984"/>
            <a:ext cx="442936" cy="442936"/>
          </a:xfrm>
          <a:prstGeom prst="rect">
            <a:avLst/>
          </a:prstGeom>
          <a:noFill/>
          <a:ln>
            <a:noFill/>
          </a:ln>
          <a:effectLst>
            <a:outerShdw blurRad="50800" rotWithShape="0" algn="tl" dir="2700000" dist="38100">
              <a:srgbClr val="000000">
                <a:alpha val="40000"/>
              </a:srgbClr>
            </a:outerShdw>
          </a:effectLst>
        </p:spPr>
      </p:pic>
      <p:sp>
        <p:nvSpPr>
          <p:cNvPr id="728" name="Google Shape;728;p58"/>
          <p:cNvSpPr/>
          <p:nvPr/>
        </p:nvSpPr>
        <p:spPr>
          <a:xfrm>
            <a:off x="3802608" y="642918"/>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rgbClr val="E36C09"/>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4</a:t>
            </a:r>
            <a:endParaRPr b="1" i="0" sz="2625" u="none" cap="none" strike="noStrike">
              <a:solidFill>
                <a:srgbClr val="FFFFFF"/>
              </a:solidFill>
              <a:latin typeface="Calibri"/>
              <a:ea typeface="Calibri"/>
              <a:cs typeface="Calibri"/>
              <a:sym typeface="Calibri"/>
            </a:endParaRPr>
          </a:p>
        </p:txBody>
      </p:sp>
      <p:sp>
        <p:nvSpPr>
          <p:cNvPr id="729" name="Google Shape;729;p58"/>
          <p:cNvSpPr/>
          <p:nvPr/>
        </p:nvSpPr>
        <p:spPr>
          <a:xfrm>
            <a:off x="2857488" y="1428736"/>
            <a:ext cx="21595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Foreign Key</a:t>
            </a:r>
            <a:endParaRPr b="1" sz="3200">
              <a:solidFill>
                <a:schemeClr val="dk1"/>
              </a:solidFill>
              <a:latin typeface="Calibri"/>
              <a:ea typeface="Calibri"/>
              <a:cs typeface="Calibri"/>
              <a:sym typeface="Calibri"/>
            </a:endParaRPr>
          </a:p>
        </p:txBody>
      </p:sp>
      <p:sp>
        <p:nvSpPr>
          <p:cNvPr id="730" name="Google Shape;730;p58"/>
          <p:cNvSpPr/>
          <p:nvPr/>
        </p:nvSpPr>
        <p:spPr>
          <a:xfrm>
            <a:off x="5517120" y="1428736"/>
            <a:ext cx="6819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Vs.</a:t>
            </a:r>
            <a:endParaRPr b="1" sz="3200">
              <a:solidFill>
                <a:srgbClr val="0000FF"/>
              </a:solidFill>
              <a:latin typeface="Calibri"/>
              <a:ea typeface="Calibri"/>
              <a:cs typeface="Calibri"/>
              <a:sym typeface="Calibri"/>
            </a:endParaRPr>
          </a:p>
        </p:txBody>
      </p:sp>
      <p:sp>
        <p:nvSpPr>
          <p:cNvPr id="731" name="Google Shape;731;p58"/>
          <p:cNvSpPr/>
          <p:nvPr/>
        </p:nvSpPr>
        <p:spPr>
          <a:xfrm>
            <a:off x="7150375" y="714356"/>
            <a:ext cx="1581455" cy="1580297"/>
          </a:xfrm>
          <a:custGeom>
            <a:rect b="b" l="l" r="r" t="t"/>
            <a:pathLst>
              <a:path extrusionOk="0" h="20559" w="2053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rgbClr val="953734"/>
              </a:gs>
            </a:gsLst>
            <a:lin ang="16200000" scaled="0"/>
          </a:gradFill>
          <a:ln>
            <a:noFill/>
          </a:ln>
        </p:spPr>
        <p:txBody>
          <a:bodyPr anchorCtr="0" anchor="t" bIns="28575" lIns="137150" spcFirstLastPara="1" rIns="28575" wrap="square" tIns="28575">
            <a:noAutofit/>
          </a:bodyPr>
          <a:lstStyle/>
          <a:p>
            <a:pPr indent="0" lvl="0" marL="0" marR="0" rtl="0" algn="l">
              <a:lnSpc>
                <a:spcPct val="100000"/>
              </a:lnSpc>
              <a:spcBef>
                <a:spcPts val="0"/>
              </a:spcBef>
              <a:spcAft>
                <a:spcPts val="0"/>
              </a:spcAft>
              <a:buClr>
                <a:srgbClr val="FFFFFF"/>
              </a:buClr>
              <a:buSzPts val="2625"/>
              <a:buFont typeface="Calibri"/>
              <a:buNone/>
            </a:pPr>
            <a:r>
              <a:rPr b="1" i="0" lang="en-IN" sz="2625" u="none" cap="none" strike="noStrike">
                <a:solidFill>
                  <a:srgbClr val="FFFFFF"/>
                </a:solidFill>
                <a:latin typeface="Calibri"/>
                <a:ea typeface="Calibri"/>
                <a:cs typeface="Calibri"/>
                <a:sym typeface="Calibri"/>
              </a:rPr>
              <a:t>1</a:t>
            </a:r>
            <a:endParaRPr b="1" i="0" sz="2625" u="none" cap="none" strike="noStrike">
              <a:solidFill>
                <a:srgbClr val="FFFFFF"/>
              </a:solidFill>
              <a:latin typeface="Calibri"/>
              <a:ea typeface="Calibri"/>
              <a:cs typeface="Calibri"/>
              <a:sym typeface="Calibri"/>
            </a:endParaRPr>
          </a:p>
        </p:txBody>
      </p:sp>
      <p:sp>
        <p:nvSpPr>
          <p:cNvPr id="732" name="Google Shape;732;p58"/>
          <p:cNvSpPr/>
          <p:nvPr/>
        </p:nvSpPr>
        <p:spPr>
          <a:xfrm>
            <a:off x="6150243" y="1428736"/>
            <a:ext cx="22334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Primary Key</a:t>
            </a:r>
            <a:endParaRPr b="1" sz="3200">
              <a:solidFill>
                <a:schemeClr val="dk1"/>
              </a:solidFill>
              <a:latin typeface="Calibri"/>
              <a:ea typeface="Calibri"/>
              <a:cs typeface="Calibri"/>
              <a:sym typeface="Calibri"/>
            </a:endParaRPr>
          </a:p>
        </p:txBody>
      </p:sp>
      <p:graphicFrame>
        <p:nvGraphicFramePr>
          <p:cNvPr id="733" name="Google Shape;733;p58"/>
          <p:cNvGraphicFramePr/>
          <p:nvPr/>
        </p:nvGraphicFramePr>
        <p:xfrm>
          <a:off x="285720" y="2428868"/>
          <a:ext cx="3000000" cy="3000000"/>
        </p:xfrm>
        <a:graphic>
          <a:graphicData uri="http://schemas.openxmlformats.org/drawingml/2006/table">
            <a:tbl>
              <a:tblPr>
                <a:noFill/>
                <a:tableStyleId>{F0D83A5A-C7E9-46FE-BEE2-27B4CF73DE6C}</a:tableStyleId>
              </a:tblPr>
              <a:tblGrid>
                <a:gridCol w="3929100"/>
                <a:gridCol w="4714875"/>
              </a:tblGrid>
              <a:tr h="368550">
                <a:tc>
                  <a:txBody>
                    <a:bodyPr/>
                    <a:lstStyle/>
                    <a:p>
                      <a:pPr indent="0" lvl="0" marL="0" marR="0" rtl="0" algn="ctr">
                        <a:spcBef>
                          <a:spcPts val="0"/>
                        </a:spcBef>
                        <a:spcAft>
                          <a:spcPts val="0"/>
                        </a:spcAft>
                        <a:buNone/>
                      </a:pPr>
                      <a:r>
                        <a:rPr b="1" i="0" lang="en-IN" sz="2800" u="none" cap="none" strike="noStrike">
                          <a:solidFill>
                            <a:srgbClr val="FFFF00"/>
                          </a:solidFill>
                        </a:rPr>
                        <a:t>Primary Key</a:t>
                      </a:r>
                      <a:endParaRPr/>
                    </a:p>
                  </a:txBody>
                  <a:tcPr marT="65825" marB="65825" marR="65825" marL="65825">
                    <a:lnL cap="flat" cmpd="sng" w="12700">
                      <a:solidFill>
                        <a:srgbClr val="F046E5"/>
                      </a:solidFill>
                      <a:prstDash val="solid"/>
                      <a:round/>
                      <a:headEnd len="sm" w="sm" type="none"/>
                      <a:tailEnd len="sm" w="sm" type="none"/>
                    </a:lnL>
                    <a:lnR cap="flat" cmpd="sng" w="12700">
                      <a:solidFill>
                        <a:srgbClr val="708EE4"/>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6600"/>
                    </a:solidFill>
                  </a:tcPr>
                </a:tc>
                <a:tc>
                  <a:txBody>
                    <a:bodyPr/>
                    <a:lstStyle/>
                    <a:p>
                      <a:pPr indent="0" lvl="0" marL="0" marR="0" rtl="0" algn="ctr">
                        <a:spcBef>
                          <a:spcPts val="0"/>
                        </a:spcBef>
                        <a:spcAft>
                          <a:spcPts val="0"/>
                        </a:spcAft>
                        <a:buNone/>
                      </a:pPr>
                      <a:r>
                        <a:rPr b="1" i="0" lang="en-IN" sz="2800" u="none" cap="none" strike="noStrike">
                          <a:solidFill>
                            <a:srgbClr val="FFFF00"/>
                          </a:solidFill>
                        </a:rPr>
                        <a:t>Foreign Key</a:t>
                      </a:r>
                      <a:endParaRPr/>
                    </a:p>
                  </a:txBody>
                  <a:tcPr marT="65825" marB="65825" marR="65825" marL="65825">
                    <a:lnL cap="flat" cmpd="sng" w="12700">
                      <a:solidFill>
                        <a:srgbClr val="708EE4"/>
                      </a:solidFill>
                      <a:prstDash val="solid"/>
                      <a:round/>
                      <a:headEnd len="sm" w="sm" type="none"/>
                      <a:tailEnd len="sm" w="sm" type="none"/>
                    </a:lnL>
                    <a:lnR cap="flat" cmpd="sng" w="12700">
                      <a:solidFill>
                        <a:srgbClr val="204EE5"/>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6600"/>
                    </a:solidFill>
                  </a:tcPr>
                </a:tc>
              </a:tr>
              <a:tr h="1316275">
                <a:tc>
                  <a:txBody>
                    <a:bodyPr/>
                    <a:lstStyle/>
                    <a:p>
                      <a:pPr indent="0" lvl="0" marL="0" marR="0" rtl="0" algn="just">
                        <a:spcBef>
                          <a:spcPts val="0"/>
                        </a:spcBef>
                        <a:spcAft>
                          <a:spcPts val="0"/>
                        </a:spcAft>
                        <a:buNone/>
                      </a:pPr>
                      <a:r>
                        <a:rPr b="1" i="0" lang="en-IN" sz="2800" u="none" cap="none" strike="noStrike"/>
                        <a:t>Primary key is a clustered index and data in the DBMS table are physically organized in the sequence of the clustered index.</a:t>
                      </a:r>
                      <a:endParaRPr/>
                    </a:p>
                  </a:txBody>
                  <a:tcPr marT="65825" marB="65825" marR="65825" marL="65825">
                    <a:lnL cap="flat" cmpd="sng" w="12700">
                      <a:solidFill>
                        <a:srgbClr val="7030E7"/>
                      </a:solidFill>
                      <a:prstDash val="solid"/>
                      <a:round/>
                      <a:headEnd len="sm" w="sm" type="none"/>
                      <a:tailEnd len="sm" w="sm" type="none"/>
                    </a:lnL>
                    <a:lnR cap="flat" cmpd="sng" w="12700">
                      <a:solidFill>
                        <a:srgbClr val="4032E7"/>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1" i="0" lang="en-IN" sz="2800" u="none" cap="none" strike="noStrike"/>
                        <a:t>A foreign key cannot automatically create an index, clustered or non-clustered. However, you can manually create an index on the foreign key.</a:t>
                      </a:r>
                      <a:endParaRPr/>
                    </a:p>
                  </a:txBody>
                  <a:tcPr marT="65825" marB="65825" marR="65825" marL="65825">
                    <a:lnL cap="flat" cmpd="sng" w="12700">
                      <a:solidFill>
                        <a:srgbClr val="4032E7"/>
                      </a:solidFill>
                      <a:prstDash val="solid"/>
                      <a:round/>
                      <a:headEnd len="sm" w="sm" type="none"/>
                      <a:tailEnd len="sm" w="sm" type="none"/>
                    </a:lnL>
                    <a:lnR cap="flat" cmpd="sng" w="12700">
                      <a:solidFill>
                        <a:srgbClr val="8031E7"/>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05475">
                <a:tc>
                  <a:txBody>
                    <a:bodyPr/>
                    <a:lstStyle/>
                    <a:p>
                      <a:pPr indent="0" lvl="0" marL="0" marR="0" rtl="0" algn="just">
                        <a:spcBef>
                          <a:spcPts val="0"/>
                        </a:spcBef>
                        <a:spcAft>
                          <a:spcPts val="0"/>
                        </a:spcAft>
                        <a:buNone/>
                      </a:pPr>
                      <a:r>
                        <a:rPr b="1" i="0" lang="en-IN" sz="2800" u="none" cap="none" strike="noStrike"/>
                        <a:t>You can have the single Primary key in a table.</a:t>
                      </a:r>
                      <a:endParaRPr/>
                    </a:p>
                  </a:txBody>
                  <a:tcPr marT="65825" marB="65825" marR="65825" marL="65825">
                    <a:lnL cap="flat" cmpd="sng" w="12700">
                      <a:solidFill>
                        <a:srgbClr val="D036E7"/>
                      </a:solidFill>
                      <a:prstDash val="solid"/>
                      <a:round/>
                      <a:headEnd len="sm" w="sm" type="none"/>
                      <a:tailEnd len="sm" w="sm" type="none"/>
                    </a:lnL>
                    <a:lnR cap="flat" cmpd="sng" w="12700">
                      <a:solidFill>
                        <a:srgbClr val="9039E7"/>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7036E7"/>
                      </a:solidFill>
                      <a:prstDash val="solid"/>
                      <a:round/>
                      <a:headEnd len="sm" w="sm" type="none"/>
                      <a:tailEnd len="sm" w="sm" type="none"/>
                    </a:lnB>
                    <a:solidFill>
                      <a:srgbClr val="F9F9F9"/>
                    </a:solidFill>
                  </a:tcPr>
                </a:tc>
                <a:tc>
                  <a:txBody>
                    <a:bodyPr/>
                    <a:lstStyle/>
                    <a:p>
                      <a:pPr indent="0" lvl="0" marL="0" marR="0" rtl="0" algn="just">
                        <a:spcBef>
                          <a:spcPts val="0"/>
                        </a:spcBef>
                        <a:spcAft>
                          <a:spcPts val="0"/>
                        </a:spcAft>
                        <a:buNone/>
                      </a:pPr>
                      <a:r>
                        <a:rPr b="1" i="0" lang="en-IN" sz="2800" u="none" cap="none" strike="noStrike"/>
                        <a:t>You can have multiple foreign keys in a table.</a:t>
                      </a:r>
                      <a:endParaRPr/>
                    </a:p>
                  </a:txBody>
                  <a:tcPr marT="65825" marB="65825" marR="65825" marL="65825">
                    <a:lnL cap="flat" cmpd="sng" w="12700">
                      <a:solidFill>
                        <a:srgbClr val="9039E7"/>
                      </a:solidFill>
                      <a:prstDash val="solid"/>
                      <a:round/>
                      <a:headEnd len="sm" w="sm" type="none"/>
                      <a:tailEnd len="sm" w="sm" type="none"/>
                    </a:lnL>
                    <a:lnR cap="flat" cmpd="sng" w="12700">
                      <a:solidFill>
                        <a:srgbClr val="F037E7"/>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4039E7"/>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7" name="Shape 737"/>
        <p:cNvGrpSpPr/>
        <p:nvPr/>
      </p:nvGrpSpPr>
      <p:grpSpPr>
        <a:xfrm>
          <a:off x="0" y="0"/>
          <a:ext cx="0" cy="0"/>
          <a:chOff x="0" y="0"/>
          <a:chExt cx="0" cy="0"/>
        </a:xfrm>
      </p:grpSpPr>
      <p:sp>
        <p:nvSpPr>
          <p:cNvPr id="738" name="Google Shape;738;p59"/>
          <p:cNvSpPr txBox="1"/>
          <p:nvPr>
            <p:ph type="title"/>
          </p:nvPr>
        </p:nvSpPr>
        <p:spPr>
          <a:xfrm>
            <a:off x="428596" y="3071810"/>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739" name="Google Shape;739;p59"/>
          <p:cNvSpPr/>
          <p:nvPr/>
        </p:nvSpPr>
        <p:spPr>
          <a:xfrm rot="-6425731">
            <a:off x="7023763" y="3251797"/>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740" name="Google Shape;740;p59"/>
          <p:cNvGrpSpPr/>
          <p:nvPr/>
        </p:nvGrpSpPr>
        <p:grpSpPr>
          <a:xfrm rot="4934367">
            <a:off x="6228528" y="3833021"/>
            <a:ext cx="1184809" cy="320401"/>
            <a:chOff x="584200" y="3373301"/>
            <a:chExt cx="1579745" cy="427200"/>
          </a:xfrm>
        </p:grpSpPr>
        <p:sp>
          <p:nvSpPr>
            <p:cNvPr id="741" name="Google Shape;741;p59"/>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742" name="Google Shape;742;p59"/>
            <p:cNvCxnSpPr>
              <a:endCxn id="743" idx="5"/>
            </p:cNvCxnSpPr>
            <p:nvPr/>
          </p:nvCxnSpPr>
          <p:spPr>
            <a:xfrm rot="-4935758">
              <a:off x="1245136" y="2822552"/>
              <a:ext cx="222829" cy="152869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743" name="Google Shape;743;p59"/>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44" name="Google Shape;744;p59"/>
          <p:cNvSpPr/>
          <p:nvPr/>
        </p:nvSpPr>
        <p:spPr>
          <a:xfrm>
            <a:off x="7677314" y="3786190"/>
            <a:ext cx="60946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6"/>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21" name="Google Shape;121;p6"/>
          <p:cNvSpPr txBox="1"/>
          <p:nvPr/>
        </p:nvSpPr>
        <p:spPr>
          <a:xfrm>
            <a:off x="285720" y="1643050"/>
            <a:ext cx="7858180" cy="10001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3. ENFORCING STANDARDS</a:t>
            </a:r>
            <a:endParaRPr sz="3600">
              <a:solidFill>
                <a:schemeClr val="lt1"/>
              </a:solidFill>
              <a:latin typeface="Calibri"/>
              <a:ea typeface="Calibri"/>
              <a:cs typeface="Calibri"/>
              <a:sym typeface="Calibri"/>
            </a:endParaRPr>
          </a:p>
        </p:txBody>
      </p:sp>
      <p:sp>
        <p:nvSpPr>
          <p:cNvPr id="122" name="Google Shape;122;p6"/>
          <p:cNvSpPr/>
          <p:nvPr/>
        </p:nvSpPr>
        <p:spPr>
          <a:xfrm>
            <a:off x="357158" y="3214686"/>
            <a:ext cx="8501122" cy="223202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3200">
                <a:solidFill>
                  <a:schemeClr val="dk1"/>
                </a:solidFill>
                <a:latin typeface="Calibri"/>
                <a:ea typeface="Calibri"/>
                <a:cs typeface="Calibri"/>
                <a:sym typeface="Calibri"/>
              </a:rPr>
              <a:t>	DBAs can enforce standards depending on the company’s IT policy. For e.g. standards for names, reports, data elements etc.</a:t>
            </a:r>
            <a:endParaRPr b="1" sz="32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60"/>
          <p:cNvSpPr txBox="1"/>
          <p:nvPr>
            <p:ph type="title"/>
          </p:nvPr>
        </p:nvSpPr>
        <p:spPr>
          <a:xfrm>
            <a:off x="500034" y="428604"/>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750" name="Google Shape;750;p60"/>
          <p:cNvSpPr/>
          <p:nvPr/>
        </p:nvSpPr>
        <p:spPr>
          <a:xfrm rot="-6425731">
            <a:off x="7095201" y="608592"/>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751" name="Google Shape;751;p60"/>
          <p:cNvGrpSpPr/>
          <p:nvPr/>
        </p:nvGrpSpPr>
        <p:grpSpPr>
          <a:xfrm rot="4934367">
            <a:off x="6362593" y="1286047"/>
            <a:ext cx="1033823" cy="283826"/>
            <a:chOff x="584200" y="3438101"/>
            <a:chExt cx="1579745" cy="297600"/>
          </a:xfrm>
        </p:grpSpPr>
        <p:sp>
          <p:nvSpPr>
            <p:cNvPr id="752" name="Google Shape;752;p60"/>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753" name="Google Shape;753;p60"/>
            <p:cNvCxnSpPr>
              <a:endCxn id="754" idx="5"/>
            </p:cNvCxnSpPr>
            <p:nvPr/>
          </p:nvCxnSpPr>
          <p:spPr>
            <a:xfrm rot="-4727763">
              <a:off x="1277035" y="2826697"/>
              <a:ext cx="159031" cy="152040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754" name="Google Shape;754;p60"/>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55" name="Google Shape;755;p60"/>
          <p:cNvSpPr/>
          <p:nvPr/>
        </p:nvSpPr>
        <p:spPr>
          <a:xfrm>
            <a:off x="500034" y="2214554"/>
            <a:ext cx="8072494"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data in a table that is not linked is probably of no value to other tables. To maintain referential integrity of data that is linked across tables.</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r>
              <a:rPr b="1" lang="en-IN" sz="2800">
                <a:solidFill>
                  <a:srgbClr val="990033"/>
                </a:solidFill>
                <a:latin typeface="Calibri"/>
                <a:ea typeface="Calibri"/>
                <a:cs typeface="Calibri"/>
                <a:sym typeface="Calibri"/>
              </a:rPr>
              <a:t>Referential integrity (RI) </a:t>
            </a:r>
            <a:r>
              <a:rPr b="1" lang="en-IN" sz="2800">
                <a:solidFill>
                  <a:schemeClr val="dk1"/>
                </a:solidFill>
                <a:latin typeface="Calibri"/>
                <a:ea typeface="Calibri"/>
                <a:cs typeface="Calibri"/>
                <a:sym typeface="Calibri"/>
              </a:rPr>
              <a:t>is a relational database concept, which states that table relationships must always be consistent. In other words, any foreign key field must agree with the primary key that is referenced by the foreign key.</a:t>
            </a:r>
            <a:endParaRPr b="1" sz="2800">
              <a:solidFill>
                <a:schemeClr val="dk1"/>
              </a:solidFill>
              <a:latin typeface="Calibri"/>
              <a:ea typeface="Calibri"/>
              <a:cs typeface="Calibri"/>
              <a:sym typeface="Calibri"/>
            </a:endParaRPr>
          </a:p>
        </p:txBody>
      </p:sp>
      <p:sp>
        <p:nvSpPr>
          <p:cNvPr id="756" name="Google Shape;756;p60"/>
          <p:cNvSpPr/>
          <p:nvPr/>
        </p:nvSpPr>
        <p:spPr>
          <a:xfrm>
            <a:off x="7786710" y="1149478"/>
            <a:ext cx="6429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0" name="Shape 760"/>
        <p:cNvGrpSpPr/>
        <p:nvPr/>
      </p:nvGrpSpPr>
      <p:grpSpPr>
        <a:xfrm>
          <a:off x="0" y="0"/>
          <a:ext cx="0" cy="0"/>
          <a:chOff x="0" y="0"/>
          <a:chExt cx="0" cy="0"/>
        </a:xfrm>
      </p:grpSpPr>
      <p:sp>
        <p:nvSpPr>
          <p:cNvPr id="761" name="Google Shape;761;p61"/>
          <p:cNvSpPr txBox="1"/>
          <p:nvPr>
            <p:ph type="title"/>
          </p:nvPr>
        </p:nvSpPr>
        <p:spPr>
          <a:xfrm>
            <a:off x="500034" y="428604"/>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762" name="Google Shape;762;p61"/>
          <p:cNvSpPr/>
          <p:nvPr/>
        </p:nvSpPr>
        <p:spPr>
          <a:xfrm rot="-6425731">
            <a:off x="7095201" y="608592"/>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763" name="Google Shape;763;p61"/>
          <p:cNvGrpSpPr/>
          <p:nvPr/>
        </p:nvGrpSpPr>
        <p:grpSpPr>
          <a:xfrm rot="4934367">
            <a:off x="6362593" y="1286047"/>
            <a:ext cx="1033823" cy="283826"/>
            <a:chOff x="584200" y="3438101"/>
            <a:chExt cx="1579745" cy="297600"/>
          </a:xfrm>
        </p:grpSpPr>
        <p:sp>
          <p:nvSpPr>
            <p:cNvPr id="764" name="Google Shape;764;p61"/>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765" name="Google Shape;765;p61"/>
            <p:cNvCxnSpPr>
              <a:endCxn id="766" idx="5"/>
            </p:cNvCxnSpPr>
            <p:nvPr/>
          </p:nvCxnSpPr>
          <p:spPr>
            <a:xfrm rot="-4727763">
              <a:off x="1277035" y="2826697"/>
              <a:ext cx="159031" cy="152040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766" name="Google Shape;766;p61"/>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67" name="Google Shape;767;p61"/>
          <p:cNvSpPr/>
          <p:nvPr/>
        </p:nvSpPr>
        <p:spPr>
          <a:xfrm>
            <a:off x="500034" y="2285992"/>
            <a:ext cx="8072494"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You can set referential integrity when following conditions are met:-</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matching field from the primary table is the primary key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related fields have the same data type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Both the tables belongs to the same database.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p:txBody>
      </p:sp>
      <p:sp>
        <p:nvSpPr>
          <p:cNvPr id="768" name="Google Shape;768;p61"/>
          <p:cNvSpPr/>
          <p:nvPr/>
        </p:nvSpPr>
        <p:spPr>
          <a:xfrm>
            <a:off x="7786710" y="1149478"/>
            <a:ext cx="6429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pic>
        <p:nvPicPr>
          <p:cNvPr descr="Magnifying glass" id="769" name="Google Shape;769;p61"/>
          <p:cNvPicPr preferRelativeResize="0"/>
          <p:nvPr/>
        </p:nvPicPr>
        <p:blipFill rotWithShape="1">
          <a:blip r:embed="rId3">
            <a:alphaModFix/>
          </a:blip>
          <a:srcRect b="0" l="0" r="0" t="0"/>
          <a:stretch/>
        </p:blipFill>
        <p:spPr>
          <a:xfrm>
            <a:off x="571472" y="3357562"/>
            <a:ext cx="685800" cy="685800"/>
          </a:xfrm>
          <a:prstGeom prst="rect">
            <a:avLst/>
          </a:prstGeom>
          <a:noFill/>
          <a:ln>
            <a:noFill/>
          </a:ln>
          <a:effectLst>
            <a:outerShdw blurRad="50800" rotWithShape="0" algn="ctr" dir="5400000" dist="50800">
              <a:srgbClr val="66FFFF"/>
            </a:outerShdw>
          </a:effectLst>
        </p:spPr>
      </p:pic>
      <p:pic>
        <p:nvPicPr>
          <p:cNvPr descr="Magnifying glass" id="770" name="Google Shape;770;p61"/>
          <p:cNvPicPr preferRelativeResize="0"/>
          <p:nvPr/>
        </p:nvPicPr>
        <p:blipFill rotWithShape="1">
          <a:blip r:embed="rId3">
            <a:alphaModFix/>
          </a:blip>
          <a:srcRect b="0" l="0" r="0" t="0"/>
          <a:stretch/>
        </p:blipFill>
        <p:spPr>
          <a:xfrm>
            <a:off x="571472" y="4786322"/>
            <a:ext cx="685800" cy="685800"/>
          </a:xfrm>
          <a:prstGeom prst="rect">
            <a:avLst/>
          </a:prstGeom>
          <a:noFill/>
          <a:ln>
            <a:noFill/>
          </a:ln>
        </p:spPr>
      </p:pic>
      <p:pic>
        <p:nvPicPr>
          <p:cNvPr descr="Magnifying glass" id="771" name="Google Shape;771;p61"/>
          <p:cNvPicPr preferRelativeResize="0"/>
          <p:nvPr/>
        </p:nvPicPr>
        <p:blipFill rotWithShape="1">
          <a:blip r:embed="rId3">
            <a:alphaModFix/>
          </a:blip>
          <a:srcRect b="0" l="0" r="0" t="0"/>
          <a:stretch/>
        </p:blipFill>
        <p:spPr>
          <a:xfrm>
            <a:off x="571472" y="5572140"/>
            <a:ext cx="685800" cy="685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5" name="Shape 775"/>
        <p:cNvGrpSpPr/>
        <p:nvPr/>
      </p:nvGrpSpPr>
      <p:grpSpPr>
        <a:xfrm>
          <a:off x="0" y="0"/>
          <a:ext cx="0" cy="0"/>
          <a:chOff x="0" y="0"/>
          <a:chExt cx="0" cy="0"/>
        </a:xfrm>
      </p:grpSpPr>
      <p:sp>
        <p:nvSpPr>
          <p:cNvPr id="776" name="Google Shape;776;p62"/>
          <p:cNvSpPr txBox="1"/>
          <p:nvPr>
            <p:ph type="title"/>
          </p:nvPr>
        </p:nvSpPr>
        <p:spPr>
          <a:xfrm>
            <a:off x="500034" y="428604"/>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777" name="Google Shape;777;p62"/>
          <p:cNvSpPr/>
          <p:nvPr/>
        </p:nvSpPr>
        <p:spPr>
          <a:xfrm rot="-6425731">
            <a:off x="7095201" y="608592"/>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778" name="Google Shape;778;p62"/>
          <p:cNvGrpSpPr/>
          <p:nvPr/>
        </p:nvGrpSpPr>
        <p:grpSpPr>
          <a:xfrm rot="4934367">
            <a:off x="6362593" y="1286047"/>
            <a:ext cx="1033823" cy="283826"/>
            <a:chOff x="584200" y="3438101"/>
            <a:chExt cx="1579745" cy="297600"/>
          </a:xfrm>
        </p:grpSpPr>
        <p:sp>
          <p:nvSpPr>
            <p:cNvPr id="779" name="Google Shape;779;p62"/>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780" name="Google Shape;780;p62"/>
            <p:cNvCxnSpPr>
              <a:endCxn id="781" idx="5"/>
            </p:cNvCxnSpPr>
            <p:nvPr/>
          </p:nvCxnSpPr>
          <p:spPr>
            <a:xfrm rot="-4727763">
              <a:off x="1277035" y="2826697"/>
              <a:ext cx="159031" cy="152040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781" name="Google Shape;781;p62"/>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82" name="Google Shape;782;p62"/>
          <p:cNvSpPr/>
          <p:nvPr/>
        </p:nvSpPr>
        <p:spPr>
          <a:xfrm>
            <a:off x="500034" y="2285992"/>
            <a:ext cx="8286808"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r>
              <a:rPr b="1" lang="en-IN" sz="2800">
                <a:solidFill>
                  <a:srgbClr val="0000FF"/>
                </a:solidFill>
                <a:latin typeface="Calibri"/>
                <a:ea typeface="Calibri"/>
                <a:cs typeface="Calibri"/>
                <a:sym typeface="Calibri"/>
              </a:rPr>
              <a:t>You can set referential integrity when following conditions are met:-</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matching field from the primary table is 	the primary key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The related fields have the same data type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Both the tables belongs to the same database.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p:txBody>
      </p:sp>
      <p:sp>
        <p:nvSpPr>
          <p:cNvPr id="783" name="Google Shape;783;p62"/>
          <p:cNvSpPr/>
          <p:nvPr/>
        </p:nvSpPr>
        <p:spPr>
          <a:xfrm>
            <a:off x="7786710" y="1149478"/>
            <a:ext cx="6429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sp>
        <p:nvSpPr>
          <p:cNvPr id="784" name="Google Shape;784;p62"/>
          <p:cNvSpPr/>
          <p:nvPr/>
        </p:nvSpPr>
        <p:spPr>
          <a:xfrm>
            <a:off x="571472" y="3714752"/>
            <a:ext cx="857256" cy="857256"/>
          </a:xfrm>
          <a:custGeom>
            <a:rect b="b" l="l" r="r" t="t"/>
            <a:pathLst>
              <a:path extrusionOk="0" h="752475" w="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785" name="Google Shape;785;p62"/>
          <p:cNvSpPr/>
          <p:nvPr/>
        </p:nvSpPr>
        <p:spPr>
          <a:xfrm>
            <a:off x="571472" y="4643446"/>
            <a:ext cx="857256" cy="857256"/>
          </a:xfrm>
          <a:custGeom>
            <a:rect b="b" l="l" r="r" t="t"/>
            <a:pathLst>
              <a:path extrusionOk="0" h="752475" w="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786" name="Google Shape;786;p62"/>
          <p:cNvSpPr/>
          <p:nvPr/>
        </p:nvSpPr>
        <p:spPr>
          <a:xfrm>
            <a:off x="571472" y="5572140"/>
            <a:ext cx="857256" cy="857256"/>
          </a:xfrm>
          <a:custGeom>
            <a:rect b="b" l="l" r="r" t="t"/>
            <a:pathLst>
              <a:path extrusionOk="0" h="752475" w="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0" name="Shape 790"/>
        <p:cNvGrpSpPr/>
        <p:nvPr/>
      </p:nvGrpSpPr>
      <p:grpSpPr>
        <a:xfrm>
          <a:off x="0" y="0"/>
          <a:ext cx="0" cy="0"/>
          <a:chOff x="0" y="0"/>
          <a:chExt cx="0" cy="0"/>
        </a:xfrm>
      </p:grpSpPr>
      <p:sp>
        <p:nvSpPr>
          <p:cNvPr id="791" name="Google Shape;791;p63"/>
          <p:cNvSpPr txBox="1"/>
          <p:nvPr>
            <p:ph type="title"/>
          </p:nvPr>
        </p:nvSpPr>
        <p:spPr>
          <a:xfrm>
            <a:off x="500034" y="428604"/>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792" name="Google Shape;792;p63"/>
          <p:cNvSpPr/>
          <p:nvPr/>
        </p:nvSpPr>
        <p:spPr>
          <a:xfrm rot="-6425731">
            <a:off x="7095201" y="608592"/>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793" name="Google Shape;793;p63"/>
          <p:cNvGrpSpPr/>
          <p:nvPr/>
        </p:nvGrpSpPr>
        <p:grpSpPr>
          <a:xfrm rot="4934367">
            <a:off x="6362593" y="1286047"/>
            <a:ext cx="1033823" cy="283826"/>
            <a:chOff x="584200" y="3438101"/>
            <a:chExt cx="1579745" cy="297600"/>
          </a:xfrm>
        </p:grpSpPr>
        <p:sp>
          <p:nvSpPr>
            <p:cNvPr id="794" name="Google Shape;794;p63"/>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795" name="Google Shape;795;p63"/>
            <p:cNvCxnSpPr>
              <a:endCxn id="796" idx="5"/>
            </p:cNvCxnSpPr>
            <p:nvPr/>
          </p:nvCxnSpPr>
          <p:spPr>
            <a:xfrm rot="-4727763">
              <a:off x="1277035" y="2826697"/>
              <a:ext cx="159031" cy="152040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796" name="Google Shape;796;p63"/>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797" name="Google Shape;797;p63"/>
          <p:cNvSpPr/>
          <p:nvPr/>
        </p:nvSpPr>
        <p:spPr>
          <a:xfrm>
            <a:off x="500034" y="2285992"/>
            <a:ext cx="8286808"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After enforcing referential integrity you can observe the following rules:-</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Not possible to enter value in the foreign key 	field of the related table that doesn’t exists in 	the primary key of the primary table.</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You can’t delete a record from primary table if 	matching records exists in the related table.</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p:txBody>
      </p:sp>
      <p:sp>
        <p:nvSpPr>
          <p:cNvPr id="798" name="Google Shape;798;p63"/>
          <p:cNvSpPr/>
          <p:nvPr/>
        </p:nvSpPr>
        <p:spPr>
          <a:xfrm>
            <a:off x="7786710" y="1149478"/>
            <a:ext cx="6429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sp>
        <p:nvSpPr>
          <p:cNvPr id="799" name="Google Shape;799;p63"/>
          <p:cNvSpPr/>
          <p:nvPr/>
        </p:nvSpPr>
        <p:spPr>
          <a:xfrm>
            <a:off x="642910" y="3643314"/>
            <a:ext cx="571504" cy="785818"/>
          </a:xfrm>
          <a:custGeom>
            <a:rect b="b" l="l" r="r" t="t"/>
            <a:pathLst>
              <a:path extrusionOk="0" h="800100" w="4953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00" name="Google Shape;800;p63"/>
          <p:cNvSpPr/>
          <p:nvPr/>
        </p:nvSpPr>
        <p:spPr>
          <a:xfrm>
            <a:off x="642910" y="5286388"/>
            <a:ext cx="571504" cy="785818"/>
          </a:xfrm>
          <a:custGeom>
            <a:rect b="b" l="l" r="r" t="t"/>
            <a:pathLst>
              <a:path extrusionOk="0" h="800100" w="4953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4" name="Shape 804"/>
        <p:cNvGrpSpPr/>
        <p:nvPr/>
      </p:nvGrpSpPr>
      <p:grpSpPr>
        <a:xfrm>
          <a:off x="0" y="0"/>
          <a:ext cx="0" cy="0"/>
          <a:chOff x="0" y="0"/>
          <a:chExt cx="0" cy="0"/>
        </a:xfrm>
      </p:grpSpPr>
      <p:sp>
        <p:nvSpPr>
          <p:cNvPr id="805" name="Google Shape;805;p64"/>
          <p:cNvSpPr txBox="1"/>
          <p:nvPr>
            <p:ph type="title"/>
          </p:nvPr>
        </p:nvSpPr>
        <p:spPr>
          <a:xfrm>
            <a:off x="500034" y="428604"/>
            <a:ext cx="6643734" cy="114300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REFERENTIAL INTEGRITY</a:t>
            </a:r>
            <a:endParaRPr b="1" sz="4400" u="sng"/>
          </a:p>
        </p:txBody>
      </p:sp>
      <p:sp>
        <p:nvSpPr>
          <p:cNvPr id="806" name="Google Shape;806;p64"/>
          <p:cNvSpPr/>
          <p:nvPr/>
        </p:nvSpPr>
        <p:spPr>
          <a:xfrm rot="-6425731">
            <a:off x="7095201" y="608592"/>
            <a:ext cx="1291835" cy="2048464"/>
          </a:xfrm>
          <a:custGeom>
            <a:rect b="b" l="l" r="r" t="t"/>
            <a:pathLst>
              <a:path extrusionOk="0" h="21512" w="21538">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rgbClr val="76923C"/>
              </a:gs>
            </a:gsLst>
            <a:lin ang="16200000" scaled="0"/>
          </a:gradFill>
          <a:ln cap="flat" cmpd="sng" w="3810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b" bIns="137150" lIns="102850" spcFirstLastPara="1" rIns="21425" wrap="square" tIns="21425">
            <a:noAutofit/>
          </a:bodyPr>
          <a:lstStyle/>
          <a:p>
            <a:pPr indent="0" lvl="0" marL="0" marR="0" rtl="0" algn="ctr">
              <a:spcBef>
                <a:spcPts val="0"/>
              </a:spcBef>
              <a:spcAft>
                <a:spcPts val="0"/>
              </a:spcAft>
              <a:buNone/>
            </a:pPr>
            <a:r>
              <a:t/>
            </a:r>
            <a:endParaRPr b="1" sz="2700">
              <a:solidFill>
                <a:srgbClr val="FFFFFF"/>
              </a:solidFill>
              <a:latin typeface="Calibri"/>
              <a:ea typeface="Calibri"/>
              <a:cs typeface="Calibri"/>
              <a:sym typeface="Calibri"/>
            </a:endParaRPr>
          </a:p>
        </p:txBody>
      </p:sp>
      <p:grpSp>
        <p:nvGrpSpPr>
          <p:cNvPr id="807" name="Google Shape;807;p64"/>
          <p:cNvGrpSpPr/>
          <p:nvPr/>
        </p:nvGrpSpPr>
        <p:grpSpPr>
          <a:xfrm rot="4934367">
            <a:off x="6362593" y="1286047"/>
            <a:ext cx="1033823" cy="283826"/>
            <a:chOff x="584200" y="3438101"/>
            <a:chExt cx="1579745" cy="297600"/>
          </a:xfrm>
        </p:grpSpPr>
        <p:sp>
          <p:nvSpPr>
            <p:cNvPr id="808" name="Google Shape;808;p64"/>
            <p:cNvSpPr/>
            <p:nvPr/>
          </p:nvSpPr>
          <p:spPr>
            <a:xfrm>
              <a:off x="1949632" y="3472656"/>
              <a:ext cx="214313" cy="214313"/>
            </a:xfrm>
            <a:prstGeom prst="ellipse">
              <a:avLst/>
            </a:prstGeom>
            <a:solidFill>
              <a:schemeClr val="dk1">
                <a:alpha val="5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809" name="Google Shape;809;p64"/>
            <p:cNvCxnSpPr>
              <a:endCxn id="810" idx="5"/>
            </p:cNvCxnSpPr>
            <p:nvPr/>
          </p:nvCxnSpPr>
          <p:spPr>
            <a:xfrm rot="-4727763">
              <a:off x="1277035" y="2826697"/>
              <a:ext cx="159031" cy="1520408"/>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810" name="Google Shape;810;p64"/>
            <p:cNvSpPr/>
            <p:nvPr/>
          </p:nvSpPr>
          <p:spPr>
            <a:xfrm>
              <a:off x="2039326" y="3472656"/>
              <a:ext cx="124619" cy="214314"/>
            </a:xfrm>
            <a:custGeom>
              <a:rect b="b" l="l" r="r" t="t"/>
              <a:pathLst>
                <a:path extrusionOk="0" h="214314" w="124619">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811" name="Google Shape;811;p64"/>
          <p:cNvSpPr/>
          <p:nvPr/>
        </p:nvSpPr>
        <p:spPr>
          <a:xfrm>
            <a:off x="500034" y="2285992"/>
            <a:ext cx="8286808"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0000FF"/>
                </a:solidFill>
                <a:latin typeface="Calibri"/>
                <a:ea typeface="Calibri"/>
                <a:cs typeface="Calibri"/>
                <a:sym typeface="Calibri"/>
              </a:rPr>
              <a:t>	After enforcing referential integrity you can observe the following rules:-</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you can’t change  primary key value in primary 	table, if that record has related records</a:t>
            </a:r>
            <a:endParaRPr b="1" sz="2800">
              <a:solidFill>
                <a:schemeClr val="dk1"/>
              </a:solidFill>
              <a:latin typeface="Calibri"/>
              <a:ea typeface="Calibri"/>
              <a:cs typeface="Calibri"/>
              <a:sym typeface="Calibri"/>
            </a:endParaRPr>
          </a:p>
        </p:txBody>
      </p:sp>
      <p:sp>
        <p:nvSpPr>
          <p:cNvPr id="812" name="Google Shape;812;p64"/>
          <p:cNvSpPr/>
          <p:nvPr/>
        </p:nvSpPr>
        <p:spPr>
          <a:xfrm>
            <a:off x="7786710" y="1149478"/>
            <a:ext cx="6429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RI</a:t>
            </a:r>
            <a:endParaRPr sz="4000">
              <a:solidFill>
                <a:schemeClr val="dk1"/>
              </a:solidFill>
              <a:latin typeface="Calibri"/>
              <a:ea typeface="Calibri"/>
              <a:cs typeface="Calibri"/>
              <a:sym typeface="Calibri"/>
            </a:endParaRPr>
          </a:p>
        </p:txBody>
      </p:sp>
      <p:sp>
        <p:nvSpPr>
          <p:cNvPr id="813" name="Google Shape;813;p64"/>
          <p:cNvSpPr/>
          <p:nvPr/>
        </p:nvSpPr>
        <p:spPr>
          <a:xfrm>
            <a:off x="571472" y="3714752"/>
            <a:ext cx="571504" cy="785818"/>
          </a:xfrm>
          <a:custGeom>
            <a:rect b="b" l="l" r="r" t="t"/>
            <a:pathLst>
              <a:path extrusionOk="0" h="800100" w="4953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7" name="Shape 817"/>
        <p:cNvGrpSpPr/>
        <p:nvPr/>
      </p:nvGrpSpPr>
      <p:grpSpPr>
        <a:xfrm>
          <a:off x="0" y="0"/>
          <a:ext cx="0" cy="0"/>
          <a:chOff x="0" y="0"/>
          <a:chExt cx="0" cy="0"/>
        </a:xfrm>
      </p:grpSpPr>
      <p:pic>
        <p:nvPicPr>
          <p:cNvPr descr="C:\Users\AdmOfficer\Desktop\mysql-png-2.png" id="818" name="Google Shape;818;p65"/>
          <p:cNvPicPr preferRelativeResize="0"/>
          <p:nvPr/>
        </p:nvPicPr>
        <p:blipFill rotWithShape="1">
          <a:blip r:embed="rId3">
            <a:alphaModFix/>
          </a:blip>
          <a:srcRect b="0" l="0" r="0" t="0"/>
          <a:stretch/>
        </p:blipFill>
        <p:spPr>
          <a:xfrm>
            <a:off x="1071538" y="928670"/>
            <a:ext cx="7293130" cy="450059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2" name="Shape 822"/>
        <p:cNvGrpSpPr/>
        <p:nvPr/>
      </p:nvGrpSpPr>
      <p:grpSpPr>
        <a:xfrm>
          <a:off x="0" y="0"/>
          <a:ext cx="0" cy="0"/>
          <a:chOff x="0" y="0"/>
          <a:chExt cx="0" cy="0"/>
        </a:xfrm>
      </p:grpSpPr>
      <p:sp>
        <p:nvSpPr>
          <p:cNvPr id="823" name="Google Shape;823;p66"/>
          <p:cNvSpPr txBox="1"/>
          <p:nvPr>
            <p:ph type="title"/>
          </p:nvPr>
        </p:nvSpPr>
        <p:spPr>
          <a:xfrm>
            <a:off x="2143108" y="428604"/>
            <a:ext cx="6286544" cy="785818"/>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MYSQL  INTRODUCTION </a:t>
            </a:r>
            <a:endParaRPr b="1" sz="4400" u="sng"/>
          </a:p>
        </p:txBody>
      </p:sp>
      <p:pic>
        <p:nvPicPr>
          <p:cNvPr descr="C:\Users\AdmOfficer\Desktop\mysql-png-2.png" id="824" name="Google Shape;824;p66"/>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25" name="Google Shape;825;p66"/>
          <p:cNvSpPr/>
          <p:nvPr/>
        </p:nvSpPr>
        <p:spPr>
          <a:xfrm>
            <a:off x="928662" y="1785926"/>
            <a:ext cx="8001056" cy="49859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MySQL is an world’s most popular open source relational database.</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MySQL is cross platform which means it runs on a number of different platforms such as Windows, Linux, and Mac OS etc. </a:t>
            </a:r>
            <a:endParaRPr/>
          </a:p>
          <a:p>
            <a:pPr indent="0" lvl="0" marL="0" marR="0" rtl="0" algn="just">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MySQL is written in C and C++.</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It was released under the name of co-founder Michael Widenius daughter, </a:t>
            </a:r>
            <a:r>
              <a:rPr b="1" lang="en-IN" sz="3200">
                <a:solidFill>
                  <a:srgbClr val="0000FF"/>
                </a:solidFill>
                <a:latin typeface="Calibri"/>
                <a:ea typeface="Calibri"/>
                <a:cs typeface="Calibri"/>
                <a:sym typeface="Calibri"/>
              </a:rPr>
              <a:t>‘My‘.</a:t>
            </a:r>
            <a:endParaRPr b="1" sz="3200">
              <a:solidFill>
                <a:srgbClr val="0000FF"/>
              </a:solidFill>
              <a:latin typeface="Calibri"/>
              <a:ea typeface="Calibri"/>
              <a:cs typeface="Calibri"/>
              <a:sym typeface="Calibri"/>
            </a:endParaRPr>
          </a:p>
        </p:txBody>
      </p:sp>
      <p:sp>
        <p:nvSpPr>
          <p:cNvPr id="826" name="Google Shape;826;p66"/>
          <p:cNvSpPr/>
          <p:nvPr/>
        </p:nvSpPr>
        <p:spPr>
          <a:xfrm>
            <a:off x="285720" y="1857364"/>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27" name="Google Shape;827;p66"/>
          <p:cNvSpPr/>
          <p:nvPr/>
        </p:nvSpPr>
        <p:spPr>
          <a:xfrm>
            <a:off x="285720" y="3214686"/>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28" name="Google Shape;828;p66"/>
          <p:cNvSpPr/>
          <p:nvPr/>
        </p:nvSpPr>
        <p:spPr>
          <a:xfrm>
            <a:off x="285720" y="4786322"/>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29" name="Google Shape;829;p66"/>
          <p:cNvSpPr/>
          <p:nvPr/>
        </p:nvSpPr>
        <p:spPr>
          <a:xfrm>
            <a:off x="285720" y="5715016"/>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3" name="Shape 833"/>
        <p:cNvGrpSpPr/>
        <p:nvPr/>
      </p:nvGrpSpPr>
      <p:grpSpPr>
        <a:xfrm>
          <a:off x="0" y="0"/>
          <a:ext cx="0" cy="0"/>
          <a:chOff x="0" y="0"/>
          <a:chExt cx="0" cy="0"/>
        </a:xfrm>
      </p:grpSpPr>
      <p:sp>
        <p:nvSpPr>
          <p:cNvPr id="834" name="Google Shape;834;p67"/>
          <p:cNvSpPr txBox="1"/>
          <p:nvPr>
            <p:ph type="title"/>
          </p:nvPr>
        </p:nvSpPr>
        <p:spPr>
          <a:xfrm>
            <a:off x="2214546" y="428604"/>
            <a:ext cx="5715040" cy="785818"/>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MYSQL HISTORY</a:t>
            </a:r>
            <a:endParaRPr b="1" sz="4400" u="sng"/>
          </a:p>
        </p:txBody>
      </p:sp>
      <p:pic>
        <p:nvPicPr>
          <p:cNvPr descr="C:\Users\AdmOfficer\Desktop\mysql-png-2.png" id="835" name="Google Shape;835;p67"/>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36" name="Google Shape;836;p67"/>
          <p:cNvSpPr/>
          <p:nvPr/>
        </p:nvSpPr>
        <p:spPr>
          <a:xfrm>
            <a:off x="857224" y="1714488"/>
            <a:ext cx="8001056" cy="47705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MySQL was created by a Swedish company, MySQL AB, founded by </a:t>
            </a:r>
            <a:r>
              <a:rPr b="1" lang="en-IN" sz="3200">
                <a:solidFill>
                  <a:srgbClr val="0000FF"/>
                </a:solidFill>
                <a:latin typeface="Calibri"/>
                <a:ea typeface="Calibri"/>
                <a:cs typeface="Calibri"/>
                <a:sym typeface="Calibri"/>
              </a:rPr>
              <a:t>David Axmark, Allan Larsson</a:t>
            </a:r>
            <a:r>
              <a:rPr b="1" lang="en-IN" sz="3200">
                <a:solidFill>
                  <a:schemeClr val="dk1"/>
                </a:solidFill>
                <a:latin typeface="Calibri"/>
                <a:ea typeface="Calibri"/>
                <a:cs typeface="Calibri"/>
                <a:sym typeface="Calibri"/>
              </a:rPr>
              <a:t> and </a:t>
            </a:r>
            <a:r>
              <a:rPr b="1" lang="en-IN" sz="3200">
                <a:solidFill>
                  <a:srgbClr val="0000FF"/>
                </a:solidFill>
                <a:latin typeface="Calibri"/>
                <a:ea typeface="Calibri"/>
                <a:cs typeface="Calibri"/>
                <a:sym typeface="Calibri"/>
              </a:rPr>
              <a:t>Michael "Monty" Widenius.</a:t>
            </a:r>
            <a:r>
              <a:rPr lang="en-IN" sz="3200">
                <a:solidFill>
                  <a:srgbClr val="0000FF"/>
                </a:solidFill>
                <a:latin typeface="Calibri"/>
                <a:ea typeface="Calibri"/>
                <a:cs typeface="Calibri"/>
                <a:sym typeface="Calibri"/>
              </a:rPr>
              <a:t> </a:t>
            </a:r>
            <a:endParaRPr/>
          </a:p>
          <a:p>
            <a:pPr indent="0" lvl="0" marL="0" marR="0" rtl="0" algn="just">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Original development of MySQL by Widenius and Axmark began in 1994.</a:t>
            </a:r>
            <a:r>
              <a:rPr lang="en-IN" sz="3200">
                <a:solidFill>
                  <a:schemeClr val="dk1"/>
                </a:solidFill>
                <a:latin typeface="Calibri"/>
                <a:ea typeface="Calibri"/>
                <a:cs typeface="Calibri"/>
                <a:sym typeface="Calibri"/>
              </a:rPr>
              <a:t> </a:t>
            </a:r>
            <a:r>
              <a:rPr b="1" lang="en-IN" sz="3200">
                <a:solidFill>
                  <a:schemeClr val="dk1"/>
                </a:solidFill>
                <a:latin typeface="Calibri"/>
                <a:ea typeface="Calibri"/>
                <a:cs typeface="Calibri"/>
                <a:sym typeface="Calibri"/>
              </a:rPr>
              <a:t>The first version of MySQL appeared on 23 May 1995.</a:t>
            </a:r>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IN" sz="3200">
                <a:solidFill>
                  <a:schemeClr val="dk1"/>
                </a:solidFill>
                <a:latin typeface="Calibri"/>
                <a:ea typeface="Calibri"/>
                <a:cs typeface="Calibri"/>
                <a:sym typeface="Calibri"/>
              </a:rPr>
              <a:t> </a:t>
            </a:r>
            <a:r>
              <a:rPr b="1" lang="en-IN" sz="3200">
                <a:solidFill>
                  <a:schemeClr val="dk1"/>
                </a:solidFill>
                <a:latin typeface="Calibri"/>
                <a:ea typeface="Calibri"/>
                <a:cs typeface="Calibri"/>
                <a:sym typeface="Calibri"/>
              </a:rPr>
              <a:t>In 2010 Oracle acquired MYSQL.</a:t>
            </a:r>
            <a:endParaRPr b="1" sz="3200">
              <a:solidFill>
                <a:schemeClr val="dk1"/>
              </a:solidFill>
              <a:latin typeface="Calibri"/>
              <a:ea typeface="Calibri"/>
              <a:cs typeface="Calibri"/>
              <a:sym typeface="Calibri"/>
            </a:endParaRPr>
          </a:p>
        </p:txBody>
      </p:sp>
      <p:sp>
        <p:nvSpPr>
          <p:cNvPr id="837" name="Google Shape;837;p67"/>
          <p:cNvSpPr/>
          <p:nvPr/>
        </p:nvSpPr>
        <p:spPr>
          <a:xfrm>
            <a:off x="285720" y="1785926"/>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38" name="Google Shape;838;p67"/>
          <p:cNvSpPr/>
          <p:nvPr/>
        </p:nvSpPr>
        <p:spPr>
          <a:xfrm>
            <a:off x="357158" y="4066945"/>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39" name="Google Shape;839;p67"/>
          <p:cNvSpPr/>
          <p:nvPr/>
        </p:nvSpPr>
        <p:spPr>
          <a:xfrm>
            <a:off x="285720" y="5857892"/>
            <a:ext cx="485989" cy="576501"/>
          </a:xfrm>
          <a:custGeom>
            <a:rect b="b" l="l" r="r" t="t"/>
            <a:pathLst>
              <a:path extrusionOk="0" h="768668" w="647985">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3" name="Shape 843"/>
        <p:cNvGrpSpPr/>
        <p:nvPr/>
      </p:nvGrpSpPr>
      <p:grpSpPr>
        <a:xfrm>
          <a:off x="0" y="0"/>
          <a:ext cx="0" cy="0"/>
          <a:chOff x="0" y="0"/>
          <a:chExt cx="0" cy="0"/>
        </a:xfrm>
      </p:grpSpPr>
      <p:sp>
        <p:nvSpPr>
          <p:cNvPr id="844" name="Google Shape;844;p68"/>
          <p:cNvSpPr txBox="1"/>
          <p:nvPr>
            <p:ph type="title"/>
          </p:nvPr>
        </p:nvSpPr>
        <p:spPr>
          <a:xfrm>
            <a:off x="2214546" y="428604"/>
            <a:ext cx="5786478" cy="785818"/>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sz="4400" u="sng">
                <a:solidFill>
                  <a:schemeClr val="lt1"/>
                </a:solidFill>
                <a:latin typeface="Calibri"/>
                <a:ea typeface="Calibri"/>
                <a:cs typeface="Calibri"/>
                <a:sym typeface="Calibri"/>
              </a:rPr>
              <a:t>MYSQL  HISTORY</a:t>
            </a:r>
            <a:endParaRPr b="1" sz="4400" u="sng"/>
          </a:p>
        </p:txBody>
      </p:sp>
      <p:pic>
        <p:nvPicPr>
          <p:cNvPr descr="C:\Users\AdmOfficer\Desktop\mysql-png-2.png" id="845" name="Google Shape;845;p68"/>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pic>
        <p:nvPicPr>
          <p:cNvPr descr="C:\Users\AdmOfficer\Desktop\Monty-Widenius-David-Axmark-MySQL-2003-05-09.jpg" id="846" name="Google Shape;846;p68"/>
          <p:cNvPicPr preferRelativeResize="0"/>
          <p:nvPr/>
        </p:nvPicPr>
        <p:blipFill rotWithShape="1">
          <a:blip r:embed="rId4">
            <a:alphaModFix/>
          </a:blip>
          <a:srcRect b="0" l="0" r="0" t="0"/>
          <a:stretch/>
        </p:blipFill>
        <p:spPr>
          <a:xfrm>
            <a:off x="642910" y="1857364"/>
            <a:ext cx="4143404" cy="3559561"/>
          </a:xfrm>
          <a:prstGeom prst="rect">
            <a:avLst/>
          </a:prstGeom>
          <a:noFill/>
          <a:ln>
            <a:noFill/>
          </a:ln>
          <a:effectLst>
            <a:outerShdw blurRad="292100" rotWithShape="0" algn="tl" dir="2700000" dist="139700">
              <a:srgbClr val="333333">
                <a:alpha val="64705"/>
              </a:srgbClr>
            </a:outerShdw>
          </a:effectLst>
        </p:spPr>
      </p:pic>
      <p:sp>
        <p:nvSpPr>
          <p:cNvPr id="847" name="Google Shape;847;p68"/>
          <p:cNvSpPr/>
          <p:nvPr/>
        </p:nvSpPr>
        <p:spPr>
          <a:xfrm>
            <a:off x="5429256" y="3357562"/>
            <a:ext cx="3286148"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Michael “Monty” Widenius </a:t>
            </a:r>
            <a:endParaRPr/>
          </a:p>
          <a:p>
            <a:pPr indent="0" lvl="0" marL="0" marR="0" rtl="0" algn="ctr">
              <a:spcBef>
                <a:spcPts val="0"/>
              </a:spcBef>
              <a:spcAft>
                <a:spcPts val="0"/>
              </a:spcAft>
              <a:buNone/>
            </a:pPr>
            <a:r>
              <a:rPr b="1" lang="en-IN" sz="3200">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b="1" lang="en-IN" sz="3200">
                <a:solidFill>
                  <a:schemeClr val="dk1"/>
                </a:solidFill>
                <a:latin typeface="Calibri"/>
                <a:ea typeface="Calibri"/>
                <a:cs typeface="Calibri"/>
                <a:sym typeface="Calibri"/>
              </a:rPr>
              <a:t>David Axmark</a:t>
            </a:r>
            <a:endParaRPr b="1" sz="3200">
              <a:solidFill>
                <a:schemeClr val="dk1"/>
              </a:solidFill>
              <a:latin typeface="Calibri"/>
              <a:ea typeface="Calibri"/>
              <a:cs typeface="Calibri"/>
              <a:sym typeface="Calibri"/>
            </a:endParaRPr>
          </a:p>
        </p:txBody>
      </p:sp>
      <p:sp>
        <p:nvSpPr>
          <p:cNvPr id="848" name="Google Shape;848;p68"/>
          <p:cNvSpPr/>
          <p:nvPr/>
        </p:nvSpPr>
        <p:spPr>
          <a:xfrm>
            <a:off x="928662" y="5643578"/>
            <a:ext cx="7572428"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It was released under the name of co-founder Michael Widenius daughter, </a:t>
            </a:r>
            <a:r>
              <a:rPr b="1" lang="en-IN" sz="2800">
                <a:solidFill>
                  <a:srgbClr val="0000FF"/>
                </a:solidFill>
                <a:latin typeface="Calibri"/>
                <a:ea typeface="Calibri"/>
                <a:cs typeface="Calibri"/>
                <a:sym typeface="Calibri"/>
              </a:rPr>
              <a:t>‘My‘.</a:t>
            </a:r>
            <a:endParaRPr b="1" sz="2800">
              <a:solidFill>
                <a:srgbClr val="0000FF"/>
              </a:solidFill>
              <a:latin typeface="Calibri"/>
              <a:ea typeface="Calibri"/>
              <a:cs typeface="Calibri"/>
              <a:sym typeface="Calibri"/>
            </a:endParaRPr>
          </a:p>
        </p:txBody>
      </p:sp>
      <p:sp>
        <p:nvSpPr>
          <p:cNvPr id="849" name="Google Shape;849;p68"/>
          <p:cNvSpPr/>
          <p:nvPr/>
        </p:nvSpPr>
        <p:spPr>
          <a:xfrm>
            <a:off x="214282" y="5715016"/>
            <a:ext cx="571504" cy="785818"/>
          </a:xfrm>
          <a:custGeom>
            <a:rect b="b" l="l" r="r" t="t"/>
            <a:pathLst>
              <a:path extrusionOk="0" h="800100" w="4953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Calibri"/>
              <a:ea typeface="Calibri"/>
              <a:cs typeface="Calibri"/>
              <a:sym typeface="Calibri"/>
            </a:endParaRPr>
          </a:p>
        </p:txBody>
      </p:sp>
      <p:sp>
        <p:nvSpPr>
          <p:cNvPr id="850" name="Google Shape;850;p68"/>
          <p:cNvSpPr/>
          <p:nvPr/>
        </p:nvSpPr>
        <p:spPr>
          <a:xfrm>
            <a:off x="4214810" y="3500438"/>
            <a:ext cx="1357322" cy="484632"/>
          </a:xfrm>
          <a:prstGeom prst="leftArrow">
            <a:avLst>
              <a:gd fmla="val 50000" name="adj1"/>
              <a:gd fmla="val 50000" name="adj2"/>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68"/>
          <p:cNvSpPr/>
          <p:nvPr/>
        </p:nvSpPr>
        <p:spPr>
          <a:xfrm>
            <a:off x="2143108" y="4857760"/>
            <a:ext cx="3571900" cy="484632"/>
          </a:xfrm>
          <a:prstGeom prst="leftArrow">
            <a:avLst>
              <a:gd fmla="val 50000" name="adj1"/>
              <a:gd fmla="val 50000" name="adj2"/>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5" name="Shape 855"/>
        <p:cNvGrpSpPr/>
        <p:nvPr/>
      </p:nvGrpSpPr>
      <p:grpSpPr>
        <a:xfrm>
          <a:off x="0" y="0"/>
          <a:ext cx="0" cy="0"/>
          <a:chOff x="0" y="0"/>
          <a:chExt cx="0" cy="0"/>
        </a:xfrm>
      </p:grpSpPr>
      <p:pic>
        <p:nvPicPr>
          <p:cNvPr descr="C:\Users\AdmOfficer\Desktop\mysql-png-2.png" id="856" name="Google Shape;856;p69"/>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57" name="Google Shape;857;p69"/>
          <p:cNvSpPr txBox="1"/>
          <p:nvPr/>
        </p:nvSpPr>
        <p:spPr>
          <a:xfrm>
            <a:off x="1428728" y="2857496"/>
            <a:ext cx="6572296"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marR="0" rtl="0" algn="ctr">
              <a:lnSpc>
                <a:spcPct val="100000"/>
              </a:lnSpc>
              <a:spcBef>
                <a:spcPts val="0"/>
              </a:spcBef>
              <a:spcAft>
                <a:spcPts val="0"/>
              </a:spcAft>
              <a:buClr>
                <a:schemeClr val="lt1"/>
              </a:buClr>
              <a:buSzPts val="4400"/>
              <a:buFont typeface="Calibri"/>
              <a:buNone/>
            </a:pPr>
            <a:r>
              <a:rPr b="1" i="0" lang="en-IN" sz="4400" u="sng" cap="none" strike="noStrike">
                <a:solidFill>
                  <a:schemeClr val="lt1"/>
                </a:solidFill>
                <a:latin typeface="Calibri"/>
                <a:ea typeface="Calibri"/>
                <a:cs typeface="Calibri"/>
                <a:sym typeface="Calibri"/>
              </a:rPr>
              <a:t>WHAT IS</a:t>
            </a:r>
            <a:r>
              <a:rPr b="1" i="0" lang="en-IN" sz="4400" u="sng" cap="none" strike="noStrike">
                <a:solidFill>
                  <a:schemeClr val="lt1"/>
                </a:solidFill>
                <a:latin typeface="Calibri"/>
                <a:ea typeface="Calibri"/>
                <a:cs typeface="Calibri"/>
                <a:sym typeface="Calibri"/>
              </a:rPr>
              <a:t> </a:t>
            </a:r>
            <a:r>
              <a:rPr b="1" i="0" lang="en-IN" sz="4400" u="sng" cap="none" strike="noStrike">
                <a:solidFill>
                  <a:schemeClr val="lt1"/>
                </a:solidFill>
                <a:latin typeface="Calibri"/>
                <a:ea typeface="Calibri"/>
                <a:cs typeface="Calibri"/>
                <a:sym typeface="Calibri"/>
              </a:rPr>
              <a:t>SQL?</a:t>
            </a:r>
            <a:endParaRPr b="1" i="0" sz="4400" u="sng"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7"/>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28" name="Google Shape;128;p7"/>
          <p:cNvSpPr txBox="1"/>
          <p:nvPr/>
        </p:nvSpPr>
        <p:spPr>
          <a:xfrm>
            <a:off x="285720" y="1714488"/>
            <a:ext cx="7858180" cy="10001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4. DATA SECURITY </a:t>
            </a:r>
            <a:endParaRPr sz="3600">
              <a:solidFill>
                <a:schemeClr val="lt1"/>
              </a:solidFill>
              <a:latin typeface="Calibri"/>
              <a:ea typeface="Calibri"/>
              <a:cs typeface="Calibri"/>
              <a:sym typeface="Calibri"/>
            </a:endParaRPr>
          </a:p>
        </p:txBody>
      </p:sp>
      <p:sp>
        <p:nvSpPr>
          <p:cNvPr id="129" name="Google Shape;129;p7"/>
          <p:cNvSpPr/>
          <p:nvPr/>
        </p:nvSpPr>
        <p:spPr>
          <a:xfrm>
            <a:off x="714348" y="2857496"/>
            <a:ext cx="8001056" cy="37093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3200">
                <a:solidFill>
                  <a:schemeClr val="dk1"/>
                </a:solidFill>
                <a:latin typeface="Calibri"/>
                <a:ea typeface="Calibri"/>
                <a:cs typeface="Calibri"/>
                <a:sym typeface="Calibri"/>
              </a:rPr>
              <a:t>	Database security refers to the collective measures used to protect and secure a database or database management software from illegitimate use and malicious threats and attacks.</a:t>
            </a:r>
            <a:endParaRPr b="1" sz="32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1" name="Shape 861"/>
        <p:cNvGrpSpPr/>
        <p:nvPr/>
      </p:nvGrpSpPr>
      <p:grpSpPr>
        <a:xfrm>
          <a:off x="0" y="0"/>
          <a:ext cx="0" cy="0"/>
          <a:chOff x="0" y="0"/>
          <a:chExt cx="0" cy="0"/>
        </a:xfrm>
      </p:grpSpPr>
      <p:pic>
        <p:nvPicPr>
          <p:cNvPr descr="C:\Users\AdmOfficer\Desktop\mysql-png-2.png" id="862" name="Google Shape;862;p70"/>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63" name="Google Shape;863;p70"/>
          <p:cNvSpPr/>
          <p:nvPr/>
        </p:nvSpPr>
        <p:spPr>
          <a:xfrm>
            <a:off x="571472" y="1571612"/>
            <a:ext cx="8072494"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SQL stands for Structured Query Language. It is designed for managing data in a relational database management system (RDBMS). </a:t>
            </a:r>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	It is pronounced as S-Q-L or sometime See-Qwell. SQL is a database language.</a:t>
            </a:r>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3200">
                <a:solidFill>
                  <a:schemeClr val="dk1"/>
                </a:solidFill>
                <a:latin typeface="Calibri"/>
                <a:ea typeface="Calibri"/>
                <a:cs typeface="Calibri"/>
                <a:sym typeface="Calibri"/>
              </a:rPr>
              <a:t>	it is used for database creation, deletion, fetching rows, and modifying rows, etc</a:t>
            </a:r>
            <a:endParaRPr b="1" sz="3200">
              <a:solidFill>
                <a:schemeClr val="dk1"/>
              </a:solidFill>
              <a:latin typeface="Calibri"/>
              <a:ea typeface="Calibri"/>
              <a:cs typeface="Calibri"/>
              <a:sym typeface="Calibri"/>
            </a:endParaRPr>
          </a:p>
        </p:txBody>
      </p:sp>
      <p:sp>
        <p:nvSpPr>
          <p:cNvPr id="864" name="Google Shape;864;p70"/>
          <p:cNvSpPr txBox="1"/>
          <p:nvPr/>
        </p:nvSpPr>
        <p:spPr>
          <a:xfrm>
            <a:off x="2143108" y="500042"/>
            <a:ext cx="6572296"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marR="0" rtl="0" algn="ctr">
              <a:lnSpc>
                <a:spcPct val="100000"/>
              </a:lnSpc>
              <a:spcBef>
                <a:spcPts val="0"/>
              </a:spcBef>
              <a:spcAft>
                <a:spcPts val="0"/>
              </a:spcAft>
              <a:buClr>
                <a:schemeClr val="lt1"/>
              </a:buClr>
              <a:buSzPts val="4400"/>
              <a:buFont typeface="Calibri"/>
              <a:buNone/>
            </a:pPr>
            <a:r>
              <a:rPr b="1" i="0" lang="en-IN" sz="4400" u="sng" cap="none" strike="noStrike">
                <a:solidFill>
                  <a:schemeClr val="lt1"/>
                </a:solidFill>
                <a:latin typeface="Calibri"/>
                <a:ea typeface="Calibri"/>
                <a:cs typeface="Calibri"/>
                <a:sym typeface="Calibri"/>
              </a:rPr>
              <a:t>SQL</a:t>
            </a:r>
            <a:endParaRPr b="1" i="0" sz="4400" u="sng" cap="none" strike="noStrike">
              <a:solidFill>
                <a:schemeClr val="lt1"/>
              </a:solidFill>
              <a:latin typeface="Calibri"/>
              <a:ea typeface="Calibri"/>
              <a:cs typeface="Calibri"/>
              <a:sym typeface="Calibri"/>
            </a:endParaRPr>
          </a:p>
        </p:txBody>
      </p:sp>
      <p:pic>
        <p:nvPicPr>
          <p:cNvPr descr="Atom" id="865" name="Google Shape;865;p70"/>
          <p:cNvPicPr preferRelativeResize="0"/>
          <p:nvPr/>
        </p:nvPicPr>
        <p:blipFill rotWithShape="1">
          <a:blip r:embed="rId4">
            <a:alphaModFix/>
          </a:blip>
          <a:srcRect b="0" l="0" r="0" t="0"/>
          <a:stretch/>
        </p:blipFill>
        <p:spPr>
          <a:xfrm>
            <a:off x="785786" y="4071942"/>
            <a:ext cx="571504" cy="571504"/>
          </a:xfrm>
          <a:prstGeom prst="rect">
            <a:avLst/>
          </a:prstGeom>
          <a:noFill/>
          <a:ln>
            <a:noFill/>
          </a:ln>
          <a:effectLst>
            <a:outerShdw blurRad="292100" rotWithShape="0" algn="tl" dir="2700000" dist="139700">
              <a:srgbClr val="990033">
                <a:alpha val="64705"/>
              </a:srgbClr>
            </a:outerShdw>
          </a:effectLst>
        </p:spPr>
      </p:pic>
      <p:pic>
        <p:nvPicPr>
          <p:cNvPr descr="Atom" id="866" name="Google Shape;866;p70"/>
          <p:cNvPicPr preferRelativeResize="0"/>
          <p:nvPr/>
        </p:nvPicPr>
        <p:blipFill rotWithShape="1">
          <a:blip r:embed="rId4">
            <a:alphaModFix/>
          </a:blip>
          <a:srcRect b="0" l="0" r="0" t="0"/>
          <a:stretch/>
        </p:blipFill>
        <p:spPr>
          <a:xfrm>
            <a:off x="714348" y="1571612"/>
            <a:ext cx="571504" cy="571504"/>
          </a:xfrm>
          <a:prstGeom prst="rect">
            <a:avLst/>
          </a:prstGeom>
          <a:noFill/>
          <a:ln>
            <a:noFill/>
          </a:ln>
          <a:effectLst>
            <a:outerShdw blurRad="292100" rotWithShape="0" algn="tl" dir="2700000" dist="139700">
              <a:srgbClr val="990033">
                <a:alpha val="64705"/>
              </a:srgbClr>
            </a:outerShdw>
          </a:effectLst>
        </p:spPr>
      </p:pic>
      <p:pic>
        <p:nvPicPr>
          <p:cNvPr descr="Atom" id="867" name="Google Shape;867;p70"/>
          <p:cNvPicPr preferRelativeResize="0"/>
          <p:nvPr/>
        </p:nvPicPr>
        <p:blipFill rotWithShape="1">
          <a:blip r:embed="rId4">
            <a:alphaModFix/>
          </a:blip>
          <a:srcRect b="0" l="0" r="0" t="0"/>
          <a:stretch/>
        </p:blipFill>
        <p:spPr>
          <a:xfrm>
            <a:off x="785786" y="5429264"/>
            <a:ext cx="571504" cy="571504"/>
          </a:xfrm>
          <a:prstGeom prst="rect">
            <a:avLst/>
          </a:prstGeom>
          <a:noFill/>
          <a:ln>
            <a:noFill/>
          </a:ln>
          <a:effectLst>
            <a:outerShdw blurRad="292100" rotWithShape="0" algn="tl" dir="2700000" dist="139700">
              <a:srgbClr val="990033">
                <a:alpha val="64705"/>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1" name="Shape 871"/>
        <p:cNvGrpSpPr/>
        <p:nvPr/>
      </p:nvGrpSpPr>
      <p:grpSpPr>
        <a:xfrm>
          <a:off x="0" y="0"/>
          <a:ext cx="0" cy="0"/>
          <a:chOff x="0" y="0"/>
          <a:chExt cx="0" cy="0"/>
        </a:xfrm>
      </p:grpSpPr>
      <p:pic>
        <p:nvPicPr>
          <p:cNvPr descr="C:\Users\AdmOfficer\Desktop\mysql-png-2.png" id="872" name="Google Shape;872;p71"/>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73" name="Google Shape;873;p71"/>
          <p:cNvSpPr txBox="1"/>
          <p:nvPr/>
        </p:nvSpPr>
        <p:spPr>
          <a:xfrm>
            <a:off x="1500166" y="3000372"/>
            <a:ext cx="6572296"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marR="0" rtl="0" algn="ctr">
              <a:lnSpc>
                <a:spcPct val="100000"/>
              </a:lnSpc>
              <a:spcBef>
                <a:spcPts val="0"/>
              </a:spcBef>
              <a:spcAft>
                <a:spcPts val="0"/>
              </a:spcAft>
              <a:buClr>
                <a:schemeClr val="lt1"/>
              </a:buClr>
              <a:buSzPts val="4400"/>
              <a:buFont typeface="Calibri"/>
              <a:buNone/>
            </a:pPr>
            <a:r>
              <a:rPr b="1" i="0" lang="en-IN" sz="4400" u="sng" cap="none" strike="noStrike">
                <a:solidFill>
                  <a:schemeClr val="lt1"/>
                </a:solidFill>
                <a:latin typeface="Calibri"/>
                <a:ea typeface="Calibri"/>
                <a:cs typeface="Calibri"/>
                <a:sym typeface="Calibri"/>
              </a:rPr>
              <a:t>SQL STATEMENTS</a:t>
            </a:r>
            <a:endParaRPr b="1" i="0" sz="4400" u="sng" cap="none" strike="noStrike">
              <a:solidFill>
                <a:schemeClr val="lt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7" name="Shape 877"/>
        <p:cNvGrpSpPr/>
        <p:nvPr/>
      </p:nvGrpSpPr>
      <p:grpSpPr>
        <a:xfrm>
          <a:off x="0" y="0"/>
          <a:ext cx="0" cy="0"/>
          <a:chOff x="0" y="0"/>
          <a:chExt cx="0" cy="0"/>
        </a:xfrm>
      </p:grpSpPr>
      <p:pic>
        <p:nvPicPr>
          <p:cNvPr descr="C:\Users\AdmOfficer\Desktop\mysql-png-2.png" id="878" name="Google Shape;878;p72"/>
          <p:cNvPicPr preferRelativeResize="0"/>
          <p:nvPr/>
        </p:nvPicPr>
        <p:blipFill rotWithShape="1">
          <a:blip r:embed="rId3">
            <a:alphaModFix/>
          </a:blip>
          <a:srcRect b="0" l="0" r="0" t="0"/>
          <a:stretch/>
        </p:blipFill>
        <p:spPr>
          <a:xfrm>
            <a:off x="357158" y="357166"/>
            <a:ext cx="1620696" cy="1000132"/>
          </a:xfrm>
          <a:prstGeom prst="rect">
            <a:avLst/>
          </a:prstGeom>
          <a:noFill/>
          <a:ln>
            <a:noFill/>
          </a:ln>
          <a:effectLst>
            <a:outerShdw blurRad="292100" rotWithShape="0" algn="tl" dir="2700000" dist="139700">
              <a:srgbClr val="333333">
                <a:alpha val="64705"/>
              </a:srgbClr>
            </a:outerShdw>
          </a:effectLst>
        </p:spPr>
      </p:pic>
      <p:sp>
        <p:nvSpPr>
          <p:cNvPr id="879" name="Google Shape;879;p72"/>
          <p:cNvSpPr txBox="1"/>
          <p:nvPr/>
        </p:nvSpPr>
        <p:spPr>
          <a:xfrm>
            <a:off x="2214546" y="571480"/>
            <a:ext cx="6572296"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marR="0" rtl="0" algn="ctr">
              <a:lnSpc>
                <a:spcPct val="100000"/>
              </a:lnSpc>
              <a:spcBef>
                <a:spcPts val="0"/>
              </a:spcBef>
              <a:spcAft>
                <a:spcPts val="0"/>
              </a:spcAft>
              <a:buClr>
                <a:schemeClr val="lt1"/>
              </a:buClr>
              <a:buSzPts val="4400"/>
              <a:buFont typeface="Calibri"/>
              <a:buNone/>
            </a:pPr>
            <a:r>
              <a:rPr b="1" i="0" lang="en-IN" sz="4400" u="sng" cap="none" strike="noStrike">
                <a:solidFill>
                  <a:schemeClr val="lt1"/>
                </a:solidFill>
                <a:latin typeface="Calibri"/>
                <a:ea typeface="Calibri"/>
                <a:cs typeface="Calibri"/>
                <a:sym typeface="Calibri"/>
              </a:rPr>
              <a:t>SQL STATEMENTS</a:t>
            </a:r>
            <a:endParaRPr b="1" i="0" sz="4400" u="sng" cap="none" strike="noStrike">
              <a:solidFill>
                <a:schemeClr val="lt1"/>
              </a:solidFill>
              <a:latin typeface="Calibri"/>
              <a:ea typeface="Calibri"/>
              <a:cs typeface="Calibri"/>
              <a:sym typeface="Calibri"/>
            </a:endParaRPr>
          </a:p>
        </p:txBody>
      </p:sp>
      <p:sp>
        <p:nvSpPr>
          <p:cNvPr id="880" name="Google Shape;880;p72"/>
          <p:cNvSpPr txBox="1"/>
          <p:nvPr/>
        </p:nvSpPr>
        <p:spPr>
          <a:xfrm>
            <a:off x="500034" y="2643182"/>
            <a:ext cx="8143932"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800">
                <a:solidFill>
                  <a:schemeClr val="lt1"/>
                </a:solidFill>
                <a:latin typeface="Calibri"/>
                <a:ea typeface="Calibri"/>
                <a:cs typeface="Calibri"/>
                <a:sym typeface="Calibri"/>
              </a:rPr>
              <a:t>1. DATA DEFINITION LANGUAGE (DDL) COMMANDS</a:t>
            </a:r>
            <a:endParaRPr b="1" sz="2800">
              <a:solidFill>
                <a:schemeClr val="lt1"/>
              </a:solidFill>
              <a:latin typeface="Calibri"/>
              <a:ea typeface="Calibri"/>
              <a:cs typeface="Calibri"/>
              <a:sym typeface="Calibri"/>
            </a:endParaRPr>
          </a:p>
        </p:txBody>
      </p:sp>
      <p:sp>
        <p:nvSpPr>
          <p:cNvPr id="881" name="Google Shape;881;p72"/>
          <p:cNvSpPr/>
          <p:nvPr/>
        </p:nvSpPr>
        <p:spPr>
          <a:xfrm>
            <a:off x="571472" y="1494526"/>
            <a:ext cx="807249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SQL statements can be classified in to following categories:-</a:t>
            </a:r>
            <a:endParaRPr b="1" sz="3200">
              <a:solidFill>
                <a:schemeClr val="dk1"/>
              </a:solidFill>
              <a:latin typeface="Calibri"/>
              <a:ea typeface="Calibri"/>
              <a:cs typeface="Calibri"/>
              <a:sym typeface="Calibri"/>
            </a:endParaRPr>
          </a:p>
        </p:txBody>
      </p:sp>
      <p:sp>
        <p:nvSpPr>
          <p:cNvPr id="882" name="Google Shape;882;p72"/>
          <p:cNvSpPr txBox="1"/>
          <p:nvPr/>
        </p:nvSpPr>
        <p:spPr>
          <a:xfrm>
            <a:off x="500034" y="3629026"/>
            <a:ext cx="8143932"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590">
                <a:solidFill>
                  <a:schemeClr val="lt1"/>
                </a:solidFill>
                <a:latin typeface="Calibri"/>
                <a:ea typeface="Calibri"/>
                <a:cs typeface="Calibri"/>
                <a:sym typeface="Calibri"/>
              </a:rPr>
              <a:t>2. DATA MANIPULATION LANGUAGE (DML) COMMANDS</a:t>
            </a:r>
            <a:endParaRPr b="1" sz="2590">
              <a:solidFill>
                <a:schemeClr val="lt1"/>
              </a:solidFill>
              <a:latin typeface="Calibri"/>
              <a:ea typeface="Calibri"/>
              <a:cs typeface="Calibri"/>
              <a:sym typeface="Calibri"/>
            </a:endParaRPr>
          </a:p>
        </p:txBody>
      </p:sp>
      <p:sp>
        <p:nvSpPr>
          <p:cNvPr id="883" name="Google Shape;883;p72"/>
          <p:cNvSpPr txBox="1"/>
          <p:nvPr/>
        </p:nvSpPr>
        <p:spPr>
          <a:xfrm>
            <a:off x="500034" y="5643578"/>
            <a:ext cx="8143932"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590">
                <a:solidFill>
                  <a:schemeClr val="lt1"/>
                </a:solidFill>
                <a:latin typeface="Calibri"/>
                <a:ea typeface="Calibri"/>
                <a:cs typeface="Calibri"/>
                <a:sym typeface="Calibri"/>
              </a:rPr>
              <a:t>4. TRANSACTION CONTROL LANGUAGE (TCL) COMMANDS</a:t>
            </a:r>
            <a:endParaRPr b="1" sz="2590">
              <a:solidFill>
                <a:schemeClr val="lt1"/>
              </a:solidFill>
              <a:latin typeface="Calibri"/>
              <a:ea typeface="Calibri"/>
              <a:cs typeface="Calibri"/>
              <a:sym typeface="Calibri"/>
            </a:endParaRPr>
          </a:p>
        </p:txBody>
      </p:sp>
      <p:sp>
        <p:nvSpPr>
          <p:cNvPr id="884" name="Google Shape;884;p72"/>
          <p:cNvSpPr txBox="1"/>
          <p:nvPr/>
        </p:nvSpPr>
        <p:spPr>
          <a:xfrm>
            <a:off x="500034" y="4643446"/>
            <a:ext cx="814393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800">
                <a:solidFill>
                  <a:schemeClr val="lt1"/>
                </a:solidFill>
                <a:latin typeface="Calibri"/>
                <a:ea typeface="Calibri"/>
                <a:cs typeface="Calibri"/>
                <a:sym typeface="Calibri"/>
              </a:rPr>
              <a:t>3. DATA CONTROL LANGUAGE (DCL) COMMANDS</a:t>
            </a:r>
            <a:endParaRPr b="1" sz="2800">
              <a:solidFill>
                <a:schemeClr val="lt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8" name="Shape 888"/>
        <p:cNvGrpSpPr/>
        <p:nvPr/>
      </p:nvGrpSpPr>
      <p:grpSpPr>
        <a:xfrm>
          <a:off x="0" y="0"/>
          <a:ext cx="0" cy="0"/>
          <a:chOff x="0" y="0"/>
          <a:chExt cx="0" cy="0"/>
        </a:xfrm>
      </p:grpSpPr>
      <p:pic>
        <p:nvPicPr>
          <p:cNvPr descr="C:\Users\AdmOfficer\Desktop\mysql-png-2.png" id="889" name="Google Shape;889;p73"/>
          <p:cNvPicPr preferRelativeResize="0"/>
          <p:nvPr/>
        </p:nvPicPr>
        <p:blipFill rotWithShape="1">
          <a:blip r:embed="rId3">
            <a:alphaModFix/>
          </a:blip>
          <a:srcRect b="0" l="0" r="0" t="0"/>
          <a:stretch/>
        </p:blipFill>
        <p:spPr>
          <a:xfrm>
            <a:off x="214282" y="1285860"/>
            <a:ext cx="1157640" cy="714380"/>
          </a:xfrm>
          <a:prstGeom prst="rect">
            <a:avLst/>
          </a:prstGeom>
          <a:noFill/>
          <a:ln>
            <a:noFill/>
          </a:ln>
          <a:effectLst>
            <a:outerShdw blurRad="292100" rotWithShape="0" algn="tl" dir="2700000" dist="139700">
              <a:srgbClr val="333333">
                <a:alpha val="64705"/>
              </a:srgbClr>
            </a:outerShdw>
          </a:effectLst>
        </p:spPr>
      </p:pic>
      <p:sp>
        <p:nvSpPr>
          <p:cNvPr id="890" name="Google Shape;890;p73"/>
          <p:cNvSpPr txBox="1"/>
          <p:nvPr/>
        </p:nvSpPr>
        <p:spPr>
          <a:xfrm>
            <a:off x="714348" y="357166"/>
            <a:ext cx="8143932"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800">
                <a:solidFill>
                  <a:schemeClr val="lt1"/>
                </a:solidFill>
                <a:latin typeface="Calibri"/>
                <a:ea typeface="Calibri"/>
                <a:cs typeface="Calibri"/>
                <a:sym typeface="Calibri"/>
              </a:rPr>
              <a:t>1. DATA DEFINITION LANGUAGE (DDL) COMMANDS</a:t>
            </a:r>
            <a:endParaRPr b="1" sz="2800">
              <a:solidFill>
                <a:schemeClr val="lt1"/>
              </a:solidFill>
              <a:latin typeface="Calibri"/>
              <a:ea typeface="Calibri"/>
              <a:cs typeface="Calibri"/>
              <a:sym typeface="Calibri"/>
            </a:endParaRPr>
          </a:p>
        </p:txBody>
      </p:sp>
      <p:sp>
        <p:nvSpPr>
          <p:cNvPr id="891" name="Google Shape;891;p73"/>
          <p:cNvSpPr/>
          <p:nvPr/>
        </p:nvSpPr>
        <p:spPr>
          <a:xfrm>
            <a:off x="500034" y="1500174"/>
            <a:ext cx="8072494"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Data Definition Language actually consists of the SQL commands that can be used to define the database schema. Followings are the commands which fall under DDL category :-</a:t>
            </a:r>
            <a:endParaRPr b="1" sz="3200">
              <a:solidFill>
                <a:schemeClr val="dk1"/>
              </a:solidFill>
              <a:latin typeface="Calibri"/>
              <a:ea typeface="Calibri"/>
              <a:cs typeface="Calibri"/>
              <a:sym typeface="Calibri"/>
            </a:endParaRPr>
          </a:p>
        </p:txBody>
      </p:sp>
      <p:sp>
        <p:nvSpPr>
          <p:cNvPr id="892" name="Google Shape;892;p73"/>
          <p:cNvSpPr txBox="1"/>
          <p:nvPr/>
        </p:nvSpPr>
        <p:spPr>
          <a:xfrm>
            <a:off x="500034" y="4286256"/>
            <a:ext cx="2571768"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CREATE TABLE</a:t>
            </a:r>
            <a:endParaRPr b="1" sz="2800">
              <a:solidFill>
                <a:schemeClr val="lt1"/>
              </a:solidFill>
              <a:latin typeface="Calibri"/>
              <a:ea typeface="Calibri"/>
              <a:cs typeface="Calibri"/>
              <a:sym typeface="Calibri"/>
            </a:endParaRPr>
          </a:p>
        </p:txBody>
      </p:sp>
      <p:sp>
        <p:nvSpPr>
          <p:cNvPr id="893" name="Google Shape;893;p73"/>
          <p:cNvSpPr txBox="1"/>
          <p:nvPr/>
        </p:nvSpPr>
        <p:spPr>
          <a:xfrm>
            <a:off x="3286116" y="4286256"/>
            <a:ext cx="2286016"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DROP TABLE</a:t>
            </a:r>
            <a:endParaRPr b="1" sz="2800">
              <a:solidFill>
                <a:schemeClr val="lt1"/>
              </a:solidFill>
              <a:latin typeface="Calibri"/>
              <a:ea typeface="Calibri"/>
              <a:cs typeface="Calibri"/>
              <a:sym typeface="Calibri"/>
            </a:endParaRPr>
          </a:p>
        </p:txBody>
      </p:sp>
      <p:sp>
        <p:nvSpPr>
          <p:cNvPr id="894" name="Google Shape;894;p73"/>
          <p:cNvSpPr txBox="1"/>
          <p:nvPr/>
        </p:nvSpPr>
        <p:spPr>
          <a:xfrm>
            <a:off x="6000760" y="4286256"/>
            <a:ext cx="242889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ALTER TABLE</a:t>
            </a:r>
            <a:endParaRPr b="1" sz="2800">
              <a:solidFill>
                <a:schemeClr val="lt1"/>
              </a:solidFill>
              <a:latin typeface="Calibri"/>
              <a:ea typeface="Calibri"/>
              <a:cs typeface="Calibri"/>
              <a:sym typeface="Calibri"/>
            </a:endParaRPr>
          </a:p>
        </p:txBody>
      </p:sp>
      <p:sp>
        <p:nvSpPr>
          <p:cNvPr id="895" name="Google Shape;895;p73"/>
          <p:cNvSpPr txBox="1"/>
          <p:nvPr/>
        </p:nvSpPr>
        <p:spPr>
          <a:xfrm>
            <a:off x="500034" y="5572140"/>
            <a:ext cx="257176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TRUNCATE </a:t>
            </a:r>
            <a:endParaRPr b="1" sz="2800">
              <a:solidFill>
                <a:schemeClr val="lt1"/>
              </a:solidFill>
              <a:latin typeface="Calibri"/>
              <a:ea typeface="Calibri"/>
              <a:cs typeface="Calibri"/>
              <a:sym typeface="Calibri"/>
            </a:endParaRPr>
          </a:p>
        </p:txBody>
      </p:sp>
      <p:sp>
        <p:nvSpPr>
          <p:cNvPr id="896" name="Google Shape;896;p73"/>
          <p:cNvSpPr txBox="1"/>
          <p:nvPr/>
        </p:nvSpPr>
        <p:spPr>
          <a:xfrm>
            <a:off x="3286116" y="5572140"/>
            <a:ext cx="228601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COMMENT </a:t>
            </a:r>
            <a:endParaRPr b="1" sz="2800">
              <a:solidFill>
                <a:schemeClr val="lt1"/>
              </a:solidFill>
              <a:latin typeface="Calibri"/>
              <a:ea typeface="Calibri"/>
              <a:cs typeface="Calibri"/>
              <a:sym typeface="Calibri"/>
            </a:endParaRPr>
          </a:p>
        </p:txBody>
      </p:sp>
      <p:sp>
        <p:nvSpPr>
          <p:cNvPr id="897" name="Google Shape;897;p73"/>
          <p:cNvSpPr txBox="1"/>
          <p:nvPr/>
        </p:nvSpPr>
        <p:spPr>
          <a:xfrm>
            <a:off x="6000760" y="5572140"/>
            <a:ext cx="2428892"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RENAME </a:t>
            </a:r>
            <a:endParaRPr b="1" sz="2800">
              <a:solidFill>
                <a:schemeClr val="lt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2" name="Shape 902"/>
        <p:cNvGrpSpPr/>
        <p:nvPr/>
      </p:nvGrpSpPr>
      <p:grpSpPr>
        <a:xfrm>
          <a:off x="0" y="0"/>
          <a:ext cx="0" cy="0"/>
          <a:chOff x="0" y="0"/>
          <a:chExt cx="0" cy="0"/>
        </a:xfrm>
      </p:grpSpPr>
      <p:sp>
        <p:nvSpPr>
          <p:cNvPr id="903" name="Google Shape;903;p74"/>
          <p:cNvSpPr/>
          <p:nvPr/>
        </p:nvSpPr>
        <p:spPr>
          <a:xfrm>
            <a:off x="571472" y="1494526"/>
            <a:ext cx="8072494"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The SQL commands that deals with the manipulation of data are DML Commands.  Followings commands fall under the DML Commands category:-</a:t>
            </a:r>
            <a:endParaRPr b="1" sz="3200">
              <a:solidFill>
                <a:schemeClr val="dk1"/>
              </a:solidFill>
              <a:latin typeface="Calibri"/>
              <a:ea typeface="Calibri"/>
              <a:cs typeface="Calibri"/>
              <a:sym typeface="Calibri"/>
            </a:endParaRPr>
          </a:p>
        </p:txBody>
      </p:sp>
      <p:sp>
        <p:nvSpPr>
          <p:cNvPr id="904" name="Google Shape;904;p74"/>
          <p:cNvSpPr txBox="1"/>
          <p:nvPr/>
        </p:nvSpPr>
        <p:spPr>
          <a:xfrm>
            <a:off x="428596" y="285728"/>
            <a:ext cx="8143932"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590">
                <a:solidFill>
                  <a:schemeClr val="lt1"/>
                </a:solidFill>
                <a:latin typeface="Calibri"/>
                <a:ea typeface="Calibri"/>
                <a:cs typeface="Calibri"/>
                <a:sym typeface="Calibri"/>
              </a:rPr>
              <a:t>2. DATA MANIPULATION LANGUAGE (DML) COMMANDS</a:t>
            </a:r>
            <a:endParaRPr b="1" sz="2590">
              <a:solidFill>
                <a:schemeClr val="lt1"/>
              </a:solidFill>
              <a:latin typeface="Calibri"/>
              <a:ea typeface="Calibri"/>
              <a:cs typeface="Calibri"/>
              <a:sym typeface="Calibri"/>
            </a:endParaRPr>
          </a:p>
        </p:txBody>
      </p:sp>
      <p:sp>
        <p:nvSpPr>
          <p:cNvPr id="905" name="Google Shape;905;p74"/>
          <p:cNvSpPr txBox="1"/>
          <p:nvPr/>
        </p:nvSpPr>
        <p:spPr>
          <a:xfrm>
            <a:off x="571472" y="5286388"/>
            <a:ext cx="2571768"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DELETE</a:t>
            </a:r>
            <a:endParaRPr b="1" sz="2800">
              <a:solidFill>
                <a:schemeClr val="lt1"/>
              </a:solidFill>
              <a:latin typeface="Calibri"/>
              <a:ea typeface="Calibri"/>
              <a:cs typeface="Calibri"/>
              <a:sym typeface="Calibri"/>
            </a:endParaRPr>
          </a:p>
        </p:txBody>
      </p:sp>
      <p:sp>
        <p:nvSpPr>
          <p:cNvPr id="906" name="Google Shape;906;p74"/>
          <p:cNvSpPr txBox="1"/>
          <p:nvPr/>
        </p:nvSpPr>
        <p:spPr>
          <a:xfrm>
            <a:off x="3357554" y="5286388"/>
            <a:ext cx="2286016"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MERGE</a:t>
            </a:r>
            <a:endParaRPr b="1" sz="2800">
              <a:solidFill>
                <a:schemeClr val="lt1"/>
              </a:solidFill>
              <a:latin typeface="Calibri"/>
              <a:ea typeface="Calibri"/>
              <a:cs typeface="Calibri"/>
              <a:sym typeface="Calibri"/>
            </a:endParaRPr>
          </a:p>
        </p:txBody>
      </p:sp>
      <p:sp>
        <p:nvSpPr>
          <p:cNvPr id="907" name="Google Shape;907;p74"/>
          <p:cNvSpPr txBox="1"/>
          <p:nvPr/>
        </p:nvSpPr>
        <p:spPr>
          <a:xfrm>
            <a:off x="6072198" y="5286388"/>
            <a:ext cx="242889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CALL</a:t>
            </a:r>
            <a:endParaRPr b="1" sz="2800">
              <a:solidFill>
                <a:schemeClr val="lt1"/>
              </a:solidFill>
              <a:latin typeface="Calibri"/>
              <a:ea typeface="Calibri"/>
              <a:cs typeface="Calibri"/>
              <a:sym typeface="Calibri"/>
            </a:endParaRPr>
          </a:p>
        </p:txBody>
      </p:sp>
      <p:sp>
        <p:nvSpPr>
          <p:cNvPr id="908" name="Google Shape;908;p74"/>
          <p:cNvSpPr txBox="1"/>
          <p:nvPr/>
        </p:nvSpPr>
        <p:spPr>
          <a:xfrm>
            <a:off x="571472" y="4071942"/>
            <a:ext cx="257176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SELECT </a:t>
            </a:r>
            <a:endParaRPr b="1" sz="2800">
              <a:solidFill>
                <a:schemeClr val="lt1"/>
              </a:solidFill>
              <a:latin typeface="Calibri"/>
              <a:ea typeface="Calibri"/>
              <a:cs typeface="Calibri"/>
              <a:sym typeface="Calibri"/>
            </a:endParaRPr>
          </a:p>
        </p:txBody>
      </p:sp>
      <p:sp>
        <p:nvSpPr>
          <p:cNvPr id="909" name="Google Shape;909;p74"/>
          <p:cNvSpPr txBox="1"/>
          <p:nvPr/>
        </p:nvSpPr>
        <p:spPr>
          <a:xfrm>
            <a:off x="3357554" y="4071942"/>
            <a:ext cx="228601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INSERT </a:t>
            </a:r>
            <a:endParaRPr b="1" sz="2800">
              <a:solidFill>
                <a:schemeClr val="lt1"/>
              </a:solidFill>
              <a:latin typeface="Calibri"/>
              <a:ea typeface="Calibri"/>
              <a:cs typeface="Calibri"/>
              <a:sym typeface="Calibri"/>
            </a:endParaRPr>
          </a:p>
        </p:txBody>
      </p:sp>
      <p:sp>
        <p:nvSpPr>
          <p:cNvPr id="910" name="Google Shape;910;p74"/>
          <p:cNvSpPr txBox="1"/>
          <p:nvPr/>
        </p:nvSpPr>
        <p:spPr>
          <a:xfrm>
            <a:off x="6072198" y="4071942"/>
            <a:ext cx="2428892"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UPDATE</a:t>
            </a:r>
            <a:endParaRPr b="1" sz="2800">
              <a:solidFill>
                <a:schemeClr val="lt1"/>
              </a:solidFill>
              <a:latin typeface="Calibri"/>
              <a:ea typeface="Calibri"/>
              <a:cs typeface="Calibri"/>
              <a:sym typeface="Calibri"/>
            </a:endParaRPr>
          </a:p>
        </p:txBody>
      </p:sp>
      <p:pic>
        <p:nvPicPr>
          <p:cNvPr descr="C:\Users\AdmOfficer\Desktop\mysql-png-2.png" id="911" name="Google Shape;911;p74"/>
          <p:cNvPicPr preferRelativeResize="0"/>
          <p:nvPr/>
        </p:nvPicPr>
        <p:blipFill rotWithShape="1">
          <a:blip r:embed="rId3">
            <a:alphaModFix/>
          </a:blip>
          <a:srcRect b="0" l="0" r="0" t="0"/>
          <a:stretch/>
        </p:blipFill>
        <p:spPr>
          <a:xfrm>
            <a:off x="214282" y="1285859"/>
            <a:ext cx="1285884" cy="79351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5" name="Shape 915"/>
        <p:cNvGrpSpPr/>
        <p:nvPr/>
      </p:nvGrpSpPr>
      <p:grpSpPr>
        <a:xfrm>
          <a:off x="0" y="0"/>
          <a:ext cx="0" cy="0"/>
          <a:chOff x="0" y="0"/>
          <a:chExt cx="0" cy="0"/>
        </a:xfrm>
      </p:grpSpPr>
      <p:pic>
        <p:nvPicPr>
          <p:cNvPr descr="C:\Users\AdmOfficer\Desktop\mysql-png-2.png" id="916" name="Google Shape;916;p75"/>
          <p:cNvPicPr preferRelativeResize="0"/>
          <p:nvPr/>
        </p:nvPicPr>
        <p:blipFill rotWithShape="1">
          <a:blip r:embed="rId3">
            <a:alphaModFix/>
          </a:blip>
          <a:srcRect b="0" l="0" r="0" t="0"/>
          <a:stretch/>
        </p:blipFill>
        <p:spPr>
          <a:xfrm>
            <a:off x="214282" y="1285860"/>
            <a:ext cx="1428760" cy="881688"/>
          </a:xfrm>
          <a:prstGeom prst="rect">
            <a:avLst/>
          </a:prstGeom>
          <a:noFill/>
          <a:ln>
            <a:noFill/>
          </a:ln>
          <a:effectLst>
            <a:outerShdw blurRad="292100" rotWithShape="0" algn="tl" dir="2700000" dist="139700">
              <a:srgbClr val="333333">
                <a:alpha val="64705"/>
              </a:srgbClr>
            </a:outerShdw>
          </a:effectLst>
        </p:spPr>
      </p:pic>
      <p:sp>
        <p:nvSpPr>
          <p:cNvPr id="917" name="Google Shape;917;p75"/>
          <p:cNvSpPr/>
          <p:nvPr/>
        </p:nvSpPr>
        <p:spPr>
          <a:xfrm>
            <a:off x="642910" y="1660273"/>
            <a:ext cx="8072494"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3200">
                <a:solidFill>
                  <a:schemeClr val="dk1"/>
                </a:solidFill>
                <a:latin typeface="Calibri"/>
                <a:ea typeface="Calibri"/>
                <a:cs typeface="Calibri"/>
                <a:sym typeface="Calibri"/>
              </a:rPr>
              <a:t>	 DCL is short name of Data Control Language mostly concerned with rights, permissions and other controls of the database system. Followings commands fall under the DML Commands category:-.</a:t>
            </a:r>
            <a:endParaRPr b="1" sz="3200">
              <a:solidFill>
                <a:schemeClr val="dk1"/>
              </a:solidFill>
              <a:latin typeface="Calibri"/>
              <a:ea typeface="Calibri"/>
              <a:cs typeface="Calibri"/>
              <a:sym typeface="Calibri"/>
            </a:endParaRPr>
          </a:p>
        </p:txBody>
      </p:sp>
      <p:sp>
        <p:nvSpPr>
          <p:cNvPr id="918" name="Google Shape;918;p75"/>
          <p:cNvSpPr txBox="1"/>
          <p:nvPr/>
        </p:nvSpPr>
        <p:spPr>
          <a:xfrm>
            <a:off x="714348" y="357166"/>
            <a:ext cx="8143932"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800">
                <a:solidFill>
                  <a:schemeClr val="lt1"/>
                </a:solidFill>
                <a:latin typeface="Calibri"/>
                <a:ea typeface="Calibri"/>
                <a:cs typeface="Calibri"/>
                <a:sym typeface="Calibri"/>
              </a:rPr>
              <a:t>3. DATA CONTROL LANGUAGE (DCL) COMMANDS</a:t>
            </a:r>
            <a:endParaRPr b="1" sz="2800">
              <a:solidFill>
                <a:schemeClr val="lt1"/>
              </a:solidFill>
              <a:latin typeface="Calibri"/>
              <a:ea typeface="Calibri"/>
              <a:cs typeface="Calibri"/>
              <a:sym typeface="Calibri"/>
            </a:endParaRPr>
          </a:p>
        </p:txBody>
      </p:sp>
      <p:sp>
        <p:nvSpPr>
          <p:cNvPr id="919" name="Google Shape;919;p75"/>
          <p:cNvSpPr txBox="1"/>
          <p:nvPr/>
        </p:nvSpPr>
        <p:spPr>
          <a:xfrm>
            <a:off x="4714876" y="4429132"/>
            <a:ext cx="2571768"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REVOKE</a:t>
            </a:r>
            <a:endParaRPr b="1" sz="2800">
              <a:solidFill>
                <a:schemeClr val="lt1"/>
              </a:solidFill>
              <a:latin typeface="Calibri"/>
              <a:ea typeface="Calibri"/>
              <a:cs typeface="Calibri"/>
              <a:sym typeface="Calibri"/>
            </a:endParaRPr>
          </a:p>
        </p:txBody>
      </p:sp>
      <p:sp>
        <p:nvSpPr>
          <p:cNvPr id="920" name="Google Shape;920;p75"/>
          <p:cNvSpPr txBox="1"/>
          <p:nvPr/>
        </p:nvSpPr>
        <p:spPr>
          <a:xfrm>
            <a:off x="1357290" y="4429132"/>
            <a:ext cx="2571768"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GRANT</a:t>
            </a:r>
            <a:endParaRPr b="1" sz="2800">
              <a:solidFill>
                <a:schemeClr val="lt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4" name="Shape 924"/>
        <p:cNvGrpSpPr/>
        <p:nvPr/>
      </p:nvGrpSpPr>
      <p:grpSpPr>
        <a:xfrm>
          <a:off x="0" y="0"/>
          <a:ext cx="0" cy="0"/>
          <a:chOff x="0" y="0"/>
          <a:chExt cx="0" cy="0"/>
        </a:xfrm>
      </p:grpSpPr>
      <p:pic>
        <p:nvPicPr>
          <p:cNvPr descr="C:\Users\AdmOfficer\Desktop\mysql-png-2.png" id="925" name="Google Shape;925;p76"/>
          <p:cNvPicPr preferRelativeResize="0"/>
          <p:nvPr/>
        </p:nvPicPr>
        <p:blipFill rotWithShape="1">
          <a:blip r:embed="rId3">
            <a:alphaModFix/>
          </a:blip>
          <a:srcRect b="0" l="0" r="0" t="0"/>
          <a:stretch/>
        </p:blipFill>
        <p:spPr>
          <a:xfrm>
            <a:off x="285720" y="1357298"/>
            <a:ext cx="1504932" cy="928694"/>
          </a:xfrm>
          <a:prstGeom prst="rect">
            <a:avLst/>
          </a:prstGeom>
          <a:noFill/>
          <a:ln>
            <a:noFill/>
          </a:ln>
          <a:effectLst>
            <a:outerShdw blurRad="292100" rotWithShape="0" algn="tl" dir="2700000" dist="139700">
              <a:srgbClr val="333333">
                <a:alpha val="64705"/>
              </a:srgbClr>
            </a:outerShdw>
          </a:effectLst>
        </p:spPr>
      </p:pic>
      <p:sp>
        <p:nvSpPr>
          <p:cNvPr id="926" name="Google Shape;926;p76"/>
          <p:cNvSpPr/>
          <p:nvPr/>
        </p:nvSpPr>
        <p:spPr>
          <a:xfrm>
            <a:off x="571472" y="1494526"/>
            <a:ext cx="8072494" cy="29706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3200">
                <a:solidFill>
                  <a:schemeClr val="dk1"/>
                </a:solidFill>
                <a:latin typeface="Calibri"/>
                <a:ea typeface="Calibri"/>
                <a:cs typeface="Calibri"/>
                <a:sym typeface="Calibri"/>
              </a:rPr>
              <a:t>	 TCL is short name of Transaction Control Language which deals with a transaction within a database. Followings commands fall under the DML Commands category:-.</a:t>
            </a:r>
            <a:endParaRPr b="1" sz="3200">
              <a:solidFill>
                <a:schemeClr val="dk1"/>
              </a:solidFill>
              <a:latin typeface="Calibri"/>
              <a:ea typeface="Calibri"/>
              <a:cs typeface="Calibri"/>
              <a:sym typeface="Calibri"/>
            </a:endParaRPr>
          </a:p>
        </p:txBody>
      </p:sp>
      <p:sp>
        <p:nvSpPr>
          <p:cNvPr id="927" name="Google Shape;927;p76"/>
          <p:cNvSpPr txBox="1"/>
          <p:nvPr/>
        </p:nvSpPr>
        <p:spPr>
          <a:xfrm>
            <a:off x="1500166" y="4643446"/>
            <a:ext cx="3000396"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COMMIT</a:t>
            </a:r>
            <a:endParaRPr b="1" sz="2800">
              <a:solidFill>
                <a:schemeClr val="lt1"/>
              </a:solidFill>
              <a:latin typeface="Calibri"/>
              <a:ea typeface="Calibri"/>
              <a:cs typeface="Calibri"/>
              <a:sym typeface="Calibri"/>
            </a:endParaRPr>
          </a:p>
        </p:txBody>
      </p:sp>
      <p:sp>
        <p:nvSpPr>
          <p:cNvPr id="928" name="Google Shape;928;p76"/>
          <p:cNvSpPr txBox="1"/>
          <p:nvPr/>
        </p:nvSpPr>
        <p:spPr>
          <a:xfrm>
            <a:off x="571472" y="285728"/>
            <a:ext cx="8143932" cy="857256"/>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just">
              <a:spcBef>
                <a:spcPts val="0"/>
              </a:spcBef>
              <a:spcAft>
                <a:spcPts val="0"/>
              </a:spcAft>
              <a:buNone/>
            </a:pPr>
            <a:r>
              <a:rPr b="1" lang="en-IN" sz="2590">
                <a:solidFill>
                  <a:schemeClr val="lt1"/>
                </a:solidFill>
                <a:latin typeface="Calibri"/>
                <a:ea typeface="Calibri"/>
                <a:cs typeface="Calibri"/>
                <a:sym typeface="Calibri"/>
              </a:rPr>
              <a:t>4. TRANSACTION CONTROL LANGUAGE (TCL) COMMANDS</a:t>
            </a:r>
            <a:endParaRPr b="1" sz="2590">
              <a:solidFill>
                <a:schemeClr val="lt1"/>
              </a:solidFill>
              <a:latin typeface="Calibri"/>
              <a:ea typeface="Calibri"/>
              <a:cs typeface="Calibri"/>
              <a:sym typeface="Calibri"/>
            </a:endParaRPr>
          </a:p>
        </p:txBody>
      </p:sp>
      <p:sp>
        <p:nvSpPr>
          <p:cNvPr id="929" name="Google Shape;929;p76"/>
          <p:cNvSpPr txBox="1"/>
          <p:nvPr/>
        </p:nvSpPr>
        <p:spPr>
          <a:xfrm>
            <a:off x="1500166" y="5643578"/>
            <a:ext cx="300039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SAVEPOINT </a:t>
            </a:r>
            <a:endParaRPr b="1" sz="2800">
              <a:solidFill>
                <a:schemeClr val="lt1"/>
              </a:solidFill>
              <a:latin typeface="Calibri"/>
              <a:ea typeface="Calibri"/>
              <a:cs typeface="Calibri"/>
              <a:sym typeface="Calibri"/>
            </a:endParaRPr>
          </a:p>
        </p:txBody>
      </p:sp>
      <p:sp>
        <p:nvSpPr>
          <p:cNvPr id="930" name="Google Shape;930;p76"/>
          <p:cNvSpPr txBox="1"/>
          <p:nvPr/>
        </p:nvSpPr>
        <p:spPr>
          <a:xfrm>
            <a:off x="4786314" y="4643446"/>
            <a:ext cx="335758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ROLLBACK </a:t>
            </a:r>
            <a:endParaRPr b="1" sz="2800">
              <a:solidFill>
                <a:schemeClr val="lt1"/>
              </a:solidFill>
              <a:latin typeface="Calibri"/>
              <a:ea typeface="Calibri"/>
              <a:cs typeface="Calibri"/>
              <a:sym typeface="Calibri"/>
            </a:endParaRPr>
          </a:p>
        </p:txBody>
      </p:sp>
      <p:sp>
        <p:nvSpPr>
          <p:cNvPr id="931" name="Google Shape;931;p76"/>
          <p:cNvSpPr txBox="1"/>
          <p:nvPr/>
        </p:nvSpPr>
        <p:spPr>
          <a:xfrm>
            <a:off x="4786314" y="5643578"/>
            <a:ext cx="3357586"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SET TRANSACTION </a:t>
            </a:r>
            <a:endParaRPr b="1" sz="2800">
              <a:solidFill>
                <a:schemeClr val="lt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5" name="Shape 935"/>
        <p:cNvGrpSpPr/>
        <p:nvPr/>
      </p:nvGrpSpPr>
      <p:grpSpPr>
        <a:xfrm>
          <a:off x="0" y="0"/>
          <a:ext cx="0" cy="0"/>
          <a:chOff x="0" y="0"/>
          <a:chExt cx="0" cy="0"/>
        </a:xfrm>
      </p:grpSpPr>
      <p:pic>
        <p:nvPicPr>
          <p:cNvPr descr="C:\Users\AdmOfficer\Desktop\mysql-png-2.png" id="936" name="Google Shape;936;p77"/>
          <p:cNvPicPr preferRelativeResize="0"/>
          <p:nvPr/>
        </p:nvPicPr>
        <p:blipFill rotWithShape="1">
          <a:blip r:embed="rId3">
            <a:alphaModFix/>
          </a:blip>
          <a:srcRect b="0" l="0" r="0" t="0"/>
          <a:stretch/>
        </p:blipFill>
        <p:spPr>
          <a:xfrm>
            <a:off x="214282" y="214290"/>
            <a:ext cx="1389170" cy="857257"/>
          </a:xfrm>
          <a:prstGeom prst="rect">
            <a:avLst/>
          </a:prstGeom>
          <a:noFill/>
          <a:ln>
            <a:noFill/>
          </a:ln>
          <a:effectLst>
            <a:outerShdw blurRad="292100" rotWithShape="0" algn="tl" dir="2700000" dist="139700">
              <a:srgbClr val="333333">
                <a:alpha val="64705"/>
              </a:srgbClr>
            </a:outerShdw>
          </a:effectLst>
        </p:spPr>
      </p:pic>
      <p:sp>
        <p:nvSpPr>
          <p:cNvPr id="937" name="Google Shape;937;p77"/>
          <p:cNvSpPr txBox="1"/>
          <p:nvPr/>
        </p:nvSpPr>
        <p:spPr>
          <a:xfrm>
            <a:off x="1928794" y="214290"/>
            <a:ext cx="678661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SUMMARY</a:t>
            </a:r>
            <a:endParaRPr b="1" sz="4000">
              <a:solidFill>
                <a:schemeClr val="lt1"/>
              </a:solidFill>
              <a:latin typeface="Calibri"/>
              <a:ea typeface="Calibri"/>
              <a:cs typeface="Calibri"/>
              <a:sym typeface="Calibri"/>
            </a:endParaRPr>
          </a:p>
        </p:txBody>
      </p:sp>
      <p:pic>
        <p:nvPicPr>
          <p:cNvPr descr="C:\Users\AdmOfficer\Desktop\SQL-Commands-1-700x470.png" id="938" name="Google Shape;938;p77"/>
          <p:cNvPicPr preferRelativeResize="0"/>
          <p:nvPr/>
        </p:nvPicPr>
        <p:blipFill rotWithShape="1">
          <a:blip r:embed="rId4">
            <a:alphaModFix/>
          </a:blip>
          <a:srcRect b="0" l="0" r="0" t="0"/>
          <a:stretch/>
        </p:blipFill>
        <p:spPr>
          <a:xfrm>
            <a:off x="714348" y="1285859"/>
            <a:ext cx="7858180" cy="5276207"/>
          </a:xfrm>
          <a:prstGeom prst="rect">
            <a:avLst/>
          </a:prstGeom>
          <a:noFill/>
          <a:ln>
            <a:noFill/>
          </a:ln>
        </p:spPr>
      </p:pic>
      <p:sp>
        <p:nvSpPr>
          <p:cNvPr id="939" name="Google Shape;939;p77"/>
          <p:cNvSpPr/>
          <p:nvPr/>
        </p:nvSpPr>
        <p:spPr>
          <a:xfrm>
            <a:off x="4786314" y="6072206"/>
            <a:ext cx="4000528" cy="500066"/>
          </a:xfrm>
          <a:prstGeom prst="rect">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Calibri"/>
                <a:ea typeface="Calibri"/>
                <a:cs typeface="Calibri"/>
                <a:sym typeface="Calibri"/>
              </a:rPr>
              <a:t>Reference: w3schools.in</a:t>
            </a:r>
            <a:endParaRPr b="1" sz="2800">
              <a:solidFill>
                <a:schemeClr val="lt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3" name="Shape 943"/>
        <p:cNvGrpSpPr/>
        <p:nvPr/>
      </p:nvGrpSpPr>
      <p:grpSpPr>
        <a:xfrm>
          <a:off x="0" y="0"/>
          <a:ext cx="0" cy="0"/>
          <a:chOff x="0" y="0"/>
          <a:chExt cx="0" cy="0"/>
        </a:xfrm>
      </p:grpSpPr>
      <p:pic>
        <p:nvPicPr>
          <p:cNvPr descr="C:\Users\AdmOfficer\Desktop\mysql-png-2.png" id="944" name="Google Shape;944;p78"/>
          <p:cNvPicPr preferRelativeResize="0"/>
          <p:nvPr/>
        </p:nvPicPr>
        <p:blipFill rotWithShape="1">
          <a:blip r:embed="rId3">
            <a:alphaModFix/>
          </a:blip>
          <a:srcRect b="0" l="0" r="0" t="0"/>
          <a:stretch/>
        </p:blipFill>
        <p:spPr>
          <a:xfrm>
            <a:off x="2071669" y="785793"/>
            <a:ext cx="5325147" cy="3286149"/>
          </a:xfrm>
          <a:prstGeom prst="rect">
            <a:avLst/>
          </a:prstGeom>
          <a:noFill/>
          <a:ln>
            <a:noFill/>
          </a:ln>
          <a:effectLst>
            <a:outerShdw blurRad="292100" rotWithShape="0" algn="tl" dir="2700000" dist="139700">
              <a:srgbClr val="333333">
                <a:alpha val="64705"/>
              </a:srgbClr>
            </a:outerShdw>
          </a:effectLst>
        </p:spPr>
      </p:pic>
      <p:sp>
        <p:nvSpPr>
          <p:cNvPr id="945" name="Google Shape;945;p78"/>
          <p:cNvSpPr txBox="1"/>
          <p:nvPr/>
        </p:nvSpPr>
        <p:spPr>
          <a:xfrm>
            <a:off x="571472" y="4143380"/>
            <a:ext cx="8143932"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4000">
                <a:solidFill>
                  <a:schemeClr val="lt1"/>
                </a:solidFill>
                <a:latin typeface="Calibri"/>
                <a:ea typeface="Calibri"/>
                <a:cs typeface="Calibri"/>
                <a:sym typeface="Calibri"/>
              </a:rPr>
              <a:t>DATA TYPES</a:t>
            </a:r>
            <a:endParaRPr b="1" sz="4000">
              <a:solidFill>
                <a:schemeClr val="lt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9" name="Shape 949"/>
        <p:cNvGrpSpPr/>
        <p:nvPr/>
      </p:nvGrpSpPr>
      <p:grpSpPr>
        <a:xfrm>
          <a:off x="0" y="0"/>
          <a:ext cx="0" cy="0"/>
          <a:chOff x="0" y="0"/>
          <a:chExt cx="0" cy="0"/>
        </a:xfrm>
      </p:grpSpPr>
      <p:sp>
        <p:nvSpPr>
          <p:cNvPr id="950" name="Google Shape;950;p79"/>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51" name="Google Shape;951;p79"/>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52" name="Google Shape;952;p79"/>
          <p:cNvGraphicFramePr/>
          <p:nvPr/>
        </p:nvGraphicFramePr>
        <p:xfrm>
          <a:off x="285720" y="2143116"/>
          <a:ext cx="3000000" cy="3000000"/>
        </p:xfrm>
        <a:graphic>
          <a:graphicData uri="http://schemas.openxmlformats.org/drawingml/2006/table">
            <a:tbl>
              <a:tblPr>
                <a:noFill/>
                <a:tableStyleId>{6463ECA9-6DD5-41BB-9059-59035854C705}</a:tableStyleId>
              </a:tblPr>
              <a:tblGrid>
                <a:gridCol w="2500325"/>
                <a:gridCol w="1857400"/>
                <a:gridCol w="4286250"/>
              </a:tblGrid>
              <a:tr h="69175">
                <a:tc>
                  <a:txBody>
                    <a:bodyPr/>
                    <a:lstStyle/>
                    <a:p>
                      <a:pPr indent="0" lvl="0" marL="0" marR="0" rtl="0" algn="ctr">
                        <a:spcBef>
                          <a:spcPts val="0"/>
                        </a:spcBef>
                        <a:spcAft>
                          <a:spcPts val="0"/>
                        </a:spcAft>
                        <a:buNone/>
                      </a:pPr>
                      <a:r>
                        <a:rPr b="1" lang="en-IN" sz="3200" u="none" cap="none" strike="noStrike">
                          <a:solidFill>
                            <a:schemeClr val="lt1"/>
                          </a:solidFill>
                        </a:rPr>
                        <a:t>Ty p e</a:t>
                      </a:r>
                      <a:endParaRPr/>
                    </a:p>
                  </a:txBody>
                  <a:tcPr marT="4225" marB="4225" marR="4225" marL="4225">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S i z e</a:t>
                      </a:r>
                      <a:endParaRPr/>
                    </a:p>
                  </a:txBody>
                  <a:tcPr marT="4225" marB="4225" marR="4225" marL="4225">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D e s c r i p t i o n</a:t>
                      </a:r>
                      <a:endParaRPr/>
                    </a:p>
                  </a:txBody>
                  <a:tcPr marT="4225" marB="4225" marR="4225" marL="4225">
                    <a:solidFill>
                      <a:srgbClr val="00B0F0"/>
                    </a:solidFill>
                  </a:tcPr>
                </a:tc>
              </a:tr>
              <a:tr h="129900">
                <a:tc>
                  <a:txBody>
                    <a:bodyPr/>
                    <a:lstStyle/>
                    <a:p>
                      <a:pPr indent="0" lvl="0" marL="0" marR="0" rtl="0" algn="l">
                        <a:spcBef>
                          <a:spcPts val="0"/>
                        </a:spcBef>
                        <a:spcAft>
                          <a:spcPts val="0"/>
                        </a:spcAft>
                        <a:buNone/>
                      </a:pPr>
                      <a:r>
                        <a:rPr b="1" lang="en-IN" sz="2800" u="none" cap="none" strike="noStrike"/>
                        <a:t>CHAR[Length]</a:t>
                      </a:r>
                      <a:endParaRPr/>
                    </a:p>
                  </a:txBody>
                  <a:tcPr marT="4225" marB="4225" marR="4225" marL="4225"/>
                </a:tc>
                <a:tc>
                  <a:txBody>
                    <a:bodyPr/>
                    <a:lstStyle/>
                    <a:p>
                      <a:pPr indent="0" lvl="0" marL="0" marR="0" rtl="0" algn="l">
                        <a:spcBef>
                          <a:spcPts val="0"/>
                        </a:spcBef>
                        <a:spcAft>
                          <a:spcPts val="0"/>
                        </a:spcAft>
                        <a:buNone/>
                      </a:pPr>
                      <a:r>
                        <a:rPr b="1" lang="en-IN" sz="2800" u="none" cap="none" strike="noStrike"/>
                        <a:t>Length bytes</a:t>
                      </a:r>
                      <a:endParaRPr/>
                    </a:p>
                  </a:txBody>
                  <a:tcPr marT="4225" marB="4225" marR="4225" marL="4225"/>
                </a:tc>
                <a:tc>
                  <a:txBody>
                    <a:bodyPr/>
                    <a:lstStyle/>
                    <a:p>
                      <a:pPr indent="0" lvl="0" marL="0" marR="0" rtl="0" algn="l">
                        <a:spcBef>
                          <a:spcPts val="0"/>
                        </a:spcBef>
                        <a:spcAft>
                          <a:spcPts val="0"/>
                        </a:spcAft>
                        <a:buNone/>
                      </a:pPr>
                      <a:r>
                        <a:rPr b="1" lang="en-IN" sz="2800" u="none" cap="none" strike="noStrike"/>
                        <a:t> 0 to 255 characters long.</a:t>
                      </a:r>
                      <a:endParaRPr/>
                    </a:p>
                  </a:txBody>
                  <a:tcPr marT="4225" marB="4225" marR="4225" marL="4225"/>
                </a:tc>
              </a:tr>
              <a:tr h="190625">
                <a:tc>
                  <a:txBody>
                    <a:bodyPr/>
                    <a:lstStyle/>
                    <a:p>
                      <a:pPr indent="0" lvl="0" marL="0" marR="0" rtl="0" algn="l">
                        <a:spcBef>
                          <a:spcPts val="0"/>
                        </a:spcBef>
                        <a:spcAft>
                          <a:spcPts val="0"/>
                        </a:spcAft>
                        <a:buNone/>
                      </a:pPr>
                      <a:r>
                        <a:rPr b="1" lang="en-IN" sz="2800" u="none" cap="none" strike="noStrike"/>
                        <a:t>VARCHAR</a:t>
                      </a:r>
                      <a:endParaRPr/>
                    </a:p>
                    <a:p>
                      <a:pPr indent="0" lvl="0" marL="0" marR="0" rtl="0" algn="l">
                        <a:spcBef>
                          <a:spcPts val="0"/>
                        </a:spcBef>
                        <a:spcAft>
                          <a:spcPts val="0"/>
                        </a:spcAft>
                        <a:buNone/>
                      </a:pPr>
                      <a:r>
                        <a:rPr b="1" lang="en-IN" sz="2800" u="none" cap="none" strike="noStrike"/>
                        <a:t>(Length)</a:t>
                      </a:r>
                      <a:endParaRPr/>
                    </a:p>
                  </a:txBody>
                  <a:tcPr marT="4225" marB="4225" marR="4225" marL="4225"/>
                </a:tc>
                <a:tc>
                  <a:txBody>
                    <a:bodyPr/>
                    <a:lstStyle/>
                    <a:p>
                      <a:pPr indent="0" lvl="0" marL="0" marR="0" rtl="0" algn="l">
                        <a:spcBef>
                          <a:spcPts val="0"/>
                        </a:spcBef>
                        <a:spcAft>
                          <a:spcPts val="0"/>
                        </a:spcAft>
                        <a:buNone/>
                      </a:pPr>
                      <a:r>
                        <a:rPr b="1" lang="en-IN" sz="2800" u="none" cap="none" strike="noStrike"/>
                        <a:t>String length + 1 bytes</a:t>
                      </a:r>
                      <a:endParaRPr/>
                    </a:p>
                  </a:txBody>
                  <a:tcPr marT="4225" marB="4225" marR="4225" marL="4225"/>
                </a:tc>
                <a:tc>
                  <a:txBody>
                    <a:bodyPr/>
                    <a:lstStyle/>
                    <a:p>
                      <a:pPr indent="0" lvl="0" marL="0" marR="0" rtl="0" algn="l">
                        <a:spcBef>
                          <a:spcPts val="0"/>
                        </a:spcBef>
                        <a:spcAft>
                          <a:spcPts val="0"/>
                        </a:spcAft>
                        <a:buNone/>
                      </a:pPr>
                      <a:r>
                        <a:rPr b="1" lang="en-IN" sz="2800" u="none" cap="none" strike="noStrike"/>
                        <a:t> 0 to 255 characters long.</a:t>
                      </a:r>
                      <a:endParaRPr/>
                    </a:p>
                  </a:txBody>
                  <a:tcPr marT="4225" marB="4225" marR="4225" marL="4225"/>
                </a:tc>
              </a:tr>
              <a:tr h="190625">
                <a:tc>
                  <a:txBody>
                    <a:bodyPr/>
                    <a:lstStyle/>
                    <a:p>
                      <a:pPr indent="0" lvl="0" marL="0" marR="0" rtl="0" algn="l">
                        <a:spcBef>
                          <a:spcPts val="0"/>
                        </a:spcBef>
                        <a:spcAft>
                          <a:spcPts val="0"/>
                        </a:spcAft>
                        <a:buNone/>
                      </a:pPr>
                      <a:r>
                        <a:rPr b="1" lang="en-IN" sz="2800" u="none" cap="none" strike="noStrike"/>
                        <a:t>TINYTEXT</a:t>
                      </a:r>
                      <a:endParaRPr/>
                    </a:p>
                  </a:txBody>
                  <a:tcPr marT="4225" marB="4225" marR="4225" marL="4225"/>
                </a:tc>
                <a:tc>
                  <a:txBody>
                    <a:bodyPr/>
                    <a:lstStyle/>
                    <a:p>
                      <a:pPr indent="0" lvl="0" marL="0" marR="0" rtl="0" algn="l">
                        <a:spcBef>
                          <a:spcPts val="0"/>
                        </a:spcBef>
                        <a:spcAft>
                          <a:spcPts val="0"/>
                        </a:spcAft>
                        <a:buNone/>
                      </a:pPr>
                      <a:r>
                        <a:rPr b="1" lang="en-IN" sz="2800" u="none" cap="none" strike="noStrike"/>
                        <a:t>String length + 1 bytes</a:t>
                      </a:r>
                      <a:endParaRPr/>
                    </a:p>
                  </a:txBody>
                  <a:tcPr marT="4225" marB="4225" marR="4225" marL="4225"/>
                </a:tc>
                <a:tc>
                  <a:txBody>
                    <a:bodyPr/>
                    <a:lstStyle/>
                    <a:p>
                      <a:pPr indent="0" lvl="0" marL="0" marR="0" rtl="0" algn="l">
                        <a:spcBef>
                          <a:spcPts val="0"/>
                        </a:spcBef>
                        <a:spcAft>
                          <a:spcPts val="0"/>
                        </a:spcAft>
                        <a:buNone/>
                      </a:pPr>
                      <a:r>
                        <a:rPr b="1" lang="en-IN" sz="2800" u="none" cap="none" strike="noStrike"/>
                        <a:t> maximum length of 255 characters.</a:t>
                      </a:r>
                      <a:endParaRPr/>
                    </a:p>
                  </a:txBody>
                  <a:tcPr marT="4225" marB="4225" marR="4225" marL="42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8"/>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35" name="Google Shape;135;p8"/>
          <p:cNvSpPr txBox="1"/>
          <p:nvPr/>
        </p:nvSpPr>
        <p:spPr>
          <a:xfrm>
            <a:off x="500034" y="1428736"/>
            <a:ext cx="7858180" cy="10001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5. DATA SHARING</a:t>
            </a:r>
            <a:endParaRPr sz="3600">
              <a:solidFill>
                <a:schemeClr val="lt1"/>
              </a:solidFill>
              <a:latin typeface="Calibri"/>
              <a:ea typeface="Calibri"/>
              <a:cs typeface="Calibri"/>
              <a:sym typeface="Calibri"/>
            </a:endParaRPr>
          </a:p>
        </p:txBody>
      </p:sp>
      <p:sp>
        <p:nvSpPr>
          <p:cNvPr id="136" name="Google Shape;136;p8"/>
          <p:cNvSpPr/>
          <p:nvPr/>
        </p:nvSpPr>
        <p:spPr>
          <a:xfrm>
            <a:off x="642910" y="2571744"/>
            <a:ext cx="8072494"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Company  with several locations has important data distributed over a valid geographically area sharing.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2800">
                <a:solidFill>
                  <a:schemeClr val="dk1"/>
                </a:solidFill>
                <a:latin typeface="Calibri"/>
                <a:ea typeface="Calibri"/>
                <a:cs typeface="Calibri"/>
                <a:sym typeface="Calibri"/>
              </a:rPr>
              <a:t>	A centralized database is physically contained to a single location  controlled by a single computer that is Personal computer  most  function for which databases are created and accomplished more easily </a:t>
            </a:r>
            <a:endParaRPr/>
          </a:p>
          <a:p>
            <a:pPr indent="0" lvl="0" marL="0" marR="0" rtl="0" algn="r">
              <a:spcBef>
                <a:spcPts val="0"/>
              </a:spcBef>
              <a:spcAft>
                <a:spcPts val="0"/>
              </a:spcAft>
              <a:buNone/>
            </a:pPr>
            <a:r>
              <a:rPr b="1" lang="en-IN" sz="2800">
                <a:solidFill>
                  <a:srgbClr val="FF0000"/>
                </a:solidFill>
                <a:latin typeface="Calibri"/>
                <a:ea typeface="Calibri"/>
                <a:cs typeface="Calibri"/>
                <a:sym typeface="Calibri"/>
              </a:rPr>
              <a:t>Continued…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6" name="Shape 956"/>
        <p:cNvGrpSpPr/>
        <p:nvPr/>
      </p:nvGrpSpPr>
      <p:grpSpPr>
        <a:xfrm>
          <a:off x="0" y="0"/>
          <a:ext cx="0" cy="0"/>
          <a:chOff x="0" y="0"/>
          <a:chExt cx="0" cy="0"/>
        </a:xfrm>
      </p:grpSpPr>
      <p:sp>
        <p:nvSpPr>
          <p:cNvPr id="957" name="Google Shape;957;p80"/>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58" name="Google Shape;958;p80"/>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59" name="Google Shape;959;p80"/>
          <p:cNvGraphicFramePr/>
          <p:nvPr/>
        </p:nvGraphicFramePr>
        <p:xfrm>
          <a:off x="285752" y="1785926"/>
          <a:ext cx="3000000" cy="3000000"/>
        </p:xfrm>
        <a:graphic>
          <a:graphicData uri="http://schemas.openxmlformats.org/drawingml/2006/table">
            <a:tbl>
              <a:tblPr>
                <a:noFill/>
                <a:tableStyleId>{6463ECA9-6DD5-41BB-9059-59035854C705}</a:tableStyleId>
              </a:tblPr>
              <a:tblGrid>
                <a:gridCol w="2786050"/>
                <a:gridCol w="1928825"/>
                <a:gridCol w="3857650"/>
              </a:tblGrid>
              <a:tr h="69175">
                <a:tc>
                  <a:txBody>
                    <a:bodyPr/>
                    <a:lstStyle/>
                    <a:p>
                      <a:pPr indent="0" lvl="0" marL="0" marR="0" rtl="0" algn="ctr">
                        <a:spcBef>
                          <a:spcPts val="0"/>
                        </a:spcBef>
                        <a:spcAft>
                          <a:spcPts val="0"/>
                        </a:spcAft>
                        <a:buNone/>
                      </a:pPr>
                      <a:r>
                        <a:rPr b="1" lang="en-IN" sz="3200" u="none" cap="none" strike="noStrike">
                          <a:solidFill>
                            <a:schemeClr val="lt1"/>
                          </a:solidFill>
                        </a:rPr>
                        <a:t>Ty p e</a:t>
                      </a:r>
                      <a:endParaRPr/>
                    </a:p>
                  </a:txBody>
                  <a:tcPr marT="4225" marB="4225" marR="4225" marL="4225">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S i z e</a:t>
                      </a:r>
                      <a:endParaRPr/>
                    </a:p>
                  </a:txBody>
                  <a:tcPr marT="4225" marB="4225" marR="4225" marL="4225">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D e s c r i p t i o n</a:t>
                      </a:r>
                      <a:endParaRPr/>
                    </a:p>
                  </a:txBody>
                  <a:tcPr marT="4225" marB="4225" marR="4225" marL="4225">
                    <a:solidFill>
                      <a:srgbClr val="00B0F0"/>
                    </a:solidFill>
                  </a:tcPr>
                </a:tc>
              </a:tr>
              <a:tr h="190625">
                <a:tc>
                  <a:txBody>
                    <a:bodyPr/>
                    <a:lstStyle/>
                    <a:p>
                      <a:pPr indent="0" lvl="0" marL="0" marR="0" rtl="0" algn="l">
                        <a:spcBef>
                          <a:spcPts val="0"/>
                        </a:spcBef>
                        <a:spcAft>
                          <a:spcPts val="0"/>
                        </a:spcAft>
                        <a:buNone/>
                      </a:pPr>
                      <a:r>
                        <a:rPr b="1" lang="en-IN" sz="3200" u="none" cap="none" strike="noStrike"/>
                        <a:t>TEXT</a:t>
                      </a:r>
                      <a:endParaRPr/>
                    </a:p>
                  </a:txBody>
                  <a:tcPr marT="4225" marB="4225" marR="4225" marL="4225"/>
                </a:tc>
                <a:tc>
                  <a:txBody>
                    <a:bodyPr/>
                    <a:lstStyle/>
                    <a:p>
                      <a:pPr indent="0" lvl="0" marL="0" marR="0" rtl="0" algn="l">
                        <a:spcBef>
                          <a:spcPts val="0"/>
                        </a:spcBef>
                        <a:spcAft>
                          <a:spcPts val="0"/>
                        </a:spcAft>
                        <a:buNone/>
                      </a:pPr>
                      <a:r>
                        <a:rPr b="1" lang="en-IN" sz="3200" u="none" cap="none" strike="noStrike"/>
                        <a:t>String length + 2 bytes</a:t>
                      </a:r>
                      <a:endParaRPr/>
                    </a:p>
                  </a:txBody>
                  <a:tcPr marT="4225" marB="4225" marR="4225" marL="4225"/>
                </a:tc>
                <a:tc>
                  <a:txBody>
                    <a:bodyPr/>
                    <a:lstStyle/>
                    <a:p>
                      <a:pPr indent="0" lvl="0" marL="0" marR="0" rtl="0" algn="l">
                        <a:spcBef>
                          <a:spcPts val="0"/>
                        </a:spcBef>
                        <a:spcAft>
                          <a:spcPts val="0"/>
                        </a:spcAft>
                        <a:buNone/>
                      </a:pPr>
                      <a:r>
                        <a:rPr b="1" lang="en-IN" sz="3200" u="none" cap="none" strike="noStrike"/>
                        <a:t>maximum length of 65,535 characters.</a:t>
                      </a:r>
                      <a:endParaRPr/>
                    </a:p>
                  </a:txBody>
                  <a:tcPr marT="4225" marB="4225" marR="4225" marL="4225"/>
                </a:tc>
              </a:tr>
              <a:tr h="190625">
                <a:tc>
                  <a:txBody>
                    <a:bodyPr/>
                    <a:lstStyle/>
                    <a:p>
                      <a:pPr indent="0" lvl="0" marL="0" marR="0" rtl="0" algn="l">
                        <a:spcBef>
                          <a:spcPts val="0"/>
                        </a:spcBef>
                        <a:spcAft>
                          <a:spcPts val="0"/>
                        </a:spcAft>
                        <a:buNone/>
                      </a:pPr>
                      <a:r>
                        <a:rPr b="1" lang="en-IN" sz="3200" u="none" cap="none" strike="noStrike"/>
                        <a:t>MEDIUMTEXT</a:t>
                      </a:r>
                      <a:endParaRPr/>
                    </a:p>
                  </a:txBody>
                  <a:tcPr marT="4225" marB="4225" marR="4225" marL="4225"/>
                </a:tc>
                <a:tc>
                  <a:txBody>
                    <a:bodyPr/>
                    <a:lstStyle/>
                    <a:p>
                      <a:pPr indent="0" lvl="0" marL="0" marR="0" rtl="0" algn="l">
                        <a:spcBef>
                          <a:spcPts val="0"/>
                        </a:spcBef>
                        <a:spcAft>
                          <a:spcPts val="0"/>
                        </a:spcAft>
                        <a:buNone/>
                      </a:pPr>
                      <a:r>
                        <a:rPr b="1" lang="en-IN" sz="3200" u="none" cap="none" strike="noStrike"/>
                        <a:t>String length + 3 bytes</a:t>
                      </a:r>
                      <a:endParaRPr/>
                    </a:p>
                  </a:txBody>
                  <a:tcPr marT="4225" marB="4225" marR="4225" marL="4225"/>
                </a:tc>
                <a:tc>
                  <a:txBody>
                    <a:bodyPr/>
                    <a:lstStyle/>
                    <a:p>
                      <a:pPr indent="0" lvl="0" marL="0" marR="0" rtl="0" algn="l">
                        <a:spcBef>
                          <a:spcPts val="0"/>
                        </a:spcBef>
                        <a:spcAft>
                          <a:spcPts val="0"/>
                        </a:spcAft>
                        <a:buNone/>
                      </a:pPr>
                      <a:r>
                        <a:rPr b="1" lang="en-IN" sz="3200" u="none" cap="none" strike="noStrike"/>
                        <a:t>maximum length of 16,777,215 characters.</a:t>
                      </a:r>
                      <a:endParaRPr/>
                    </a:p>
                  </a:txBody>
                  <a:tcPr marT="4225" marB="4225" marR="4225" marL="4225"/>
                </a:tc>
              </a:tr>
              <a:tr h="190625">
                <a:tc>
                  <a:txBody>
                    <a:bodyPr/>
                    <a:lstStyle/>
                    <a:p>
                      <a:pPr indent="0" lvl="0" marL="0" marR="0" rtl="0" algn="l">
                        <a:spcBef>
                          <a:spcPts val="0"/>
                        </a:spcBef>
                        <a:spcAft>
                          <a:spcPts val="0"/>
                        </a:spcAft>
                        <a:buNone/>
                      </a:pPr>
                      <a:r>
                        <a:rPr b="1" lang="en-IN" sz="3200" u="none" cap="none" strike="noStrike"/>
                        <a:t>LONGTEXT</a:t>
                      </a:r>
                      <a:endParaRPr/>
                    </a:p>
                  </a:txBody>
                  <a:tcPr marT="4225" marB="4225" marR="4225" marL="4225"/>
                </a:tc>
                <a:tc>
                  <a:txBody>
                    <a:bodyPr/>
                    <a:lstStyle/>
                    <a:p>
                      <a:pPr indent="0" lvl="0" marL="0" marR="0" rtl="0" algn="l">
                        <a:spcBef>
                          <a:spcPts val="0"/>
                        </a:spcBef>
                        <a:spcAft>
                          <a:spcPts val="0"/>
                        </a:spcAft>
                        <a:buNone/>
                      </a:pPr>
                      <a:r>
                        <a:rPr b="1" lang="en-IN" sz="3200" u="none" cap="none" strike="noStrike"/>
                        <a:t>String length + 4 bytes</a:t>
                      </a:r>
                      <a:endParaRPr/>
                    </a:p>
                  </a:txBody>
                  <a:tcPr marT="4225" marB="4225" marR="4225" marL="4225"/>
                </a:tc>
                <a:tc>
                  <a:txBody>
                    <a:bodyPr/>
                    <a:lstStyle/>
                    <a:p>
                      <a:pPr indent="0" lvl="0" marL="0" marR="0" rtl="0" algn="l">
                        <a:spcBef>
                          <a:spcPts val="0"/>
                        </a:spcBef>
                        <a:spcAft>
                          <a:spcPts val="0"/>
                        </a:spcAft>
                        <a:buNone/>
                      </a:pPr>
                      <a:r>
                        <a:rPr b="1" lang="en-IN" sz="3200" u="none" cap="none" strike="noStrike"/>
                        <a:t>maximum length of 4,294,967,295 characters.</a:t>
                      </a:r>
                      <a:endParaRPr/>
                    </a:p>
                  </a:txBody>
                  <a:tcPr marT="4225" marB="4225" marR="4225" marL="42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3" name="Shape 963"/>
        <p:cNvGrpSpPr/>
        <p:nvPr/>
      </p:nvGrpSpPr>
      <p:grpSpPr>
        <a:xfrm>
          <a:off x="0" y="0"/>
          <a:ext cx="0" cy="0"/>
          <a:chOff x="0" y="0"/>
          <a:chExt cx="0" cy="0"/>
        </a:xfrm>
      </p:grpSpPr>
      <p:sp>
        <p:nvSpPr>
          <p:cNvPr id="964" name="Google Shape;964;p81"/>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65" name="Google Shape;965;p81"/>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66" name="Google Shape;966;p81"/>
          <p:cNvGraphicFramePr/>
          <p:nvPr/>
        </p:nvGraphicFramePr>
        <p:xfrm>
          <a:off x="285752" y="2071678"/>
          <a:ext cx="3000000" cy="3000000"/>
        </p:xfrm>
        <a:graphic>
          <a:graphicData uri="http://schemas.openxmlformats.org/drawingml/2006/table">
            <a:tbl>
              <a:tblPr>
                <a:noFill/>
                <a:tableStyleId>{F0D83A5A-C7E9-46FE-BEE2-27B4CF73DE6C}</a:tableStyleId>
              </a:tblPr>
              <a:tblGrid>
                <a:gridCol w="1928800"/>
                <a:gridCol w="2214575"/>
                <a:gridCol w="4429150"/>
              </a:tblGrid>
              <a:tr h="69175">
                <a:tc>
                  <a:txBody>
                    <a:bodyPr/>
                    <a:lstStyle/>
                    <a:p>
                      <a:pPr indent="0" lvl="0" marL="0" marR="0" rtl="0" algn="ctr">
                        <a:spcBef>
                          <a:spcPts val="0"/>
                        </a:spcBef>
                        <a:spcAft>
                          <a:spcPts val="0"/>
                        </a:spcAft>
                        <a:buNone/>
                      </a:pPr>
                      <a:r>
                        <a:rPr b="1" lang="en-IN" sz="3200" u="none" cap="none" strike="noStrike">
                          <a:solidFill>
                            <a:schemeClr val="lt1"/>
                          </a:solidFill>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190625">
                <a:tc>
                  <a:txBody>
                    <a:bodyPr/>
                    <a:lstStyle/>
                    <a:p>
                      <a:pPr indent="0" lvl="0" marL="0" marR="0" rtl="0" algn="l">
                        <a:spcBef>
                          <a:spcPts val="0"/>
                        </a:spcBef>
                        <a:spcAft>
                          <a:spcPts val="0"/>
                        </a:spcAft>
                        <a:buNone/>
                      </a:pPr>
                      <a:r>
                        <a:rPr b="1" lang="en-IN" sz="3200" u="none" cap="none" strike="noStrike"/>
                        <a:t>TEXT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String length + 2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maximum length of 65,535 characters.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90625">
                <a:tc>
                  <a:txBody>
                    <a:bodyPr/>
                    <a:lstStyle/>
                    <a:p>
                      <a:pPr indent="0" lvl="0" marL="0" marR="0" rtl="0" algn="l">
                        <a:spcBef>
                          <a:spcPts val="0"/>
                        </a:spcBef>
                        <a:spcAft>
                          <a:spcPts val="0"/>
                        </a:spcAft>
                        <a:buNone/>
                      </a:pPr>
                      <a:r>
                        <a:rPr b="1" lang="en-IN" sz="3200" u="none" cap="none" strike="noStrike"/>
                        <a:t>MEDIUMTEXT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String length + 3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maximum length of 16,777,215 characters.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90625">
                <a:tc>
                  <a:txBody>
                    <a:bodyPr/>
                    <a:lstStyle/>
                    <a:p>
                      <a:pPr indent="0" lvl="0" marL="0" marR="0" rtl="0" algn="l">
                        <a:spcBef>
                          <a:spcPts val="0"/>
                        </a:spcBef>
                        <a:spcAft>
                          <a:spcPts val="0"/>
                        </a:spcAft>
                        <a:buNone/>
                      </a:pPr>
                      <a:r>
                        <a:rPr b="1" lang="en-IN" sz="3200" u="none" cap="none" strike="noStrike"/>
                        <a:t>LONGTEXT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String length + 4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maximum length of 4,294,967,295 characters.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29900">
                <a:tc>
                  <a:txBody>
                    <a:bodyPr/>
                    <a:lstStyle/>
                    <a:p>
                      <a:pPr indent="0" lvl="0" marL="0" marR="0" rtl="0" algn="l">
                        <a:spcBef>
                          <a:spcPts val="0"/>
                        </a:spcBef>
                        <a:spcAft>
                          <a:spcPts val="0"/>
                        </a:spcAft>
                        <a:buNone/>
                      </a:pPr>
                      <a:r>
                        <a:rPr b="1" lang="en-IN" sz="3200" u="none" cap="none" strike="noStrike"/>
                        <a:t>TINYINT[Length]</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1 byte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Range of -128 to 127 or 0 to 255 unsigned.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0" name="Shape 970"/>
        <p:cNvGrpSpPr/>
        <p:nvPr/>
      </p:nvGrpSpPr>
      <p:grpSpPr>
        <a:xfrm>
          <a:off x="0" y="0"/>
          <a:ext cx="0" cy="0"/>
          <a:chOff x="0" y="0"/>
          <a:chExt cx="0" cy="0"/>
        </a:xfrm>
      </p:grpSpPr>
      <p:sp>
        <p:nvSpPr>
          <p:cNvPr id="971" name="Google Shape;971;p82"/>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72" name="Google Shape;972;p82"/>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73" name="Google Shape;973;p82"/>
          <p:cNvGraphicFramePr/>
          <p:nvPr/>
        </p:nvGraphicFramePr>
        <p:xfrm>
          <a:off x="285752" y="2071678"/>
          <a:ext cx="3000000" cy="3000000"/>
        </p:xfrm>
        <a:graphic>
          <a:graphicData uri="http://schemas.openxmlformats.org/drawingml/2006/table">
            <a:tbl>
              <a:tblPr>
                <a:noFill/>
                <a:tableStyleId>{F0D83A5A-C7E9-46FE-BEE2-27B4CF73DE6C}</a:tableStyleId>
              </a:tblPr>
              <a:tblGrid>
                <a:gridCol w="2357425"/>
                <a:gridCol w="1424500"/>
                <a:gridCol w="4790625"/>
              </a:tblGrid>
              <a:tr h="69175">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190625">
                <a:tc>
                  <a:txBody>
                    <a:bodyPr/>
                    <a:lstStyle/>
                    <a:p>
                      <a:pPr indent="0" lvl="0" marL="0" marR="0" rtl="0" algn="l">
                        <a:spcBef>
                          <a:spcPts val="0"/>
                        </a:spcBef>
                        <a:spcAft>
                          <a:spcPts val="0"/>
                        </a:spcAft>
                        <a:buNone/>
                      </a:pPr>
                      <a:r>
                        <a:rPr b="1" lang="en-IN" sz="3200" u="none" cap="none" strike="noStrike"/>
                        <a:t>SMALLINT[Length]</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2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Range of -32,768 to 32,767 or 0 to 65535 unsigned.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90625">
                <a:tc>
                  <a:txBody>
                    <a:bodyPr/>
                    <a:lstStyle/>
                    <a:p>
                      <a:pPr indent="0" lvl="0" marL="0" marR="0" rtl="0" algn="l">
                        <a:spcBef>
                          <a:spcPts val="0"/>
                        </a:spcBef>
                        <a:spcAft>
                          <a:spcPts val="0"/>
                        </a:spcAft>
                        <a:buNone/>
                      </a:pPr>
                      <a:r>
                        <a:rPr b="1" lang="en-IN" sz="3200" u="none" cap="none" strike="noStrike"/>
                        <a:t>MEDIUMINT[Length]</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3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Range of -8,388,608 to 8,388,607 or 0 to 16,777,215 unsigned.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90625">
                <a:tc>
                  <a:txBody>
                    <a:bodyPr/>
                    <a:lstStyle/>
                    <a:p>
                      <a:pPr indent="0" lvl="0" marL="0" marR="0" rtl="0" algn="l">
                        <a:spcBef>
                          <a:spcPts val="0"/>
                        </a:spcBef>
                        <a:spcAft>
                          <a:spcPts val="0"/>
                        </a:spcAft>
                        <a:buNone/>
                      </a:pPr>
                      <a:r>
                        <a:rPr b="1" lang="en-IN" sz="3200" u="none" cap="none" strike="noStrike"/>
                        <a:t>INT[Length]</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4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Range of -2,147,483,648 to 2,147,483,647 or 0 to 4,294,967,295 unsigned.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7" name="Shape 977"/>
        <p:cNvGrpSpPr/>
        <p:nvPr/>
      </p:nvGrpSpPr>
      <p:grpSpPr>
        <a:xfrm>
          <a:off x="0" y="0"/>
          <a:ext cx="0" cy="0"/>
          <a:chOff x="0" y="0"/>
          <a:chExt cx="0" cy="0"/>
        </a:xfrm>
      </p:grpSpPr>
      <p:sp>
        <p:nvSpPr>
          <p:cNvPr id="978" name="Google Shape;978;p83"/>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79" name="Google Shape;979;p83"/>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80" name="Google Shape;980;p83"/>
          <p:cNvGraphicFramePr/>
          <p:nvPr/>
        </p:nvGraphicFramePr>
        <p:xfrm>
          <a:off x="285752" y="2071678"/>
          <a:ext cx="3000000" cy="3000000"/>
        </p:xfrm>
        <a:graphic>
          <a:graphicData uri="http://schemas.openxmlformats.org/drawingml/2006/table">
            <a:tbl>
              <a:tblPr>
                <a:noFill/>
                <a:tableStyleId>{F0D83A5A-C7E9-46FE-BEE2-27B4CF73DE6C}</a:tableStyleId>
              </a:tblPr>
              <a:tblGrid>
                <a:gridCol w="2714600"/>
                <a:gridCol w="1067300"/>
                <a:gridCol w="4790625"/>
              </a:tblGrid>
              <a:tr h="69175">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433550">
                <a:tc>
                  <a:txBody>
                    <a:bodyPr/>
                    <a:lstStyle/>
                    <a:p>
                      <a:pPr indent="0" lvl="0" marL="0" marR="0" rtl="0" algn="l">
                        <a:spcBef>
                          <a:spcPts val="0"/>
                        </a:spcBef>
                        <a:spcAft>
                          <a:spcPts val="0"/>
                        </a:spcAft>
                        <a:buNone/>
                      </a:pPr>
                      <a:r>
                        <a:rPr b="1" lang="en-IN" sz="3200" u="none" cap="none" strike="noStrike"/>
                        <a:t>BIGINT[Length]</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IN" sz="3200" u="none" cap="none" strike="noStrike"/>
                        <a:t>8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Range of -9,223,372,036,854,775,808 to 9,223,372,036,854,775,807 or 0 to 18,446,744,073,709,551,615 unsigned.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4" name="Shape 984"/>
        <p:cNvGrpSpPr/>
        <p:nvPr/>
      </p:nvGrpSpPr>
      <p:grpSpPr>
        <a:xfrm>
          <a:off x="0" y="0"/>
          <a:ext cx="0" cy="0"/>
          <a:chOff x="0" y="0"/>
          <a:chExt cx="0" cy="0"/>
        </a:xfrm>
      </p:grpSpPr>
      <p:sp>
        <p:nvSpPr>
          <p:cNvPr id="985" name="Google Shape;985;p84"/>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86" name="Google Shape;986;p84"/>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87" name="Google Shape;987;p84"/>
          <p:cNvGraphicFramePr/>
          <p:nvPr/>
        </p:nvGraphicFramePr>
        <p:xfrm>
          <a:off x="285752" y="2071678"/>
          <a:ext cx="3000000" cy="3000000"/>
        </p:xfrm>
        <a:graphic>
          <a:graphicData uri="http://schemas.openxmlformats.org/drawingml/2006/table">
            <a:tbl>
              <a:tblPr>
                <a:noFill/>
                <a:tableStyleId>{F0D83A5A-C7E9-46FE-BEE2-27B4CF73DE6C}</a:tableStyleId>
              </a:tblPr>
              <a:tblGrid>
                <a:gridCol w="2357425"/>
                <a:gridCol w="1785950"/>
                <a:gridCol w="4429150"/>
              </a:tblGrid>
              <a:tr h="69175">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129900">
                <a:tc>
                  <a:txBody>
                    <a:bodyPr/>
                    <a:lstStyle/>
                    <a:p>
                      <a:pPr indent="0" lvl="0" marL="0" marR="0" rtl="0" algn="l">
                        <a:spcBef>
                          <a:spcPts val="0"/>
                        </a:spcBef>
                        <a:spcAft>
                          <a:spcPts val="0"/>
                        </a:spcAft>
                        <a:buNone/>
                      </a:pPr>
                      <a:r>
                        <a:rPr b="1" lang="en-IN" sz="3200" u="none" cap="none" strike="noStrike"/>
                        <a:t>FLOAT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4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A small number with a floating decimal point.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51375">
                <a:tc>
                  <a:txBody>
                    <a:bodyPr/>
                    <a:lstStyle/>
                    <a:p>
                      <a:pPr indent="0" lvl="0" marL="0" marR="0" rtl="0" algn="l">
                        <a:spcBef>
                          <a:spcPts val="0"/>
                        </a:spcBef>
                        <a:spcAft>
                          <a:spcPts val="0"/>
                        </a:spcAft>
                        <a:buNone/>
                      </a:pPr>
                      <a:r>
                        <a:rPr b="1" lang="en-IN" sz="3200" u="none" cap="none" strike="noStrike"/>
                        <a:t>DOUBLE[Length, Decimals]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8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A large number with a floating decimal point.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51375">
                <a:tc>
                  <a:txBody>
                    <a:bodyPr/>
                    <a:lstStyle/>
                    <a:p>
                      <a:pPr indent="0" lvl="0" marL="0" marR="0" rtl="0" algn="l">
                        <a:spcBef>
                          <a:spcPts val="0"/>
                        </a:spcBef>
                        <a:spcAft>
                          <a:spcPts val="0"/>
                        </a:spcAft>
                        <a:buNone/>
                      </a:pPr>
                      <a:r>
                        <a:rPr b="1" lang="en-IN" sz="3200" u="none" cap="none" strike="noStrike"/>
                        <a:t>DECIMAL[Length, Decimals]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Length + 1 or Length + 2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A DOUBLE stored as a string, allowing for a fixed decimal point.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2" name="Shape 992"/>
        <p:cNvGrpSpPr/>
        <p:nvPr/>
      </p:nvGrpSpPr>
      <p:grpSpPr>
        <a:xfrm>
          <a:off x="0" y="0"/>
          <a:ext cx="0" cy="0"/>
          <a:chOff x="0" y="0"/>
          <a:chExt cx="0" cy="0"/>
        </a:xfrm>
      </p:grpSpPr>
      <p:sp>
        <p:nvSpPr>
          <p:cNvPr id="993" name="Google Shape;993;p85"/>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994" name="Google Shape;994;p85"/>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995" name="Google Shape;995;p85"/>
          <p:cNvGraphicFramePr/>
          <p:nvPr/>
        </p:nvGraphicFramePr>
        <p:xfrm>
          <a:off x="285752" y="1928802"/>
          <a:ext cx="3000000" cy="3000000"/>
        </p:xfrm>
        <a:graphic>
          <a:graphicData uri="http://schemas.openxmlformats.org/drawingml/2006/table">
            <a:tbl>
              <a:tblPr>
                <a:noFill/>
                <a:tableStyleId>{F0D83A5A-C7E9-46FE-BEE2-27B4CF73DE6C}</a:tableStyleId>
              </a:tblPr>
              <a:tblGrid>
                <a:gridCol w="1785925"/>
                <a:gridCol w="1643075"/>
                <a:gridCol w="5143525"/>
              </a:tblGrid>
              <a:tr h="69175">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129900">
                <a:tc>
                  <a:txBody>
                    <a:bodyPr/>
                    <a:lstStyle/>
                    <a:p>
                      <a:pPr indent="0" lvl="0" marL="0" marR="0" rtl="0" algn="l">
                        <a:spcBef>
                          <a:spcPts val="0"/>
                        </a:spcBef>
                        <a:spcAft>
                          <a:spcPts val="0"/>
                        </a:spcAft>
                        <a:buNone/>
                      </a:pPr>
                      <a:r>
                        <a:rPr b="1" lang="en-IN" sz="3200" u="none" cap="none" strike="noStrike"/>
                        <a:t>TIME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3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In the format of HH:MM:SS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51375">
                <a:tc>
                  <a:txBody>
                    <a:bodyPr/>
                    <a:lstStyle/>
                    <a:p>
                      <a:pPr indent="0" lvl="0" marL="0" marR="0" rtl="0" algn="l">
                        <a:spcBef>
                          <a:spcPts val="0"/>
                        </a:spcBef>
                        <a:spcAft>
                          <a:spcPts val="0"/>
                        </a:spcAft>
                        <a:buNone/>
                      </a:pPr>
                      <a:r>
                        <a:rPr b="1" lang="en-IN" sz="3200" u="none" cap="none" strike="noStrike"/>
                        <a:t>ENUM</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1 or 2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Short for enumeration, which means that each column can haveone of several possible values.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51375">
                <a:tc>
                  <a:txBody>
                    <a:bodyPr/>
                    <a:lstStyle/>
                    <a:p>
                      <a:pPr indent="0" lvl="0" marL="0" marR="0" rtl="0" algn="l">
                        <a:spcBef>
                          <a:spcPts val="0"/>
                        </a:spcBef>
                        <a:spcAft>
                          <a:spcPts val="0"/>
                        </a:spcAft>
                        <a:buNone/>
                      </a:pPr>
                      <a:r>
                        <a:rPr b="1" lang="en-IN" sz="3200" u="none" cap="none" strike="noStrike"/>
                        <a:t>SET</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1, 2, 3, 4, or 8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Like ENUM except that each column can have more than one of several possible values.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9" name="Shape 999"/>
        <p:cNvGrpSpPr/>
        <p:nvPr/>
      </p:nvGrpSpPr>
      <p:grpSpPr>
        <a:xfrm>
          <a:off x="0" y="0"/>
          <a:ext cx="0" cy="0"/>
          <a:chOff x="0" y="0"/>
          <a:chExt cx="0" cy="0"/>
        </a:xfrm>
      </p:grpSpPr>
      <p:sp>
        <p:nvSpPr>
          <p:cNvPr id="1000" name="Google Shape;1000;p86"/>
          <p:cNvSpPr txBox="1"/>
          <p:nvPr/>
        </p:nvSpPr>
        <p:spPr>
          <a:xfrm>
            <a:off x="3428992" y="357166"/>
            <a:ext cx="5357850"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DATA TYPES</a:t>
            </a:r>
            <a:endParaRPr b="1" sz="3200">
              <a:solidFill>
                <a:schemeClr val="lt1"/>
              </a:solidFill>
              <a:latin typeface="Calibri"/>
              <a:ea typeface="Calibri"/>
              <a:cs typeface="Calibri"/>
              <a:sym typeface="Calibri"/>
            </a:endParaRPr>
          </a:p>
        </p:txBody>
      </p:sp>
      <p:pic>
        <p:nvPicPr>
          <p:cNvPr descr="C:\Users\AdmOfficer\Desktop\mysql-png-2.png" id="1001" name="Google Shape;1001;p86"/>
          <p:cNvPicPr preferRelativeResize="0"/>
          <p:nvPr/>
        </p:nvPicPr>
        <p:blipFill rotWithShape="1">
          <a:blip r:embed="rId3">
            <a:alphaModFix/>
          </a:blip>
          <a:srcRect b="0" l="0" r="0" t="0"/>
          <a:stretch/>
        </p:blipFill>
        <p:spPr>
          <a:xfrm>
            <a:off x="571472" y="285728"/>
            <a:ext cx="2428860" cy="1498850"/>
          </a:xfrm>
          <a:prstGeom prst="rect">
            <a:avLst/>
          </a:prstGeom>
          <a:noFill/>
          <a:ln>
            <a:noFill/>
          </a:ln>
          <a:effectLst>
            <a:outerShdw blurRad="292100" rotWithShape="0" algn="tl" dir="2700000" dist="139700">
              <a:srgbClr val="333333">
                <a:alpha val="64705"/>
              </a:srgbClr>
            </a:outerShdw>
          </a:effectLst>
        </p:spPr>
      </p:pic>
      <p:graphicFrame>
        <p:nvGraphicFramePr>
          <p:cNvPr id="1002" name="Google Shape;1002;p86"/>
          <p:cNvGraphicFramePr/>
          <p:nvPr/>
        </p:nvGraphicFramePr>
        <p:xfrm>
          <a:off x="285752" y="2071678"/>
          <a:ext cx="3000000" cy="3000000"/>
        </p:xfrm>
        <a:graphic>
          <a:graphicData uri="http://schemas.openxmlformats.org/drawingml/2006/table">
            <a:tbl>
              <a:tblPr>
                <a:noFill/>
                <a:tableStyleId>{F0D83A5A-C7E9-46FE-BEE2-27B4CF73DE6C}</a:tableStyleId>
              </a:tblPr>
              <a:tblGrid>
                <a:gridCol w="2357425"/>
                <a:gridCol w="1424500"/>
                <a:gridCol w="4790625"/>
              </a:tblGrid>
              <a:tr h="69175">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Ty p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S i z 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rPr b="1" lang="en-IN" sz="3200" u="none" cap="none" strike="noStrike">
                          <a:solidFill>
                            <a:schemeClr val="lt1"/>
                          </a:solidFill>
                          <a:latin typeface="Calibri"/>
                          <a:ea typeface="Calibri"/>
                          <a:cs typeface="Calibri"/>
                          <a:sym typeface="Calibri"/>
                        </a:rPr>
                        <a:t>D e s c r i p t i o n</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00B0F0"/>
                    </a:solidFill>
                  </a:tcPr>
                </a:tc>
              </a:tr>
              <a:tr h="129900">
                <a:tc>
                  <a:txBody>
                    <a:bodyPr/>
                    <a:lstStyle/>
                    <a:p>
                      <a:pPr indent="0" lvl="0" marL="0" marR="0" rtl="0" algn="l">
                        <a:spcBef>
                          <a:spcPts val="0"/>
                        </a:spcBef>
                        <a:spcAft>
                          <a:spcPts val="0"/>
                        </a:spcAft>
                        <a:buNone/>
                      </a:pPr>
                      <a:r>
                        <a:rPr b="1" lang="en-IN" sz="3200" u="none" cap="none" strike="noStrike"/>
                        <a:t>DATE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3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In the format of YYYY-MM-DD.</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29900">
                <a:tc>
                  <a:txBody>
                    <a:bodyPr/>
                    <a:lstStyle/>
                    <a:p>
                      <a:pPr indent="0" lvl="0" marL="0" marR="0" rtl="0" algn="l">
                        <a:spcBef>
                          <a:spcPts val="0"/>
                        </a:spcBef>
                        <a:spcAft>
                          <a:spcPts val="0"/>
                        </a:spcAft>
                        <a:buNone/>
                      </a:pPr>
                      <a:r>
                        <a:rPr b="1" lang="en-IN" sz="3200" u="none" cap="none" strike="noStrike"/>
                        <a:t>DATETIME</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8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In the format of YYYY-MM-DD HH:MM:SS.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51375">
                <a:tc>
                  <a:txBody>
                    <a:bodyPr/>
                    <a:lstStyle/>
                    <a:p>
                      <a:pPr indent="0" lvl="0" marL="0" marR="0" rtl="0" algn="l">
                        <a:spcBef>
                          <a:spcPts val="0"/>
                        </a:spcBef>
                        <a:spcAft>
                          <a:spcPts val="0"/>
                        </a:spcAft>
                        <a:buNone/>
                      </a:pPr>
                      <a:r>
                        <a:rPr b="1" lang="en-IN" sz="3200" u="none" cap="none" strike="noStrike"/>
                        <a:t>TIMESTAMP</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4 bytes</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IN" sz="3200" u="none" cap="none" strike="noStrike"/>
                        <a:t>In the format of YYYYMMDDHHMMSS; acceptable range ends inthe year 2037.</a:t>
                      </a:r>
                      <a:endParaRPr/>
                    </a:p>
                  </a:txBody>
                  <a:tcPr marT="4225" marB="4225" marR="4225" marL="42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6" name="Shape 1006"/>
        <p:cNvGrpSpPr/>
        <p:nvPr/>
      </p:nvGrpSpPr>
      <p:grpSpPr>
        <a:xfrm>
          <a:off x="0" y="0"/>
          <a:ext cx="0" cy="0"/>
          <a:chOff x="0" y="0"/>
          <a:chExt cx="0" cy="0"/>
        </a:xfrm>
      </p:grpSpPr>
      <p:sp>
        <p:nvSpPr>
          <p:cNvPr id="1007" name="Google Shape;1007;p87"/>
          <p:cNvSpPr txBox="1"/>
          <p:nvPr/>
        </p:nvSpPr>
        <p:spPr>
          <a:xfrm>
            <a:off x="1571604" y="3929066"/>
            <a:ext cx="6143668"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CHAR vs. VARCHAR DATA TYPE</a:t>
            </a:r>
            <a:endParaRPr b="1" sz="3200">
              <a:solidFill>
                <a:schemeClr val="lt1"/>
              </a:solidFill>
              <a:latin typeface="Calibri"/>
              <a:ea typeface="Calibri"/>
              <a:cs typeface="Calibri"/>
              <a:sym typeface="Calibri"/>
            </a:endParaRPr>
          </a:p>
        </p:txBody>
      </p:sp>
      <p:pic>
        <p:nvPicPr>
          <p:cNvPr descr="C:\Users\AdmOfficer\Desktop\mysql-png-2.png" id="1008" name="Google Shape;1008;p87"/>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2" name="Shape 1012"/>
        <p:cNvGrpSpPr/>
        <p:nvPr/>
      </p:nvGrpSpPr>
      <p:grpSpPr>
        <a:xfrm>
          <a:off x="0" y="0"/>
          <a:ext cx="0" cy="0"/>
          <a:chOff x="0" y="0"/>
          <a:chExt cx="0" cy="0"/>
        </a:xfrm>
      </p:grpSpPr>
      <p:graphicFrame>
        <p:nvGraphicFramePr>
          <p:cNvPr id="1013" name="Google Shape;1013;p88"/>
          <p:cNvGraphicFramePr/>
          <p:nvPr/>
        </p:nvGraphicFramePr>
        <p:xfrm>
          <a:off x="214282" y="785794"/>
          <a:ext cx="3000000" cy="3000000"/>
        </p:xfrm>
        <a:graphic>
          <a:graphicData uri="http://schemas.openxmlformats.org/drawingml/2006/table">
            <a:tbl>
              <a:tblPr>
                <a:noFill/>
                <a:tableStyleId>{2131CF7A-4AB1-4C19-8802-49FB87210DB3}</a:tableStyleId>
              </a:tblPr>
              <a:tblGrid>
                <a:gridCol w="4286275"/>
                <a:gridCol w="4500575"/>
              </a:tblGrid>
              <a:tr h="288150">
                <a:tc>
                  <a:txBody>
                    <a:bodyPr/>
                    <a:lstStyle/>
                    <a:p>
                      <a:pPr indent="0" lvl="0" marL="0" marR="0" rtl="0" algn="ctr">
                        <a:spcBef>
                          <a:spcPts val="0"/>
                        </a:spcBef>
                        <a:spcAft>
                          <a:spcPts val="0"/>
                        </a:spcAft>
                        <a:buNone/>
                      </a:pPr>
                      <a:r>
                        <a:rPr b="1" lang="en-IN" sz="2400" u="none" cap="none" strike="noStrike">
                          <a:solidFill>
                            <a:schemeClr val="lt1"/>
                          </a:solidFill>
                        </a:rPr>
                        <a:t>CHAR Data Type</a:t>
                      </a:r>
                      <a:endParaRPr/>
                    </a:p>
                  </a:txBody>
                  <a:tcPr marT="24850" marB="24850" marR="24850" marL="24850" anchor="ctr">
                    <a:solidFill>
                      <a:srgbClr val="990033"/>
                    </a:solidFill>
                  </a:tcPr>
                </a:tc>
                <a:tc>
                  <a:txBody>
                    <a:bodyPr/>
                    <a:lstStyle/>
                    <a:p>
                      <a:pPr indent="0" lvl="0" marL="0" marR="0" rtl="0" algn="ctr">
                        <a:spcBef>
                          <a:spcPts val="0"/>
                        </a:spcBef>
                        <a:spcAft>
                          <a:spcPts val="0"/>
                        </a:spcAft>
                        <a:buNone/>
                      </a:pPr>
                      <a:r>
                        <a:rPr b="1" lang="en-IN" sz="2400" u="none" cap="none" strike="noStrike">
                          <a:solidFill>
                            <a:schemeClr val="lt1"/>
                          </a:solidFill>
                        </a:rPr>
                        <a:t>VARCHAR Data Type</a:t>
                      </a:r>
                      <a:endParaRPr/>
                    </a:p>
                  </a:txBody>
                  <a:tcPr marT="24850" marB="24850" marR="24850" marL="24850" anchor="ctr">
                    <a:solidFill>
                      <a:srgbClr val="990033"/>
                    </a:solidFill>
                  </a:tcPr>
                </a:tc>
              </a:tr>
              <a:tr h="945100">
                <a:tc>
                  <a:txBody>
                    <a:bodyPr/>
                    <a:lstStyle/>
                    <a:p>
                      <a:pPr indent="0" lvl="0" marL="0" marR="0" rtl="0" algn="l">
                        <a:spcBef>
                          <a:spcPts val="0"/>
                        </a:spcBef>
                        <a:spcAft>
                          <a:spcPts val="0"/>
                        </a:spcAft>
                        <a:buNone/>
                      </a:pPr>
                      <a:r>
                        <a:rPr b="1" lang="en-IN" sz="2400" u="none" cap="none" strike="noStrike"/>
                        <a:t>Its full name is CHARACTER</a:t>
                      </a:r>
                      <a:endParaRPr b="1" sz="2400"/>
                    </a:p>
                  </a:txBody>
                  <a:tcPr marT="24850" marB="24850" marR="24850" marL="24850" anchor="ctr"/>
                </a:tc>
                <a:tc>
                  <a:txBody>
                    <a:bodyPr/>
                    <a:lstStyle/>
                    <a:p>
                      <a:pPr indent="0" lvl="0" marL="0" marR="0" rtl="0" algn="l">
                        <a:spcBef>
                          <a:spcPts val="0"/>
                        </a:spcBef>
                        <a:spcAft>
                          <a:spcPts val="0"/>
                        </a:spcAft>
                        <a:buNone/>
                      </a:pPr>
                      <a:r>
                        <a:rPr b="1" lang="en-IN" sz="2400"/>
                        <a:t>Its full name is VARIABLE CHARACTER</a:t>
                      </a:r>
                      <a:endParaRPr b="1" sz="2400"/>
                    </a:p>
                  </a:txBody>
                  <a:tcPr marT="24850" marB="24850" marR="24850" marL="24850" anchor="ctr"/>
                </a:tc>
              </a:tr>
              <a:tr h="1794150">
                <a:tc>
                  <a:txBody>
                    <a:bodyPr/>
                    <a:lstStyle/>
                    <a:p>
                      <a:pPr indent="0" lvl="0" marL="0" marR="0" rtl="0" algn="l">
                        <a:spcBef>
                          <a:spcPts val="0"/>
                        </a:spcBef>
                        <a:spcAft>
                          <a:spcPts val="0"/>
                        </a:spcAft>
                        <a:buNone/>
                      </a:pPr>
                      <a:r>
                        <a:rPr b="1" lang="en-IN" sz="2400"/>
                        <a:t>It stores values in fixed lengths and are padded with space characters to match the specified length</a:t>
                      </a:r>
                      <a:endParaRPr b="1" sz="2400"/>
                    </a:p>
                  </a:txBody>
                  <a:tcPr marT="24850" marB="24850" marR="24850" marL="24850" anchor="ctr"/>
                </a:tc>
                <a:tc>
                  <a:txBody>
                    <a:bodyPr/>
                    <a:lstStyle/>
                    <a:p>
                      <a:pPr indent="0" lvl="0" marL="0" marR="0" rtl="0" algn="l">
                        <a:spcBef>
                          <a:spcPts val="0"/>
                        </a:spcBef>
                        <a:spcAft>
                          <a:spcPts val="0"/>
                        </a:spcAft>
                        <a:buNone/>
                      </a:pPr>
                      <a:r>
                        <a:rPr b="1" lang="en-IN" sz="2400"/>
                        <a:t>VARCHAR stores values in variable length along with 1-byte or 2-byte length prefix and are not padded with any characters</a:t>
                      </a:r>
                      <a:endParaRPr b="1" sz="2400"/>
                    </a:p>
                  </a:txBody>
                  <a:tcPr marT="24850" marB="24850" marR="24850" marL="24850" anchor="ctr"/>
                </a:tc>
              </a:tr>
              <a:tr h="765100">
                <a:tc>
                  <a:txBody>
                    <a:bodyPr/>
                    <a:lstStyle/>
                    <a:p>
                      <a:pPr indent="0" lvl="0" marL="0" marR="0" rtl="0" algn="l">
                        <a:spcBef>
                          <a:spcPts val="0"/>
                        </a:spcBef>
                        <a:spcAft>
                          <a:spcPts val="0"/>
                        </a:spcAft>
                        <a:buNone/>
                      </a:pPr>
                      <a:r>
                        <a:rPr b="1" lang="en-IN" sz="2400"/>
                        <a:t>It can hold a maximum of 255 characters.</a:t>
                      </a:r>
                      <a:endParaRPr b="1" sz="2400"/>
                    </a:p>
                  </a:txBody>
                  <a:tcPr marT="24850" marB="24850" marR="24850" marL="24850" anchor="ctr"/>
                </a:tc>
                <a:tc>
                  <a:txBody>
                    <a:bodyPr/>
                    <a:lstStyle/>
                    <a:p>
                      <a:pPr indent="0" lvl="0" marL="0" marR="0" rtl="0" algn="l">
                        <a:spcBef>
                          <a:spcPts val="0"/>
                        </a:spcBef>
                        <a:spcAft>
                          <a:spcPts val="0"/>
                        </a:spcAft>
                        <a:buNone/>
                      </a:pPr>
                      <a:r>
                        <a:rPr b="1" lang="en-IN" sz="2400"/>
                        <a:t>It can hold a maximum of 65,535 characters.</a:t>
                      </a:r>
                      <a:endParaRPr b="1" sz="2400"/>
                    </a:p>
                  </a:txBody>
                  <a:tcPr marT="24850" marB="24850" marR="24850" marL="24850" anchor="ctr"/>
                </a:tc>
              </a:tr>
              <a:tr h="1921500">
                <a:tc>
                  <a:txBody>
                    <a:bodyPr/>
                    <a:lstStyle/>
                    <a:p>
                      <a:pPr indent="0" lvl="0" marL="0" marR="0" rtl="0" algn="l">
                        <a:spcBef>
                          <a:spcPts val="0"/>
                        </a:spcBef>
                        <a:spcAft>
                          <a:spcPts val="0"/>
                        </a:spcAft>
                        <a:buNone/>
                      </a:pPr>
                      <a:r>
                        <a:rPr b="1" lang="en-IN" sz="2400"/>
                        <a:t>It uses static memory allocation.mysql&gt;create table emp(name CHAR(20)); Query OK, 0 rows affected (0.25</a:t>
                      </a:r>
                      <a:endParaRPr/>
                    </a:p>
                  </a:txBody>
                  <a:tcPr marT="24850" marB="24850" marR="24850" marL="24850" anchor="ctr"/>
                </a:tc>
                <a:tc>
                  <a:txBody>
                    <a:bodyPr/>
                    <a:lstStyle/>
                    <a:p>
                      <a:pPr indent="0" lvl="0" marL="0" marR="0" rtl="0" algn="l">
                        <a:spcBef>
                          <a:spcPts val="0"/>
                        </a:spcBef>
                        <a:spcAft>
                          <a:spcPts val="0"/>
                        </a:spcAft>
                        <a:buNone/>
                      </a:pPr>
                      <a:r>
                        <a:rPr b="1" lang="en-IN" sz="2400"/>
                        <a:t>It uses dynamic memory allocation.mysql&gt;create table emp1(name VARCHAR(20)); Query OK, 0 rows affected (0.21</a:t>
                      </a:r>
                      <a:endParaRPr/>
                    </a:p>
                  </a:txBody>
                  <a:tcPr marT="24850" marB="24850" marR="24850" marL="24850" anchor="ctr"/>
                </a:tc>
              </a:tr>
            </a:tbl>
          </a:graphicData>
        </a:graphic>
      </p:graphicFrame>
      <p:sp>
        <p:nvSpPr>
          <p:cNvPr id="1014" name="Google Shape;1014;p88"/>
          <p:cNvSpPr txBox="1"/>
          <p:nvPr/>
        </p:nvSpPr>
        <p:spPr>
          <a:xfrm>
            <a:off x="1285852" y="142852"/>
            <a:ext cx="6143668" cy="57148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IN" sz="3200">
                <a:solidFill>
                  <a:schemeClr val="lt1"/>
                </a:solidFill>
                <a:latin typeface="Calibri"/>
                <a:ea typeface="Calibri"/>
                <a:cs typeface="Calibri"/>
                <a:sym typeface="Calibri"/>
              </a:rPr>
              <a:t>CHAR vs. VARCHAR DATA TYPE</a:t>
            </a:r>
            <a:endParaRPr b="1" sz="3200">
              <a:solidFill>
                <a:schemeClr val="lt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8" name="Shape 1018"/>
        <p:cNvGrpSpPr/>
        <p:nvPr/>
      </p:nvGrpSpPr>
      <p:grpSpPr>
        <a:xfrm>
          <a:off x="0" y="0"/>
          <a:ext cx="0" cy="0"/>
          <a:chOff x="0" y="0"/>
          <a:chExt cx="0" cy="0"/>
        </a:xfrm>
      </p:grpSpPr>
      <p:sp>
        <p:nvSpPr>
          <p:cNvPr id="1019" name="Google Shape;1019;p89"/>
          <p:cNvSpPr txBox="1"/>
          <p:nvPr/>
        </p:nvSpPr>
        <p:spPr>
          <a:xfrm>
            <a:off x="1571604" y="3929066"/>
            <a:ext cx="6143668"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CREATING DATABASE IN MYSQL</a:t>
            </a:r>
            <a:endParaRPr b="1" sz="3200">
              <a:solidFill>
                <a:schemeClr val="lt1"/>
              </a:solidFill>
              <a:latin typeface="Calibri"/>
              <a:ea typeface="Calibri"/>
              <a:cs typeface="Calibri"/>
              <a:sym typeface="Calibri"/>
            </a:endParaRPr>
          </a:p>
        </p:txBody>
      </p:sp>
      <p:pic>
        <p:nvPicPr>
          <p:cNvPr descr="C:\Users\AdmOfficer\Desktop\mysql-png-2.png" id="1020" name="Google Shape;1020;p89"/>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9"/>
          <p:cNvSpPr txBox="1"/>
          <p:nvPr>
            <p:ph type="title"/>
          </p:nvPr>
        </p:nvSpPr>
        <p:spPr>
          <a:xfrm>
            <a:off x="928662" y="285728"/>
            <a:ext cx="7858180" cy="785818"/>
          </a:xfrm>
          <a:prstGeom prst="rec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514350" lvl="0" marL="514350" rtl="0" algn="ctr">
              <a:spcBef>
                <a:spcPts val="0"/>
              </a:spcBef>
              <a:spcAft>
                <a:spcPts val="0"/>
              </a:spcAft>
              <a:buClr>
                <a:schemeClr val="lt1"/>
              </a:buClr>
              <a:buSzPts val="4400"/>
              <a:buFont typeface="Calibri"/>
              <a:buNone/>
            </a:pPr>
            <a:r>
              <a:rPr b="1" lang="en-IN">
                <a:solidFill>
                  <a:schemeClr val="lt1"/>
                </a:solidFill>
                <a:latin typeface="Calibri"/>
                <a:ea typeface="Calibri"/>
                <a:cs typeface="Calibri"/>
                <a:sym typeface="Calibri"/>
              </a:rPr>
              <a:t>ADVANTAGES OF DATABASE</a:t>
            </a:r>
            <a:endParaRPr/>
          </a:p>
        </p:txBody>
      </p:sp>
      <p:sp>
        <p:nvSpPr>
          <p:cNvPr id="142" name="Google Shape;142;p9"/>
          <p:cNvSpPr txBox="1"/>
          <p:nvPr/>
        </p:nvSpPr>
        <p:spPr>
          <a:xfrm>
            <a:off x="428596" y="1428736"/>
            <a:ext cx="7858180" cy="10001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None/>
            </a:pPr>
            <a:r>
              <a:rPr b="1" lang="en-IN" sz="3600">
                <a:solidFill>
                  <a:schemeClr val="lt1"/>
                </a:solidFill>
                <a:latin typeface="Calibri"/>
                <a:ea typeface="Calibri"/>
                <a:cs typeface="Calibri"/>
                <a:sym typeface="Calibri"/>
              </a:rPr>
              <a:t>5. DATA SHARING</a:t>
            </a:r>
            <a:endParaRPr sz="3600">
              <a:solidFill>
                <a:schemeClr val="lt1"/>
              </a:solidFill>
              <a:latin typeface="Calibri"/>
              <a:ea typeface="Calibri"/>
              <a:cs typeface="Calibri"/>
              <a:sym typeface="Calibri"/>
            </a:endParaRPr>
          </a:p>
        </p:txBody>
      </p:sp>
      <p:sp>
        <p:nvSpPr>
          <p:cNvPr id="143" name="Google Shape;143;p9"/>
          <p:cNvSpPr/>
          <p:nvPr/>
        </p:nvSpPr>
        <p:spPr>
          <a:xfrm>
            <a:off x="642910" y="2857496"/>
            <a:ext cx="8072494" cy="325717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IN" sz="2800">
                <a:solidFill>
                  <a:schemeClr val="dk1"/>
                </a:solidFill>
                <a:latin typeface="Calibri"/>
                <a:ea typeface="Calibri"/>
                <a:cs typeface="Calibri"/>
                <a:sym typeface="Calibri"/>
              </a:rPr>
              <a:t>	If the database is centralized and it is easily to update and back up , recovery and control access to a database . If we know database exactly where it is and what’s software control it and identify the remote place where it is located.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4" name="Shape 1024"/>
        <p:cNvGrpSpPr/>
        <p:nvPr/>
      </p:nvGrpSpPr>
      <p:grpSpPr>
        <a:xfrm>
          <a:off x="0" y="0"/>
          <a:ext cx="0" cy="0"/>
          <a:chOff x="0" y="0"/>
          <a:chExt cx="0" cy="0"/>
        </a:xfrm>
      </p:grpSpPr>
      <p:sp>
        <p:nvSpPr>
          <p:cNvPr id="1025" name="Google Shape;1025;p90"/>
          <p:cNvSpPr txBox="1"/>
          <p:nvPr/>
        </p:nvSpPr>
        <p:spPr>
          <a:xfrm>
            <a:off x="2214546" y="500042"/>
            <a:ext cx="6143668" cy="85725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CREATING DATABASE IN MYSQL</a:t>
            </a:r>
            <a:endParaRPr b="1" sz="3200">
              <a:solidFill>
                <a:schemeClr val="lt1"/>
              </a:solidFill>
              <a:latin typeface="Calibri"/>
              <a:ea typeface="Calibri"/>
              <a:cs typeface="Calibri"/>
              <a:sym typeface="Calibri"/>
            </a:endParaRPr>
          </a:p>
        </p:txBody>
      </p:sp>
      <p:pic>
        <p:nvPicPr>
          <p:cNvPr descr="C:\Users\AdmOfficer\Desktop\mysql-png-2.png" id="1026" name="Google Shape;1026;p90"/>
          <p:cNvPicPr preferRelativeResize="0"/>
          <p:nvPr/>
        </p:nvPicPr>
        <p:blipFill rotWithShape="1">
          <a:blip r:embed="rId3">
            <a:alphaModFix/>
          </a:blip>
          <a:srcRect b="0" l="0" r="0" t="0"/>
          <a:stretch/>
        </p:blipFill>
        <p:spPr>
          <a:xfrm>
            <a:off x="214282" y="357166"/>
            <a:ext cx="1620696" cy="1000132"/>
          </a:xfrm>
          <a:prstGeom prst="rect">
            <a:avLst/>
          </a:prstGeom>
          <a:noFill/>
          <a:ln>
            <a:noFill/>
          </a:ln>
          <a:effectLst>
            <a:outerShdw blurRad="292100" rotWithShape="0" algn="tl" dir="2700000" dist="139700">
              <a:srgbClr val="333333">
                <a:alpha val="64705"/>
              </a:srgbClr>
            </a:outerShdw>
          </a:effectLst>
        </p:spPr>
      </p:pic>
      <p:sp>
        <p:nvSpPr>
          <p:cNvPr id="1027" name="Google Shape;1027;p90"/>
          <p:cNvSpPr/>
          <p:nvPr/>
        </p:nvSpPr>
        <p:spPr>
          <a:xfrm>
            <a:off x="428596" y="1714488"/>
            <a:ext cx="814393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chemeClr val="dk1"/>
                </a:solidFill>
                <a:latin typeface="Calibri"/>
                <a:ea typeface="Calibri"/>
                <a:cs typeface="Calibri"/>
                <a:sym typeface="Calibri"/>
              </a:rPr>
              <a:t>	MySQL implements a database as a directory that contains all files which correspond to tables in the database.</a:t>
            </a:r>
            <a:endParaRPr b="1" sz="2800">
              <a:solidFill>
                <a:schemeClr val="dk1"/>
              </a:solidFill>
              <a:latin typeface="Calibri"/>
              <a:ea typeface="Calibri"/>
              <a:cs typeface="Calibri"/>
              <a:sym typeface="Calibri"/>
            </a:endParaRPr>
          </a:p>
        </p:txBody>
      </p:sp>
      <p:sp>
        <p:nvSpPr>
          <p:cNvPr id="1028" name="Google Shape;1028;p90"/>
          <p:cNvSpPr/>
          <p:nvPr/>
        </p:nvSpPr>
        <p:spPr>
          <a:xfrm>
            <a:off x="857224" y="3571876"/>
            <a:ext cx="750099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CREATE DATABASE mydb;</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Return value:</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Query OK, 1 row affected (0.05 sec)</a:t>
            </a:r>
            <a:endParaRPr b="1" sz="3200">
              <a:solidFill>
                <a:schemeClr val="dk1"/>
              </a:solidFill>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2" name="Shape 1032"/>
        <p:cNvGrpSpPr/>
        <p:nvPr/>
      </p:nvGrpSpPr>
      <p:grpSpPr>
        <a:xfrm>
          <a:off x="0" y="0"/>
          <a:ext cx="0" cy="0"/>
          <a:chOff x="0" y="0"/>
          <a:chExt cx="0" cy="0"/>
        </a:xfrm>
      </p:grpSpPr>
      <p:sp>
        <p:nvSpPr>
          <p:cNvPr id="1033" name="Google Shape;1033;p91"/>
          <p:cNvSpPr txBox="1"/>
          <p:nvPr/>
        </p:nvSpPr>
        <p:spPr>
          <a:xfrm>
            <a:off x="785786" y="3857628"/>
            <a:ext cx="7643866"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USING OR ACCESSING CREATED DATABASE</a:t>
            </a:r>
            <a:endParaRPr b="1" sz="3200">
              <a:solidFill>
                <a:schemeClr val="lt1"/>
              </a:solidFill>
              <a:latin typeface="Calibri"/>
              <a:ea typeface="Calibri"/>
              <a:cs typeface="Calibri"/>
              <a:sym typeface="Calibri"/>
            </a:endParaRPr>
          </a:p>
        </p:txBody>
      </p:sp>
      <p:pic>
        <p:nvPicPr>
          <p:cNvPr descr="C:\Users\AdmOfficer\Desktop\mysql-png-2.png" id="1034" name="Google Shape;1034;p91"/>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8" name="Shape 1038"/>
        <p:cNvGrpSpPr/>
        <p:nvPr/>
      </p:nvGrpSpPr>
      <p:grpSpPr>
        <a:xfrm>
          <a:off x="0" y="0"/>
          <a:ext cx="0" cy="0"/>
          <a:chOff x="0" y="0"/>
          <a:chExt cx="0" cy="0"/>
        </a:xfrm>
      </p:grpSpPr>
      <p:sp>
        <p:nvSpPr>
          <p:cNvPr id="1039" name="Google Shape;1039;p92"/>
          <p:cNvSpPr txBox="1"/>
          <p:nvPr/>
        </p:nvSpPr>
        <p:spPr>
          <a:xfrm>
            <a:off x="1857356" y="285728"/>
            <a:ext cx="7000924" cy="857256"/>
          </a:xfrm>
          <a:prstGeom prst="rect">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2960">
                <a:solidFill>
                  <a:schemeClr val="lt1"/>
                </a:solidFill>
                <a:latin typeface="Calibri"/>
                <a:ea typeface="Calibri"/>
                <a:cs typeface="Calibri"/>
                <a:sym typeface="Calibri"/>
              </a:rPr>
              <a:t>USING OR ACCESSING CREATED DATABASE</a:t>
            </a:r>
            <a:endParaRPr b="1" sz="2960">
              <a:solidFill>
                <a:schemeClr val="lt1"/>
              </a:solidFill>
              <a:latin typeface="Calibri"/>
              <a:ea typeface="Calibri"/>
              <a:cs typeface="Calibri"/>
              <a:sym typeface="Calibri"/>
            </a:endParaRPr>
          </a:p>
        </p:txBody>
      </p:sp>
      <p:pic>
        <p:nvPicPr>
          <p:cNvPr descr="C:\Users\AdmOfficer\Desktop\mysql-png-2.png" id="1040" name="Google Shape;1040;p92"/>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041" name="Google Shape;1041;p92"/>
          <p:cNvSpPr/>
          <p:nvPr/>
        </p:nvSpPr>
        <p:spPr>
          <a:xfrm>
            <a:off x="571472" y="1928802"/>
            <a:ext cx="7572428"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0000FF"/>
                </a:solidFill>
                <a:latin typeface="Calibri"/>
                <a:ea typeface="Calibri"/>
                <a:cs typeface="Calibri"/>
                <a:sym typeface="Calibri"/>
              </a:rPr>
              <a:t>Using the created database  mydb</a:t>
            </a:r>
            <a:endParaRPr b="1" sz="32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USE mydb;</a:t>
            </a:r>
            <a:endParaRPr/>
          </a:p>
          <a:p>
            <a:pPr indent="0" lvl="0" marL="0" marR="0" rtl="0" algn="l">
              <a:spcBef>
                <a:spcPts val="0"/>
              </a:spcBef>
              <a:spcAft>
                <a:spcPts val="0"/>
              </a:spcAft>
              <a:buNone/>
            </a:pPr>
            <a:r>
              <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Return value:</a:t>
            </a:r>
            <a:endParaRPr/>
          </a:p>
          <a:p>
            <a:pPr indent="0" lvl="0" marL="0" marR="0" rtl="0" algn="l">
              <a:spcBef>
                <a:spcPts val="0"/>
              </a:spcBef>
              <a:spcAft>
                <a:spcPts val="0"/>
              </a:spcAft>
              <a:buNone/>
            </a:pPr>
            <a:r>
              <a:rPr b="1" lang="en-IN" sz="3200">
                <a:solidFill>
                  <a:schemeClr val="dk1"/>
                </a:solidFill>
                <a:latin typeface="Courier New"/>
                <a:ea typeface="Courier New"/>
                <a:cs typeface="Courier New"/>
                <a:sym typeface="Courier New"/>
              </a:rPr>
              <a:t>Database Changed</a:t>
            </a:r>
            <a:endParaRPr b="1" sz="3200">
              <a:solidFill>
                <a:schemeClr val="dk1"/>
              </a:solidFill>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5" name="Shape 1045"/>
        <p:cNvGrpSpPr/>
        <p:nvPr/>
      </p:nvGrpSpPr>
      <p:grpSpPr>
        <a:xfrm>
          <a:off x="0" y="0"/>
          <a:ext cx="0" cy="0"/>
          <a:chOff x="0" y="0"/>
          <a:chExt cx="0" cy="0"/>
        </a:xfrm>
      </p:grpSpPr>
      <p:sp>
        <p:nvSpPr>
          <p:cNvPr id="1046" name="Google Shape;1046;p93"/>
          <p:cNvSpPr txBox="1"/>
          <p:nvPr/>
        </p:nvSpPr>
        <p:spPr>
          <a:xfrm>
            <a:off x="785786" y="3857628"/>
            <a:ext cx="764386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CREATING TABLES WITH CREATE TABLE</a:t>
            </a:r>
            <a:endParaRPr b="1" sz="3200">
              <a:solidFill>
                <a:schemeClr val="lt1"/>
              </a:solidFill>
              <a:latin typeface="Calibri"/>
              <a:ea typeface="Calibri"/>
              <a:cs typeface="Calibri"/>
              <a:sym typeface="Calibri"/>
            </a:endParaRPr>
          </a:p>
        </p:txBody>
      </p:sp>
      <p:pic>
        <p:nvPicPr>
          <p:cNvPr descr="C:\Users\AdmOfficer\Desktop\mysql-png-2.png" id="1047" name="Google Shape;1047;p93"/>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048" name="Google Shape;1048;p93"/>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2" name="Shape 1052"/>
        <p:cNvGrpSpPr/>
        <p:nvPr/>
      </p:nvGrpSpPr>
      <p:grpSpPr>
        <a:xfrm>
          <a:off x="0" y="0"/>
          <a:ext cx="0" cy="0"/>
          <a:chOff x="0" y="0"/>
          <a:chExt cx="0" cy="0"/>
        </a:xfrm>
      </p:grpSpPr>
      <p:pic>
        <p:nvPicPr>
          <p:cNvPr descr="C:\Users\AdmOfficer\Desktop\mysql-png-2.png" id="1053" name="Google Shape;1053;p94"/>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054" name="Google Shape;1054;p94"/>
          <p:cNvSpPr/>
          <p:nvPr/>
        </p:nvSpPr>
        <p:spPr>
          <a:xfrm>
            <a:off x="571472" y="1525866"/>
            <a:ext cx="785818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Creating a table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mytable</a:t>
            </a:r>
            <a:endParaRPr b="1" sz="2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id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username varchar(100)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email varchar(100)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PRIMARY KEY (id)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Query OK, 0 rows affected (0.10 sec)</a:t>
            </a:r>
            <a:endParaRPr b="1" sz="2800">
              <a:solidFill>
                <a:schemeClr val="dk1"/>
              </a:solidFill>
              <a:latin typeface="Courier New"/>
              <a:ea typeface="Courier New"/>
              <a:cs typeface="Courier New"/>
              <a:sym typeface="Courier New"/>
            </a:endParaRPr>
          </a:p>
        </p:txBody>
      </p:sp>
      <p:sp>
        <p:nvSpPr>
          <p:cNvPr id="1055" name="Google Shape;1055;p94"/>
          <p:cNvSpPr txBox="1"/>
          <p:nvPr/>
        </p:nvSpPr>
        <p:spPr>
          <a:xfrm>
            <a:off x="1714480" y="357166"/>
            <a:ext cx="7143800"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CREATING TABLES WITH CREATE TABLE</a:t>
            </a:r>
            <a:endParaRPr b="1" sz="3200">
              <a:solidFill>
                <a:schemeClr val="lt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9" name="Shape 1059"/>
        <p:cNvGrpSpPr/>
        <p:nvPr/>
      </p:nvGrpSpPr>
      <p:grpSpPr>
        <a:xfrm>
          <a:off x="0" y="0"/>
          <a:ext cx="0" cy="0"/>
          <a:chOff x="0" y="0"/>
          <a:chExt cx="0" cy="0"/>
        </a:xfrm>
      </p:grpSpPr>
      <p:sp>
        <p:nvSpPr>
          <p:cNvPr id="1060" name="Google Shape;1060;p95"/>
          <p:cNvSpPr txBox="1"/>
          <p:nvPr/>
        </p:nvSpPr>
        <p:spPr>
          <a:xfrm>
            <a:off x="785786" y="3857628"/>
            <a:ext cx="7643866" cy="857256"/>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PRIMARY KEY</a:t>
            </a:r>
            <a:endParaRPr b="1" sz="3200">
              <a:solidFill>
                <a:schemeClr val="lt1"/>
              </a:solidFill>
              <a:latin typeface="Calibri"/>
              <a:ea typeface="Calibri"/>
              <a:cs typeface="Calibri"/>
              <a:sym typeface="Calibri"/>
            </a:endParaRPr>
          </a:p>
        </p:txBody>
      </p:sp>
      <p:pic>
        <p:nvPicPr>
          <p:cNvPr descr="C:\Users\AdmOfficer\Desktop\mysql-png-2.png" id="1061" name="Google Shape;1061;p95"/>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062" name="Google Shape;1062;p95"/>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6" name="Shape 1066"/>
        <p:cNvGrpSpPr/>
        <p:nvPr/>
      </p:nvGrpSpPr>
      <p:grpSpPr>
        <a:xfrm>
          <a:off x="0" y="0"/>
          <a:ext cx="0" cy="0"/>
          <a:chOff x="0" y="0"/>
          <a:chExt cx="0" cy="0"/>
        </a:xfrm>
      </p:grpSpPr>
      <p:pic>
        <p:nvPicPr>
          <p:cNvPr descr="C:\Users\AdmOfficer\Desktop\mysql-png-2.png" id="1067" name="Google Shape;1067;p96"/>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068" name="Google Shape;1068;p96"/>
          <p:cNvSpPr/>
          <p:nvPr/>
        </p:nvSpPr>
        <p:spPr>
          <a:xfrm>
            <a:off x="571472" y="1525866"/>
            <a:ext cx="785818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Creating a table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Person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 UNSIGNED NOT NULL </a:t>
            </a:r>
            <a:r>
              <a:rPr b="1" lang="en-IN" sz="2800">
                <a:solidFill>
                  <a:srgbClr val="FF0000"/>
                </a:solidFill>
                <a:latin typeface="Courier New"/>
                <a:ea typeface="Courier New"/>
                <a:cs typeface="Courier New"/>
                <a:sym typeface="Courier New"/>
              </a:rPr>
              <a:t>PRIMARY KEY,</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LastName VARCHAR(66)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FirstName VARCHAR(66),</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Address VARCHAR(255),</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City VARCHAR(66)</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069" name="Google Shape;1069;p96"/>
          <p:cNvSpPr txBox="1"/>
          <p:nvPr/>
        </p:nvSpPr>
        <p:spPr>
          <a:xfrm>
            <a:off x="1857356" y="214290"/>
            <a:ext cx="7000924"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PRIMARY KEY</a:t>
            </a:r>
            <a:endParaRPr b="1" sz="3200">
              <a:solidFill>
                <a:schemeClr val="lt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3" name="Shape 1073"/>
        <p:cNvGrpSpPr/>
        <p:nvPr/>
      </p:nvGrpSpPr>
      <p:grpSpPr>
        <a:xfrm>
          <a:off x="0" y="0"/>
          <a:ext cx="0" cy="0"/>
          <a:chOff x="0" y="0"/>
          <a:chExt cx="0" cy="0"/>
        </a:xfrm>
      </p:grpSpPr>
      <p:pic>
        <p:nvPicPr>
          <p:cNvPr descr="C:\Users\AdmOfficer\Desktop\mysql-png-2.png" id="1074" name="Google Shape;1074;p97"/>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075" name="Google Shape;1075;p97"/>
          <p:cNvSpPr/>
          <p:nvPr/>
        </p:nvSpPr>
        <p:spPr>
          <a:xfrm>
            <a:off x="571472" y="1525866"/>
            <a:ext cx="785818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Creating a table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Person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 UNSIGNED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LastName VARCHAR(66)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FirstName VARCHAR(66),</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Address VARCHAR(255),</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City VARCHAR(66),</a:t>
            </a:r>
            <a:endParaRPr/>
          </a:p>
          <a:p>
            <a:pPr indent="0" lvl="0" marL="0" marR="0" rtl="0" algn="l">
              <a:spcBef>
                <a:spcPts val="0"/>
              </a:spcBef>
              <a:spcAft>
                <a:spcPts val="0"/>
              </a:spcAft>
              <a:buNone/>
            </a:pPr>
            <a:r>
              <a:rPr b="1" lang="en-IN" sz="2800">
                <a:solidFill>
                  <a:srgbClr val="FF0000"/>
                </a:solidFill>
                <a:latin typeface="Courier New"/>
                <a:ea typeface="Courier New"/>
                <a:cs typeface="Courier New"/>
                <a:sym typeface="Courier New"/>
              </a:rPr>
              <a:t>PRIMARY KEY (PersonID)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076" name="Google Shape;1076;p97"/>
          <p:cNvSpPr txBox="1"/>
          <p:nvPr/>
        </p:nvSpPr>
        <p:spPr>
          <a:xfrm>
            <a:off x="1857356" y="214290"/>
            <a:ext cx="7000924"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PRIMARY KEY</a:t>
            </a:r>
            <a:endParaRPr b="1" sz="3200">
              <a:solidFill>
                <a:schemeClr val="lt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0" name="Shape 1080"/>
        <p:cNvGrpSpPr/>
        <p:nvPr/>
      </p:nvGrpSpPr>
      <p:grpSpPr>
        <a:xfrm>
          <a:off x="0" y="0"/>
          <a:ext cx="0" cy="0"/>
          <a:chOff x="0" y="0"/>
          <a:chExt cx="0" cy="0"/>
        </a:xfrm>
      </p:grpSpPr>
      <p:sp>
        <p:nvSpPr>
          <p:cNvPr id="1081" name="Google Shape;1081;p98"/>
          <p:cNvSpPr txBox="1"/>
          <p:nvPr/>
        </p:nvSpPr>
        <p:spPr>
          <a:xfrm>
            <a:off x="785786" y="3857628"/>
            <a:ext cx="7643866"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FOREIGN KEY</a:t>
            </a:r>
            <a:endParaRPr b="1" sz="3200">
              <a:solidFill>
                <a:schemeClr val="lt1"/>
              </a:solidFill>
              <a:latin typeface="Calibri"/>
              <a:ea typeface="Calibri"/>
              <a:cs typeface="Calibri"/>
              <a:sym typeface="Calibri"/>
            </a:endParaRPr>
          </a:p>
        </p:txBody>
      </p:sp>
      <p:pic>
        <p:nvPicPr>
          <p:cNvPr descr="C:\Users\AdmOfficer\Desktop\mysql-png-2.png" id="1082" name="Google Shape;1082;p98"/>
          <p:cNvPicPr preferRelativeResize="0"/>
          <p:nvPr/>
        </p:nvPicPr>
        <p:blipFill rotWithShape="1">
          <a:blip r:embed="rId3">
            <a:alphaModFix/>
          </a:blip>
          <a:srcRect b="0" l="0" r="0" t="0"/>
          <a:stretch/>
        </p:blipFill>
        <p:spPr>
          <a:xfrm>
            <a:off x="2000232" y="571480"/>
            <a:ext cx="5093617" cy="3143272"/>
          </a:xfrm>
          <a:prstGeom prst="rect">
            <a:avLst/>
          </a:prstGeom>
          <a:noFill/>
          <a:ln>
            <a:noFill/>
          </a:ln>
          <a:effectLst>
            <a:outerShdw blurRad="292100" rotWithShape="0" algn="tl" dir="2700000" dist="139700">
              <a:srgbClr val="333333">
                <a:alpha val="64705"/>
              </a:srgbClr>
            </a:outerShdw>
          </a:effectLst>
        </p:spPr>
      </p:pic>
      <p:sp>
        <p:nvSpPr>
          <p:cNvPr id="1083" name="Google Shape;1083;p98"/>
          <p:cNvSpPr txBox="1"/>
          <p:nvPr/>
        </p:nvSpPr>
        <p:spPr>
          <a:xfrm>
            <a:off x="1857356" y="5072074"/>
            <a:ext cx="5429288" cy="85725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CATEGORY: DDL COMMAND</a:t>
            </a:r>
            <a:endParaRPr b="1" sz="3200">
              <a:solidFill>
                <a:schemeClr val="lt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7" name="Shape 1087"/>
        <p:cNvGrpSpPr/>
        <p:nvPr/>
      </p:nvGrpSpPr>
      <p:grpSpPr>
        <a:xfrm>
          <a:off x="0" y="0"/>
          <a:ext cx="0" cy="0"/>
          <a:chOff x="0" y="0"/>
          <a:chExt cx="0" cy="0"/>
        </a:xfrm>
      </p:grpSpPr>
      <p:pic>
        <p:nvPicPr>
          <p:cNvPr descr="C:\Users\AdmOfficer\Desktop\mysql-png-2.png" id="1088" name="Google Shape;1088;p99"/>
          <p:cNvPicPr preferRelativeResize="0"/>
          <p:nvPr/>
        </p:nvPicPr>
        <p:blipFill rotWithShape="1">
          <a:blip r:embed="rId3">
            <a:alphaModFix/>
          </a:blip>
          <a:srcRect b="0" l="0" r="0" t="0"/>
          <a:stretch/>
        </p:blipFill>
        <p:spPr>
          <a:xfrm>
            <a:off x="71406" y="142852"/>
            <a:ext cx="1714512" cy="1058026"/>
          </a:xfrm>
          <a:prstGeom prst="rect">
            <a:avLst/>
          </a:prstGeom>
          <a:noFill/>
          <a:ln>
            <a:noFill/>
          </a:ln>
          <a:effectLst>
            <a:outerShdw blurRad="292100" rotWithShape="0" algn="tl" dir="2700000" dist="139700">
              <a:srgbClr val="333333">
                <a:alpha val="64705"/>
              </a:srgbClr>
            </a:outerShdw>
          </a:effectLst>
        </p:spPr>
      </p:pic>
      <p:sp>
        <p:nvSpPr>
          <p:cNvPr id="1089" name="Google Shape;1089;p99"/>
          <p:cNvSpPr/>
          <p:nvPr/>
        </p:nvSpPr>
        <p:spPr>
          <a:xfrm>
            <a:off x="571472" y="1525866"/>
            <a:ext cx="785818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rgbClr val="0000FF"/>
                </a:solidFill>
                <a:latin typeface="Calibri"/>
                <a:ea typeface="Calibri"/>
                <a:cs typeface="Calibri"/>
                <a:sym typeface="Calibri"/>
              </a:rPr>
              <a:t>Creating a table in MySQL</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t/>
            </a:r>
            <a:endParaRPr b="1" sz="2800">
              <a:solidFill>
                <a:srgbClr val="0000FF"/>
              </a:solidFill>
              <a:latin typeface="Calibri"/>
              <a:ea typeface="Calibri"/>
              <a:cs typeface="Calibri"/>
              <a:sym typeface="Calibri"/>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CREATE TABLE Account (</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AccountID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AccountNo INT NOT NULL,</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PersonID INT,</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PRIMARY KEY (AccountID),</a:t>
            </a:r>
            <a:endParaRPr/>
          </a:p>
          <a:p>
            <a:pPr indent="0" lvl="0" marL="0" marR="0" rtl="0" algn="l">
              <a:spcBef>
                <a:spcPts val="0"/>
              </a:spcBef>
              <a:spcAft>
                <a:spcPts val="0"/>
              </a:spcAft>
              <a:buNone/>
            </a:pPr>
            <a:r>
              <a:rPr b="1" lang="en-IN" sz="2800">
                <a:solidFill>
                  <a:srgbClr val="FF0000"/>
                </a:solidFill>
                <a:latin typeface="Courier New"/>
                <a:ea typeface="Courier New"/>
                <a:cs typeface="Courier New"/>
                <a:sym typeface="Courier New"/>
              </a:rPr>
              <a:t>FOREIGN KEY (PersonID) REFERENCES Person (PersonID)</a:t>
            </a:r>
            <a:endParaRPr/>
          </a:p>
          <a:p>
            <a:pPr indent="0" lvl="0" marL="0" marR="0" rtl="0" algn="l">
              <a:spcBef>
                <a:spcPts val="0"/>
              </a:spcBef>
              <a:spcAft>
                <a:spcPts val="0"/>
              </a:spcAft>
              <a:buNone/>
            </a:pPr>
            <a:r>
              <a:rPr b="1" lang="en-IN"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090" name="Google Shape;1090;p99"/>
          <p:cNvSpPr txBox="1"/>
          <p:nvPr/>
        </p:nvSpPr>
        <p:spPr>
          <a:xfrm>
            <a:off x="1928794" y="214290"/>
            <a:ext cx="6858048" cy="857256"/>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None/>
            </a:pPr>
            <a:r>
              <a:rPr b="1" lang="en-IN" sz="3200">
                <a:solidFill>
                  <a:schemeClr val="lt1"/>
                </a:solidFill>
                <a:latin typeface="Calibri"/>
                <a:ea typeface="Calibri"/>
                <a:cs typeface="Calibri"/>
                <a:sym typeface="Calibri"/>
              </a:rPr>
              <a:t>TABLE CREATION WITH FOREIGN KEY</a:t>
            </a:r>
            <a:endParaRPr b="1" sz="3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cp:coreProperties>
</file>