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0" r:id="rId1"/>
  </p:sldMasterIdLst>
  <p:sldIdLst>
    <p:sldId id="267" r:id="rId2"/>
    <p:sldId id="257" r:id="rId3"/>
    <p:sldId id="258" r:id="rId4"/>
    <p:sldId id="259" r:id="rId5"/>
    <p:sldId id="261" r:id="rId6"/>
    <p:sldId id="260" r:id="rId7"/>
    <p:sldId id="266" r:id="rId8"/>
    <p:sldId id="263" r:id="rId9"/>
    <p:sldId id="264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6F37A-0D41-4202-BE15-8BF374BFDABD}" type="datetimeFigureOut">
              <a:rPr lang="ar-JO" smtClean="0"/>
              <a:t>14/06/1445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4EE8-1B77-4CE3-B036-4C14EF787AE7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6015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6F37A-0D41-4202-BE15-8BF374BFDABD}" type="datetimeFigureOut">
              <a:rPr lang="ar-JO" smtClean="0"/>
              <a:t>14/06/1445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4EE8-1B77-4CE3-B036-4C14EF787AE7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16399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6F37A-0D41-4202-BE15-8BF374BFDABD}" type="datetimeFigureOut">
              <a:rPr lang="ar-JO" smtClean="0"/>
              <a:t>14/06/1445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4EE8-1B77-4CE3-B036-4C14EF787AE7}" type="slidenum">
              <a:rPr lang="ar-JO" smtClean="0"/>
              <a:t>‹#›</a:t>
            </a:fld>
            <a:endParaRPr lang="ar-J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566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6F37A-0D41-4202-BE15-8BF374BFDABD}" type="datetimeFigureOut">
              <a:rPr lang="ar-JO" smtClean="0"/>
              <a:t>14/06/1445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4EE8-1B77-4CE3-B036-4C14EF787AE7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43879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6F37A-0D41-4202-BE15-8BF374BFDABD}" type="datetimeFigureOut">
              <a:rPr lang="ar-JO" smtClean="0"/>
              <a:t>14/06/1445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4EE8-1B77-4CE3-B036-4C14EF787AE7}" type="slidenum">
              <a:rPr lang="ar-JO" smtClean="0"/>
              <a:t>‹#›</a:t>
            </a:fld>
            <a:endParaRPr lang="ar-J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924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6F37A-0D41-4202-BE15-8BF374BFDABD}" type="datetimeFigureOut">
              <a:rPr lang="ar-JO" smtClean="0"/>
              <a:t>14/06/1445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4EE8-1B77-4CE3-B036-4C14EF787AE7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60038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6F37A-0D41-4202-BE15-8BF374BFDABD}" type="datetimeFigureOut">
              <a:rPr lang="ar-JO" smtClean="0"/>
              <a:t>14/06/1445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4EE8-1B77-4CE3-B036-4C14EF787AE7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4746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6F37A-0D41-4202-BE15-8BF374BFDABD}" type="datetimeFigureOut">
              <a:rPr lang="ar-JO" smtClean="0"/>
              <a:t>14/06/1445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4EE8-1B77-4CE3-B036-4C14EF787AE7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90035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6F37A-0D41-4202-BE15-8BF374BFDABD}" type="datetimeFigureOut">
              <a:rPr lang="ar-JO" smtClean="0"/>
              <a:t>14/06/1445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4EE8-1B77-4CE3-B036-4C14EF787AE7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0370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6F37A-0D41-4202-BE15-8BF374BFDABD}" type="datetimeFigureOut">
              <a:rPr lang="ar-JO" smtClean="0"/>
              <a:t>14/06/1445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4EE8-1B77-4CE3-B036-4C14EF787AE7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83348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6F37A-0D41-4202-BE15-8BF374BFDABD}" type="datetimeFigureOut">
              <a:rPr lang="ar-JO" smtClean="0"/>
              <a:t>14/06/1445</a:t>
            </a:fld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4EE8-1B77-4CE3-B036-4C14EF787AE7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85002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6F37A-0D41-4202-BE15-8BF374BFDABD}" type="datetimeFigureOut">
              <a:rPr lang="ar-JO" smtClean="0"/>
              <a:t>14/06/1445</a:t>
            </a:fld>
            <a:endParaRPr lang="ar-J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4EE8-1B77-4CE3-B036-4C14EF787AE7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98042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6F37A-0D41-4202-BE15-8BF374BFDABD}" type="datetimeFigureOut">
              <a:rPr lang="ar-JO" smtClean="0"/>
              <a:t>14/06/1445</a:t>
            </a:fld>
            <a:endParaRPr lang="ar-J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4EE8-1B77-4CE3-B036-4C14EF787AE7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19647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6F37A-0D41-4202-BE15-8BF374BFDABD}" type="datetimeFigureOut">
              <a:rPr lang="ar-JO" smtClean="0"/>
              <a:t>14/06/1445</a:t>
            </a:fld>
            <a:endParaRPr lang="ar-J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4EE8-1B77-4CE3-B036-4C14EF787AE7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24848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6F37A-0D41-4202-BE15-8BF374BFDABD}" type="datetimeFigureOut">
              <a:rPr lang="ar-JO" smtClean="0"/>
              <a:t>14/06/1445</a:t>
            </a:fld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4EE8-1B77-4CE3-B036-4C14EF787AE7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01713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6F37A-0D41-4202-BE15-8BF374BFDABD}" type="datetimeFigureOut">
              <a:rPr lang="ar-JO" smtClean="0"/>
              <a:t>14/06/1445</a:t>
            </a:fld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4EE8-1B77-4CE3-B036-4C14EF787AE7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02203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6F37A-0D41-4202-BE15-8BF374BFDABD}" type="datetimeFigureOut">
              <a:rPr lang="ar-JO" smtClean="0"/>
              <a:t>14/06/1445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AC4EE8-1B77-4CE3-B036-4C14EF787AE7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69117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1" r:id="rId1"/>
    <p:sldLayoutId id="2147484212" r:id="rId2"/>
    <p:sldLayoutId id="2147484213" r:id="rId3"/>
    <p:sldLayoutId id="2147484214" r:id="rId4"/>
    <p:sldLayoutId id="2147484215" r:id="rId5"/>
    <p:sldLayoutId id="2147484216" r:id="rId6"/>
    <p:sldLayoutId id="2147484217" r:id="rId7"/>
    <p:sldLayoutId id="2147484218" r:id="rId8"/>
    <p:sldLayoutId id="2147484219" r:id="rId9"/>
    <p:sldLayoutId id="2147484220" r:id="rId10"/>
    <p:sldLayoutId id="2147484221" r:id="rId11"/>
    <p:sldLayoutId id="2147484222" r:id="rId12"/>
    <p:sldLayoutId id="2147484223" r:id="rId13"/>
    <p:sldLayoutId id="2147484224" r:id="rId14"/>
    <p:sldLayoutId id="2147484225" r:id="rId15"/>
    <p:sldLayoutId id="2147484226" r:id="rId16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9BE9E-7345-4D38-AE82-3525EE5B8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HOTEL DATABASE MANAGMET SYSTEM</a:t>
            </a:r>
            <a:endParaRPr lang="ar-J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9177F-25E4-4F45-BF7D-C641EB002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Name: Falastin Bawaqna.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Department: Computer Engineering .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Course:Intr. to Database Management Systems.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Instructor: Dr. Ayşe Yasemin Seydim.</a:t>
            </a:r>
          </a:p>
        </p:txBody>
      </p:sp>
    </p:spTree>
    <p:extLst>
      <p:ext uri="{BB962C8B-B14F-4D97-AF65-F5344CB8AC3E}">
        <p14:creationId xmlns:p14="http://schemas.microsoft.com/office/powerpoint/2010/main" val="327988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FD3A9-E007-4196-B884-6415BD3B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Normalization</a:t>
            </a:r>
            <a:endParaRPr lang="ar-J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B866B-E619-4283-A972-8DCEA6B85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3NF applied on all the relations.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dirty="0"/>
              <a:t>- There is no non prime key depends on another non prime key (no non prime key depends transitivly on the primary key).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202971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83B1A-3418-4FEF-9680-7617D5E89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21" y="2768600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sz="8800" dirty="0"/>
              <a:t>Teşekkürler!</a:t>
            </a:r>
            <a:br>
              <a:rPr lang="en-US" sz="8800" dirty="0"/>
            </a:br>
            <a:r>
              <a:rPr lang="en-US" sz="8800" dirty="0"/>
              <a:t> </a:t>
            </a:r>
            <a:endParaRPr lang="ar-JO" sz="8800" dirty="0"/>
          </a:p>
        </p:txBody>
      </p:sp>
    </p:spTree>
    <p:extLst>
      <p:ext uri="{BB962C8B-B14F-4D97-AF65-F5344CB8AC3E}">
        <p14:creationId xmlns:p14="http://schemas.microsoft.com/office/powerpoint/2010/main" val="400369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  <p:sndAc>
          <p:stSnd loop="1">
            <p:snd r:embed="rId2" name="applause.wav"/>
          </p:stSnd>
        </p:sndAc>
      </p:transition>
    </mc:Choice>
    <mc:Fallback xmlns="">
      <p:transition spd="slow">
        <p:push dir="u"/>
        <p:sndAc>
          <p:stSnd loop="1">
            <p:snd r:embed="rId3" name="applause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ECE71-5192-473A-91DE-EE27A135B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6" y="365125"/>
            <a:ext cx="10889974" cy="1325563"/>
          </a:xfrm>
        </p:spPr>
        <p:txBody>
          <a:bodyPr/>
          <a:lstStyle/>
          <a:p>
            <a:pPr algn="ctr"/>
            <a:r>
              <a:rPr lang="en-US" dirty="0"/>
              <a:t>Specifications</a:t>
            </a:r>
            <a:endParaRPr lang="ar-J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8E6A0-E695-4E76-8080-973FA31AD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7" y="1690688"/>
            <a:ext cx="10389706" cy="4802187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/>
              <a:t>a Hotel has:</a:t>
            </a:r>
            <a:r>
              <a:rPr lang="en-US" sz="2400" u="sng" dirty="0"/>
              <a:t>HotelID</a:t>
            </a:r>
            <a:r>
              <a:rPr lang="en-US" sz="2400" dirty="0"/>
              <a:t>,name, address, phone,email,stars.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/>
              <a:t>a Room has: </a:t>
            </a:r>
            <a:r>
              <a:rPr lang="en-US" sz="2400" u="sng" dirty="0"/>
              <a:t>RoomNumber,HotelID</a:t>
            </a:r>
            <a:r>
              <a:rPr lang="en-US" sz="2400" dirty="0"/>
              <a:t>,RoomType,status.</a:t>
            </a:r>
          </a:p>
          <a:p>
            <a:pPr marL="0" indent="0" algn="l" rtl="0">
              <a:buNone/>
            </a:pPr>
            <a:endParaRPr lang="en-US" sz="2400" dirty="0"/>
          </a:p>
          <a:p>
            <a:pPr algn="l" rtl="0"/>
            <a:r>
              <a:rPr lang="en-US" sz="2400" dirty="0"/>
              <a:t>a Guest has : </a:t>
            </a:r>
            <a:r>
              <a:rPr lang="en-US" sz="2400" u="sng" dirty="0"/>
              <a:t>GuestID</a:t>
            </a:r>
            <a:r>
              <a:rPr lang="en-US" sz="2400" dirty="0"/>
              <a:t>,Fname,Lname, Address, Phone, Email.</a:t>
            </a:r>
          </a:p>
          <a:p>
            <a:pPr marL="0" indent="0" algn="l" rtl="0">
              <a:buNone/>
            </a:pPr>
            <a:endParaRPr lang="en-US" sz="2400" dirty="0"/>
          </a:p>
          <a:p>
            <a:pPr algn="l" rtl="0"/>
            <a:r>
              <a:rPr lang="en-US" sz="2400" dirty="0"/>
              <a:t>a Booking has:</a:t>
            </a:r>
            <a:r>
              <a:rPr lang="en-US" sz="2400" u="sng" dirty="0"/>
              <a:t>BookingID</a:t>
            </a:r>
            <a:r>
              <a:rPr lang="en-US" sz="2400" dirty="0"/>
              <a:t>,GuestID, check-in date, check-out date.</a:t>
            </a:r>
          </a:p>
          <a:p>
            <a:pPr algn="l" rtl="0"/>
            <a:endParaRPr lang="en-US" sz="2400" dirty="0">
              <a:solidFill>
                <a:srgbClr val="FF0000"/>
              </a:solidFill>
            </a:endParaRPr>
          </a:p>
          <a:p>
            <a:pPr algn="l" rtl="0"/>
            <a:r>
              <a:rPr lang="en-US" sz="2400" dirty="0"/>
              <a:t>A BookingRoom has:</a:t>
            </a:r>
            <a:r>
              <a:rPr lang="en-US" sz="2400" u="sng" dirty="0"/>
              <a:t> BookingID,RoomNumber,HotelID</a:t>
            </a:r>
            <a:endParaRPr lang="en-US" sz="2400" dirty="0"/>
          </a:p>
          <a:p>
            <a:pPr marL="0" indent="0" algn="l" rtl="0"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endParaRPr lang="en-US" sz="3400" dirty="0"/>
          </a:p>
          <a:p>
            <a:pPr algn="l" rtl="0"/>
            <a:endParaRPr lang="en-US" sz="3400" dirty="0"/>
          </a:p>
          <a:p>
            <a:pPr marL="0" indent="0" algn="l" rtl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algn="l" rtl="0"/>
            <a:endParaRPr lang="en-US" dirty="0">
              <a:solidFill>
                <a:srgbClr val="FF0000"/>
              </a:solidFill>
            </a:endParaRPr>
          </a:p>
          <a:p>
            <a:pPr algn="l" rtl="0"/>
            <a:endParaRPr lang="en-US" dirty="0">
              <a:solidFill>
                <a:srgbClr val="FF0000"/>
              </a:solidFill>
            </a:endParaRPr>
          </a:p>
          <a:p>
            <a:pPr algn="l" rtl="0"/>
            <a:endParaRPr lang="en-US" dirty="0">
              <a:solidFill>
                <a:srgbClr val="FF0000"/>
              </a:solidFill>
            </a:endParaRPr>
          </a:p>
          <a:p>
            <a:pPr algn="l" rtl="0"/>
            <a:endParaRPr lang="en-US" dirty="0">
              <a:solidFill>
                <a:srgbClr val="FF0000"/>
              </a:solidFill>
            </a:endParaRPr>
          </a:p>
          <a:p>
            <a:pPr algn="l" rtl="0"/>
            <a:endParaRPr lang="en-US" dirty="0">
              <a:solidFill>
                <a:srgbClr val="FF0000"/>
              </a:solidFill>
            </a:endParaRPr>
          </a:p>
          <a:p>
            <a:pPr algn="l" rtl="0"/>
            <a:endParaRPr lang="en-US" dirty="0">
              <a:solidFill>
                <a:srgbClr val="FF0000"/>
              </a:solidFill>
            </a:endParaRPr>
          </a:p>
          <a:p>
            <a:pPr algn="l" rtl="0"/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154818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8E1D-3527-4A58-A637-3F43EF42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3" y="365125"/>
            <a:ext cx="11022497" cy="1325563"/>
          </a:xfrm>
        </p:spPr>
        <p:txBody>
          <a:bodyPr/>
          <a:lstStyle/>
          <a:p>
            <a:pPr algn="ctr"/>
            <a:r>
              <a:rPr lang="en-US" dirty="0"/>
              <a:t>Specifications</a:t>
            </a:r>
            <a:endParaRPr lang="ar-J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8436A-7BE6-41A8-A291-14B97E5B4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7" y="1868557"/>
            <a:ext cx="9886122" cy="4479234"/>
          </a:xfrm>
        </p:spPr>
        <p:txBody>
          <a:bodyPr>
            <a:noAutofit/>
          </a:bodyPr>
          <a:lstStyle/>
          <a:p>
            <a:pPr algn="l" rtl="0"/>
            <a:r>
              <a:rPr lang="en-US" sz="2400" dirty="0"/>
              <a:t>a RoomType has: </a:t>
            </a:r>
            <a:r>
              <a:rPr lang="en-US" sz="2400" u="sng" dirty="0"/>
              <a:t>RoomType</a:t>
            </a:r>
            <a:r>
              <a:rPr lang="en-US" sz="2400" dirty="0"/>
              <a:t>,PricePerNight,capacity.</a:t>
            </a:r>
            <a:endParaRPr lang="en-US" sz="2400" b="1" dirty="0"/>
          </a:p>
          <a:p>
            <a:pPr marL="0" indent="0" algn="l" rtl="0">
              <a:buNone/>
            </a:pPr>
            <a:endParaRPr lang="en-US" sz="2400" dirty="0"/>
          </a:p>
          <a:p>
            <a:pPr algn="l" rtl="0"/>
            <a:r>
              <a:rPr lang="en-US" sz="2400" dirty="0"/>
              <a:t>A staff has :</a:t>
            </a:r>
            <a:r>
              <a:rPr lang="en-US" sz="2400" u="sng" dirty="0"/>
              <a:t>staffID</a:t>
            </a:r>
            <a:r>
              <a:rPr lang="en-US" sz="2400" dirty="0"/>
              <a:t>,HotelID,Fname,Lname,salary,phone,position,HireDate.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/>
              <a:t> Hourly_staff has :</a:t>
            </a:r>
            <a:r>
              <a:rPr lang="en-US" sz="2400" u="sng" dirty="0"/>
              <a:t>staffID</a:t>
            </a:r>
            <a:r>
              <a:rPr lang="en-US" sz="2400" dirty="0"/>
              <a:t>, hourly_wages, </a:t>
            </a:r>
            <a:r>
              <a:rPr lang="en-US" sz="2400" dirty="0" err="1"/>
              <a:t>hours_worked</a:t>
            </a:r>
            <a:r>
              <a:rPr lang="en-US" sz="2400" dirty="0"/>
              <a:t>.</a:t>
            </a:r>
          </a:p>
          <a:p>
            <a:pPr marL="0" indent="0" algn="l" rtl="0">
              <a:buNone/>
            </a:pPr>
            <a:endParaRPr lang="en-US" sz="2400" dirty="0"/>
          </a:p>
          <a:p>
            <a:pPr algn="l" rtl="0"/>
            <a:r>
              <a:rPr lang="en-US" sz="2400" dirty="0"/>
              <a:t>A Contract_staff has:</a:t>
            </a:r>
            <a:r>
              <a:rPr lang="en-US" sz="2400" u="sng" dirty="0"/>
              <a:t>staffID</a:t>
            </a:r>
            <a:r>
              <a:rPr lang="en-US" sz="2400" dirty="0"/>
              <a:t>, contract File.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/>
              <a:t>a payment has :</a:t>
            </a:r>
            <a:r>
              <a:rPr lang="en-US" sz="2400" u="sng" dirty="0"/>
              <a:t>paymentID</a:t>
            </a:r>
            <a:r>
              <a:rPr lang="en-US" sz="2400" dirty="0"/>
              <a:t> , BookingID,Price,Date, Method.</a:t>
            </a:r>
          </a:p>
          <a:p>
            <a:pPr marL="0" indent="0" algn="l" rtl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792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186C-4D24-484A-9461-DB0F3680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Schema</a:t>
            </a:r>
            <a:endParaRPr lang="ar-J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4E464-4386-42AC-8755-315BBACB2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dirty="0"/>
              <a:t>Entities:</a:t>
            </a:r>
          </a:p>
          <a:p>
            <a:pPr algn="l" rtl="0"/>
            <a:r>
              <a:rPr lang="en-US" dirty="0"/>
              <a:t>Hotel(</a:t>
            </a:r>
            <a:r>
              <a:rPr lang="en-US" u="sng" dirty="0"/>
              <a:t>HotelID</a:t>
            </a:r>
            <a:r>
              <a:rPr lang="en-US" dirty="0"/>
              <a:t>,name, address, phone,email,stars)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dirty="0"/>
              <a:t>Room:(</a:t>
            </a:r>
            <a:r>
              <a:rPr lang="en-US" u="sng" dirty="0"/>
              <a:t>RoomNumber,HotelID</a:t>
            </a:r>
            <a:r>
              <a:rPr lang="en-US" dirty="0"/>
              <a:t>,</a:t>
            </a:r>
            <a:r>
              <a:rPr lang="en-US" b="1" dirty="0"/>
              <a:t>RoomType</a:t>
            </a:r>
            <a:r>
              <a:rPr lang="en-US" dirty="0"/>
              <a:t>,status)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dirty="0"/>
              <a:t>Guest(</a:t>
            </a:r>
            <a:r>
              <a:rPr lang="en-US" u="sng" dirty="0"/>
              <a:t>GuestID</a:t>
            </a:r>
            <a:r>
              <a:rPr lang="en-US" dirty="0"/>
              <a:t>,Fname,Lname, Address, Phone, Email)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dirty="0"/>
              <a:t>Booking(</a:t>
            </a:r>
            <a:r>
              <a:rPr lang="en-US" u="sng" dirty="0"/>
              <a:t>BookingID</a:t>
            </a:r>
            <a:r>
              <a:rPr lang="en-US" dirty="0"/>
              <a:t>,</a:t>
            </a:r>
            <a:r>
              <a:rPr lang="en-US" b="1" dirty="0"/>
              <a:t>GuestID</a:t>
            </a:r>
            <a:r>
              <a:rPr lang="en-US" dirty="0"/>
              <a:t>, check-in date, check-out date)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 BookingRoom  (</a:t>
            </a:r>
            <a:r>
              <a:rPr lang="en-US" b="1" u="sng" dirty="0"/>
              <a:t>BookingID</a:t>
            </a:r>
            <a:r>
              <a:rPr lang="en-US" u="sng" dirty="0"/>
              <a:t>,</a:t>
            </a:r>
            <a:r>
              <a:rPr lang="en-US" b="1" u="sng" dirty="0"/>
              <a:t>RoomNumber</a:t>
            </a:r>
            <a:r>
              <a:rPr lang="en-US" u="sng" dirty="0"/>
              <a:t>,</a:t>
            </a:r>
            <a:r>
              <a:rPr lang="en-US" b="1" u="sng" dirty="0"/>
              <a:t>HotelID</a:t>
            </a:r>
            <a:r>
              <a:rPr lang="en-US" u="sng" dirty="0"/>
              <a:t> 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algn="l" rtl="0"/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129547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141CE-8D8B-4FB4-86D7-3940B468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Schema</a:t>
            </a:r>
            <a:endParaRPr lang="ar-J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0A8FC-051C-4B9C-86A9-8B5D54A5D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dirty="0"/>
              <a:t>Entities:</a:t>
            </a:r>
          </a:p>
          <a:p>
            <a:pPr algn="l" rtl="0"/>
            <a:r>
              <a:rPr lang="en-US" dirty="0"/>
              <a:t>RoomType(: </a:t>
            </a:r>
            <a:r>
              <a:rPr lang="en-US" u="sng" dirty="0"/>
              <a:t>RoomType</a:t>
            </a:r>
            <a:r>
              <a:rPr lang="en-US" dirty="0"/>
              <a:t>,PricePerNight,capacity)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dirty="0"/>
              <a:t>Payment(:</a:t>
            </a:r>
            <a:r>
              <a:rPr lang="en-US" u="sng" dirty="0"/>
              <a:t>paymentID</a:t>
            </a:r>
            <a:r>
              <a:rPr lang="en-US" dirty="0"/>
              <a:t> , </a:t>
            </a:r>
            <a:r>
              <a:rPr lang="en-US" b="1" dirty="0"/>
              <a:t>BookingID</a:t>
            </a:r>
            <a:r>
              <a:rPr lang="en-US" dirty="0"/>
              <a:t>,Price,Date, Method)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dirty="0"/>
              <a:t>Staff(</a:t>
            </a:r>
            <a:r>
              <a:rPr lang="en-US" u="sng" dirty="0"/>
              <a:t>staffID</a:t>
            </a:r>
            <a:r>
              <a:rPr lang="en-US" dirty="0"/>
              <a:t>,</a:t>
            </a:r>
            <a:r>
              <a:rPr lang="en-US" b="1" dirty="0"/>
              <a:t>HotelID</a:t>
            </a:r>
            <a:r>
              <a:rPr lang="en-US" dirty="0"/>
              <a:t>,Fname,Lname,salary,phone,position,StartDate)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dirty="0"/>
              <a:t>Hourly_staff(</a:t>
            </a:r>
            <a:r>
              <a:rPr lang="en-US" u="sng" dirty="0"/>
              <a:t>staffID</a:t>
            </a:r>
            <a:r>
              <a:rPr lang="en-US" dirty="0"/>
              <a:t>, hourly_wages, </a:t>
            </a:r>
            <a:r>
              <a:rPr lang="en-US" dirty="0" err="1"/>
              <a:t>hours_worked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dirty="0"/>
              <a:t> Contract_staff(</a:t>
            </a:r>
            <a:r>
              <a:rPr lang="en-US" u="sng" dirty="0"/>
              <a:t>staffID</a:t>
            </a:r>
            <a:r>
              <a:rPr lang="en-US" dirty="0"/>
              <a:t>, contract File)</a:t>
            </a:r>
          </a:p>
          <a:p>
            <a:pPr algn="l" rtl="0"/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144027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5DE9C-1A92-4F2C-848E-EF5875EA5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Relationships:</a:t>
            </a:r>
            <a:br>
              <a:rPr lang="en-US" dirty="0"/>
            </a:br>
            <a:endParaRPr lang="ar-J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C3489-2941-45F5-B042-F54B344F5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6" y="967409"/>
            <a:ext cx="11767930" cy="5525466"/>
          </a:xfrm>
        </p:spPr>
        <p:txBody>
          <a:bodyPr>
            <a:normAutofit fontScale="85000" lnSpcReduction="10000"/>
          </a:bodyPr>
          <a:lstStyle/>
          <a:p>
            <a:pPr marL="0" indent="0" algn="l" rtl="0">
              <a:buNone/>
            </a:pPr>
            <a:endParaRPr lang="en-US" sz="2000" dirty="0"/>
          </a:p>
          <a:p>
            <a:pPr algn="l" rtl="0"/>
            <a:r>
              <a:rPr lang="en-US" sz="2000" dirty="0"/>
              <a:t>(Hotel-Room)A Hotel can have more than one room (1-M).(room in Hotel is weak-entity set) </a:t>
            </a:r>
          </a:p>
          <a:p>
            <a:pPr marL="0" indent="0" algn="l" rtl="0">
              <a:buNone/>
            </a:pPr>
            <a:endParaRPr lang="en-US" sz="2000" dirty="0"/>
          </a:p>
          <a:p>
            <a:pPr algn="l" rtl="0"/>
            <a:r>
              <a:rPr lang="en-US" sz="2000" dirty="0"/>
              <a:t>(Guest-Booking)A guest can make more than one bookings and each booking linked to just one guest(1-M).</a:t>
            </a:r>
          </a:p>
          <a:p>
            <a:pPr marL="0" indent="0" algn="l" rtl="0">
              <a:buNone/>
            </a:pPr>
            <a:endParaRPr lang="en-US" sz="2000" dirty="0"/>
          </a:p>
          <a:p>
            <a:pPr algn="l" rtl="0"/>
            <a:r>
              <a:rPr lang="en-US" sz="2000" dirty="0"/>
              <a:t>(Booking-Room)The single booking can include more than one room and every room can be booked  from multiple booking(M-M).</a:t>
            </a:r>
          </a:p>
          <a:p>
            <a:pPr marL="0" indent="0" algn="l" rtl="0">
              <a:buNone/>
            </a:pPr>
            <a:endParaRPr lang="en-US" sz="2000" dirty="0"/>
          </a:p>
          <a:p>
            <a:pPr algn="l" rtl="0"/>
            <a:r>
              <a:rPr lang="en-US" sz="2000" dirty="0"/>
              <a:t>(RoomType-Room)Every room has just one room type and the same room type can be for more than one room(1-M).</a:t>
            </a:r>
          </a:p>
          <a:p>
            <a:pPr marL="0" indent="0" algn="l" rtl="0">
              <a:buNone/>
            </a:pPr>
            <a:endParaRPr lang="en-US" sz="2000" dirty="0"/>
          </a:p>
          <a:p>
            <a:pPr algn="l" rtl="0"/>
            <a:r>
              <a:rPr lang="en-US" sz="2000" dirty="0"/>
              <a:t>(Hotel-Staff)The Hotel has many staffs and every employee works in one hotel(1-M).</a:t>
            </a:r>
          </a:p>
          <a:p>
            <a:pPr marL="0" indent="0" algn="l" rtl="0">
              <a:buNone/>
            </a:pPr>
            <a:endParaRPr lang="en-US" sz="2000" dirty="0"/>
          </a:p>
          <a:p>
            <a:pPr algn="l" rtl="0"/>
            <a:r>
              <a:rPr lang="en-US" sz="2000" dirty="0"/>
              <a:t>(Booking-Payment)The single booking can have many payment transactions and every transaction related just to single booking(1-M).</a:t>
            </a:r>
          </a:p>
          <a:p>
            <a:pPr marL="0" indent="0" algn="l" rtl="0">
              <a:buNone/>
            </a:pPr>
            <a:endParaRPr lang="ar-JO" sz="2000" dirty="0"/>
          </a:p>
          <a:p>
            <a:pPr algn="l" rtl="0"/>
            <a:r>
              <a:rPr lang="en-US" sz="2100" dirty="0"/>
              <a:t>(Staff-Staff)a staff can be either </a:t>
            </a:r>
            <a:r>
              <a:rPr lang="en-US" sz="2400" dirty="0"/>
              <a:t>Hourly_Emps</a:t>
            </a:r>
            <a:r>
              <a:rPr lang="en-US" sz="2100" dirty="0"/>
              <a:t> or </a:t>
            </a:r>
            <a:r>
              <a:rPr lang="en-US" sz="2400" dirty="0"/>
              <a:t>Contract_Emps </a:t>
            </a:r>
            <a:r>
              <a:rPr lang="en-US" sz="2100" dirty="0"/>
              <a:t> (is a- hierarchy)</a:t>
            </a:r>
          </a:p>
          <a:p>
            <a:pPr algn="l" rtl="0"/>
            <a:endParaRPr lang="en-US" b="1" dirty="0"/>
          </a:p>
          <a:p>
            <a:pPr algn="l" rtl="0"/>
            <a:endParaRPr lang="en-US" b="1" dirty="0"/>
          </a:p>
          <a:p>
            <a:pPr algn="l" rtl="0"/>
            <a:endParaRPr lang="en-US" b="1" dirty="0"/>
          </a:p>
          <a:p>
            <a:pPr algn="l" rtl="0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0324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43D81A-2702-40E3-A7AD-8D0DBBA66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15900"/>
            <a:ext cx="8597900" cy="642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2623-A20E-499A-A021-FD39FC13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Normalization</a:t>
            </a:r>
            <a:endParaRPr lang="ar-J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EB92-8525-40BC-B70B-E0F5827B6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1NF applied on all the relations for example :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>
              <a:buFontTx/>
              <a:buChar char="-"/>
            </a:pPr>
            <a:r>
              <a:rPr lang="en-US" dirty="0"/>
              <a:t>The Payment relation is the result of apply the 1NF on Booking-Payment relationship because if there is no payment relation the booking relation will contain multiple values for payment column.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algn="l" rtl="0">
              <a:buFontTx/>
              <a:buChar char="-"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1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AB2AD-08DC-473C-AAB1-D7FE78481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Normalization</a:t>
            </a:r>
            <a:endParaRPr lang="ar-J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03FF6-A8EB-43D6-86AD-B171F4D3B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2NF applied on all the relations for example :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>
              <a:buFontTx/>
              <a:buChar char="-"/>
            </a:pPr>
            <a:r>
              <a:rPr lang="en-US" dirty="0"/>
              <a:t>Before applying the 2NF the Room relation had a hotelName field and this filed partial dependent on the primary key (HotelID), as a result hotel relation constructed with hotelID , hotel Name fields and etc.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- Every non prime key full dependent on the primary key.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algn="l" rtl="0"/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35070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336</TotalTime>
  <Words>591</Words>
  <Application>Microsoft Office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Tahoma</vt:lpstr>
      <vt:lpstr>Trebuchet MS</vt:lpstr>
      <vt:lpstr>Wingdings 3</vt:lpstr>
      <vt:lpstr>Facet</vt:lpstr>
      <vt:lpstr>HOTEL DATABASE MANAGMET SYSTEM</vt:lpstr>
      <vt:lpstr>Specifications</vt:lpstr>
      <vt:lpstr>Specifications</vt:lpstr>
      <vt:lpstr>Schema</vt:lpstr>
      <vt:lpstr>Schema</vt:lpstr>
      <vt:lpstr>Relationships: </vt:lpstr>
      <vt:lpstr>PowerPoint Presentation</vt:lpstr>
      <vt:lpstr>Normalization</vt:lpstr>
      <vt:lpstr>Normalization</vt:lpstr>
      <vt:lpstr>Normalization</vt:lpstr>
      <vt:lpstr>Teşekkürler!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Specifications</dc:title>
  <dc:creator>User</dc:creator>
  <cp:lastModifiedBy>User</cp:lastModifiedBy>
  <cp:revision>108</cp:revision>
  <dcterms:created xsi:type="dcterms:W3CDTF">2023-12-22T21:09:13Z</dcterms:created>
  <dcterms:modified xsi:type="dcterms:W3CDTF">2023-12-26T18:04:45Z</dcterms:modified>
</cp:coreProperties>
</file>