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65" r:id="rId5"/>
    <p:sldId id="287" r:id="rId6"/>
    <p:sldId id="490" r:id="rId7"/>
    <p:sldId id="293" r:id="rId8"/>
    <p:sldId id="591" r:id="rId9"/>
    <p:sldId id="589" r:id="rId10"/>
    <p:sldId id="257" r:id="rId11"/>
    <p:sldId id="592" r:id="rId12"/>
    <p:sldId id="260" r:id="rId13"/>
    <p:sldId id="590" r:id="rId14"/>
    <p:sldId id="588" r:id="rId15"/>
    <p:sldId id="266" r:id="rId16"/>
    <p:sldId id="442" r:id="rId17"/>
    <p:sldId id="407" r:id="rId18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5652" autoAdjust="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CFCD37-F173-4C0D-83DF-A294806B1255}" type="doc">
      <dgm:prSet loTypeId="urn:microsoft.com/office/officeart/2005/8/layout/hProcess9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AU"/>
        </a:p>
      </dgm:t>
    </dgm:pt>
    <dgm:pt modelId="{11688754-A125-407E-9A70-5094BD901647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AU" b="1" dirty="0"/>
            <a:t>Words</a:t>
          </a:r>
        </a:p>
        <a:p>
          <a:r>
            <a:rPr lang="en-AU" b="1" dirty="0"/>
            <a:t>Documents</a:t>
          </a:r>
        </a:p>
      </dgm:t>
    </dgm:pt>
    <dgm:pt modelId="{4BB23EED-B974-4E8B-B7F8-0AF024C5486F}" type="parTrans" cxnId="{6067D51F-06D3-465A-8D6A-1F31A8B496E9}">
      <dgm:prSet/>
      <dgm:spPr/>
      <dgm:t>
        <a:bodyPr/>
        <a:lstStyle/>
        <a:p>
          <a:endParaRPr lang="en-AU"/>
        </a:p>
      </dgm:t>
    </dgm:pt>
    <dgm:pt modelId="{1F6D6257-BF45-425B-A471-A31AA8A70C49}" type="sibTrans" cxnId="{6067D51F-06D3-465A-8D6A-1F31A8B496E9}">
      <dgm:prSet/>
      <dgm:spPr/>
      <dgm:t>
        <a:bodyPr/>
        <a:lstStyle/>
        <a:p>
          <a:endParaRPr lang="en-AU"/>
        </a:p>
      </dgm:t>
    </dgm:pt>
    <dgm:pt modelId="{56426639-1775-48D6-87E6-FEB6C5006A7E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AU" b="1" dirty="0"/>
            <a:t>Concepts</a:t>
          </a:r>
        </a:p>
      </dgm:t>
    </dgm:pt>
    <dgm:pt modelId="{CEFCFE56-136F-4286-ACAC-0E4D32EF71B6}" type="parTrans" cxnId="{9FA8A2FD-1A2E-4303-B991-F3823D2F9830}">
      <dgm:prSet/>
      <dgm:spPr/>
      <dgm:t>
        <a:bodyPr/>
        <a:lstStyle/>
        <a:p>
          <a:endParaRPr lang="en-AU"/>
        </a:p>
      </dgm:t>
    </dgm:pt>
    <dgm:pt modelId="{768C7029-AAC3-49FA-9C75-0AC565A8D23E}" type="sibTrans" cxnId="{9FA8A2FD-1A2E-4303-B991-F3823D2F9830}">
      <dgm:prSet/>
      <dgm:spPr/>
      <dgm:t>
        <a:bodyPr/>
        <a:lstStyle/>
        <a:p>
          <a:endParaRPr lang="en-AU"/>
        </a:p>
      </dgm:t>
    </dgm:pt>
    <dgm:pt modelId="{3232A9A6-9B5B-45AA-AE58-493E9E3570CA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AU" b="1" dirty="0"/>
            <a:t>Authors</a:t>
          </a:r>
        </a:p>
        <a:p>
          <a:r>
            <a:rPr lang="en-AU" b="1" dirty="0"/>
            <a:t>Social structures</a:t>
          </a:r>
        </a:p>
      </dgm:t>
    </dgm:pt>
    <dgm:pt modelId="{27C79496-FCEA-47A4-A48D-399783F73FF0}" type="parTrans" cxnId="{216B090E-09DB-42F2-96BF-CB434A4F3237}">
      <dgm:prSet/>
      <dgm:spPr/>
      <dgm:t>
        <a:bodyPr/>
        <a:lstStyle/>
        <a:p>
          <a:endParaRPr lang="en-AU"/>
        </a:p>
      </dgm:t>
    </dgm:pt>
    <dgm:pt modelId="{38F4E0D1-9414-483B-A488-ADC043A7627B}" type="sibTrans" cxnId="{216B090E-09DB-42F2-96BF-CB434A4F3237}">
      <dgm:prSet/>
      <dgm:spPr/>
      <dgm:t>
        <a:bodyPr/>
        <a:lstStyle/>
        <a:p>
          <a:endParaRPr lang="en-AU"/>
        </a:p>
      </dgm:t>
    </dgm:pt>
    <dgm:pt modelId="{8B996AB9-CD86-4701-8779-2302F7B80C2F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AU" b="1" dirty="0"/>
            <a:t>Themes</a:t>
          </a:r>
        </a:p>
      </dgm:t>
    </dgm:pt>
    <dgm:pt modelId="{318457CB-768D-4D9E-A1E7-77762F3C07B6}" type="parTrans" cxnId="{8A735BD2-ADB7-4888-B490-A97BA74880D1}">
      <dgm:prSet/>
      <dgm:spPr/>
      <dgm:t>
        <a:bodyPr/>
        <a:lstStyle/>
        <a:p>
          <a:endParaRPr lang="en-AU"/>
        </a:p>
      </dgm:t>
    </dgm:pt>
    <dgm:pt modelId="{F164602E-B2E8-4AE5-9EFA-2504E232C5EF}" type="sibTrans" cxnId="{8A735BD2-ADB7-4888-B490-A97BA74880D1}">
      <dgm:prSet/>
      <dgm:spPr/>
      <dgm:t>
        <a:bodyPr/>
        <a:lstStyle/>
        <a:p>
          <a:endParaRPr lang="en-AU"/>
        </a:p>
      </dgm:t>
    </dgm:pt>
    <dgm:pt modelId="{96B39F76-E5A4-4B66-A35C-9C48FC3292DE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AU" b="1" dirty="0"/>
            <a:t>Intellectual</a:t>
          </a:r>
        </a:p>
        <a:p>
          <a:r>
            <a:rPr lang="en-AU" b="1" dirty="0"/>
            <a:t>structures</a:t>
          </a:r>
        </a:p>
      </dgm:t>
    </dgm:pt>
    <dgm:pt modelId="{1BD6A6A8-34B8-48EC-B7A5-32246197C8B8}" type="parTrans" cxnId="{36701E24-F48F-4562-8A56-E7E24E742FDF}">
      <dgm:prSet/>
      <dgm:spPr/>
      <dgm:t>
        <a:bodyPr/>
        <a:lstStyle/>
        <a:p>
          <a:endParaRPr lang="en-AU"/>
        </a:p>
      </dgm:t>
    </dgm:pt>
    <dgm:pt modelId="{D46689F5-F13B-4A5C-8B7F-2DABBDD4AF86}" type="sibTrans" cxnId="{36701E24-F48F-4562-8A56-E7E24E742FDF}">
      <dgm:prSet/>
      <dgm:spPr/>
      <dgm:t>
        <a:bodyPr/>
        <a:lstStyle/>
        <a:p>
          <a:endParaRPr lang="en-AU"/>
        </a:p>
      </dgm:t>
    </dgm:pt>
    <dgm:pt modelId="{4452285C-5527-4070-A5F8-662978BFC284}" type="pres">
      <dgm:prSet presAssocID="{11CFCD37-F173-4C0D-83DF-A294806B1255}" presName="CompostProcess" presStyleCnt="0">
        <dgm:presLayoutVars>
          <dgm:dir/>
          <dgm:resizeHandles val="exact"/>
        </dgm:presLayoutVars>
      </dgm:prSet>
      <dgm:spPr/>
    </dgm:pt>
    <dgm:pt modelId="{57DC45F5-4ABE-4A9D-80F3-49CC541B95BF}" type="pres">
      <dgm:prSet presAssocID="{11CFCD37-F173-4C0D-83DF-A294806B1255}" presName="arrow" presStyleLbl="bgShp" presStyleIdx="0" presStyleCnt="1" custScaleX="86905" custScaleY="58561" custLinFactNeighborX="-138" custLinFactNeighborY="1434"/>
      <dgm:spPr>
        <a:solidFill>
          <a:schemeClr val="bg2">
            <a:lumMod val="75000"/>
          </a:schemeClr>
        </a:solidFill>
      </dgm:spPr>
    </dgm:pt>
    <dgm:pt modelId="{39372C57-C611-4BCD-953A-372F0E0A1618}" type="pres">
      <dgm:prSet presAssocID="{11CFCD37-F173-4C0D-83DF-A294806B1255}" presName="linearProcess" presStyleCnt="0"/>
      <dgm:spPr/>
    </dgm:pt>
    <dgm:pt modelId="{DB2435A5-8951-467C-A6A6-C291385D4E9C}" type="pres">
      <dgm:prSet presAssocID="{11688754-A125-407E-9A70-5094BD901647}" presName="textNode" presStyleLbl="node1" presStyleIdx="0" presStyleCnt="5" custScaleX="40184" custScaleY="72321" custLinFactX="29874" custLinFactNeighborX="100000" custLinFactNeighborY="-4349">
        <dgm:presLayoutVars>
          <dgm:bulletEnabled val="1"/>
        </dgm:presLayoutVars>
      </dgm:prSet>
      <dgm:spPr/>
    </dgm:pt>
    <dgm:pt modelId="{2C901DC6-38BF-4B86-A15F-58756337DE36}" type="pres">
      <dgm:prSet presAssocID="{1F6D6257-BF45-425B-A471-A31AA8A70C49}" presName="sibTrans" presStyleCnt="0"/>
      <dgm:spPr/>
    </dgm:pt>
    <dgm:pt modelId="{14B312DE-1AD9-49C8-9A74-79F9532485CF}" type="pres">
      <dgm:prSet presAssocID="{56426639-1775-48D6-87E6-FEB6C5006A7E}" presName="textNode" presStyleLbl="node1" presStyleIdx="1" presStyleCnt="5" custScaleX="41242" custScaleY="72269" custLinFactX="25921" custLinFactNeighborX="100000" custLinFactNeighborY="-4085">
        <dgm:presLayoutVars>
          <dgm:bulletEnabled val="1"/>
        </dgm:presLayoutVars>
      </dgm:prSet>
      <dgm:spPr/>
    </dgm:pt>
    <dgm:pt modelId="{3DF2DBE3-2544-4EF7-BE86-3EA9E49795C2}" type="pres">
      <dgm:prSet presAssocID="{768C7029-AAC3-49FA-9C75-0AC565A8D23E}" presName="sibTrans" presStyleCnt="0"/>
      <dgm:spPr/>
    </dgm:pt>
    <dgm:pt modelId="{678DEC2D-0BF4-448E-9D24-5671008ACBDE}" type="pres">
      <dgm:prSet presAssocID="{3232A9A6-9B5B-45AA-AE58-493E9E3570CA}" presName="textNode" presStyleLbl="node1" presStyleIdx="2" presStyleCnt="5" custScaleX="40981" custScaleY="71075" custLinFactX="-97189" custLinFactNeighborX="-100000" custLinFactNeighborY="-4972">
        <dgm:presLayoutVars>
          <dgm:bulletEnabled val="1"/>
        </dgm:presLayoutVars>
      </dgm:prSet>
      <dgm:spPr/>
    </dgm:pt>
    <dgm:pt modelId="{62D85027-45CC-4DC9-8C54-74896FF2B030}" type="pres">
      <dgm:prSet presAssocID="{38F4E0D1-9414-483B-A488-ADC043A7627B}" presName="sibTrans" presStyleCnt="0"/>
      <dgm:spPr/>
    </dgm:pt>
    <dgm:pt modelId="{1217559C-11B9-451A-AE43-D441199E00C9}" type="pres">
      <dgm:prSet presAssocID="{8B996AB9-CD86-4701-8779-2302F7B80C2F}" presName="textNode" presStyleLbl="node1" presStyleIdx="3" presStyleCnt="5" custScaleX="40184" custScaleY="72321" custLinFactX="-8964" custLinFactNeighborX="-100000" custLinFactNeighborY="-4349">
        <dgm:presLayoutVars>
          <dgm:bulletEnabled val="1"/>
        </dgm:presLayoutVars>
      </dgm:prSet>
      <dgm:spPr/>
    </dgm:pt>
    <dgm:pt modelId="{04A6E89A-098A-461B-8FBF-0B39F8C53E94}" type="pres">
      <dgm:prSet presAssocID="{F164602E-B2E8-4AE5-9EFA-2504E232C5EF}" presName="sibTrans" presStyleCnt="0"/>
      <dgm:spPr/>
    </dgm:pt>
    <dgm:pt modelId="{373CBB21-C98D-4AEA-A16E-A6F8BCCFA2D0}" type="pres">
      <dgm:prSet presAssocID="{96B39F76-E5A4-4B66-A35C-9C48FC3292DE}" presName="textNode" presStyleLbl="node1" presStyleIdx="4" presStyleCnt="5" custScaleX="40184" custScaleY="72321" custLinFactX="-10737" custLinFactNeighborX="-100000" custLinFactNeighborY="-4349">
        <dgm:presLayoutVars>
          <dgm:bulletEnabled val="1"/>
        </dgm:presLayoutVars>
      </dgm:prSet>
      <dgm:spPr/>
    </dgm:pt>
  </dgm:ptLst>
  <dgm:cxnLst>
    <dgm:cxn modelId="{216B090E-09DB-42F2-96BF-CB434A4F3237}" srcId="{11CFCD37-F173-4C0D-83DF-A294806B1255}" destId="{3232A9A6-9B5B-45AA-AE58-493E9E3570CA}" srcOrd="2" destOrd="0" parTransId="{27C79496-FCEA-47A4-A48D-399783F73FF0}" sibTransId="{38F4E0D1-9414-483B-A488-ADC043A7627B}"/>
    <dgm:cxn modelId="{90AEE811-2DC8-4BF1-8C49-A3D15D3D169D}" type="presOf" srcId="{11688754-A125-407E-9A70-5094BD901647}" destId="{DB2435A5-8951-467C-A6A6-C291385D4E9C}" srcOrd="0" destOrd="0" presId="urn:microsoft.com/office/officeart/2005/8/layout/hProcess9"/>
    <dgm:cxn modelId="{C1461914-C96D-492A-A08B-4CA562AFB40F}" type="presOf" srcId="{3232A9A6-9B5B-45AA-AE58-493E9E3570CA}" destId="{678DEC2D-0BF4-448E-9D24-5671008ACBDE}" srcOrd="0" destOrd="0" presId="urn:microsoft.com/office/officeart/2005/8/layout/hProcess9"/>
    <dgm:cxn modelId="{6067D51F-06D3-465A-8D6A-1F31A8B496E9}" srcId="{11CFCD37-F173-4C0D-83DF-A294806B1255}" destId="{11688754-A125-407E-9A70-5094BD901647}" srcOrd="0" destOrd="0" parTransId="{4BB23EED-B974-4E8B-B7F8-0AF024C5486F}" sibTransId="{1F6D6257-BF45-425B-A471-A31AA8A70C49}"/>
    <dgm:cxn modelId="{36701E24-F48F-4562-8A56-E7E24E742FDF}" srcId="{11CFCD37-F173-4C0D-83DF-A294806B1255}" destId="{96B39F76-E5A4-4B66-A35C-9C48FC3292DE}" srcOrd="4" destOrd="0" parTransId="{1BD6A6A8-34B8-48EC-B7A5-32246197C8B8}" sibTransId="{D46689F5-F13B-4A5C-8B7F-2DABBDD4AF86}"/>
    <dgm:cxn modelId="{8081FE2F-E319-4151-9E31-23D4A0859375}" type="presOf" srcId="{56426639-1775-48D6-87E6-FEB6C5006A7E}" destId="{14B312DE-1AD9-49C8-9A74-79F9532485CF}" srcOrd="0" destOrd="0" presId="urn:microsoft.com/office/officeart/2005/8/layout/hProcess9"/>
    <dgm:cxn modelId="{DFCCE939-CFD7-4426-A7EB-B94791E8ACC9}" type="presOf" srcId="{8B996AB9-CD86-4701-8779-2302F7B80C2F}" destId="{1217559C-11B9-451A-AE43-D441199E00C9}" srcOrd="0" destOrd="0" presId="urn:microsoft.com/office/officeart/2005/8/layout/hProcess9"/>
    <dgm:cxn modelId="{A8646F9D-6CBB-4A00-8693-04C5EB5AC2DC}" type="presOf" srcId="{96B39F76-E5A4-4B66-A35C-9C48FC3292DE}" destId="{373CBB21-C98D-4AEA-A16E-A6F8BCCFA2D0}" srcOrd="0" destOrd="0" presId="urn:microsoft.com/office/officeart/2005/8/layout/hProcess9"/>
    <dgm:cxn modelId="{8A735BD2-ADB7-4888-B490-A97BA74880D1}" srcId="{11CFCD37-F173-4C0D-83DF-A294806B1255}" destId="{8B996AB9-CD86-4701-8779-2302F7B80C2F}" srcOrd="3" destOrd="0" parTransId="{318457CB-768D-4D9E-A1E7-77762F3C07B6}" sibTransId="{F164602E-B2E8-4AE5-9EFA-2504E232C5EF}"/>
    <dgm:cxn modelId="{D5E04EE2-0BCB-43EC-A0F4-8995E55564F2}" type="presOf" srcId="{11CFCD37-F173-4C0D-83DF-A294806B1255}" destId="{4452285C-5527-4070-A5F8-662978BFC284}" srcOrd="0" destOrd="0" presId="urn:microsoft.com/office/officeart/2005/8/layout/hProcess9"/>
    <dgm:cxn modelId="{9FA8A2FD-1A2E-4303-B991-F3823D2F9830}" srcId="{11CFCD37-F173-4C0D-83DF-A294806B1255}" destId="{56426639-1775-48D6-87E6-FEB6C5006A7E}" srcOrd="1" destOrd="0" parTransId="{CEFCFE56-136F-4286-ACAC-0E4D32EF71B6}" sibTransId="{768C7029-AAC3-49FA-9C75-0AC565A8D23E}"/>
    <dgm:cxn modelId="{2AB0A480-FCFC-41DD-A2D4-D2A5A8546349}" type="presParOf" srcId="{4452285C-5527-4070-A5F8-662978BFC284}" destId="{57DC45F5-4ABE-4A9D-80F3-49CC541B95BF}" srcOrd="0" destOrd="0" presId="urn:microsoft.com/office/officeart/2005/8/layout/hProcess9"/>
    <dgm:cxn modelId="{9BC14DBA-3463-4099-B0C6-81FE24B3D838}" type="presParOf" srcId="{4452285C-5527-4070-A5F8-662978BFC284}" destId="{39372C57-C611-4BCD-953A-372F0E0A1618}" srcOrd="1" destOrd="0" presId="urn:microsoft.com/office/officeart/2005/8/layout/hProcess9"/>
    <dgm:cxn modelId="{1EDD92F2-C114-43FD-9230-C3A2FD3FFCE3}" type="presParOf" srcId="{39372C57-C611-4BCD-953A-372F0E0A1618}" destId="{DB2435A5-8951-467C-A6A6-C291385D4E9C}" srcOrd="0" destOrd="0" presId="urn:microsoft.com/office/officeart/2005/8/layout/hProcess9"/>
    <dgm:cxn modelId="{783B7408-AF85-4CFF-B716-6E99E5DE2C0D}" type="presParOf" srcId="{39372C57-C611-4BCD-953A-372F0E0A1618}" destId="{2C901DC6-38BF-4B86-A15F-58756337DE36}" srcOrd="1" destOrd="0" presId="urn:microsoft.com/office/officeart/2005/8/layout/hProcess9"/>
    <dgm:cxn modelId="{B3EBD3DF-CEFB-4B02-B70C-A96778139B37}" type="presParOf" srcId="{39372C57-C611-4BCD-953A-372F0E0A1618}" destId="{14B312DE-1AD9-49C8-9A74-79F9532485CF}" srcOrd="2" destOrd="0" presId="urn:microsoft.com/office/officeart/2005/8/layout/hProcess9"/>
    <dgm:cxn modelId="{6D2A1EF0-A4C3-4F54-A251-7CC6FD0508FA}" type="presParOf" srcId="{39372C57-C611-4BCD-953A-372F0E0A1618}" destId="{3DF2DBE3-2544-4EF7-BE86-3EA9E49795C2}" srcOrd="3" destOrd="0" presId="urn:microsoft.com/office/officeart/2005/8/layout/hProcess9"/>
    <dgm:cxn modelId="{15835978-EA4F-4117-ACDE-673EFFF64188}" type="presParOf" srcId="{39372C57-C611-4BCD-953A-372F0E0A1618}" destId="{678DEC2D-0BF4-448E-9D24-5671008ACBDE}" srcOrd="4" destOrd="0" presId="urn:microsoft.com/office/officeart/2005/8/layout/hProcess9"/>
    <dgm:cxn modelId="{F647FAA9-E13B-44B4-949B-DB40AE37FA45}" type="presParOf" srcId="{39372C57-C611-4BCD-953A-372F0E0A1618}" destId="{62D85027-45CC-4DC9-8C54-74896FF2B030}" srcOrd="5" destOrd="0" presId="urn:microsoft.com/office/officeart/2005/8/layout/hProcess9"/>
    <dgm:cxn modelId="{9B46B63A-CC53-4B85-9E58-5A1EEAE8B4DF}" type="presParOf" srcId="{39372C57-C611-4BCD-953A-372F0E0A1618}" destId="{1217559C-11B9-451A-AE43-D441199E00C9}" srcOrd="6" destOrd="0" presId="urn:microsoft.com/office/officeart/2005/8/layout/hProcess9"/>
    <dgm:cxn modelId="{452C10AD-8A19-42DD-9139-DC1D56FFB8FC}" type="presParOf" srcId="{39372C57-C611-4BCD-953A-372F0E0A1618}" destId="{04A6E89A-098A-461B-8FBF-0B39F8C53E94}" srcOrd="7" destOrd="0" presId="urn:microsoft.com/office/officeart/2005/8/layout/hProcess9"/>
    <dgm:cxn modelId="{D91F2B56-DF75-4CA6-8BA4-BB230018FE23}" type="presParOf" srcId="{39372C57-C611-4BCD-953A-372F0E0A1618}" destId="{373CBB21-C98D-4AEA-A16E-A6F8BCCFA2D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C45F5-4ABE-4A9D-80F3-49CC541B95BF}">
      <dsp:nvSpPr>
        <dsp:cNvPr id="0" name=""/>
        <dsp:cNvSpPr/>
      </dsp:nvSpPr>
      <dsp:spPr>
        <a:xfrm>
          <a:off x="1071930" y="991229"/>
          <a:ext cx="6115404" cy="2620235"/>
        </a:xfrm>
        <a:prstGeom prst="rightArrow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435A5-8951-467C-A6A6-C291385D4E9C}">
      <dsp:nvSpPr>
        <dsp:cNvPr id="0" name=""/>
        <dsp:cNvSpPr/>
      </dsp:nvSpPr>
      <dsp:spPr>
        <a:xfrm>
          <a:off x="1931355" y="1512166"/>
          <a:ext cx="1070784" cy="1294363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Words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Documents</a:t>
          </a:r>
        </a:p>
      </dsp:txBody>
      <dsp:txXfrm>
        <a:off x="1983626" y="1564437"/>
        <a:ext cx="966242" cy="1189821"/>
      </dsp:txXfrm>
    </dsp:sp>
    <dsp:sp modelId="{14B312DE-1AD9-49C8-9A74-79F9532485CF}">
      <dsp:nvSpPr>
        <dsp:cNvPr id="0" name=""/>
        <dsp:cNvSpPr/>
      </dsp:nvSpPr>
      <dsp:spPr>
        <a:xfrm>
          <a:off x="3199170" y="1517356"/>
          <a:ext cx="1098976" cy="1293432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Concepts</a:t>
          </a:r>
        </a:p>
      </dsp:txBody>
      <dsp:txXfrm>
        <a:off x="3252818" y="1571004"/>
        <a:ext cx="991680" cy="1186136"/>
      </dsp:txXfrm>
    </dsp:sp>
    <dsp:sp modelId="{678DEC2D-0BF4-448E-9D24-5671008ACBDE}">
      <dsp:nvSpPr>
        <dsp:cNvPr id="0" name=""/>
        <dsp:cNvSpPr/>
      </dsp:nvSpPr>
      <dsp:spPr>
        <a:xfrm>
          <a:off x="715265" y="1512166"/>
          <a:ext cx="1092021" cy="1272063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Authors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Social structures</a:t>
          </a:r>
        </a:p>
      </dsp:txBody>
      <dsp:txXfrm>
        <a:off x="768573" y="1565474"/>
        <a:ext cx="985405" cy="1165447"/>
      </dsp:txXfrm>
    </dsp:sp>
    <dsp:sp modelId="{1217559C-11B9-451A-AE43-D441199E00C9}">
      <dsp:nvSpPr>
        <dsp:cNvPr id="0" name=""/>
        <dsp:cNvSpPr/>
      </dsp:nvSpPr>
      <dsp:spPr>
        <a:xfrm>
          <a:off x="4460587" y="1512166"/>
          <a:ext cx="1070784" cy="1294363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Themes</a:t>
          </a:r>
        </a:p>
      </dsp:txBody>
      <dsp:txXfrm>
        <a:off x="4512858" y="1564437"/>
        <a:ext cx="966242" cy="1189821"/>
      </dsp:txXfrm>
    </dsp:sp>
    <dsp:sp modelId="{373CBB21-C98D-4AEA-A16E-A6F8BCCFA2D0}">
      <dsp:nvSpPr>
        <dsp:cNvPr id="0" name=""/>
        <dsp:cNvSpPr/>
      </dsp:nvSpPr>
      <dsp:spPr>
        <a:xfrm>
          <a:off x="5786492" y="1512166"/>
          <a:ext cx="1070784" cy="1294363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Intellectual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structures</a:t>
          </a:r>
        </a:p>
      </dsp:txBody>
      <dsp:txXfrm>
        <a:off x="5838763" y="1564437"/>
        <a:ext cx="966242" cy="1189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C645A-643D-48CA-967B-60998A31BBA4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81561-9579-4A8D-A87D-624E8E0E9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27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D0B559-2E07-4FD5-B91C-7B62511C77B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27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0B559-2E07-4FD5-B91C-7B62511C77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34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0B559-2E07-4FD5-B91C-7B62511C77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15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0B559-2E07-4FD5-B91C-7B62511C77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0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81561-9579-4A8D-A87D-624E8E0E9F9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84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81561-9579-4A8D-A87D-624E8E0E9F9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134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EC3B-1EB6-4CA0-999C-72D12B28081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464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E356-110E-47A0-81CE-14F970A2C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FE5B2-6A7A-409A-B208-EA248D565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A026-4288-4A00-8E3E-ADCAC11E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18C-DA61-4E97-897F-7143E86C18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8A8D5-93BD-44F8-BF75-276D5FC0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E08CF-BD4A-43F3-BDA7-D28F49AE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C83B-06BE-4398-881B-4D5962F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D3C0-F618-4A47-BFC5-6318F1A6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D0825-6004-45F3-AF2D-63BC3E03E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B9BAF-46EB-4539-8B87-5CF9304C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18C-DA61-4E97-897F-7143E86C18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315C4-691B-44D5-9680-A8660414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5EFBA-690B-4F2E-A0B2-A5F725F6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C83B-06BE-4398-881B-4D5962F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B6696-3952-4DAA-9647-C01176FA8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95D29-7665-4FB7-B368-4284AED6A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188A8-58C4-47F6-8A14-00A2D585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18C-DA61-4E97-897F-7143E86C18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4BDA-B2DE-4251-94B4-0509547F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95746-FB38-4162-9AA0-A214A831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C83B-06BE-4398-881B-4D5962F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5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3059-27B4-42F2-B36F-49E973C1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5486-2288-4D33-9825-67FE524A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F003-56CD-4068-BAC9-C4C1AF4A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18C-DA61-4E97-897F-7143E86C18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72ECE-3A9C-4387-B949-BA7B7894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DC3CA-0255-42FB-AEA9-85B88B6A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C83B-06BE-4398-881B-4D5962F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3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FEE8-3A18-4504-AC2C-CBAFAD31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FC50E-916D-4B22-9928-51B74D871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B198B-078B-48AB-BBFB-3C6D1F7B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18C-DA61-4E97-897F-7143E86C18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FE5F0-A6E2-49D4-977A-531EE5F7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DC417-6422-456B-B8D3-7D72585A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C83B-06BE-4398-881B-4D5962F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0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8AB9-E8D4-4EBB-8C22-7C44D362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E056-6F03-425A-8A14-88BAA34DE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1F225-154F-4AA3-944F-D641591BD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329EE-C922-416A-89B0-3F68E37A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18C-DA61-4E97-897F-7143E86C18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8ECD0-434D-40E0-AA8A-70582B1B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4390F-0429-4052-BC74-FD3877FE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C83B-06BE-4398-881B-4D5962F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825B-AAB1-4DB5-8B5E-536AD7B9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79492-3402-4ED8-AEEA-2AC30D795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015DE-2CC6-4763-943E-601256783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E4233-714F-4FA8-98B1-6F8614B0E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759DB-489E-4661-B1D7-42672611A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6D0F1-1E9C-4D51-A0B4-D777FDCD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18C-DA61-4E97-897F-7143E86C18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1716A-CA12-40D2-8BA1-61B8906B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7D4CF-8239-46CB-845C-E771D8B2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C83B-06BE-4398-881B-4D5962F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1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DF2B-5B72-4CAA-8D35-F447B018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2C382-CB05-4E91-8299-B035E060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18C-DA61-4E97-897F-7143E86C18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65F79-BF88-47A4-8794-A86D8D6F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6C1D9-D949-4BF8-BD14-06E8B413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C83B-06BE-4398-881B-4D5962F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0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C1241-15BC-481B-9407-4C71EBE9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18C-DA61-4E97-897F-7143E86C18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C9B10-B7EE-47E3-A852-11179C85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081A-7D5E-46E3-9CB6-085A20B7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C83B-06BE-4398-881B-4D5962F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2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91D4-07E0-4421-BD6F-8793DE96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A66DC-F9EC-4875-A590-A027B2EB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63AA6-9168-403B-A145-AF7660D02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8023E-2412-4652-BAE7-63FDEA9E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18C-DA61-4E97-897F-7143E86C18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E9C4B-7C19-4284-93D1-E6B45E82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8C26E-E8EA-4F2D-BDBB-D8B9CDD6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C83B-06BE-4398-881B-4D5962F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1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DDFD-5FCC-4481-AA9D-C329C8EE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96401-CCA2-49B3-A8CF-0BF2149C7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DCB38-D071-4A1F-8F89-77FCFCDD2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4C5A3-0F2B-4A57-9479-65BDE1E8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18C-DA61-4E97-897F-7143E86C18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D7517-04EE-42A2-BD8A-6A6D2F16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24047-7384-459C-B2CD-49C0903C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C83B-06BE-4398-881B-4D5962F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515C9-12CB-4EB1-B06A-03278326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E73E6-715F-431C-983B-3127819A2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735C-EEFB-4CEF-A7F7-434934CFD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DF18C-DA61-4E97-897F-7143E86C18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0EC8B-9442-4327-A851-C6986A6F4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53AF-FA1E-476B-974E-BC871B468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EC83B-06BE-4398-881B-4D5962F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0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ran.r-project.org/web/packages/scholar/vignettes/schola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github.com/pablobarbera/scholarnetwork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talhumanities.org/dhq/vol/5/1/000091/000091.html" TargetMode="External"/><Relationship Id="rId2" Type="http://schemas.openxmlformats.org/officeDocument/2006/relationships/hyperlink" Target="https://supermariogiacomazzo.github.io/STOR538_WEBSITE/Textbooks%20in%20R/R%20Programming%20for%20Data%20Scienc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runo-latour.fr/sites/default/files/21-DRAWING-THINGS-TOGETHER-GB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nature.com/news/the-top-100-papers-1.162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iki/Alfred_Korzybski#Science_and_Sanity_.281933.2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work/quotes/221993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09D64A-A0F4-4CB0-8DAF-FB8A64046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488" y="452564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Mathew Fletcher </a:t>
            </a:r>
          </a:p>
          <a:p>
            <a:pPr algn="l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https://www.library.qut.edu.au/about/contact/staff/m_fletcher.jsp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Dr Quentin Pope</a:t>
            </a:r>
          </a:p>
          <a:p>
            <a:pPr algn="l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https://www.library.qut.edu.au/about/contact/staff/q_pope.jsp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F69D6-CBDC-4049-845C-853776A3F0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" b="45946"/>
          <a:stretch/>
        </p:blipFill>
        <p:spPr>
          <a:xfrm>
            <a:off x="1325402" y="676594"/>
            <a:ext cx="9156865" cy="30674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975D68-0C38-4220-83DF-E050F8C1DB70}"/>
              </a:ext>
            </a:extLst>
          </p:cNvPr>
          <p:cNvSpPr txBox="1"/>
          <p:nvPr/>
        </p:nvSpPr>
        <p:spPr>
          <a:xfrm>
            <a:off x="1412488" y="1006835"/>
            <a:ext cx="8861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600" b="1" dirty="0">
                <a:solidFill>
                  <a:schemeClr val="bg1"/>
                </a:solidFill>
              </a:rPr>
              <a:t>Hands-On Knowledge Mapping in R </a:t>
            </a:r>
          </a:p>
          <a:p>
            <a:pPr algn="l"/>
            <a:r>
              <a:rPr lang="en-GB" sz="3600" b="1" dirty="0">
                <a:solidFill>
                  <a:schemeClr val="bg1"/>
                </a:solidFill>
              </a:rPr>
              <a:t>(library </a:t>
            </a:r>
            <a:r>
              <a:rPr lang="en-GB" sz="3600" b="1" dirty="0" err="1">
                <a:solidFill>
                  <a:schemeClr val="bg1"/>
                </a:solidFill>
              </a:rPr>
              <a:t>Bibliometrix</a:t>
            </a:r>
            <a:r>
              <a:rPr lang="en-GB" sz="3600" b="1" dirty="0">
                <a:solidFill>
                  <a:schemeClr val="bg1"/>
                </a:solidFill>
              </a:rPr>
              <a:t>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4F43B-EDFB-505F-445B-142E0A4214D7}"/>
              </a:ext>
            </a:extLst>
          </p:cNvPr>
          <p:cNvSpPr txBox="1"/>
          <p:nvPr/>
        </p:nvSpPr>
        <p:spPr>
          <a:xfrm>
            <a:off x="1457455" y="2971165"/>
            <a:ext cx="85255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Cognitive Maps: Encoding and Decoding Information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67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A9C9-46B1-434A-B28B-466B6842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0" y="409433"/>
            <a:ext cx="10271234" cy="846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01F1E"/>
                </a:solidFill>
                <a:latin typeface="inherit"/>
              </a:rPr>
              <a:t> </a:t>
            </a:r>
            <a:br>
              <a:rPr lang="en-US" b="1" dirty="0">
                <a:solidFill>
                  <a:srgbClr val="201F1E"/>
                </a:solidFill>
                <a:latin typeface="inherit"/>
              </a:rPr>
            </a:br>
            <a:r>
              <a:rPr lang="en-US" sz="3600" dirty="0">
                <a:solidFill>
                  <a:srgbClr val="7F7F7F"/>
                </a:solidFill>
                <a:latin typeface="Franklin Gothic Demi" pitchFamily="34" charset="0"/>
              </a:rPr>
              <a:t>Further example:</a:t>
            </a:r>
            <a:br>
              <a:rPr lang="en-US" b="1" dirty="0">
                <a:solidFill>
                  <a:srgbClr val="201F1E"/>
                </a:solidFill>
                <a:latin typeface="inherit"/>
              </a:rPr>
            </a:br>
            <a:r>
              <a:rPr lang="en-US" sz="3600" dirty="0">
                <a:solidFill>
                  <a:srgbClr val="7F7F7F"/>
                </a:solidFill>
                <a:latin typeface="Franklin Gothic Demi" pitchFamily="34" charset="0"/>
              </a:rPr>
              <a:t>Books </a:t>
            </a:r>
            <a:r>
              <a:rPr lang="en-US" sz="3600" dirty="0" err="1">
                <a:solidFill>
                  <a:srgbClr val="7F7F7F"/>
                </a:solidFill>
                <a:latin typeface="Franklin Gothic Demi" pitchFamily="34" charset="0"/>
              </a:rPr>
              <a:t>Ngram</a:t>
            </a:r>
            <a:r>
              <a:rPr lang="en-US" sz="3600" dirty="0">
                <a:solidFill>
                  <a:srgbClr val="7F7F7F"/>
                </a:solidFill>
                <a:latin typeface="Franklin Gothic Demi" pitchFamily="34" charset="0"/>
              </a:rPr>
              <a:t> Viewer </a:t>
            </a:r>
            <a:br>
              <a:rPr lang="en-US" b="1" dirty="0">
                <a:solidFill>
                  <a:srgbClr val="201F1E"/>
                </a:solidFill>
                <a:latin typeface="inherit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5BDAB-FA65-FBA8-2F32-B0C4E1833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37113"/>
            <a:ext cx="5787853" cy="3820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8D6291-7C7C-DE4B-3241-3AA7DBE4C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6" y="2412543"/>
            <a:ext cx="6057864" cy="328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5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69EA-C7AA-422E-A002-1B91FA1A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>
                <a:solidFill>
                  <a:srgbClr val="7F7F7F"/>
                </a:solidFill>
                <a:latin typeface="Franklin Gothic Demi" pitchFamily="34" charset="0"/>
              </a:rPr>
              <a:t>Analyse citation data from Google Scholar </a:t>
            </a:r>
            <a:br>
              <a:rPr lang="en-AU" sz="3200" dirty="0">
                <a:solidFill>
                  <a:srgbClr val="7F7F7F"/>
                </a:solidFill>
                <a:latin typeface="Franklin Gothic Demi" pitchFamily="34" charset="0"/>
              </a:rPr>
            </a:br>
            <a:r>
              <a:rPr lang="en-AU" sz="3200" dirty="0">
                <a:solidFill>
                  <a:srgbClr val="7F7F7F"/>
                </a:solidFill>
                <a:latin typeface="Franklin Gothic Demi" pitchFamily="34" charset="0"/>
              </a:rPr>
              <a:t>(examples of existing packages)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77D7-463E-4E85-9CC1-D6BA20047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4362" cy="4351338"/>
          </a:xfrm>
        </p:spPr>
        <p:txBody>
          <a:bodyPr/>
          <a:lstStyle/>
          <a:p>
            <a:pPr marL="0" indent="0">
              <a:buNone/>
            </a:pPr>
            <a:r>
              <a:rPr lang="en-AU" sz="1600" dirty="0">
                <a:hlinkClick r:id="rId2"/>
              </a:rPr>
              <a:t>https://cran.r-project.org/web/packages/scholar/vignettes/scholar.html</a:t>
            </a:r>
            <a:endParaRPr lang="en-AU" sz="16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547AE-B5B1-4095-A708-E0E3AB6B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63" y="2619202"/>
            <a:ext cx="5333837" cy="32856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003082-DE5E-421D-BA0A-554E554033B8}"/>
              </a:ext>
            </a:extLst>
          </p:cNvPr>
          <p:cNvSpPr txBox="1"/>
          <p:nvPr/>
        </p:nvSpPr>
        <p:spPr>
          <a:xfrm>
            <a:off x="6398759" y="1993143"/>
            <a:ext cx="44268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hlinkClick r:id="rId4"/>
              </a:rPr>
              <a:t>https://github.com/pablobarbera/scholarnetwork</a:t>
            </a:r>
            <a:endParaRPr lang="en-AU" sz="1600" dirty="0"/>
          </a:p>
          <a:p>
            <a:endParaRPr lang="en-AU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072DE6-E339-4ED5-8F04-A46E0FF1D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600" y="2634152"/>
            <a:ext cx="4407056" cy="32438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6005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60B4-0A7E-4058-9A10-C1C6EE58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94" y="30940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7F7F7F"/>
                </a:solidFill>
                <a:latin typeface="Franklin Gothic Demi" pitchFamily="34" charset="0"/>
              </a:rPr>
              <a:t>Live Demonstration:</a:t>
            </a:r>
            <a:br>
              <a:rPr lang="en-US" sz="3200" dirty="0">
                <a:solidFill>
                  <a:srgbClr val="7F7F7F"/>
                </a:solidFill>
                <a:latin typeface="Franklin Gothic Demi" pitchFamily="34" charset="0"/>
              </a:rPr>
            </a:br>
            <a:r>
              <a:rPr lang="en-US" sz="3200" dirty="0">
                <a:solidFill>
                  <a:srgbClr val="7F7F7F"/>
                </a:solidFill>
                <a:latin typeface="Franklin Gothic Demi" pitchFamily="34" charset="0"/>
              </a:rPr>
              <a:t>A brief diagram of the workflow of the analysis performed today</a:t>
            </a:r>
            <a:br>
              <a:rPr lang="en-US" sz="3200" dirty="0">
                <a:solidFill>
                  <a:srgbClr val="7F7F7F"/>
                </a:solidFill>
                <a:latin typeface="Franklin Gothic Demi" pitchFamily="34" charset="0"/>
              </a:rPr>
            </a:br>
            <a:endParaRPr lang="en-US" sz="3200" dirty="0">
              <a:solidFill>
                <a:srgbClr val="7F7F7F"/>
              </a:solidFill>
              <a:latin typeface="Franklin Gothic Dem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8149A7-D723-FC32-15C8-28602E67928C}"/>
              </a:ext>
            </a:extLst>
          </p:cNvPr>
          <p:cNvSpPr/>
          <p:nvPr/>
        </p:nvSpPr>
        <p:spPr>
          <a:xfrm>
            <a:off x="3091218" y="2715768"/>
            <a:ext cx="682388" cy="291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580FB-9ACA-BF0C-8E42-E76F458CEB3C}"/>
              </a:ext>
            </a:extLst>
          </p:cNvPr>
          <p:cNvSpPr/>
          <p:nvPr/>
        </p:nvSpPr>
        <p:spPr>
          <a:xfrm>
            <a:off x="3350524" y="3007632"/>
            <a:ext cx="643721" cy="199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38979D-C982-1582-1A2C-605EF3F1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31" y="1423426"/>
            <a:ext cx="8731937" cy="42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4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838449"/>
              </p:ext>
            </p:extLst>
          </p:nvPr>
        </p:nvGraphicFramePr>
        <p:xfrm>
          <a:off x="2044035" y="1455049"/>
          <a:ext cx="8278688" cy="4474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64FD9539-D4FA-B9BE-3F3E-581B06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79" y="320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F7F7F"/>
                </a:solidFill>
                <a:latin typeface="Franklin Gothic Demi" pitchFamily="34" charset="0"/>
              </a:rPr>
              <a:t>Networks displayed in </a:t>
            </a:r>
            <a:r>
              <a:rPr lang="en-US" sz="3200" dirty="0" err="1">
                <a:solidFill>
                  <a:srgbClr val="7F7F7F"/>
                </a:solidFill>
                <a:latin typeface="Franklin Gothic Demi" pitchFamily="34" charset="0"/>
              </a:rPr>
              <a:t>bibliometrix</a:t>
            </a:r>
            <a:r>
              <a:rPr lang="en-US" sz="3200" dirty="0">
                <a:solidFill>
                  <a:srgbClr val="7F7F7F"/>
                </a:solidFill>
                <a:latin typeface="Franklin Gothic Demi" pitchFamily="34" charset="0"/>
              </a:rPr>
              <a:t>: Enabling cross-walks</a:t>
            </a:r>
            <a:br>
              <a:rPr lang="en-US" sz="3200" dirty="0">
                <a:solidFill>
                  <a:srgbClr val="7F7F7F"/>
                </a:solidFill>
                <a:latin typeface="Franklin Gothic Demi" pitchFamily="34" charset="0"/>
              </a:rPr>
            </a:br>
            <a:r>
              <a:rPr lang="en-US" sz="3200" dirty="0">
                <a:solidFill>
                  <a:srgbClr val="7F7F7F"/>
                </a:solidFill>
                <a:latin typeface="Franklin Gothic Demi" pitchFamily="34" charset="0"/>
              </a:rPr>
              <a:t>Portals of discovery</a:t>
            </a:r>
          </a:p>
        </p:txBody>
      </p:sp>
    </p:spTree>
    <p:extLst>
      <p:ext uri="{BB962C8B-B14F-4D97-AF65-F5344CB8AC3E}">
        <p14:creationId xmlns:p14="http://schemas.microsoft.com/office/powerpoint/2010/main" val="3517606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011" y="134380"/>
            <a:ext cx="8229600" cy="882352"/>
          </a:xfrm>
        </p:spPr>
        <p:txBody>
          <a:bodyPr/>
          <a:lstStyle/>
          <a:p>
            <a:r>
              <a:rPr lang="en-AU" sz="3200" dirty="0">
                <a:solidFill>
                  <a:srgbClr val="7F7F7F"/>
                </a:solidFill>
                <a:latin typeface="Franklin Gothic Demi" pitchFamily="34" charset="0"/>
              </a:rPr>
              <a:t>Selected References</a:t>
            </a:r>
            <a:endParaRPr lang="en-GB" sz="3200" dirty="0">
              <a:solidFill>
                <a:srgbClr val="7F7F7F"/>
              </a:solidFill>
              <a:latin typeface="Franklin Gothic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22011" y="1216429"/>
            <a:ext cx="8229600" cy="5507191"/>
          </a:xfrm>
        </p:spPr>
        <p:txBody>
          <a:bodyPr>
            <a:normAutofit/>
          </a:bodyPr>
          <a:lstStyle/>
          <a:p>
            <a:r>
              <a:rPr lang="en-US" sz="1600" dirty="0" err="1"/>
              <a:t>Bibliometrix</a:t>
            </a:r>
            <a:r>
              <a:rPr lang="en-US" sz="1600" dirty="0"/>
              <a:t> download: https://www.bibliometrix.org/home/index.php/download</a:t>
            </a:r>
          </a:p>
          <a:p>
            <a:r>
              <a:rPr lang="en-US" sz="1600" dirty="0">
                <a:solidFill>
                  <a:srgbClr val="222222"/>
                </a:solidFill>
              </a:rPr>
              <a:t>Peng, R. D. (2016). </a:t>
            </a:r>
            <a:r>
              <a:rPr lang="en-US" sz="1600" i="1" dirty="0">
                <a:solidFill>
                  <a:srgbClr val="222222"/>
                </a:solidFill>
              </a:rPr>
              <a:t>R programming for data science</a:t>
            </a:r>
            <a:r>
              <a:rPr lang="en-US" sz="1600" dirty="0">
                <a:solidFill>
                  <a:srgbClr val="222222"/>
                </a:solidFill>
              </a:rPr>
              <a:t> (pp. 86-181). Victoria, BC, Canada: </a:t>
            </a:r>
            <a:r>
              <a:rPr lang="en-US" sz="1600" dirty="0" err="1">
                <a:solidFill>
                  <a:srgbClr val="222222"/>
                </a:solidFill>
              </a:rPr>
              <a:t>Leanpub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>
                <a:hlinkClick r:id="rId2"/>
              </a:rPr>
              <a:t>R Programming for Data Science (supermariogiacomazzo.github.io)</a:t>
            </a:r>
            <a:endParaRPr lang="en-US" sz="1600" dirty="0"/>
          </a:p>
          <a:p>
            <a:r>
              <a:rPr lang="en-US" sz="1600" dirty="0"/>
              <a:t>Aria, M., &amp; </a:t>
            </a:r>
            <a:r>
              <a:rPr lang="en-US" sz="1600" dirty="0" err="1"/>
              <a:t>Cuccurullo</a:t>
            </a:r>
            <a:r>
              <a:rPr lang="en-US" sz="1600" dirty="0"/>
              <a:t>, C. (2017). </a:t>
            </a:r>
            <a:r>
              <a:rPr lang="en-US" sz="1600" dirty="0" err="1"/>
              <a:t>bibliometrix</a:t>
            </a:r>
            <a:r>
              <a:rPr lang="en-US" sz="1600" dirty="0"/>
              <a:t>: An R-tool for comprehensive science mapping analysis. </a:t>
            </a:r>
            <a:r>
              <a:rPr lang="en-US" sz="1600" i="1" dirty="0"/>
              <a:t>Journal of </a:t>
            </a:r>
            <a:r>
              <a:rPr lang="en-US" sz="1600" i="1" dirty="0" err="1"/>
              <a:t>informetrics</a:t>
            </a:r>
            <a:r>
              <a:rPr lang="en-US" sz="1600" dirty="0"/>
              <a:t>, </a:t>
            </a:r>
            <a:r>
              <a:rPr lang="en-US" sz="1600" i="1" dirty="0"/>
              <a:t>11</a:t>
            </a:r>
            <a:r>
              <a:rPr lang="en-US" sz="1600" dirty="0"/>
              <a:t>(4), 959-975</a:t>
            </a:r>
          </a:p>
          <a:p>
            <a:r>
              <a:rPr lang="en-GB" sz="1600" b="0" i="0" dirty="0">
                <a:solidFill>
                  <a:srgbClr val="3A3A3A"/>
                </a:solidFill>
                <a:effectLst/>
              </a:rPr>
              <a:t>Greenacre, M., Greenacre, M. J., &amp; Blasius, J. (2006). </a:t>
            </a:r>
            <a:r>
              <a:rPr lang="en-GB" sz="1600" b="0" i="1" dirty="0">
                <a:solidFill>
                  <a:srgbClr val="3A3A3A"/>
                </a:solidFill>
                <a:effectLst/>
              </a:rPr>
              <a:t>Multiple correspondence analysis and related methods</a:t>
            </a:r>
            <a:r>
              <a:rPr lang="en-GB" sz="1600" b="0" i="0" dirty="0">
                <a:solidFill>
                  <a:srgbClr val="3A3A3A"/>
                </a:solidFill>
                <a:effectLst/>
              </a:rPr>
              <a:t>. Chapman and Hall/CRC.</a:t>
            </a:r>
          </a:p>
          <a:p>
            <a:r>
              <a:rPr lang="en-GB" sz="1600" dirty="0"/>
              <a:t>Lloyd, R. (1989). Cognitive Maps: Encoding and Decoding Information, </a:t>
            </a:r>
            <a:r>
              <a:rPr lang="en-GB" sz="1600" i="1" dirty="0"/>
              <a:t>Annals of the Association of American Geographers</a:t>
            </a:r>
            <a:r>
              <a:rPr lang="en-GB" sz="1600" dirty="0"/>
              <a:t>, 79:1, 101-124, DOI: 10.1111/j.1467-8306.1989.tb00253.x </a:t>
            </a:r>
            <a:endParaRPr lang="en-US" sz="1600" dirty="0"/>
          </a:p>
          <a:p>
            <a:r>
              <a:rPr lang="en-GB" sz="1600" b="0" i="0" dirty="0">
                <a:solidFill>
                  <a:srgbClr val="222222"/>
                </a:solidFill>
                <a:effectLst/>
              </a:rPr>
              <a:t>Drucker, J. (2011). Humanities approaches to graphical display. </a:t>
            </a:r>
            <a:r>
              <a:rPr lang="en-GB" sz="1600" b="0" i="1" dirty="0">
                <a:solidFill>
                  <a:srgbClr val="222222"/>
                </a:solidFill>
                <a:effectLst/>
              </a:rPr>
              <a:t>Digital Humanities Quarterly</a:t>
            </a:r>
            <a:r>
              <a:rPr lang="en-GB" sz="16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GB" sz="1600" b="0" i="1" dirty="0">
                <a:solidFill>
                  <a:srgbClr val="222222"/>
                </a:solidFill>
                <a:effectLst/>
              </a:rPr>
              <a:t>5</a:t>
            </a:r>
            <a:r>
              <a:rPr lang="en-GB" sz="1600" b="0" i="0" dirty="0">
                <a:solidFill>
                  <a:srgbClr val="222222"/>
                </a:solidFill>
                <a:effectLst/>
              </a:rPr>
              <a:t>(1), 1-21 </a:t>
            </a:r>
            <a:r>
              <a:rPr lang="en-AU" sz="1600" u="sng" dirty="0">
                <a:solidFill>
                  <a:srgbClr val="0563C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http://www.digitalhumanities.org/dhq/vol/5/1/000091/000091.html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222222"/>
                </a:solidFill>
                <a:effectLst/>
              </a:rPr>
              <a:t>Latour, B. (2012). </a:t>
            </a:r>
            <a:r>
              <a:rPr lang="en-US" sz="1600" b="0" i="0" dirty="0" err="1">
                <a:solidFill>
                  <a:srgbClr val="222222"/>
                </a:solidFill>
                <a:effectLst/>
              </a:rPr>
              <a:t>Visualisation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 and cognition: Drawing things together. </a:t>
            </a:r>
            <a:r>
              <a:rPr lang="en-US" sz="1600" b="0" i="1" dirty="0">
                <a:solidFill>
                  <a:srgbClr val="222222"/>
                </a:solidFill>
                <a:effectLst/>
              </a:rPr>
              <a:t>AVANT. Pismo </a:t>
            </a:r>
            <a:r>
              <a:rPr lang="en-US" sz="1600" b="0" i="1" dirty="0" err="1">
                <a:solidFill>
                  <a:srgbClr val="222222"/>
                </a:solidFill>
                <a:effectLst/>
              </a:rPr>
              <a:t>Awangardy</a:t>
            </a:r>
            <a:r>
              <a:rPr lang="en-US" sz="1600" b="0" i="1" dirty="0">
                <a:solidFill>
                  <a:srgbClr val="222222"/>
                </a:solidFill>
                <a:effectLst/>
              </a:rPr>
              <a:t> </a:t>
            </a:r>
            <a:r>
              <a:rPr lang="en-US" sz="1600" b="0" i="1" dirty="0" err="1">
                <a:solidFill>
                  <a:srgbClr val="222222"/>
                </a:solidFill>
                <a:effectLst/>
              </a:rPr>
              <a:t>Filozoficzno-Naukowej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, (3), 207-257 </a:t>
            </a:r>
            <a:r>
              <a:rPr lang="en-GB" sz="1600" dirty="0">
                <a:hlinkClick r:id="rId4"/>
              </a:rPr>
              <a:t>Microsoft Word - 21-DRAWING-THINGS-TOGETHER.doc (bruno-latour.fr)</a:t>
            </a:r>
            <a:endParaRPr lang="en-GB" sz="1600" dirty="0"/>
          </a:p>
          <a:p>
            <a:r>
              <a:rPr lang="en-GB" sz="1600" dirty="0"/>
              <a:t>Knorr-</a:t>
            </a:r>
            <a:r>
              <a:rPr lang="en-GB" sz="1600" dirty="0" err="1"/>
              <a:t>Cetina</a:t>
            </a:r>
            <a:r>
              <a:rPr lang="en-GB" sz="1600" dirty="0"/>
              <a:t>, K., &amp; Amann, K. (1990). Image dissection in natural scientific inquiry. Science, Technology, &amp; Human Values, 15(3), 259-283.</a:t>
            </a:r>
          </a:p>
          <a:p>
            <a:r>
              <a:rPr lang="en-GB" sz="1600" dirty="0"/>
              <a:t>Gall, J. (1975). </a:t>
            </a:r>
            <a:r>
              <a:rPr lang="en-GB" sz="1600" dirty="0" err="1"/>
              <a:t>Systemantics</a:t>
            </a:r>
            <a:r>
              <a:rPr lang="en-GB" sz="1600" dirty="0"/>
              <a:t>: How systems work and especially how they fail. Quadrangle. The New York Times Book Co.</a:t>
            </a:r>
          </a:p>
          <a:p>
            <a:pPr marL="0" indent="0">
              <a:buNone/>
            </a:pPr>
            <a:endParaRPr lang="en-AU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21" y="136525"/>
            <a:ext cx="8227528" cy="1143000"/>
          </a:xfrm>
        </p:spPr>
        <p:txBody>
          <a:bodyPr>
            <a:normAutofit/>
          </a:bodyPr>
          <a:lstStyle/>
          <a:p>
            <a:r>
              <a:rPr lang="en-AU" altLang="en-US" sz="3200" dirty="0">
                <a:solidFill>
                  <a:srgbClr val="7F7F7F"/>
                </a:solidFill>
                <a:latin typeface="Franklin Gothic Demi" pitchFamily="34" charset="0"/>
              </a:rPr>
              <a:t>The intention of these minutes :</a:t>
            </a:r>
            <a:endParaRPr lang="en-AU" sz="3200" dirty="0">
              <a:solidFill>
                <a:srgbClr val="7F7F7F"/>
              </a:solidFill>
              <a:latin typeface="Franklin Gothic Demi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43213" y="1279525"/>
            <a:ext cx="9265300" cy="5203162"/>
          </a:xfrm>
        </p:spPr>
        <p:txBody>
          <a:bodyPr>
            <a:normAutofit fontScale="77500" lnSpcReduction="20000"/>
          </a:bodyPr>
          <a:lstStyle/>
          <a:p>
            <a:pPr marL="354965" indent="-342900">
              <a:lnSpc>
                <a:spcPct val="120000"/>
              </a:lnSpc>
              <a:spcBef>
                <a:spcPts val="580"/>
              </a:spcBef>
              <a:buClr>
                <a:schemeClr val="tx1">
                  <a:lumMod val="75000"/>
                  <a:lumOff val="25000"/>
                </a:schemeClr>
              </a:buClr>
              <a:tabLst>
                <a:tab pos="268605" algn="l"/>
                <a:tab pos="269240" algn="l"/>
              </a:tabLst>
            </a:pPr>
            <a:r>
              <a:rPr lang="en-AU" b="1" dirty="0">
                <a:solidFill>
                  <a:srgbClr val="52555A"/>
                </a:solidFill>
                <a:cs typeface="Arial"/>
              </a:rPr>
              <a:t>Brief Overview of Literature mapping</a:t>
            </a:r>
          </a:p>
          <a:p>
            <a:pPr marL="354965" indent="-342900">
              <a:lnSpc>
                <a:spcPct val="120000"/>
              </a:lnSpc>
              <a:spcBef>
                <a:spcPts val="580"/>
              </a:spcBef>
              <a:buClr>
                <a:schemeClr val="tx1">
                  <a:lumMod val="75000"/>
                  <a:lumOff val="25000"/>
                </a:schemeClr>
              </a:buClr>
              <a:tabLst>
                <a:tab pos="268605" algn="l"/>
                <a:tab pos="269240" algn="l"/>
              </a:tabLst>
            </a:pPr>
            <a:r>
              <a:rPr lang="en-AU" b="1" dirty="0">
                <a:solidFill>
                  <a:srgbClr val="52555A"/>
                </a:solidFill>
                <a:cs typeface="Arial"/>
              </a:rPr>
              <a:t>Examples of Literature mapping</a:t>
            </a:r>
          </a:p>
          <a:p>
            <a:pPr marL="354965" indent="-342900">
              <a:lnSpc>
                <a:spcPct val="120000"/>
              </a:lnSpc>
              <a:spcBef>
                <a:spcPts val="580"/>
              </a:spcBef>
              <a:buClr>
                <a:schemeClr val="tx1">
                  <a:lumMod val="75000"/>
                  <a:lumOff val="25000"/>
                </a:schemeClr>
              </a:buClr>
              <a:tabLst>
                <a:tab pos="268605" algn="l"/>
                <a:tab pos="269240" algn="l"/>
              </a:tabLst>
            </a:pPr>
            <a:r>
              <a:rPr lang="en-US" b="1" dirty="0">
                <a:solidFill>
                  <a:srgbClr val="52555A"/>
                </a:solidFill>
                <a:cs typeface="Arial"/>
              </a:rPr>
              <a:t>A practical introduction to the R Package </a:t>
            </a:r>
            <a:r>
              <a:rPr lang="en-US" sz="2400" b="1" dirty="0">
                <a:solidFill>
                  <a:srgbClr val="52555A"/>
                </a:solidFill>
                <a:cs typeface="Arial"/>
              </a:rPr>
              <a:t>– </a:t>
            </a:r>
            <a:r>
              <a:rPr lang="en-US" b="1" dirty="0" err="1">
                <a:solidFill>
                  <a:srgbClr val="52555A"/>
                </a:solidFill>
                <a:cs typeface="Arial"/>
              </a:rPr>
              <a:t>bibliometrix</a:t>
            </a:r>
            <a:r>
              <a:rPr lang="en-US" sz="2400" b="1" dirty="0">
                <a:solidFill>
                  <a:srgbClr val="52555A"/>
                </a:solidFill>
                <a:cs typeface="Arial"/>
              </a:rPr>
              <a:t> [</a:t>
            </a:r>
            <a:r>
              <a:rPr lang="en-GB" sz="2400" b="0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biblioshiny</a:t>
            </a:r>
            <a:r>
              <a:rPr lang="en-GB" sz="24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: user-friendly extension of the </a:t>
            </a:r>
            <a:r>
              <a:rPr lang="en-GB" sz="2400" b="0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Bibliometrix</a:t>
            </a:r>
            <a:r>
              <a:rPr lang="en-GB" sz="24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Package</a:t>
            </a:r>
            <a:r>
              <a:rPr lang="en-US" sz="2400" b="1" dirty="0">
                <a:solidFill>
                  <a:srgbClr val="52555A"/>
                </a:solidFill>
                <a:cs typeface="Arial"/>
              </a:rPr>
              <a:t>] </a:t>
            </a:r>
            <a:r>
              <a:rPr lang="en-US" b="1" dirty="0">
                <a:solidFill>
                  <a:srgbClr val="52555A"/>
                </a:solidFill>
                <a:cs typeface="Arial"/>
              </a:rPr>
              <a:t>as a literature mapping tool</a:t>
            </a:r>
          </a:p>
          <a:p>
            <a:pPr marL="354965" indent="-342900">
              <a:lnSpc>
                <a:spcPct val="120000"/>
              </a:lnSpc>
              <a:spcBef>
                <a:spcPts val="580"/>
              </a:spcBef>
              <a:buClr>
                <a:schemeClr val="tx1">
                  <a:lumMod val="75000"/>
                  <a:lumOff val="25000"/>
                </a:schemeClr>
              </a:buClr>
              <a:tabLst>
                <a:tab pos="268605" algn="l"/>
                <a:tab pos="269240" algn="l"/>
              </a:tabLst>
            </a:pPr>
            <a:r>
              <a:rPr lang="en-AU" b="1" dirty="0">
                <a:solidFill>
                  <a:srgbClr val="52555A"/>
                </a:solidFill>
                <a:cs typeface="Arial"/>
              </a:rPr>
              <a:t>Live demonstration </a:t>
            </a:r>
            <a:endParaRPr lang="en-AU" dirty="0">
              <a:solidFill>
                <a:srgbClr val="52555A"/>
              </a:solidFill>
              <a:cs typeface="Arial"/>
            </a:endParaRPr>
          </a:p>
          <a:p>
            <a:pPr marL="1439863" lvl="2" indent="-368300">
              <a:lnSpc>
                <a:spcPct val="120000"/>
              </a:lnSpc>
              <a:spcBef>
                <a:spcPts val="58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" panose="05000000000000000000" pitchFamily="2" charset="2"/>
              <a:buChar char="§"/>
              <a:tabLst>
                <a:tab pos="268605" algn="l"/>
                <a:tab pos="269240" algn="l"/>
              </a:tabLst>
            </a:pPr>
            <a:r>
              <a:rPr lang="en-AU" sz="2800" dirty="0">
                <a:solidFill>
                  <a:srgbClr val="52555A"/>
                </a:solidFill>
                <a:cs typeface="Arial"/>
              </a:rPr>
              <a:t>Data retrieval/preparation</a:t>
            </a:r>
          </a:p>
          <a:p>
            <a:pPr marL="1420813" lvl="2" indent="-342900">
              <a:lnSpc>
                <a:spcPct val="120000"/>
              </a:lnSpc>
              <a:spcBef>
                <a:spcPts val="58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" panose="05000000000000000000" pitchFamily="2" charset="2"/>
              <a:buChar char="§"/>
              <a:tabLst>
                <a:tab pos="268605" algn="l"/>
                <a:tab pos="269240" algn="l"/>
              </a:tabLst>
            </a:pPr>
            <a:r>
              <a:rPr lang="en-AU" sz="2800" dirty="0">
                <a:solidFill>
                  <a:srgbClr val="52555A"/>
                </a:solidFill>
                <a:cs typeface="Arial"/>
              </a:rPr>
              <a:t>Document clustering</a:t>
            </a:r>
          </a:p>
          <a:p>
            <a:pPr marL="1420813" lvl="2" indent="-342900">
              <a:lnSpc>
                <a:spcPct val="120000"/>
              </a:lnSpc>
              <a:spcBef>
                <a:spcPts val="58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" panose="05000000000000000000" pitchFamily="2" charset="2"/>
              <a:buChar char="§"/>
              <a:tabLst>
                <a:tab pos="268605" algn="l"/>
                <a:tab pos="269240" algn="l"/>
              </a:tabLst>
            </a:pPr>
            <a:r>
              <a:rPr lang="en-AU" sz="2800" dirty="0">
                <a:solidFill>
                  <a:srgbClr val="52555A"/>
                </a:solidFill>
                <a:cs typeface="Arial"/>
              </a:rPr>
              <a:t>Visualising networks</a:t>
            </a:r>
          </a:p>
          <a:p>
            <a:pPr marL="1878013" lvl="3" indent="-342900">
              <a:lnSpc>
                <a:spcPct val="120000"/>
              </a:lnSpc>
              <a:spcBef>
                <a:spcPts val="58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" panose="05000000000000000000" pitchFamily="2" charset="2"/>
              <a:buChar char="§"/>
              <a:tabLst>
                <a:tab pos="268605" algn="l"/>
                <a:tab pos="269240" algn="l"/>
              </a:tabLst>
            </a:pPr>
            <a:r>
              <a:rPr lang="en-AU" sz="2600" dirty="0">
                <a:solidFill>
                  <a:srgbClr val="52555A"/>
                </a:solidFill>
                <a:cs typeface="Arial"/>
              </a:rPr>
              <a:t>Authors’ scientific productivity </a:t>
            </a:r>
          </a:p>
          <a:p>
            <a:pPr marL="1878013" lvl="3" indent="-342900">
              <a:lnSpc>
                <a:spcPct val="120000"/>
              </a:lnSpc>
              <a:spcBef>
                <a:spcPts val="58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" panose="05000000000000000000" pitchFamily="2" charset="2"/>
              <a:buChar char="§"/>
              <a:tabLst>
                <a:tab pos="268605" algn="l"/>
                <a:tab pos="269240" algn="l"/>
              </a:tabLst>
            </a:pPr>
            <a:r>
              <a:rPr lang="en-AU" sz="2600" dirty="0">
                <a:solidFill>
                  <a:srgbClr val="52555A"/>
                </a:solidFill>
                <a:cs typeface="Arial"/>
              </a:rPr>
              <a:t>Documents’ graphical representations incl. Reference </a:t>
            </a:r>
            <a:r>
              <a:rPr lang="en-AU" sz="2600" dirty="0" err="1">
                <a:solidFill>
                  <a:srgbClr val="52555A"/>
                </a:solidFill>
                <a:cs typeface="Arial"/>
              </a:rPr>
              <a:t>spectrography</a:t>
            </a:r>
            <a:endParaRPr lang="en-AU" sz="2600" dirty="0">
              <a:solidFill>
                <a:srgbClr val="52555A"/>
              </a:solidFill>
              <a:cs typeface="Arial"/>
            </a:endParaRPr>
          </a:p>
          <a:p>
            <a:pPr marL="1878938" lvl="3" indent="-342900">
              <a:lnSpc>
                <a:spcPct val="120000"/>
              </a:lnSpc>
              <a:spcBef>
                <a:spcPts val="58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" panose="05000000000000000000" pitchFamily="2" charset="2"/>
              <a:buChar char="§"/>
              <a:tabLst>
                <a:tab pos="268605" algn="l"/>
                <a:tab pos="269240" algn="l"/>
              </a:tabLst>
            </a:pPr>
            <a:r>
              <a:rPr lang="en-AU" sz="2600" dirty="0">
                <a:solidFill>
                  <a:srgbClr val="52555A"/>
                </a:solidFill>
                <a:cs typeface="Arial"/>
              </a:rPr>
              <a:t>Conceptual structures’ analysis incl. Factorial analysis</a:t>
            </a:r>
          </a:p>
          <a:p>
            <a:pPr marL="1878938" lvl="3" indent="-342900">
              <a:lnSpc>
                <a:spcPct val="120000"/>
              </a:lnSpc>
              <a:spcBef>
                <a:spcPts val="58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" panose="05000000000000000000" pitchFamily="2" charset="2"/>
              <a:buChar char="§"/>
              <a:tabLst>
                <a:tab pos="268605" algn="l"/>
                <a:tab pos="269240" algn="l"/>
              </a:tabLst>
            </a:pPr>
            <a:r>
              <a:rPr lang="en-AU" sz="2600" dirty="0">
                <a:solidFill>
                  <a:srgbClr val="52555A"/>
                </a:solidFill>
                <a:cs typeface="Arial"/>
              </a:rPr>
              <a:t>Intellectual structures incl. Thematic maps</a:t>
            </a:r>
          </a:p>
          <a:p>
            <a:pPr marL="1878938" lvl="3" indent="-342900">
              <a:lnSpc>
                <a:spcPct val="120000"/>
              </a:lnSpc>
              <a:spcBef>
                <a:spcPts val="58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" panose="05000000000000000000" pitchFamily="2" charset="2"/>
              <a:buChar char="§"/>
              <a:tabLst>
                <a:tab pos="268605" algn="l"/>
                <a:tab pos="269240" algn="l"/>
              </a:tabLst>
            </a:pPr>
            <a:r>
              <a:rPr lang="en-AU" sz="2600" dirty="0">
                <a:solidFill>
                  <a:srgbClr val="52555A"/>
                </a:solidFill>
                <a:cs typeface="Arial"/>
              </a:rPr>
              <a:t>and </a:t>
            </a:r>
            <a:r>
              <a:rPr lang="en-AU" sz="2600" i="1" dirty="0">
                <a:solidFill>
                  <a:srgbClr val="52555A"/>
                </a:solidFill>
                <a:cs typeface="Arial"/>
              </a:rPr>
              <a:t>more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AECC1512-83D4-4932-8875-60E17FE16AF4}" type="slidenum">
              <a:rPr lang="en-AU">
                <a:solidFill>
                  <a:prstClr val="white">
                    <a:lumMod val="85000"/>
                  </a:prstClr>
                </a:solidFill>
              </a:rPr>
              <a:pPr defTabSz="1219170"/>
              <a:t>2</a:t>
            </a:fld>
            <a:endParaRPr lang="en-AU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3136F-A4AA-DE0D-EC10-A937D1870392}"/>
              </a:ext>
            </a:extLst>
          </p:cNvPr>
          <p:cNvSpPr txBox="1"/>
          <p:nvPr/>
        </p:nvSpPr>
        <p:spPr>
          <a:xfrm>
            <a:off x="455805" y="6400412"/>
            <a:ext cx="11548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Aria, M., &amp; </a:t>
            </a:r>
            <a:r>
              <a:rPr lang="en-US" sz="1200" dirty="0" err="1"/>
              <a:t>Cuccurullo</a:t>
            </a:r>
            <a:r>
              <a:rPr lang="en-US" sz="1200" dirty="0"/>
              <a:t>, C. (2017). </a:t>
            </a:r>
            <a:r>
              <a:rPr lang="en-US" sz="1200" dirty="0" err="1"/>
              <a:t>bibliometrix</a:t>
            </a:r>
            <a:r>
              <a:rPr lang="en-US" sz="1200" dirty="0"/>
              <a:t>: An R-tool for comprehensive science mapping analysis. </a:t>
            </a:r>
            <a:r>
              <a:rPr lang="en-US" sz="1200" i="1" dirty="0"/>
              <a:t>Journal of </a:t>
            </a:r>
            <a:r>
              <a:rPr lang="en-US" sz="1200" i="1" dirty="0" err="1"/>
              <a:t>informetrics</a:t>
            </a:r>
            <a:r>
              <a:rPr lang="en-US" sz="1200" dirty="0"/>
              <a:t>, </a:t>
            </a:r>
            <a:r>
              <a:rPr lang="en-US" sz="1200" i="1" dirty="0"/>
              <a:t>11</a:t>
            </a:r>
            <a:r>
              <a:rPr lang="en-US" sz="1200" dirty="0"/>
              <a:t>(4), 959-975</a:t>
            </a:r>
          </a:p>
          <a:p>
            <a:r>
              <a:rPr lang="en-US" sz="1200" dirty="0" err="1"/>
              <a:t>Bibliometrix</a:t>
            </a:r>
            <a:r>
              <a:rPr lang="en-US" sz="1200" dirty="0"/>
              <a:t> download: https://www.bibliometrix.org/home/index.php/download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0800000" flipV="1">
            <a:off x="8966859" y="6275816"/>
            <a:ext cx="2448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AU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http://www.nature.com/news/the-top-100-papers-1.16224</a:t>
            </a:r>
            <a:endParaRPr lang="en-AU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0"/>
            <a:ext cx="5061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xfrm>
            <a:off x="490602" y="260719"/>
            <a:ext cx="11517682" cy="1275737"/>
          </a:xfrm>
        </p:spPr>
        <p:txBody>
          <a:bodyPr>
            <a:normAutofit fontScale="90000"/>
          </a:bodyPr>
          <a:lstStyle/>
          <a:p>
            <a:r>
              <a:rPr lang="en-AU" altLang="en-US" sz="3600" dirty="0">
                <a:solidFill>
                  <a:srgbClr val="7F7F7F"/>
                </a:solidFill>
                <a:latin typeface="Franklin Gothic Demi" pitchFamily="34" charset="0"/>
              </a:rPr>
              <a:t>“The map is not the territory”?</a:t>
            </a:r>
            <a:br>
              <a:rPr lang="en-AU" altLang="en-US" sz="4133" b="1" dirty="0"/>
            </a:br>
            <a:r>
              <a:rPr lang="en-AU" altLang="en-US" sz="1600" b="1" i="1" dirty="0"/>
              <a:t>Alfred Korzybski</a:t>
            </a:r>
            <a:br>
              <a:rPr lang="en-AU" altLang="en-US" sz="1867" i="1" dirty="0"/>
            </a:br>
            <a:br>
              <a:rPr lang="en-AU" altLang="en-US" sz="1867" i="1" dirty="0"/>
            </a:br>
            <a:r>
              <a:rPr lang="en-AU" altLang="en-US" sz="2400" i="1" dirty="0"/>
              <a:t>And yet, a good design is an essential step</a:t>
            </a:r>
          </a:p>
        </p:txBody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>
          <a:xfrm>
            <a:off x="490602" y="3257013"/>
            <a:ext cx="11210795" cy="136665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Maps are not only passive representation of the reality (the critical analysis in the case of literature research)</a:t>
            </a:r>
          </a:p>
          <a:p>
            <a:r>
              <a:rPr lang="en-US" altLang="en-US" dirty="0"/>
              <a:t>Maps are tools for the production of meaning (portals of discovery)</a:t>
            </a:r>
            <a:endParaRPr lang="en-A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429716" y="4812373"/>
            <a:ext cx="8004496" cy="1528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sz="1867" dirty="0">
                <a:latin typeface="Arial" pitchFamily="34" charset="0"/>
                <a:cs typeface="Arial" pitchFamily="34" charset="0"/>
              </a:rPr>
              <a:t>Subjects who learned the city from </a:t>
            </a:r>
            <a:r>
              <a:rPr lang="en-AU" altLang="en-US" sz="1867" b="1" u="sng" dirty="0">
                <a:latin typeface="Arial" pitchFamily="34" charset="0"/>
                <a:cs typeface="Arial" pitchFamily="34" charset="0"/>
              </a:rPr>
              <a:t>studying a cartographic map </a:t>
            </a:r>
            <a:r>
              <a:rPr lang="en-AU" altLang="en-US" sz="1867" dirty="0">
                <a:latin typeface="Arial" pitchFamily="34" charset="0"/>
                <a:cs typeface="Arial" pitchFamily="34" charset="0"/>
              </a:rPr>
              <a:t>were significantly more accurate and faster at performing the simple experimental task of locating familiar landmarks relative to reference points than subjects who learned the city </a:t>
            </a:r>
            <a:r>
              <a:rPr lang="en-AU" altLang="en-US" sz="1867" b="1" u="sng" dirty="0">
                <a:latin typeface="Arial" pitchFamily="34" charset="0"/>
                <a:cs typeface="Arial" pitchFamily="34" charset="0"/>
              </a:rPr>
              <a:t>through direct experience or navigation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160BA-8E9C-D10E-4892-FBECDE28A3E6}"/>
              </a:ext>
            </a:extLst>
          </p:cNvPr>
          <p:cNvSpPr txBox="1"/>
          <p:nvPr/>
        </p:nvSpPr>
        <p:spPr>
          <a:xfrm>
            <a:off x="242690" y="6562452"/>
            <a:ext cx="11840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Lloyd, R. (1989). Cognitive Maps: Encoding and Decoding Information, </a:t>
            </a:r>
            <a:r>
              <a:rPr lang="en-GB" sz="1200" i="1" dirty="0"/>
              <a:t>Annals of the Association of American Geographers</a:t>
            </a:r>
            <a:r>
              <a:rPr lang="en-GB" sz="1200" dirty="0"/>
              <a:t>, 79:1, 101-124, DOI: 10.1111/j.1467-8306.1989.tb00253.x </a:t>
            </a:r>
            <a:endParaRPr lang="en-US" sz="120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924774-AA65-8676-5778-9D8305135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164" y="1867979"/>
            <a:ext cx="65917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tabLst>
                <a:tab pos="1079500" algn="l"/>
              </a:tabLst>
            </a:pPr>
            <a:r>
              <a:rPr lang="en-US" altLang="en-US" sz="1600" u="sng" dirty="0">
                <a:latin typeface="Arial" charset="0"/>
                <a:cs typeface="Arial" charset="0"/>
              </a:rPr>
              <a:t>A map </a:t>
            </a:r>
            <a:r>
              <a:rPr lang="en-US" altLang="en-US" sz="1600" i="1" u="sng" dirty="0">
                <a:latin typeface="Arial" charset="0"/>
                <a:cs typeface="Arial" charset="0"/>
              </a:rPr>
              <a:t>is not</a:t>
            </a:r>
            <a:r>
              <a:rPr lang="en-US" altLang="en-US" sz="1600" u="sng" dirty="0">
                <a:latin typeface="Arial" charset="0"/>
                <a:cs typeface="Arial" charset="0"/>
              </a:rPr>
              <a:t> the territory </a:t>
            </a:r>
            <a:r>
              <a:rPr lang="en-US" altLang="en-US" sz="1600" dirty="0">
                <a:latin typeface="Arial" charset="0"/>
                <a:cs typeface="Arial" charset="0"/>
              </a:rPr>
              <a:t>it represents, but, if correct, it has a </a:t>
            </a:r>
            <a:r>
              <a:rPr lang="en-US" altLang="en-US" sz="1600" i="1" dirty="0">
                <a:latin typeface="Arial" charset="0"/>
                <a:cs typeface="Arial" charset="0"/>
              </a:rPr>
              <a:t>similar structure</a:t>
            </a:r>
            <a:r>
              <a:rPr lang="en-US" altLang="en-US" sz="1600" dirty="0">
                <a:latin typeface="Arial" charset="0"/>
                <a:cs typeface="Arial" charset="0"/>
              </a:rPr>
              <a:t> to the territory, which accounts for its usefulness.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1400" i="1" dirty="0">
                <a:latin typeface="Arial" charset="0"/>
                <a:cs typeface="Arial" charset="0"/>
              </a:rPr>
              <a:t>— Alfred Korzybski, </a:t>
            </a:r>
            <a:r>
              <a:rPr lang="en-US" altLang="en-US" sz="1400" i="1" dirty="0">
                <a:latin typeface="Arial" charset="0"/>
                <a:cs typeface="Arial" charset="0"/>
                <a:hlinkClick r:id="rId3" tooltip="wikiquote:Alfred Korzybski"/>
              </a:rPr>
              <a:t>Science and Sanity</a:t>
            </a:r>
            <a:r>
              <a:rPr lang="en-US" altLang="en-US" sz="1400" i="1" dirty="0">
                <a:latin typeface="Arial" charset="0"/>
                <a:cs typeface="Arial" charset="0"/>
              </a:rPr>
              <a:t> (1933, p. 58)</a:t>
            </a:r>
            <a:endParaRPr lang="en-US" altLang="en-US" sz="1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97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xfrm>
            <a:off x="490602" y="193812"/>
            <a:ext cx="11517682" cy="1275737"/>
          </a:xfrm>
        </p:spPr>
        <p:txBody>
          <a:bodyPr>
            <a:normAutofit/>
          </a:bodyPr>
          <a:lstStyle/>
          <a:p>
            <a:r>
              <a:rPr lang="en-AU" altLang="en-US" sz="3200" dirty="0">
                <a:solidFill>
                  <a:srgbClr val="7F7F7F"/>
                </a:solidFill>
                <a:latin typeface="Franklin Gothic Demi" pitchFamily="34" charset="0"/>
              </a:rPr>
              <a:t>Starting Points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84" y="1774009"/>
            <a:ext cx="7173089" cy="3802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Everything has been said yet few have taken advantage of it. Since all our knowledge is essentially banal, it can only be of value to minds that are not.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― Raoul </a:t>
            </a:r>
            <a:r>
              <a:rPr lang="en-AU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Vaneigem</a:t>
            </a:r>
            <a:r>
              <a:rPr lang="en-AU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2000" i="1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The Revolution of Everyday Life</a:t>
            </a:r>
            <a:endParaRPr lang="en-AU" sz="2000" i="1" u="none" strike="noStrike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Suffering is the pain of constraints. An atom of pure delight, no matter how small, can hold it at bay. </a:t>
            </a:r>
            <a:br>
              <a:rPr lang="en-AU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― Raoul </a:t>
            </a:r>
            <a:r>
              <a:rPr lang="en-AU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Vaneigem</a:t>
            </a:r>
            <a:r>
              <a:rPr lang="en-AU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2000" i="1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The Revolution of Everyday Life</a:t>
            </a:r>
            <a:r>
              <a:rPr lang="en-AU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AU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never reaches a point of </a:t>
            </a:r>
            <a:r>
              <a:rPr lang="en-AU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shapedness</a:t>
            </a:r>
            <a:r>
              <a:rPr lang="en-AU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AU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finishedness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― John Cage, The Roaring Silence: John Cage: A Life by David </a:t>
            </a:r>
            <a:r>
              <a:rPr lang="en-AU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Revill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person writing on a chalkboard&#10;&#10;Description automatically generated with medium confidence">
            <a:extLst>
              <a:ext uri="{FF2B5EF4-FFF2-40B4-BE49-F238E27FC236}">
                <a16:creationId xmlns:a16="http://schemas.microsoft.com/office/drawing/2014/main" id="{BC0DDDAF-769E-90E7-DFD4-4A49E7D89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141" y="1427120"/>
            <a:ext cx="3990975" cy="414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4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C1E4-2DA5-45F6-8F04-7667D646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04" y="0"/>
            <a:ext cx="10515600" cy="1325563"/>
          </a:xfrm>
        </p:spPr>
        <p:txBody>
          <a:bodyPr/>
          <a:lstStyle/>
          <a:p>
            <a:r>
              <a:rPr lang="en-AU" sz="3200" dirty="0">
                <a:solidFill>
                  <a:srgbClr val="7F7F7F"/>
                </a:solidFill>
                <a:latin typeface="Franklin Gothic Demi" pitchFamily="34" charset="0"/>
              </a:rPr>
              <a:t>Literature mapping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38580-67B5-4BE3-CFC3-D495C8DD5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3" b="3690"/>
          <a:stretch/>
        </p:blipFill>
        <p:spPr>
          <a:xfrm>
            <a:off x="1806497" y="1909638"/>
            <a:ext cx="7207389" cy="2940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6B978F-6C50-304E-13CD-7EA007420907}"/>
              </a:ext>
            </a:extLst>
          </p:cNvPr>
          <p:cNvSpPr txBox="1"/>
          <p:nvPr/>
        </p:nvSpPr>
        <p:spPr>
          <a:xfrm>
            <a:off x="484557" y="6361794"/>
            <a:ext cx="10515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Example: https://www.enago.com/academy/literature-mapping-5-most-recommended-tools-to-use/</a:t>
            </a:r>
          </a:p>
        </p:txBody>
      </p:sp>
    </p:spTree>
    <p:extLst>
      <p:ext uri="{BB962C8B-B14F-4D97-AF65-F5344CB8AC3E}">
        <p14:creationId xmlns:p14="http://schemas.microsoft.com/office/powerpoint/2010/main" val="162711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297" y="1"/>
            <a:ext cx="10515600" cy="922638"/>
          </a:xfrm>
        </p:spPr>
        <p:txBody>
          <a:bodyPr/>
          <a:lstStyle/>
          <a:p>
            <a:r>
              <a:rPr lang="en-US" sz="3200" dirty="0">
                <a:solidFill>
                  <a:srgbClr val="7F7F7F"/>
                </a:solidFill>
                <a:latin typeface="Franklin Gothic Demi" pitchFamily="34" charset="0"/>
              </a:rPr>
              <a:t>Jellyfish!</a:t>
            </a:r>
            <a:endParaRPr lang="en-AU" sz="3200" dirty="0">
              <a:solidFill>
                <a:srgbClr val="7F7F7F"/>
              </a:solidFill>
              <a:latin typeface="Franklin Gothic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297" y="6268994"/>
            <a:ext cx="10515600" cy="509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https://youtu.be/8vu68c4Rf6A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7" y="842805"/>
            <a:ext cx="10058400" cy="534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5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xfrm>
            <a:off x="490602" y="193812"/>
            <a:ext cx="11517682" cy="1275737"/>
          </a:xfrm>
        </p:spPr>
        <p:txBody>
          <a:bodyPr>
            <a:normAutofit/>
          </a:bodyPr>
          <a:lstStyle/>
          <a:p>
            <a:pPr marL="0" marR="0">
              <a:spcBef>
                <a:spcPts val="1800"/>
              </a:spcBef>
              <a:spcAft>
                <a:spcPts val="300"/>
              </a:spcAft>
            </a:pPr>
            <a:r>
              <a:rPr lang="en-AU" sz="3200" dirty="0">
                <a:solidFill>
                  <a:srgbClr val="7F7F7F"/>
                </a:solidFill>
                <a:latin typeface="Franklin Gothic Demi" pitchFamily="34" charset="0"/>
              </a:rPr>
              <a:t>Data vs </a:t>
            </a:r>
            <a:r>
              <a:rPr lang="en-AU" sz="3200" dirty="0" err="1">
                <a:solidFill>
                  <a:srgbClr val="7F7F7F"/>
                </a:solidFill>
                <a:latin typeface="Franklin Gothic Demi" pitchFamily="34" charset="0"/>
              </a:rPr>
              <a:t>Capta</a:t>
            </a:r>
            <a:r>
              <a:rPr lang="en-AU" sz="3200" dirty="0">
                <a:solidFill>
                  <a:srgbClr val="7F7F7F"/>
                </a:solidFill>
                <a:latin typeface="Franklin Gothic Demi" pitchFamily="34" charset="0"/>
              </a:rPr>
              <a:t> [Facts and Figures]</a:t>
            </a:r>
            <a:endParaRPr lang="en-US" sz="3200" dirty="0">
              <a:solidFill>
                <a:srgbClr val="7F7F7F"/>
              </a:solidFill>
              <a:latin typeface="Franklin Gothic Dem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3884" y="1774009"/>
            <a:ext cx="7173089" cy="3931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“Some significant progress is being made in visualizing uncertainty in data models for GIS, decision-making, archaeological research and other domains. But an important distinction needs to be clear from the outset: the task of representing ambiguity and uncertainty has to be distinguished from a second task – that of using ambiguity and uncertainty as the basis on which a representation is constructed. This is the difference between putting many kinds of points on a map to show degrees of certainty by shades of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degrees of crispness, transparency etc., and creating a map whose basic coordinate grid is constructed as an effect of these ambiguities. In the first instance, we have a standard map with a nuanced symbol set. In the second, we create a non-standard map that expresses the constructed-ness of space. Both rely on rethinking our approach to visualization and the assumptions that underpin it.”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98FA3-261A-DDB9-F5D7-F43FC7214D2B}"/>
              </a:ext>
            </a:extLst>
          </p:cNvPr>
          <p:cNvSpPr txBox="1"/>
          <p:nvPr/>
        </p:nvSpPr>
        <p:spPr>
          <a:xfrm>
            <a:off x="238357" y="6222252"/>
            <a:ext cx="113310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222222"/>
                </a:solidFill>
                <a:effectLst/>
              </a:rPr>
              <a:t>Drucker, J. (2011). Humanities approaches to graphical display. </a:t>
            </a:r>
            <a:r>
              <a:rPr lang="en-GB" sz="1200" b="0" i="1" dirty="0">
                <a:solidFill>
                  <a:srgbClr val="222222"/>
                </a:solidFill>
                <a:effectLst/>
              </a:rPr>
              <a:t>Digital Humanities Quarterly</a:t>
            </a:r>
            <a:r>
              <a:rPr lang="en-GB" sz="12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GB" sz="1200" b="0" i="1" dirty="0">
                <a:solidFill>
                  <a:srgbClr val="222222"/>
                </a:solidFill>
                <a:effectLst/>
              </a:rPr>
              <a:t>5</a:t>
            </a:r>
            <a:r>
              <a:rPr lang="en-GB" sz="1200" b="0" i="0" dirty="0">
                <a:solidFill>
                  <a:srgbClr val="222222"/>
                </a:solidFill>
                <a:effectLst/>
              </a:rPr>
              <a:t>(1), 1-21 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D0921-7AEA-0811-A08A-28DBBC24C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781" y="996756"/>
            <a:ext cx="3715673" cy="44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1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A9C9-46B1-434A-B28B-466B6842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0" y="409433"/>
            <a:ext cx="10271234" cy="846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01F1E"/>
                </a:solidFill>
                <a:latin typeface="inherit"/>
              </a:rPr>
              <a:t> </a:t>
            </a:r>
            <a:br>
              <a:rPr lang="en-US" b="1" dirty="0">
                <a:solidFill>
                  <a:srgbClr val="201F1E"/>
                </a:solidFill>
                <a:latin typeface="inherit"/>
              </a:rPr>
            </a:br>
            <a:r>
              <a:rPr lang="en-US" sz="3600" dirty="0">
                <a:solidFill>
                  <a:srgbClr val="7F7F7F"/>
                </a:solidFill>
                <a:latin typeface="Franklin Gothic Demi" pitchFamily="34" charset="0"/>
              </a:rPr>
              <a:t>Further example:</a:t>
            </a:r>
            <a:br>
              <a:rPr lang="en-US" b="1" dirty="0">
                <a:solidFill>
                  <a:srgbClr val="201F1E"/>
                </a:solidFill>
                <a:latin typeface="inherit"/>
              </a:rPr>
            </a:br>
            <a:r>
              <a:rPr lang="en-US" sz="3600" dirty="0">
                <a:solidFill>
                  <a:srgbClr val="7F7F7F"/>
                </a:solidFill>
                <a:latin typeface="Franklin Gothic Demi" pitchFamily="34" charset="0"/>
              </a:rPr>
              <a:t>Books </a:t>
            </a:r>
            <a:r>
              <a:rPr lang="en-US" sz="3600" dirty="0" err="1">
                <a:solidFill>
                  <a:srgbClr val="7F7F7F"/>
                </a:solidFill>
                <a:latin typeface="Franklin Gothic Demi" pitchFamily="34" charset="0"/>
              </a:rPr>
              <a:t>Ngram</a:t>
            </a:r>
            <a:r>
              <a:rPr lang="en-US" sz="3600" dirty="0">
                <a:solidFill>
                  <a:srgbClr val="7F7F7F"/>
                </a:solidFill>
                <a:latin typeface="Franklin Gothic Demi" pitchFamily="34" charset="0"/>
              </a:rPr>
              <a:t> Viewer </a:t>
            </a:r>
            <a:br>
              <a:rPr lang="en-US" b="1" dirty="0">
                <a:solidFill>
                  <a:srgbClr val="201F1E"/>
                </a:solidFill>
                <a:latin typeface="inherit"/>
              </a:rPr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1B86CC-7125-CDEB-9D74-CDE740790BB7}"/>
              </a:ext>
            </a:extLst>
          </p:cNvPr>
          <p:cNvSpPr txBox="1"/>
          <p:nvPr/>
        </p:nvSpPr>
        <p:spPr>
          <a:xfrm>
            <a:off x="530556" y="1482509"/>
            <a:ext cx="108721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What does the </a:t>
            </a:r>
            <a:r>
              <a:rPr lang="en-GB" b="1" dirty="0" err="1"/>
              <a:t>Ngram</a:t>
            </a:r>
            <a:r>
              <a:rPr lang="en-GB" b="1" dirty="0"/>
              <a:t> Viewer do?</a:t>
            </a:r>
          </a:p>
          <a:p>
            <a:r>
              <a:rPr lang="en-GB" dirty="0"/>
              <a:t>When you enter phrases into the Google Books </a:t>
            </a:r>
            <a:r>
              <a:rPr lang="en-GB" dirty="0" err="1"/>
              <a:t>Ngram</a:t>
            </a:r>
            <a:r>
              <a:rPr lang="en-GB" dirty="0"/>
              <a:t> Viewer, it displays a graph showing how those phrases have occurred in a corpus of books (e.g., "British English", "English Fiction", "French") over the selected years.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AF613A-C07B-7822-B71C-24CF55D83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2" y="2593180"/>
            <a:ext cx="6164291" cy="36360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F8605D-63C6-DD44-5EE3-793C9F15F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34152"/>
            <a:ext cx="5787853" cy="36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924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4375E58E94B4797547602088A153E" ma:contentTypeVersion="14" ma:contentTypeDescription="Create a new document." ma:contentTypeScope="" ma:versionID="be64d604fdc4b60c2ce42a7527286f78">
  <xsd:schema xmlns:xsd="http://www.w3.org/2001/XMLSchema" xmlns:xs="http://www.w3.org/2001/XMLSchema" xmlns:p="http://schemas.microsoft.com/office/2006/metadata/properties" xmlns:ns3="a21de7b9-cad9-43f2-8459-9b1b4f9894e2" xmlns:ns4="d0ad2d52-4869-465d-a93a-001fa21a593d" targetNamespace="http://schemas.microsoft.com/office/2006/metadata/properties" ma:root="true" ma:fieldsID="84b2528172cc1ead9f82631872c0aa4b" ns3:_="" ns4:_="">
    <xsd:import namespace="a21de7b9-cad9-43f2-8459-9b1b4f9894e2"/>
    <xsd:import namespace="d0ad2d52-4869-465d-a93a-001fa21a59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1de7b9-cad9-43f2-8459-9b1b4f9894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ad2d52-4869-465d-a93a-001fa21a593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6F561C-4201-4AB7-A310-8F83DDFC5A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582C95-536C-40DF-9010-55B3CE3FE7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1de7b9-cad9-43f2-8459-9b1b4f9894e2"/>
    <ds:schemaRef ds:uri="d0ad2d52-4869-465d-a93a-001fa21a59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4F60AF-92EF-4D1A-ACCE-72B9CBEDFA37}">
  <ds:schemaRefs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d0ad2d52-4869-465d-a93a-001fa21a593d"/>
    <ds:schemaRef ds:uri="a21de7b9-cad9-43f2-8459-9b1b4f9894e2"/>
    <ds:schemaRef ds:uri="http://schemas.microsoft.com/office/2006/documentManagement/typ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14395</TotalTime>
  <Words>1142</Words>
  <Application>Microsoft Office PowerPoint</Application>
  <PresentationFormat>Widescreen</PresentationFormat>
  <Paragraphs>80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Franklin Gothic Demi</vt:lpstr>
      <vt:lpstr>inherit</vt:lpstr>
      <vt:lpstr>Roboto</vt:lpstr>
      <vt:lpstr>Wingdings</vt:lpstr>
      <vt:lpstr>Office Theme</vt:lpstr>
      <vt:lpstr>PowerPoint Presentation</vt:lpstr>
      <vt:lpstr>The intention of these minutes :</vt:lpstr>
      <vt:lpstr>PowerPoint Presentation</vt:lpstr>
      <vt:lpstr>“The map is not the territory”? Alfred Korzybski  And yet, a good design is an essential step</vt:lpstr>
      <vt:lpstr>Starting Points</vt:lpstr>
      <vt:lpstr>Literature mapping methods</vt:lpstr>
      <vt:lpstr>Jellyfish!</vt:lpstr>
      <vt:lpstr>Data vs Capta [Facts and Figures]</vt:lpstr>
      <vt:lpstr>  Further example: Books Ngram Viewer  </vt:lpstr>
      <vt:lpstr>  Further example: Books Ngram Viewer  </vt:lpstr>
      <vt:lpstr>Analyse citation data from Google Scholar  (examples of existing packages)</vt:lpstr>
      <vt:lpstr>Live Demonstration: A brief diagram of the workflow of the analysis performed today </vt:lpstr>
      <vt:lpstr>Networks displayed in bibliometrix: Enabling cross-walks Portals of discovery</vt:lpstr>
      <vt:lpstr>Selected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Quentin Pope</dc:creator>
  <cp:lastModifiedBy>Quentin Pope</cp:lastModifiedBy>
  <cp:revision>28</cp:revision>
  <cp:lastPrinted>2022-11-02T23:30:16Z</cp:lastPrinted>
  <dcterms:created xsi:type="dcterms:W3CDTF">2021-06-30T01:29:55Z</dcterms:created>
  <dcterms:modified xsi:type="dcterms:W3CDTF">2022-11-03T01:13:09Z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0x0101005144375E58E94B4797547602088A153E</vt:lpwstr>
  </property>
</Properties>
</file>