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  <p:sldMasterId id="2147483681" r:id="rId3"/>
  </p:sldMasterIdLst>
  <p:notesMasterIdLst>
    <p:notesMasterId r:id="rId31"/>
  </p:notesMasterIdLst>
  <p:handoutMasterIdLst>
    <p:handoutMasterId r:id="rId32"/>
  </p:handoutMasterIdLst>
  <p:sldIdLst>
    <p:sldId id="257" r:id="rId4"/>
    <p:sldId id="275" r:id="rId5"/>
    <p:sldId id="303" r:id="rId6"/>
    <p:sldId id="277" r:id="rId7"/>
    <p:sldId id="279" r:id="rId8"/>
    <p:sldId id="274" r:id="rId9"/>
    <p:sldId id="294" r:id="rId10"/>
    <p:sldId id="280" r:id="rId11"/>
    <p:sldId id="283" r:id="rId12"/>
    <p:sldId id="285" r:id="rId13"/>
    <p:sldId id="295" r:id="rId14"/>
    <p:sldId id="284" r:id="rId15"/>
    <p:sldId id="296" r:id="rId16"/>
    <p:sldId id="286" r:id="rId17"/>
    <p:sldId id="297" r:id="rId18"/>
    <p:sldId id="288" r:id="rId19"/>
    <p:sldId id="298" r:id="rId20"/>
    <p:sldId id="289" r:id="rId21"/>
    <p:sldId id="291" r:id="rId22"/>
    <p:sldId id="299" r:id="rId23"/>
    <p:sldId id="292" r:id="rId24"/>
    <p:sldId id="300" r:id="rId25"/>
    <p:sldId id="276" r:id="rId26"/>
    <p:sldId id="282" r:id="rId27"/>
    <p:sldId id="287" r:id="rId28"/>
    <p:sldId id="302" r:id="rId29"/>
    <p:sldId id="301" r:id="rId3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4EC"/>
    <a:srgbClr val="7FBCCE"/>
    <a:srgbClr val="D77F99"/>
    <a:srgbClr val="C74C71"/>
    <a:srgbClr val="F8DFCE"/>
    <a:srgbClr val="EEB083"/>
    <a:srgbClr val="E79052"/>
    <a:srgbClr val="FBDD7F"/>
    <a:srgbClr val="DFE1FF"/>
    <a:srgbClr val="AE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776" y="-104"/>
      </p:cViewPr>
      <p:guideLst>
        <p:guide orient="horz" pos="2552"/>
        <p:guide pos="6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5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70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 cstate="print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 cstate="print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829A-2A34-4269-ADB0-2084FDDC726E}" type="datetimeFigureOut">
              <a:rPr lang="de-DE" smtClean="0"/>
              <a:pPr/>
              <a:t>24.04.12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6553-CEBC-4F03-A174-B101DEB8AAB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1516" y="3429000"/>
            <a:ext cx="6013450" cy="1368425"/>
          </a:xfrm>
        </p:spPr>
        <p:txBody>
          <a:bodyPr/>
          <a:lstStyle/>
          <a:p>
            <a:r>
              <a:rPr lang="de-DE" dirty="0" smtClean="0"/>
              <a:t>Trends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Software </a:t>
            </a:r>
            <a:r>
              <a:rPr lang="de-DE" dirty="0" err="1" smtClean="0"/>
              <a:t>Industry</a:t>
            </a:r>
            <a:r>
              <a:rPr lang="de-DE" dirty="0"/>
              <a:t> </a:t>
            </a:r>
            <a:r>
              <a:rPr lang="de-DE" dirty="0" smtClean="0"/>
              <a:t>I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68092" y="4685983"/>
            <a:ext cx="6013450" cy="1511300"/>
          </a:xfrm>
        </p:spPr>
        <p:txBody>
          <a:bodyPr/>
          <a:lstStyle/>
          <a:p>
            <a:r>
              <a:rPr lang="de-DE" dirty="0" smtClean="0"/>
              <a:t>Jens Krueger, Juergen Mueller</a:t>
            </a:r>
          </a:p>
          <a:p>
            <a:r>
              <a:rPr lang="de-DE" dirty="0" smtClean="0"/>
              <a:t>Seminar</a:t>
            </a:r>
            <a:endParaRPr lang="de-DE" dirty="0" smtClean="0"/>
          </a:p>
          <a:p>
            <a:r>
              <a:rPr lang="de-DE" dirty="0" smtClean="0"/>
              <a:t>Summer Term 2012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Sales</a:t>
            </a:r>
            <a:r>
              <a:rPr lang="de-DE" dirty="0" smtClean="0"/>
              <a:t> Order</a:t>
            </a:r>
            <a:endParaRPr lang="de-DE" dirty="0"/>
          </a:p>
        </p:txBody>
      </p:sp>
      <p:pic>
        <p:nvPicPr>
          <p:cNvPr id="4" name="Inhaltsplatzhalter 3" descr="new_sales_ord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" r="-2389"/>
          <a:stretch/>
        </p:blipFill>
        <p:spPr>
          <a:xfrm>
            <a:off x="553173" y="1384397"/>
            <a:ext cx="3874522" cy="5075999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1" y="1456910"/>
            <a:ext cx="4512592" cy="52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Examples for payment details</a:t>
            </a:r>
          </a:p>
          <a:p>
            <a:pPr lvl="1"/>
            <a:r>
              <a:rPr lang="en-US" sz="1400" dirty="0" smtClean="0"/>
              <a:t>10 </a:t>
            </a:r>
            <a:r>
              <a:rPr lang="en-US" sz="1400" dirty="0"/>
              <a:t>days 2% cash discount, 20 days net</a:t>
            </a:r>
          </a:p>
          <a:p>
            <a:pPr lvl="2"/>
            <a:r>
              <a:rPr lang="en-US" sz="1400" dirty="0"/>
              <a:t>If customer pays within the first 10 days, a 2% cash discount is given</a:t>
            </a:r>
          </a:p>
          <a:p>
            <a:pPr lvl="2"/>
            <a:r>
              <a:rPr lang="en-US" sz="1400" dirty="0"/>
              <a:t>Customer has a maximum of 20 days to pay after </a:t>
            </a:r>
            <a:r>
              <a:rPr lang="en-US" sz="1400" dirty="0" smtClean="0"/>
              <a:t>invoicing, </a:t>
            </a:r>
            <a:r>
              <a:rPr lang="en-US" sz="1400" dirty="0"/>
              <a:t>after </a:t>
            </a:r>
            <a:r>
              <a:rPr lang="en-US" sz="1400" dirty="0" smtClean="0"/>
              <a:t>that period </a:t>
            </a:r>
            <a:r>
              <a:rPr lang="en-US" sz="1400" dirty="0"/>
              <a:t>he can be dunned</a:t>
            </a:r>
          </a:p>
          <a:p>
            <a:pPr lvl="1"/>
            <a:r>
              <a:rPr lang="en-US" sz="1400" dirty="0" smtClean="0"/>
              <a:t>before </a:t>
            </a:r>
            <a:r>
              <a:rPr lang="en-US" sz="1400" dirty="0"/>
              <a:t>end of month 4%, before </a:t>
            </a:r>
            <a:r>
              <a:rPr lang="en-US" sz="1400" dirty="0" smtClean="0"/>
              <a:t>15th </a:t>
            </a:r>
            <a:r>
              <a:rPr lang="en-US" sz="1400" dirty="0"/>
              <a:t>next month 2%, before </a:t>
            </a:r>
            <a:r>
              <a:rPr lang="en-US" sz="1400" dirty="0" smtClean="0"/>
              <a:t>15th </a:t>
            </a:r>
            <a:r>
              <a:rPr lang="en-US" sz="1400" dirty="0"/>
              <a:t>in 2 months due net</a:t>
            </a:r>
          </a:p>
          <a:p>
            <a:pPr lvl="2"/>
            <a:r>
              <a:rPr lang="en-US" sz="1400" dirty="0"/>
              <a:t>If customer pays before end of the month the invoice was issued, a 4% cash discount is given</a:t>
            </a:r>
          </a:p>
          <a:p>
            <a:pPr lvl="2"/>
            <a:r>
              <a:rPr lang="en-US" sz="1400" dirty="0" smtClean="0"/>
              <a:t>If </a:t>
            </a:r>
            <a:r>
              <a:rPr lang="en-US" sz="1400" dirty="0"/>
              <a:t>customer pays next month and before 15th, a 2% cash discount is given</a:t>
            </a:r>
          </a:p>
          <a:p>
            <a:pPr lvl="2"/>
            <a:r>
              <a:rPr lang="en-US" sz="1400" dirty="0"/>
              <a:t>Customer has to pay before </a:t>
            </a:r>
            <a:r>
              <a:rPr lang="en-US" sz="1400" dirty="0" smtClean="0"/>
              <a:t>15th </a:t>
            </a:r>
            <a:r>
              <a:rPr lang="en-US" sz="1400" dirty="0"/>
              <a:t>in 2 </a:t>
            </a:r>
            <a:r>
              <a:rPr lang="en-US" sz="1400" dirty="0" smtClean="0"/>
              <a:t>months, </a:t>
            </a:r>
            <a:r>
              <a:rPr lang="en-US" sz="1400" dirty="0"/>
              <a:t>otherwise dunning can be </a:t>
            </a:r>
            <a:r>
              <a:rPr lang="en-US" sz="1400" dirty="0" smtClean="0"/>
              <a:t>issued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347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Second step: Ordered Goods are released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2290582" y="2259380"/>
            <a:ext cx="1308974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0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 </a:t>
            </a:r>
            <a:r>
              <a:rPr lang="de-DE" dirty="0" err="1" smtClean="0"/>
              <a:t>Ordered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Inhaltsplatzhalter 5" descr="outbound_logistics_contro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4" b="-65"/>
          <a:stretch/>
        </p:blipFill>
        <p:spPr>
          <a:xfrm>
            <a:off x="1082258" y="3334540"/>
            <a:ext cx="7156417" cy="3239993"/>
          </a:xfr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18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Releasing a </a:t>
            </a:r>
            <a:r>
              <a:rPr lang="en-US" sz="1600" dirty="0" smtClean="0"/>
              <a:t>Sales Order </a:t>
            </a:r>
            <a:r>
              <a:rPr lang="en-US" sz="1600" dirty="0"/>
              <a:t>marks this </a:t>
            </a:r>
            <a:r>
              <a:rPr lang="en-US" sz="1600" dirty="0" smtClean="0"/>
              <a:t>Sales Order </a:t>
            </a:r>
            <a:r>
              <a:rPr lang="en-US" sz="1600" dirty="0"/>
              <a:t>to be ready for </a:t>
            </a:r>
            <a:r>
              <a:rPr lang="en-US" sz="1600" dirty="0" smtClean="0"/>
              <a:t>delivery</a:t>
            </a:r>
          </a:p>
          <a:p>
            <a:endParaRPr lang="en-US" sz="1600" dirty="0" smtClean="0"/>
          </a:p>
          <a:p>
            <a:r>
              <a:rPr lang="en-US" sz="1600" dirty="0" smtClean="0"/>
              <a:t>A </a:t>
            </a:r>
            <a:r>
              <a:rPr lang="en-US" sz="1600" dirty="0"/>
              <a:t>released </a:t>
            </a:r>
            <a:r>
              <a:rPr lang="en-US" sz="1600" dirty="0" smtClean="0"/>
              <a:t>Sales Order </a:t>
            </a:r>
            <a:r>
              <a:rPr lang="en-US" sz="1600" dirty="0"/>
              <a:t>will appear in </a:t>
            </a:r>
            <a:r>
              <a:rPr lang="en-US" sz="1600" dirty="0" smtClean="0"/>
              <a:t>the “Outbound </a:t>
            </a:r>
            <a:r>
              <a:rPr lang="en-US" sz="1600" dirty="0"/>
              <a:t>Logistics </a:t>
            </a:r>
            <a:r>
              <a:rPr lang="en-US" sz="1600" dirty="0" err="1" smtClean="0"/>
              <a:t>Workcenter</a:t>
            </a:r>
            <a:r>
              <a:rPr lang="en-US" sz="1600" dirty="0" smtClean="0"/>
              <a:t>” </a:t>
            </a:r>
            <a:r>
              <a:rPr lang="en-US" sz="1600" dirty="0"/>
              <a:t>where the goods issue will be posted (next step)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7379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Third step: Goods Issue is posted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3622843" y="2259380"/>
            <a:ext cx="1308974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6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18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Items of released sales orders are ready to be delivered to the </a:t>
            </a:r>
            <a:r>
              <a:rPr lang="en-US" sz="1600" dirty="0" smtClean="0"/>
              <a:t>customer</a:t>
            </a:r>
          </a:p>
          <a:p>
            <a:endParaRPr lang="en-US" sz="1600" dirty="0" smtClean="0"/>
          </a:p>
          <a:p>
            <a:r>
              <a:rPr lang="en-US" sz="1600" dirty="0" smtClean="0"/>
              <a:t>When </a:t>
            </a:r>
            <a:r>
              <a:rPr lang="en-US" sz="1600" dirty="0"/>
              <a:t>the items leave the warehouse and are sent to the customer, a goods issue is posted</a:t>
            </a:r>
            <a:endParaRPr lang="de-DE" sz="1600" dirty="0" smtClean="0"/>
          </a:p>
        </p:txBody>
      </p:sp>
      <p:pic>
        <p:nvPicPr>
          <p:cNvPr id="4" name="Inhaltsplatzhalter 3" descr="outbound_logistic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08" b="453"/>
          <a:stretch/>
        </p:blipFill>
        <p:spPr>
          <a:xfrm>
            <a:off x="1090195" y="3427413"/>
            <a:ext cx="5772150" cy="2057576"/>
          </a:xfrm>
        </p:spPr>
      </p:pic>
    </p:spTree>
    <p:extLst>
      <p:ext uri="{BB962C8B-B14F-4D97-AF65-F5344CB8AC3E}">
        <p14:creationId xmlns:p14="http://schemas.microsoft.com/office/powerpoint/2010/main" val="52432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Fourth step: Customer Invoice is posted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4955104" y="2259380"/>
            <a:ext cx="1308974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 Customer </a:t>
            </a:r>
            <a:r>
              <a:rPr lang="de-DE" dirty="0" err="1" smtClean="0"/>
              <a:t>Invoice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18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After posting the goods issue, the invoice for the </a:t>
            </a:r>
            <a:r>
              <a:rPr lang="en-US" sz="1600" dirty="0" smtClean="0"/>
              <a:t>corresponding </a:t>
            </a:r>
            <a:r>
              <a:rPr lang="en-US" sz="1600" dirty="0"/>
              <a:t>sales order is sent to the customer</a:t>
            </a:r>
            <a:endParaRPr lang="de-DE" sz="1600" dirty="0" smtClean="0"/>
          </a:p>
        </p:txBody>
      </p:sp>
      <p:pic>
        <p:nvPicPr>
          <p:cNvPr id="6" name="Inhaltsplatzhalter 5" descr="customer_invoic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0" b="-1473"/>
          <a:stretch/>
        </p:blipFill>
        <p:spPr>
          <a:xfrm>
            <a:off x="1098133" y="3427413"/>
            <a:ext cx="5772150" cy="2095770"/>
          </a:xfrm>
        </p:spPr>
      </p:pic>
    </p:spTree>
    <p:extLst>
      <p:ext uri="{BB962C8B-B14F-4D97-AF65-F5344CB8AC3E}">
        <p14:creationId xmlns:p14="http://schemas.microsoft.com/office/powerpoint/2010/main" val="415359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Fifth step: Dun customers if necessary 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6295156" y="2259380"/>
            <a:ext cx="1308974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Dun Customer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477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Dunning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the dunning view shown </a:t>
            </a:r>
            <a:r>
              <a:rPr lang="en-US" sz="1400" dirty="0" smtClean="0"/>
              <a:t>below, </a:t>
            </a:r>
            <a:r>
              <a:rPr lang="en-US" sz="1400" dirty="0"/>
              <a:t>all dunning proposals are created on-the-fly</a:t>
            </a:r>
          </a:p>
          <a:p>
            <a:pPr lvl="1"/>
            <a:r>
              <a:rPr lang="en-US" sz="1400" dirty="0"/>
              <a:t>A dunning proposal comprises a company and the amount the company is overdue</a:t>
            </a:r>
          </a:p>
          <a:p>
            <a:pPr lvl="1"/>
            <a:r>
              <a:rPr lang="en-US" sz="1400" dirty="0"/>
              <a:t>the overdue amount can be </a:t>
            </a:r>
            <a:endParaRPr lang="en-US" sz="14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total amount over all </a:t>
            </a:r>
            <a:r>
              <a:rPr lang="en-US" sz="1400" dirty="0" smtClean="0"/>
              <a:t>Sales Orders </a:t>
            </a:r>
            <a:r>
              <a:rPr lang="en-US" sz="1400" dirty="0"/>
              <a:t>of that </a:t>
            </a:r>
            <a:r>
              <a:rPr lang="en-US" sz="1400" dirty="0" smtClean="0"/>
              <a:t>company</a:t>
            </a:r>
          </a:p>
          <a:p>
            <a:pPr lvl="2"/>
            <a:r>
              <a:rPr lang="de-DE" sz="1400" dirty="0"/>
              <a:t>d</a:t>
            </a:r>
            <a:r>
              <a:rPr lang="en-US" sz="1400" dirty="0" err="1" smtClean="0"/>
              <a:t>isplayed</a:t>
            </a:r>
            <a:r>
              <a:rPr lang="en-US" sz="1400" dirty="0" smtClean="0"/>
              <a:t> </a:t>
            </a:r>
            <a:r>
              <a:rPr lang="en-US" sz="1400" dirty="0"/>
              <a:t>separately for each </a:t>
            </a:r>
            <a:r>
              <a:rPr lang="en-US" sz="1400" dirty="0" smtClean="0"/>
              <a:t>Sales Order</a:t>
            </a:r>
            <a:endParaRPr lang="en-US" sz="1400" dirty="0"/>
          </a:p>
        </p:txBody>
      </p:sp>
      <p:pic>
        <p:nvPicPr>
          <p:cNvPr id="4" name="Bild 3" descr="d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40513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Dun Customer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477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Overdue:</a:t>
            </a:r>
          </a:p>
          <a:p>
            <a:pPr lvl="1"/>
            <a:r>
              <a:rPr lang="en-US" sz="1400" dirty="0"/>
              <a:t>a payment is overdue when the </a:t>
            </a:r>
            <a:r>
              <a:rPr lang="en-US" sz="1400" b="1" dirty="0"/>
              <a:t>net</a:t>
            </a:r>
            <a:r>
              <a:rPr lang="en-US" sz="1400" dirty="0"/>
              <a:t> value of the payment terms has been exceeded</a:t>
            </a:r>
          </a:p>
          <a:p>
            <a:pPr lvl="1"/>
            <a:r>
              <a:rPr lang="en-US" sz="1400" dirty="0"/>
              <a:t>in the first example of "</a:t>
            </a:r>
            <a:r>
              <a:rPr lang="en-US" sz="1400" i="1" dirty="0"/>
              <a:t>(1) Create Sales Order</a:t>
            </a:r>
            <a:r>
              <a:rPr lang="en-US" sz="1400" dirty="0"/>
              <a:t>" the payment is overdue 20 days after the invoice was issued</a:t>
            </a:r>
          </a:p>
          <a:p>
            <a:pPr lvl="1"/>
            <a:r>
              <a:rPr lang="en-US" sz="1400" dirty="0"/>
              <a:t>in the second example the payment is overdue after </a:t>
            </a:r>
            <a:r>
              <a:rPr lang="en-US" sz="1400" dirty="0" smtClean="0"/>
              <a:t>15th </a:t>
            </a:r>
            <a:r>
              <a:rPr lang="en-US" sz="1400" dirty="0"/>
              <a:t>in 2 months after the invoice was issued</a:t>
            </a:r>
          </a:p>
        </p:txBody>
      </p:sp>
      <p:pic>
        <p:nvPicPr>
          <p:cNvPr id="4" name="Bild 3" descr="d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40513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Seminar 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Elaborate potential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programming</a:t>
            </a:r>
            <a:r>
              <a:rPr lang="de-DE" sz="1600" dirty="0" smtClean="0"/>
              <a:t> </a:t>
            </a:r>
            <a:r>
              <a:rPr lang="de-DE" sz="1600" dirty="0" err="1" smtClean="0"/>
              <a:t>approaches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domain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enterprise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Get</a:t>
            </a:r>
            <a:r>
              <a:rPr lang="de-DE" sz="1600" dirty="0" smtClean="0"/>
              <a:t> </a:t>
            </a:r>
            <a:r>
              <a:rPr lang="de-DE" sz="1600" dirty="0" err="1" smtClean="0"/>
              <a:t>hands</a:t>
            </a:r>
            <a:r>
              <a:rPr lang="de-DE" sz="1600" dirty="0" smtClean="0"/>
              <a:t> on </a:t>
            </a:r>
            <a:r>
              <a:rPr lang="de-DE" sz="1600" dirty="0" err="1" smtClean="0"/>
              <a:t>experience</a:t>
            </a:r>
            <a:r>
              <a:rPr lang="de-DE" sz="1600" dirty="0"/>
              <a:t> </a:t>
            </a:r>
            <a:r>
              <a:rPr lang="de-DE" sz="1600" dirty="0" smtClean="0"/>
              <a:t>on a </a:t>
            </a:r>
            <a:r>
              <a:rPr lang="de-DE" sz="1600" dirty="0" err="1" smtClean="0"/>
              <a:t>small</a:t>
            </a:r>
            <a:r>
              <a:rPr lang="de-DE" sz="1600" dirty="0" smtClean="0"/>
              <a:t>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solutions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impact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design </a:t>
            </a:r>
            <a:r>
              <a:rPr lang="de-DE" sz="1600" dirty="0" err="1" smtClean="0"/>
              <a:t>decisions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smtClean="0"/>
              <a:t>A </a:t>
            </a:r>
            <a:r>
              <a:rPr lang="de-DE" sz="1600" dirty="0" err="1" smtClean="0"/>
              <a:t>simplified</a:t>
            </a:r>
            <a:r>
              <a:rPr lang="de-DE" sz="1600" dirty="0" smtClean="0"/>
              <a:t> </a:t>
            </a:r>
            <a:r>
              <a:rPr lang="de-DE" sz="1600" dirty="0" err="1" smtClean="0"/>
              <a:t>version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procure-to-pay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serves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 </a:t>
            </a:r>
            <a:r>
              <a:rPr lang="de-DE" sz="1600" dirty="0" err="1" smtClean="0"/>
              <a:t>basis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implementations.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06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Fifth step: Dun customers if necessary 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6295156" y="2259380"/>
            <a:ext cx="1308974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Dun Customer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19138" y="1727201"/>
            <a:ext cx="8174037" cy="477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For each sales order partial payments have to be regarded</a:t>
            </a:r>
          </a:p>
          <a:p>
            <a:pPr lvl="1"/>
            <a:r>
              <a:rPr lang="en-US" sz="1400" dirty="0"/>
              <a:t>table "</a:t>
            </a:r>
            <a:r>
              <a:rPr lang="en-US" sz="1400" i="1" dirty="0" err="1" smtClean="0"/>
              <a:t>PaymentReceipt</a:t>
            </a:r>
            <a:r>
              <a:rPr lang="en-US" sz="1400" dirty="0"/>
              <a:t>" in </a:t>
            </a:r>
            <a:r>
              <a:rPr lang="en-US" sz="1400" dirty="0" smtClean="0"/>
              <a:t>database </a:t>
            </a:r>
            <a:r>
              <a:rPr lang="en-US" sz="1400" dirty="0"/>
              <a:t>schema</a:t>
            </a:r>
          </a:p>
          <a:p>
            <a:pPr lvl="1"/>
            <a:r>
              <a:rPr lang="en-US" sz="1400" dirty="0"/>
              <a:t>the sum of all partial payments has to be deducted from the total invoice amount. The result is the dunning amount for this sales </a:t>
            </a:r>
            <a:r>
              <a:rPr lang="en-US" sz="1400" dirty="0" smtClean="0"/>
              <a:t>order.</a:t>
            </a:r>
            <a:endParaRPr lang="en-US" sz="1400" dirty="0"/>
          </a:p>
        </p:txBody>
      </p:sp>
      <p:pic>
        <p:nvPicPr>
          <p:cNvPr id="4" name="Bild 3" descr="d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40513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1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Analytics is an overall task that should cover all process steps</a:t>
            </a:r>
            <a:endParaRPr lang="de-DE" sz="1600" dirty="0" smtClean="0"/>
          </a:p>
        </p:txBody>
      </p:sp>
      <p:sp>
        <p:nvSpPr>
          <p:cNvPr id="4" name="Rechteck 3"/>
          <p:cNvSpPr/>
          <p:nvPr/>
        </p:nvSpPr>
        <p:spPr bwMode="auto">
          <a:xfrm>
            <a:off x="888202" y="4783655"/>
            <a:ext cx="8001609" cy="3272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Analytics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Analytics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 smtClean="0"/>
              <a:t>Provides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information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processes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Examples</a:t>
            </a:r>
            <a:r>
              <a:rPr lang="de-DE" sz="1600" dirty="0" smtClean="0"/>
              <a:t>:</a:t>
            </a:r>
          </a:p>
          <a:p>
            <a:pPr lvl="1"/>
            <a:r>
              <a:rPr lang="de-DE" sz="1600" dirty="0" smtClean="0"/>
              <a:t>Average </a:t>
            </a:r>
            <a:r>
              <a:rPr lang="de-DE" sz="1600" dirty="0" err="1" smtClean="0"/>
              <a:t>duration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(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creation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Sales</a:t>
            </a:r>
            <a:r>
              <a:rPr lang="de-DE" sz="1600" dirty="0" smtClean="0"/>
              <a:t> Order </a:t>
            </a:r>
            <a:r>
              <a:rPr lang="de-DE" sz="1600" dirty="0" err="1" smtClean="0"/>
              <a:t>until</a:t>
            </a:r>
            <a:r>
              <a:rPr lang="de-DE" sz="1600" dirty="0" smtClean="0"/>
              <a:t> </a:t>
            </a:r>
            <a:r>
              <a:rPr lang="de-DE" sz="1600" dirty="0" err="1" smtClean="0"/>
              <a:t>invoicing</a:t>
            </a:r>
            <a:r>
              <a:rPr lang="de-DE" sz="1600" dirty="0" smtClean="0"/>
              <a:t>, </a:t>
            </a:r>
            <a:r>
              <a:rPr lang="de-DE" sz="1600" dirty="0" err="1" smtClean="0"/>
              <a:t>covering</a:t>
            </a:r>
            <a:r>
              <a:rPr lang="de-DE" sz="1600" dirty="0" smtClean="0"/>
              <a:t> all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grouped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productId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issued</a:t>
            </a:r>
            <a:r>
              <a:rPr lang="de-DE" sz="1600" dirty="0" smtClean="0"/>
              <a:t> </a:t>
            </a:r>
            <a:r>
              <a:rPr lang="de-DE" sz="1600" dirty="0" err="1" smtClean="0"/>
              <a:t>dunnings</a:t>
            </a:r>
            <a:r>
              <a:rPr lang="de-DE" sz="1600" dirty="0" smtClean="0"/>
              <a:t> per </a:t>
            </a:r>
            <a:r>
              <a:rPr lang="de-DE" sz="1600" dirty="0" err="1" smtClean="0"/>
              <a:t>product</a:t>
            </a:r>
            <a:r>
              <a:rPr lang="de-DE" sz="1600" dirty="0" smtClean="0"/>
              <a:t> / </a:t>
            </a:r>
            <a:r>
              <a:rPr lang="de-DE" sz="1600" dirty="0" err="1" smtClean="0"/>
              <a:t>customer</a:t>
            </a:r>
            <a:endParaRPr lang="de-DE" sz="1600" dirty="0" smtClean="0"/>
          </a:p>
          <a:p>
            <a:pPr lvl="1"/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orders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step</a:t>
            </a:r>
            <a:endParaRPr lang="de-DE" sz="1600" dirty="0" smtClean="0"/>
          </a:p>
          <a:p>
            <a:pPr lvl="1"/>
            <a:r>
              <a:rPr lang="de-DE" sz="1600" dirty="0" smtClean="0"/>
              <a:t>Average </a:t>
            </a:r>
            <a:r>
              <a:rPr lang="de-DE" sz="1600" dirty="0" err="1" smtClean="0"/>
              <a:t>dwell</a:t>
            </a:r>
            <a:r>
              <a:rPr lang="de-DE" sz="1600" dirty="0" smtClean="0"/>
              <a:t> time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step</a:t>
            </a:r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2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Schema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6" name="Bild 5" descr="Data Schem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402" r="49729" b="25998"/>
          <a:stretch/>
        </p:blipFill>
        <p:spPr>
          <a:xfrm>
            <a:off x="1441366" y="1332256"/>
            <a:ext cx="5836865" cy="52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Schema </a:t>
            </a:r>
            <a:r>
              <a:rPr lang="de-DE" dirty="0" err="1" smtClean="0"/>
              <a:t>explained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19138" y="1727200"/>
            <a:ext cx="8174037" cy="4797425"/>
          </a:xfrm>
        </p:spPr>
        <p:txBody>
          <a:bodyPr/>
          <a:lstStyle/>
          <a:p>
            <a:r>
              <a:rPr lang="de-DE" sz="1600" dirty="0" smtClean="0"/>
              <a:t>Main </a:t>
            </a:r>
            <a:r>
              <a:rPr lang="de-DE" sz="1600" dirty="0" err="1" smtClean="0"/>
              <a:t>tables</a:t>
            </a:r>
            <a:endParaRPr lang="de-DE" sz="1600" dirty="0" smtClean="0"/>
          </a:p>
          <a:p>
            <a:pPr lvl="1"/>
            <a:r>
              <a:rPr lang="de-DE" sz="1600" dirty="0" smtClean="0"/>
              <a:t>Customer: Name, </a:t>
            </a:r>
            <a:r>
              <a:rPr lang="de-DE" sz="1600" dirty="0" err="1" smtClean="0"/>
              <a:t>Address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Contact</a:t>
            </a:r>
            <a:r>
              <a:rPr lang="de-DE" sz="1600" dirty="0" smtClean="0"/>
              <a:t> Information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</a:p>
          <a:p>
            <a:pPr lvl="1"/>
            <a:r>
              <a:rPr lang="de-DE" sz="1600" dirty="0" err="1" smtClean="0"/>
              <a:t>SalesOrder</a:t>
            </a:r>
            <a:r>
              <a:rPr lang="de-DE" sz="1600" dirty="0" smtClean="0"/>
              <a:t>: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, Discount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Freight</a:t>
            </a:r>
            <a:endParaRPr lang="de-DE" sz="1600" dirty="0" smtClean="0"/>
          </a:p>
          <a:p>
            <a:pPr lvl="1"/>
            <a:r>
              <a:rPr lang="de-DE" sz="1600" dirty="0" err="1" smtClean="0"/>
              <a:t>Product</a:t>
            </a:r>
            <a:r>
              <a:rPr lang="de-DE" sz="1600" dirty="0" smtClean="0"/>
              <a:t>: Name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RetailPrice</a:t>
            </a:r>
            <a:endParaRPr lang="de-DE" sz="1600" dirty="0" smtClean="0"/>
          </a:p>
          <a:p>
            <a:pPr lvl="1"/>
            <a:endParaRPr lang="de-DE" sz="1600" dirty="0" smtClean="0"/>
          </a:p>
          <a:p>
            <a:r>
              <a:rPr lang="de-DE" sz="1600" dirty="0"/>
              <a:t>Order Fulfillment </a:t>
            </a:r>
            <a:r>
              <a:rPr lang="de-DE" sz="1600" dirty="0" err="1"/>
              <a:t>Tables</a:t>
            </a:r>
            <a:endParaRPr lang="de-DE" sz="1600" dirty="0"/>
          </a:p>
          <a:p>
            <a:pPr lvl="1"/>
            <a:r>
              <a:rPr lang="de-DE" sz="1600" dirty="0" err="1"/>
              <a:t>ATPResult</a:t>
            </a:r>
            <a:r>
              <a:rPr lang="de-DE" sz="1600" dirty="0"/>
              <a:t>: </a:t>
            </a:r>
            <a:r>
              <a:rPr lang="de-DE" sz="1600" dirty="0" err="1"/>
              <a:t>soonest</a:t>
            </a:r>
            <a:r>
              <a:rPr lang="de-DE" sz="1600" dirty="0"/>
              <a:t> </a:t>
            </a:r>
            <a:r>
              <a:rPr lang="de-DE" sz="1600" dirty="0" err="1"/>
              <a:t>delivery</a:t>
            </a:r>
            <a:r>
              <a:rPr lang="de-DE" sz="1600" dirty="0"/>
              <a:t> </a:t>
            </a:r>
            <a:r>
              <a:rPr lang="de-DE" sz="1600" dirty="0" err="1" smtClean="0"/>
              <a:t>date</a:t>
            </a:r>
            <a:r>
              <a:rPr lang="de-DE" sz="1600" dirty="0" smtClean="0"/>
              <a:t>,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check</a:t>
            </a:r>
            <a:endParaRPr lang="de-DE" sz="1600" dirty="0"/>
          </a:p>
          <a:p>
            <a:pPr lvl="1"/>
            <a:r>
              <a:rPr lang="de-DE" sz="1600" dirty="0"/>
              <a:t>Forecast: </a:t>
            </a:r>
            <a:r>
              <a:rPr lang="de-DE" sz="1600" dirty="0" err="1"/>
              <a:t>Incoming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Outgoing</a:t>
            </a:r>
            <a:r>
              <a:rPr lang="de-DE" sz="1600" dirty="0"/>
              <a:t> </a:t>
            </a:r>
            <a:r>
              <a:rPr lang="de-DE" sz="1600" dirty="0" err="1" smtClean="0"/>
              <a:t>quantities</a:t>
            </a:r>
            <a:r>
              <a:rPr lang="de-DE" sz="1600" dirty="0" smtClean="0">
                <a:solidFill>
                  <a:schemeClr val="tx2"/>
                </a:solidFill>
              </a:rPr>
              <a:t>(</a:t>
            </a:r>
            <a:r>
              <a:rPr lang="de-DE" sz="1600" dirty="0" err="1" smtClean="0">
                <a:solidFill>
                  <a:schemeClr val="tx2"/>
                </a:solidFill>
              </a:rPr>
              <a:t>belongs</a:t>
            </a:r>
            <a:r>
              <a:rPr lang="de-DE" sz="1600" dirty="0" smtClean="0">
                <a:solidFill>
                  <a:schemeClr val="tx2"/>
                </a:solidFill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</a:rPr>
              <a:t>to</a:t>
            </a:r>
            <a:r>
              <a:rPr lang="de-DE" sz="1600" dirty="0" smtClean="0">
                <a:solidFill>
                  <a:schemeClr val="tx2"/>
                </a:solidFill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</a:rPr>
              <a:t>product</a:t>
            </a:r>
            <a:r>
              <a:rPr lang="de-DE" sz="1600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de-DE" sz="1600" dirty="0" err="1"/>
              <a:t>ReleasedSO</a:t>
            </a:r>
            <a:r>
              <a:rPr lang="de-DE" sz="1600" dirty="0" smtClean="0"/>
              <a:t>: </a:t>
            </a:r>
            <a:r>
              <a:rPr lang="de-DE" sz="1600" dirty="0">
                <a:solidFill>
                  <a:schemeClr val="tx2"/>
                </a:solidFill>
              </a:rPr>
              <a:t>(</a:t>
            </a:r>
            <a:r>
              <a:rPr lang="de-DE" sz="1600" dirty="0" err="1">
                <a:solidFill>
                  <a:schemeClr val="tx2"/>
                </a:solidFill>
              </a:rPr>
              <a:t>belongs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to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SalesOrder</a:t>
            </a:r>
            <a:r>
              <a:rPr lang="de-DE" sz="16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de-DE" sz="1600" dirty="0" err="1" smtClean="0"/>
              <a:t>Outbound</a:t>
            </a:r>
            <a:r>
              <a:rPr lang="de-DE" sz="1600" dirty="0" smtClean="0"/>
              <a:t> </a:t>
            </a:r>
            <a:r>
              <a:rPr lang="de-DE" sz="1600" dirty="0" err="1"/>
              <a:t>Delivery</a:t>
            </a:r>
            <a:r>
              <a:rPr lang="de-DE" sz="1600" dirty="0" smtClean="0"/>
              <a:t>: </a:t>
            </a:r>
            <a:r>
              <a:rPr lang="de-DE" sz="1600" dirty="0">
                <a:solidFill>
                  <a:schemeClr val="tx2"/>
                </a:solidFill>
              </a:rPr>
              <a:t>(</a:t>
            </a:r>
            <a:r>
              <a:rPr lang="de-DE" sz="1600" dirty="0" err="1">
                <a:solidFill>
                  <a:schemeClr val="tx2"/>
                </a:solidFill>
              </a:rPr>
              <a:t>belongs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to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ReleasedSO</a:t>
            </a:r>
            <a:r>
              <a:rPr lang="de-DE" sz="16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de-DE" sz="1600" dirty="0" err="1"/>
              <a:t>SOInvoice</a:t>
            </a:r>
            <a:r>
              <a:rPr lang="de-DE" sz="1600" dirty="0">
                <a:solidFill>
                  <a:schemeClr val="tx2"/>
                </a:solidFill>
              </a:rPr>
              <a:t>: (</a:t>
            </a:r>
            <a:r>
              <a:rPr lang="de-DE" sz="1600" dirty="0" err="1">
                <a:solidFill>
                  <a:schemeClr val="tx2"/>
                </a:solidFill>
              </a:rPr>
              <a:t>belongs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to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SalesOrder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and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Outbound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Delivery</a:t>
            </a:r>
            <a:r>
              <a:rPr lang="de-DE" sz="16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de-DE" sz="1600" dirty="0" err="1"/>
              <a:t>PaymentReceipt</a:t>
            </a:r>
            <a:r>
              <a:rPr lang="de-DE" sz="1600" dirty="0"/>
              <a:t>: </a:t>
            </a:r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>
                <a:solidFill>
                  <a:schemeClr val="tx2"/>
                </a:solidFill>
              </a:rPr>
              <a:t>(</a:t>
            </a:r>
            <a:r>
              <a:rPr lang="de-DE" sz="1600" dirty="0" err="1">
                <a:solidFill>
                  <a:schemeClr val="tx2"/>
                </a:solidFill>
              </a:rPr>
              <a:t>belongs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to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SOInvoice</a:t>
            </a:r>
            <a:r>
              <a:rPr lang="de-DE" sz="16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de-DE" sz="1600" dirty="0" err="1"/>
              <a:t>Issued</a:t>
            </a:r>
            <a:r>
              <a:rPr lang="de-DE" sz="1600" dirty="0"/>
              <a:t> </a:t>
            </a:r>
            <a:r>
              <a:rPr lang="de-DE" sz="1600" dirty="0" err="1"/>
              <a:t>Dunning</a:t>
            </a:r>
            <a:r>
              <a:rPr lang="de-DE" sz="1600" dirty="0"/>
              <a:t>: </a:t>
            </a:r>
            <a:r>
              <a:rPr lang="de-DE" sz="1600" dirty="0" err="1" smtClean="0"/>
              <a:t>amount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smtClean="0">
                <a:solidFill>
                  <a:schemeClr val="tx2"/>
                </a:solidFill>
              </a:rPr>
              <a:t>(</a:t>
            </a:r>
            <a:r>
              <a:rPr lang="de-DE" sz="1600" dirty="0" err="1" smtClean="0">
                <a:solidFill>
                  <a:schemeClr val="tx2"/>
                </a:solidFill>
              </a:rPr>
              <a:t>belongs</a:t>
            </a:r>
            <a:r>
              <a:rPr lang="de-DE" sz="1600" dirty="0" smtClean="0">
                <a:solidFill>
                  <a:schemeClr val="tx2"/>
                </a:solidFill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</a:rPr>
              <a:t>to</a:t>
            </a:r>
            <a:r>
              <a:rPr lang="de-DE" sz="1600" dirty="0" smtClean="0">
                <a:solidFill>
                  <a:schemeClr val="tx2"/>
                </a:solidFill>
              </a:rPr>
              <a:t> Customer)</a:t>
            </a:r>
            <a:endParaRPr lang="de-DE" sz="1600" dirty="0" smtClean="0"/>
          </a:p>
          <a:p>
            <a:pPr lvl="1"/>
            <a:r>
              <a:rPr lang="de-DE" sz="1600" dirty="0" smtClean="0"/>
              <a:t>Warehouse: </a:t>
            </a:r>
            <a:r>
              <a:rPr lang="de-DE" sz="1600" dirty="0" err="1" smtClean="0"/>
              <a:t>name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431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Schema </a:t>
            </a:r>
            <a:r>
              <a:rPr lang="de-DE" dirty="0" err="1" smtClean="0"/>
              <a:t>explained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19138" y="1727200"/>
            <a:ext cx="8174037" cy="4797425"/>
          </a:xfrm>
        </p:spPr>
        <p:txBody>
          <a:bodyPr/>
          <a:lstStyle/>
          <a:p>
            <a:r>
              <a:rPr lang="de-DE" sz="1600" dirty="0"/>
              <a:t>Connection </a:t>
            </a:r>
            <a:r>
              <a:rPr lang="de-DE" sz="1600" dirty="0" err="1"/>
              <a:t>tables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soprod</a:t>
            </a:r>
            <a:r>
              <a:rPr lang="de-DE" sz="1600" dirty="0"/>
              <a:t>: </a:t>
            </a:r>
            <a:r>
              <a:rPr lang="de-DE" sz="1600" dirty="0" err="1"/>
              <a:t>Connects</a:t>
            </a:r>
            <a:r>
              <a:rPr lang="de-DE" sz="1600" dirty="0"/>
              <a:t> </a:t>
            </a:r>
            <a:r>
              <a:rPr lang="de-DE" sz="1600" dirty="0" err="1"/>
              <a:t>SalesOrder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Product</a:t>
            </a:r>
            <a:endParaRPr lang="de-DE" sz="1600" dirty="0"/>
          </a:p>
          <a:p>
            <a:pPr lvl="2"/>
            <a:r>
              <a:rPr lang="de-DE" sz="1600" dirty="0" err="1"/>
              <a:t>Quantity</a:t>
            </a:r>
            <a:r>
              <a:rPr lang="de-DE" sz="1600" dirty="0"/>
              <a:t>, Currency </a:t>
            </a:r>
            <a:r>
              <a:rPr lang="de-DE" sz="1600" dirty="0" err="1"/>
              <a:t>and</a:t>
            </a:r>
            <a:r>
              <a:rPr lang="de-DE" sz="1600" dirty="0"/>
              <a:t> Price</a:t>
            </a:r>
          </a:p>
          <a:p>
            <a:pPr lvl="1"/>
            <a:r>
              <a:rPr lang="de-DE" sz="1600" dirty="0" err="1"/>
              <a:t>prodwarehouse</a:t>
            </a:r>
            <a:r>
              <a:rPr lang="de-DE" sz="1600" dirty="0"/>
              <a:t>: </a:t>
            </a:r>
            <a:r>
              <a:rPr lang="de-DE" sz="1600" dirty="0" err="1"/>
              <a:t>Connects</a:t>
            </a:r>
            <a:r>
              <a:rPr lang="de-DE" sz="1600" dirty="0"/>
              <a:t> </a:t>
            </a:r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Warehouse</a:t>
            </a:r>
          </a:p>
          <a:p>
            <a:pPr lvl="2"/>
            <a:r>
              <a:rPr lang="de-DE" sz="1600" dirty="0" err="1"/>
              <a:t>Quantity</a:t>
            </a:r>
            <a:endParaRPr lang="de-DE" sz="1600" dirty="0"/>
          </a:p>
          <a:p>
            <a:pPr lvl="1"/>
            <a:r>
              <a:rPr lang="de-DE" sz="1600" dirty="0" err="1"/>
              <a:t>prodatp</a:t>
            </a:r>
            <a:r>
              <a:rPr lang="de-DE" sz="1600" dirty="0"/>
              <a:t>: </a:t>
            </a:r>
            <a:r>
              <a:rPr lang="de-DE" sz="1600" dirty="0" err="1"/>
              <a:t>Connects</a:t>
            </a:r>
            <a:r>
              <a:rPr lang="de-DE" sz="1600" dirty="0"/>
              <a:t> </a:t>
            </a:r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ATPResult</a:t>
            </a:r>
            <a:endParaRPr lang="de-DE" sz="1600" dirty="0"/>
          </a:p>
          <a:p>
            <a:pPr lvl="2"/>
            <a:r>
              <a:rPr lang="de-DE" sz="1600" dirty="0" err="1"/>
              <a:t>Quantity</a:t>
            </a:r>
            <a:endParaRPr lang="de-DE" sz="1600" dirty="0"/>
          </a:p>
          <a:p>
            <a:endParaRPr lang="de-DE" sz="1600" dirty="0" smtClean="0"/>
          </a:p>
          <a:p>
            <a:r>
              <a:rPr lang="de-DE" sz="1600" dirty="0" smtClean="0"/>
              <a:t>CREATE-Statements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schema</a:t>
            </a:r>
            <a:r>
              <a:rPr lang="de-DE" sz="1600" dirty="0" smtClean="0"/>
              <a:t> will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provided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Data </a:t>
            </a:r>
            <a:r>
              <a:rPr lang="de-DE" sz="1600" dirty="0" err="1" smtClean="0"/>
              <a:t>schema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not final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subject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necessary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37841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19138" y="1727200"/>
            <a:ext cx="8174037" cy="4797425"/>
          </a:xfrm>
        </p:spPr>
        <p:txBody>
          <a:bodyPr/>
          <a:lstStyle/>
          <a:p>
            <a:r>
              <a:rPr lang="de-DE" sz="1600" dirty="0" err="1" smtClean="0"/>
              <a:t>Implement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procure-to-pay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in a (</a:t>
            </a:r>
            <a:r>
              <a:rPr lang="de-DE" sz="1600" dirty="0" err="1" smtClean="0"/>
              <a:t>group</a:t>
            </a:r>
            <a:r>
              <a:rPr lang="de-DE" sz="1600" dirty="0" smtClean="0"/>
              <a:t>) individual </a:t>
            </a:r>
            <a:r>
              <a:rPr lang="de-DE" sz="1600" dirty="0" err="1" smtClean="0"/>
              <a:t>way</a:t>
            </a:r>
            <a:r>
              <a:rPr lang="de-DE" sz="1600" dirty="0" smtClean="0"/>
              <a:t>, </a:t>
            </a:r>
            <a:r>
              <a:rPr lang="de-DE" sz="1600" dirty="0" err="1" smtClean="0"/>
              <a:t>choosing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languages</a:t>
            </a:r>
            <a:r>
              <a:rPr lang="de-DE" sz="1600" dirty="0" smtClean="0"/>
              <a:t>, </a:t>
            </a:r>
            <a:r>
              <a:rPr lang="de-DE" sz="1600" dirty="0" err="1" smtClean="0"/>
              <a:t>libraries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tools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serves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an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an </a:t>
            </a:r>
            <a:r>
              <a:rPr lang="de-DE" sz="1600" dirty="0" err="1" smtClean="0"/>
              <a:t>arbitrary</a:t>
            </a:r>
            <a:r>
              <a:rPr lang="de-DE" sz="1600" dirty="0" smtClean="0"/>
              <a:t>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, </a:t>
            </a:r>
            <a:r>
              <a:rPr lang="de-DE" sz="1600" dirty="0" err="1" smtClean="0"/>
              <a:t>concentrate</a:t>
            </a:r>
            <a:r>
              <a:rPr lang="de-DE" sz="1600" dirty="0" smtClean="0"/>
              <a:t> on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, not on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 real-</a:t>
            </a:r>
            <a:r>
              <a:rPr lang="de-DE" sz="1600" dirty="0" err="1" smtClean="0"/>
              <a:t>life</a:t>
            </a:r>
            <a:r>
              <a:rPr lang="de-DE" sz="1600" dirty="0" smtClean="0"/>
              <a:t> </a:t>
            </a:r>
            <a:r>
              <a:rPr lang="de-DE" sz="1600" dirty="0" err="1" smtClean="0"/>
              <a:t>restrictions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scenario</a:t>
            </a:r>
            <a:r>
              <a:rPr lang="de-DE" sz="1600" dirty="0" smtClean="0"/>
              <a:t> </a:t>
            </a:r>
          </a:p>
          <a:p>
            <a:endParaRPr lang="de-DE" sz="1600" dirty="0" smtClean="0"/>
          </a:p>
          <a:p>
            <a:r>
              <a:rPr lang="de-DE" sz="1600" dirty="0" smtClean="0"/>
              <a:t>Focus on </a:t>
            </a:r>
            <a:r>
              <a:rPr lang="de-DE" sz="1600" dirty="0" err="1" smtClean="0"/>
              <a:t>interesting</a:t>
            </a:r>
            <a:r>
              <a:rPr lang="de-DE" sz="1600" dirty="0" smtClean="0"/>
              <a:t>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implementation</a:t>
            </a:r>
            <a:endParaRPr lang="de-DE" sz="1600" dirty="0" smtClean="0"/>
          </a:p>
          <a:p>
            <a:pPr lvl="1"/>
            <a:r>
              <a:rPr lang="de-DE" sz="1600" dirty="0" err="1" smtClean="0"/>
              <a:t>Examples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:</a:t>
            </a:r>
          </a:p>
          <a:p>
            <a:pPr lvl="2"/>
            <a:r>
              <a:rPr lang="de-DE" sz="1600" dirty="0" err="1" smtClean="0"/>
              <a:t>Where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logic</a:t>
            </a:r>
            <a:r>
              <a:rPr lang="de-DE" sz="1600" dirty="0" smtClean="0"/>
              <a:t> (DB, </a:t>
            </a:r>
            <a:r>
              <a:rPr lang="de-DE" sz="1600" dirty="0" err="1" smtClean="0"/>
              <a:t>client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splitted</a:t>
            </a:r>
            <a:r>
              <a:rPr lang="de-DE" sz="1600" dirty="0" smtClean="0"/>
              <a:t>)?</a:t>
            </a:r>
          </a:p>
          <a:p>
            <a:pPr lvl="2"/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realize</a:t>
            </a:r>
            <a:r>
              <a:rPr lang="de-DE" sz="1600" dirty="0" smtClean="0"/>
              <a:t> </a:t>
            </a:r>
            <a:r>
              <a:rPr lang="de-DE" sz="1600" dirty="0" err="1" smtClean="0"/>
              <a:t>analytics</a:t>
            </a:r>
            <a:r>
              <a:rPr lang="de-DE" sz="1600" dirty="0" smtClean="0"/>
              <a:t>?</a:t>
            </a:r>
          </a:p>
          <a:p>
            <a:pPr lvl="2"/>
            <a:r>
              <a:rPr lang="de-DE" sz="1600" dirty="0" err="1" smtClean="0"/>
              <a:t>How</a:t>
            </a:r>
            <a:r>
              <a:rPr lang="de-DE" sz="1600" dirty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scale</a:t>
            </a:r>
            <a:r>
              <a:rPr lang="de-DE" sz="1600" dirty="0" smtClean="0"/>
              <a:t>?</a:t>
            </a:r>
          </a:p>
          <a:p>
            <a:pPr lvl="2"/>
            <a:r>
              <a:rPr lang="de-DE" sz="1600" dirty="0" err="1" smtClean="0"/>
              <a:t>Where</a:t>
            </a:r>
            <a:r>
              <a:rPr lang="de-DE" sz="1600" dirty="0" smtClean="0"/>
              <a:t> do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presume</a:t>
            </a:r>
            <a:r>
              <a:rPr lang="de-DE" sz="1600" dirty="0" smtClean="0"/>
              <a:t> (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identify</a:t>
            </a:r>
            <a:r>
              <a:rPr lang="de-DE" sz="1600" dirty="0" smtClean="0"/>
              <a:t>)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bottleneck</a:t>
            </a:r>
            <a:r>
              <a:rPr lang="de-DE" sz="1600" dirty="0" smtClean="0"/>
              <a:t>?</a:t>
            </a:r>
          </a:p>
          <a:p>
            <a:pPr lvl="2"/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what</a:t>
            </a:r>
            <a:r>
              <a:rPr lang="de-DE" sz="1600" dirty="0" smtClean="0"/>
              <a:t> </a:t>
            </a:r>
            <a:r>
              <a:rPr lang="de-DE" sz="1600" dirty="0" err="1" smtClean="0"/>
              <a:t>extent</a:t>
            </a:r>
            <a:r>
              <a:rPr lang="de-DE" sz="1600" dirty="0" smtClean="0"/>
              <a:t> </a:t>
            </a:r>
            <a:r>
              <a:rPr lang="de-DE" sz="1600" dirty="0" err="1" smtClean="0"/>
              <a:t>could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implementation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reused</a:t>
            </a:r>
            <a:r>
              <a:rPr lang="de-DE" sz="1600" dirty="0" smtClean="0"/>
              <a:t>, </a:t>
            </a:r>
            <a:r>
              <a:rPr lang="de-DE" sz="1600" dirty="0" err="1" smtClean="0"/>
              <a:t>altered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adapted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processes</a:t>
            </a:r>
            <a:r>
              <a:rPr lang="de-DE" sz="1600" dirty="0"/>
              <a:t>?</a:t>
            </a:r>
          </a:p>
          <a:p>
            <a:pPr lvl="2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8682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</a:t>
            </a:r>
            <a:r>
              <a:rPr lang="en-US" b="1" dirty="0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Procure-</a:t>
            </a:r>
            <a:r>
              <a:rPr lang="en-US" sz="1600" dirty="0"/>
              <a:t>to-</a:t>
            </a:r>
            <a:r>
              <a:rPr lang="en-US" sz="1600" dirty="0" smtClean="0"/>
              <a:t>Pay </a:t>
            </a:r>
            <a:r>
              <a:rPr lang="en-US" sz="1600" dirty="0"/>
              <a:t>business scenario covers all aspects of procuring items to </a:t>
            </a:r>
            <a:r>
              <a:rPr lang="en-US" sz="1600" dirty="0" smtClean="0"/>
              <a:t>stock</a:t>
            </a:r>
          </a:p>
          <a:p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includes activities from sales order, purchasing contract, material resource planning, purchase proposal, purchase request and order management, inbound logistics, inventory management and journal </a:t>
            </a:r>
            <a:r>
              <a:rPr lang="en-US" sz="1600" dirty="0" smtClean="0"/>
              <a:t>entries</a:t>
            </a:r>
          </a:p>
          <a:p>
            <a:endParaRPr lang="en-US" sz="1600" dirty="0" smtClean="0"/>
          </a:p>
          <a:p>
            <a:r>
              <a:rPr lang="en-US" sz="1600" dirty="0" smtClean="0"/>
              <a:t>Simplified process will be regarded in this seminar to allow focusing on implementation parts</a:t>
            </a:r>
          </a:p>
          <a:p>
            <a:endParaRPr lang="en-US" sz="1600" dirty="0"/>
          </a:p>
          <a:p>
            <a:r>
              <a:rPr lang="de-DE" sz="1600" dirty="0"/>
              <a:t>First </a:t>
            </a:r>
            <a:r>
              <a:rPr lang="de-DE" sz="1600" dirty="0" err="1"/>
              <a:t>lets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 smtClean="0"/>
              <a:t>look</a:t>
            </a:r>
            <a:r>
              <a:rPr lang="de-DE" sz="1600" dirty="0" smtClean="0"/>
              <a:t> </a:t>
            </a:r>
            <a:r>
              <a:rPr lang="de-DE" sz="1600" dirty="0" err="1" smtClean="0"/>
              <a:t>onto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customers</a:t>
            </a:r>
            <a:r>
              <a:rPr lang="de-DE" sz="1600" dirty="0"/>
              <a:t> </a:t>
            </a:r>
            <a:r>
              <a:rPr lang="de-DE" sz="1600" dirty="0" err="1"/>
              <a:t>point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view</a:t>
            </a:r>
            <a:endParaRPr lang="de-DE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1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Procurement </a:t>
            </a:r>
            <a:r>
              <a:rPr lang="en-US" b="1" dirty="0"/>
              <a:t>triggered by Sales </a:t>
            </a:r>
            <a:r>
              <a:rPr lang="en-US" b="1" dirty="0" smtClean="0"/>
              <a:t>Demand on Customer Side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/>
              <a:t>sales representative creates a sales order. This indicates a customer demand and if this cannot be covered by the available stock, demand planning triggers the procurement of the item to stock.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supply planner performs an MRP run. The system automatically creates a purchase proposal.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supply planner reviews the purchase proposals and releases it.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purchaser orders the goods according to the purchase request. </a:t>
            </a:r>
            <a:endParaRPr lang="en-US" sz="1600" dirty="0" smtClean="0"/>
          </a:p>
          <a:p>
            <a:r>
              <a:rPr lang="en-US" sz="1600" dirty="0" smtClean="0"/>
              <a:t>An </a:t>
            </a:r>
            <a:r>
              <a:rPr lang="en-US" sz="1600" dirty="0"/>
              <a:t>inbound delivery is created once the goods arrived.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supplier invoice is posted against the goods receipt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Now let’s have a look at the process from suppliers side.</a:t>
            </a:r>
            <a:endParaRPr lang="de-DE" sz="1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From the suppliers point of view, the procure-to-pay scenario consists of the following main steps: 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05064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Pay Scenario in BPMN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Bild 6" descr="Procure-to-Pay(Stock)BPM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3446" y="212364"/>
            <a:ext cx="5477819" cy="7748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 to Pay Steps Overview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1" name="Inhaltsplatzhalter 10" descr="Order-to-p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-1067"/>
          <a:stretch/>
        </p:blipFill>
        <p:spPr>
          <a:xfrm>
            <a:off x="789258" y="2189264"/>
            <a:ext cx="8337550" cy="2567548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9138" y="1727200"/>
            <a:ext cx="8174037" cy="5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First step: Creation of a</a:t>
            </a:r>
            <a:r>
              <a:rPr lang="de-DE" sz="1600" dirty="0" smtClean="0"/>
              <a:t> </a:t>
            </a:r>
            <a:r>
              <a:rPr lang="en-US" sz="1600" dirty="0" smtClean="0"/>
              <a:t>Sales </a:t>
            </a:r>
            <a:r>
              <a:rPr lang="en-US" sz="1600" dirty="0"/>
              <a:t>O</a:t>
            </a:r>
            <a:r>
              <a:rPr lang="en-US" sz="1600" dirty="0" smtClean="0"/>
              <a:t>rder</a:t>
            </a:r>
            <a:endParaRPr lang="de-DE" sz="160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895993" y="2259380"/>
            <a:ext cx="1379093" cy="2485319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3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Sales</a:t>
            </a:r>
            <a:r>
              <a:rPr lang="de-DE" dirty="0" smtClean="0"/>
              <a:t> Order</a:t>
            </a:r>
            <a:endParaRPr lang="de-DE" dirty="0"/>
          </a:p>
        </p:txBody>
      </p:sp>
      <p:pic>
        <p:nvPicPr>
          <p:cNvPr id="4" name="Inhaltsplatzhalter 3" descr="new_sales_ord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" r="-2389"/>
          <a:stretch/>
        </p:blipFill>
        <p:spPr>
          <a:xfrm>
            <a:off x="553173" y="1384397"/>
            <a:ext cx="3874522" cy="5075999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1" y="1456910"/>
            <a:ext cx="4512592" cy="504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dirty="0" smtClean="0"/>
              <a:t>ATP Check</a:t>
            </a:r>
          </a:p>
          <a:p>
            <a:pPr lvl="1"/>
            <a:r>
              <a:rPr lang="de-DE" sz="1400" dirty="0" err="1" smtClean="0"/>
              <a:t>true</a:t>
            </a:r>
            <a:r>
              <a:rPr lang="de-DE" sz="1400" dirty="0" smtClean="0"/>
              <a:t> / </a:t>
            </a:r>
            <a:r>
              <a:rPr lang="de-DE" sz="1400" dirty="0" err="1" smtClean="0"/>
              <a:t>false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date</a:t>
            </a:r>
            <a:r>
              <a:rPr lang="de-DE" sz="1400" dirty="0" smtClean="0"/>
              <a:t> OR</a:t>
            </a:r>
          </a:p>
          <a:p>
            <a:pPr lvl="1"/>
            <a:r>
              <a:rPr lang="de-DE" sz="1400" dirty="0" err="1" smtClean="0"/>
              <a:t>earliest</a:t>
            </a:r>
            <a:r>
              <a:rPr lang="de-DE" sz="1400" dirty="0" smtClean="0"/>
              <a:t> </a:t>
            </a:r>
            <a:r>
              <a:rPr lang="de-DE" sz="1400" dirty="0" err="1" smtClean="0"/>
              <a:t>possible</a:t>
            </a:r>
            <a:r>
              <a:rPr lang="de-DE" sz="1400" dirty="0" smtClean="0"/>
              <a:t> </a:t>
            </a:r>
            <a:r>
              <a:rPr lang="de-DE" sz="1400" dirty="0" err="1" smtClean="0"/>
              <a:t>shipment</a:t>
            </a:r>
            <a:r>
              <a:rPr lang="de-DE" sz="1400" dirty="0" smtClean="0"/>
              <a:t> </a:t>
            </a:r>
            <a:r>
              <a:rPr lang="de-DE" sz="1400" dirty="0" err="1" smtClean="0"/>
              <a:t>date</a:t>
            </a:r>
            <a:endParaRPr lang="de-DE" dirty="0"/>
          </a:p>
          <a:p>
            <a:r>
              <a:rPr lang="de-DE" sz="1600" dirty="0" smtClean="0"/>
              <a:t>Facts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</a:t>
            </a:r>
            <a:endParaRPr lang="de-DE" sz="1600" dirty="0" smtClean="0"/>
          </a:p>
          <a:p>
            <a:pPr lvl="1"/>
            <a:r>
              <a:rPr lang="de-DE" sz="1400" dirty="0" smtClean="0"/>
              <a:t>all </a:t>
            </a:r>
            <a:r>
              <a:rPr lang="de-DE" sz="1400" dirty="0" err="1" smtClean="0"/>
              <a:t>products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their</a:t>
            </a:r>
            <a:r>
              <a:rPr lang="de-DE" sz="1400" dirty="0" smtClean="0"/>
              <a:t> </a:t>
            </a:r>
            <a:r>
              <a:rPr lang="de-DE" sz="1400" dirty="0" err="1" smtClean="0"/>
              <a:t>quantities</a:t>
            </a:r>
            <a:r>
              <a:rPr lang="de-DE" sz="1400" dirty="0" smtClean="0"/>
              <a:t> in </a:t>
            </a:r>
            <a:r>
              <a:rPr lang="de-DE" sz="1400" dirty="0" err="1" smtClean="0"/>
              <a:t>current</a:t>
            </a:r>
            <a:r>
              <a:rPr lang="de-DE" sz="1400" dirty="0" smtClean="0"/>
              <a:t> </a:t>
            </a:r>
            <a:r>
              <a:rPr lang="de-DE" sz="1400" dirty="0" err="1" smtClean="0"/>
              <a:t>Sales</a:t>
            </a:r>
            <a:r>
              <a:rPr lang="de-DE" sz="1400" dirty="0" smtClean="0"/>
              <a:t> Order </a:t>
            </a:r>
          </a:p>
          <a:p>
            <a:pPr lvl="1"/>
            <a:r>
              <a:rPr lang="de-DE" sz="1400" dirty="0" err="1" smtClean="0"/>
              <a:t>current</a:t>
            </a:r>
            <a:r>
              <a:rPr lang="de-DE" sz="1400" dirty="0" smtClean="0"/>
              <a:t> stock</a:t>
            </a:r>
          </a:p>
          <a:p>
            <a:pPr lvl="1"/>
            <a:r>
              <a:rPr lang="de-DE" sz="1400" dirty="0" err="1" smtClean="0"/>
              <a:t>forecasting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  <a:p>
            <a:pPr lvl="1"/>
            <a:r>
              <a:rPr lang="de-DE" sz="1400" dirty="0" smtClean="0"/>
              <a:t>ATP </a:t>
            </a:r>
            <a:r>
              <a:rPr lang="de-DE" sz="1400" dirty="0" err="1" smtClean="0"/>
              <a:t>checks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done</a:t>
            </a:r>
            <a:r>
              <a:rPr lang="de-DE" sz="1400" dirty="0" smtClean="0"/>
              <a:t> </a:t>
            </a:r>
            <a:r>
              <a:rPr lang="de-DE" sz="1400" dirty="0"/>
              <a:t>on </a:t>
            </a:r>
            <a:r>
              <a:rPr lang="de-DE" sz="1400" dirty="0" err="1"/>
              <a:t>daily</a:t>
            </a:r>
            <a:r>
              <a:rPr lang="de-DE" sz="1400" dirty="0"/>
              <a:t> </a:t>
            </a:r>
            <a:r>
              <a:rPr lang="de-DE" sz="1400" dirty="0" err="1" smtClean="0"/>
              <a:t>basis</a:t>
            </a:r>
            <a:endParaRPr lang="de-DE" sz="1400" dirty="0" smtClean="0"/>
          </a:p>
          <a:p>
            <a:pPr lvl="1"/>
            <a:r>
              <a:rPr lang="de-DE" sz="1400" dirty="0" err="1" smtClean="0"/>
              <a:t>only</a:t>
            </a:r>
            <a:r>
              <a:rPr lang="de-DE" sz="1400" dirty="0" smtClean="0"/>
              <a:t> </a:t>
            </a:r>
            <a:r>
              <a:rPr lang="de-DE" sz="1400" dirty="0" err="1" smtClean="0"/>
              <a:t>shipped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in a stock </a:t>
            </a:r>
            <a:r>
              <a:rPr lang="de-DE" sz="1400" dirty="0" err="1" smtClean="0"/>
              <a:t>change</a:t>
            </a:r>
            <a:endParaRPr lang="de-DE" sz="1400" dirty="0" smtClean="0"/>
          </a:p>
          <a:p>
            <a:pPr lvl="1"/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still </a:t>
            </a:r>
            <a:r>
              <a:rPr lang="de-DE" sz="1400" dirty="0" err="1" smtClean="0"/>
              <a:t>count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stock, but </a:t>
            </a:r>
            <a:r>
              <a:rPr lang="de-DE" sz="1400" dirty="0" err="1" smtClean="0"/>
              <a:t>can‘t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fulfill</a:t>
            </a:r>
            <a:r>
              <a:rPr lang="de-DE" sz="1400" dirty="0" smtClean="0"/>
              <a:t> ATP </a:t>
            </a:r>
            <a:r>
              <a:rPr lang="de-DE" sz="1400" dirty="0" err="1" smtClean="0"/>
              <a:t>checks</a:t>
            </a:r>
            <a:r>
              <a:rPr lang="de-DE" sz="1400" dirty="0" smtClean="0"/>
              <a:t> </a:t>
            </a:r>
            <a:r>
              <a:rPr lang="de-DE" sz="1400" dirty="0" err="1" smtClean="0"/>
              <a:t>any</a:t>
            </a:r>
            <a:r>
              <a:rPr lang="de-DE" sz="1400" dirty="0" smtClean="0"/>
              <a:t> </a:t>
            </a:r>
            <a:r>
              <a:rPr lang="de-DE" sz="1400" dirty="0" err="1" smtClean="0"/>
              <a:t>longer</a:t>
            </a:r>
            <a:endParaRPr lang="de-DE" sz="1400" dirty="0" smtClean="0"/>
          </a:p>
          <a:p>
            <a:pPr lvl="1"/>
            <a:r>
              <a:rPr lang="de-DE" sz="1400" dirty="0" err="1"/>
              <a:t>l</a:t>
            </a:r>
            <a:r>
              <a:rPr lang="de-DE" sz="1400" dirty="0" err="1" smtClean="0"/>
              <a:t>ow</a:t>
            </a:r>
            <a:r>
              <a:rPr lang="de-DE" sz="1400" dirty="0" smtClean="0"/>
              <a:t> </a:t>
            </a:r>
            <a:r>
              <a:rPr lang="de-DE" sz="1400" dirty="0" err="1" smtClean="0"/>
              <a:t>priority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not </a:t>
            </a:r>
            <a:r>
              <a:rPr lang="de-DE" sz="1400" dirty="0" err="1" smtClean="0"/>
              <a:t>yet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shall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meet</a:t>
            </a:r>
            <a:r>
              <a:rPr lang="de-DE" sz="1400" dirty="0" smtClean="0"/>
              <a:t> ATP </a:t>
            </a:r>
            <a:r>
              <a:rPr lang="de-DE" sz="1400" dirty="0" err="1" smtClean="0"/>
              <a:t>checks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higher</a:t>
            </a:r>
            <a:r>
              <a:rPr lang="de-DE" sz="1400" dirty="0" smtClean="0"/>
              <a:t> </a:t>
            </a:r>
            <a:r>
              <a:rPr lang="de-DE" sz="1400" dirty="0" err="1" smtClean="0"/>
              <a:t>priority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18003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Sales</a:t>
            </a:r>
            <a:r>
              <a:rPr lang="de-DE" dirty="0" smtClean="0"/>
              <a:t> Order</a:t>
            </a:r>
            <a:endParaRPr lang="de-DE" dirty="0"/>
          </a:p>
        </p:txBody>
      </p:sp>
      <p:pic>
        <p:nvPicPr>
          <p:cNvPr id="4" name="Inhaltsplatzhalter 3" descr="new_sales_ord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" r="-2389"/>
          <a:stretch/>
        </p:blipFill>
        <p:spPr>
          <a:xfrm>
            <a:off x="553173" y="1384397"/>
            <a:ext cx="3874522" cy="5075999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DCB26-31A7-407B-913D-2205DF99309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1" y="1456910"/>
            <a:ext cx="4512592" cy="504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44500" indent="-265113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■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260350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□"/>
              <a:defRPr>
                <a:solidFill>
                  <a:schemeClr val="tx1"/>
                </a:solidFill>
                <a:latin typeface="+mn-lt"/>
              </a:defRPr>
            </a:lvl2pPr>
            <a:lvl3pPr marL="1341438" indent="-276225" algn="l" rtl="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◊"/>
              <a:defRPr>
                <a:solidFill>
                  <a:schemeClr val="tx1"/>
                </a:solidFill>
                <a:latin typeface="+mn-lt"/>
              </a:defRPr>
            </a:lvl3pPr>
            <a:lvl4pPr marL="1792288" indent="-263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</a:defRPr>
            </a:lvl4pPr>
            <a:lvl5pPr marL="1790700" indent="-2698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6241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0813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5385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99573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dirty="0"/>
              <a:t>Do not </a:t>
            </a:r>
            <a:r>
              <a:rPr lang="de-DE" sz="1600" dirty="0" err="1" smtClean="0"/>
              <a:t>consider</a:t>
            </a:r>
            <a:endParaRPr lang="de-DE" sz="1600" dirty="0" smtClean="0"/>
          </a:p>
          <a:p>
            <a:pPr lvl="1"/>
            <a:r>
              <a:rPr lang="de-DE" sz="1400" dirty="0" err="1" smtClean="0"/>
              <a:t>splitting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fulfill</a:t>
            </a:r>
            <a:r>
              <a:rPr lang="de-DE" sz="1400" dirty="0" smtClean="0"/>
              <a:t> </a:t>
            </a:r>
            <a:r>
              <a:rPr lang="de-DE" sz="1400" dirty="0" err="1" smtClean="0"/>
              <a:t>parts</a:t>
            </a:r>
            <a:r>
              <a:rPr lang="de-DE" sz="1400" dirty="0" smtClean="0"/>
              <a:t> </a:t>
            </a:r>
            <a:r>
              <a:rPr lang="de-DE" sz="1400" dirty="0" err="1" smtClean="0"/>
              <a:t>earliest</a:t>
            </a:r>
            <a:r>
              <a:rPr lang="de-DE" sz="1400" dirty="0" smtClean="0"/>
              <a:t> </a:t>
            </a:r>
            <a:r>
              <a:rPr lang="de-DE" sz="1400" dirty="0" err="1" smtClean="0"/>
              <a:t>possible</a:t>
            </a:r>
            <a:r>
              <a:rPr lang="de-DE" sz="1400" dirty="0" smtClean="0"/>
              <a:t> (</a:t>
            </a:r>
            <a:r>
              <a:rPr lang="de-DE" sz="1400" dirty="0" err="1" smtClean="0"/>
              <a:t>like</a:t>
            </a:r>
            <a:r>
              <a:rPr lang="de-DE" sz="1400" dirty="0" smtClean="0"/>
              <a:t> Amazon </a:t>
            </a:r>
            <a:r>
              <a:rPr lang="de-DE" sz="1400" dirty="0" err="1" smtClean="0"/>
              <a:t>does</a:t>
            </a:r>
            <a:r>
              <a:rPr lang="de-DE" sz="1400" dirty="0" smtClean="0"/>
              <a:t>)</a:t>
            </a:r>
          </a:p>
          <a:p>
            <a:pPr lvl="1"/>
            <a:r>
              <a:rPr lang="de-DE" sz="1400" dirty="0" err="1"/>
              <a:t>a</a:t>
            </a:r>
            <a:r>
              <a:rPr lang="de-DE" sz="1400" dirty="0" err="1" smtClean="0"/>
              <a:t>ffinity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certain</a:t>
            </a:r>
            <a:r>
              <a:rPr lang="de-DE" sz="1400" dirty="0" smtClean="0"/>
              <a:t> </a:t>
            </a:r>
            <a:r>
              <a:rPr lang="de-DE" sz="1400" dirty="0" err="1" smtClean="0"/>
              <a:t>orders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goods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warehouses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cost</a:t>
            </a:r>
            <a:r>
              <a:rPr lang="de-DE" sz="1400" dirty="0" smtClean="0"/>
              <a:t> </a:t>
            </a:r>
            <a:r>
              <a:rPr lang="de-DE" sz="1400" dirty="0" err="1" smtClean="0"/>
              <a:t>reduction</a:t>
            </a:r>
            <a:r>
              <a:rPr lang="de-DE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1512</TotalTime>
  <Words>1222</Words>
  <Application>Microsoft Macintosh PowerPoint</Application>
  <PresentationFormat>On-screen Show (4:3)</PresentationFormat>
  <Paragraphs>173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hpi_folienmaster_2007_01</vt:lpstr>
      <vt:lpstr>hpi_orange</vt:lpstr>
      <vt:lpstr>Benutzerdefiniertes Design</vt:lpstr>
      <vt:lpstr>Trends and Concepts  in the Software Industry I </vt:lpstr>
      <vt:lpstr>Seminar goals</vt:lpstr>
      <vt:lpstr>Scenario Introduction</vt:lpstr>
      <vt:lpstr>  Procurement triggered by Sales Demand on Customer Side</vt:lpstr>
      <vt:lpstr>Procure to Pay Steps Overview</vt:lpstr>
      <vt:lpstr>Procure to Pay Scenario in BPMN</vt:lpstr>
      <vt:lpstr>Procure to Pay Steps Overview</vt:lpstr>
      <vt:lpstr>Create Sales Order</vt:lpstr>
      <vt:lpstr>Create Sales Order</vt:lpstr>
      <vt:lpstr>Create Sales Order</vt:lpstr>
      <vt:lpstr>Procure to Pay Steps Overview</vt:lpstr>
      <vt:lpstr>Release Ordered Goods</vt:lpstr>
      <vt:lpstr>Procure to Pay Steps Overview</vt:lpstr>
      <vt:lpstr>Post Goods Issue</vt:lpstr>
      <vt:lpstr>Procure to Pay Steps Overview</vt:lpstr>
      <vt:lpstr>Post Customer Invoice</vt:lpstr>
      <vt:lpstr>Procure to Pay Steps Overview</vt:lpstr>
      <vt:lpstr>Dun Customer</vt:lpstr>
      <vt:lpstr>Dun Customer</vt:lpstr>
      <vt:lpstr>Procure to Pay Steps Overview</vt:lpstr>
      <vt:lpstr>Dun Customer</vt:lpstr>
      <vt:lpstr>Procure to Pay Steps Overview</vt:lpstr>
      <vt:lpstr>Analytics</vt:lpstr>
      <vt:lpstr>Data Schema</vt:lpstr>
      <vt:lpstr>Data Schema explained</vt:lpstr>
      <vt:lpstr>Data Schema explained</vt:lpstr>
      <vt:lpstr>Your task</vt:lpstr>
    </vt:vector>
  </TitlesOfParts>
  <Manager/>
  <Company>HPI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Jens Krueger</dc:creator>
  <cp:keywords/>
  <dc:description/>
  <cp:lastModifiedBy>Jens Krueger</cp:lastModifiedBy>
  <cp:revision>123</cp:revision>
  <dcterms:created xsi:type="dcterms:W3CDTF">2011-05-09T08:18:50Z</dcterms:created>
  <dcterms:modified xsi:type="dcterms:W3CDTF">2012-04-25T09:42:12Z</dcterms:modified>
  <cp:category/>
</cp:coreProperties>
</file>