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8" r:id="rId4"/>
    <p:sldId id="265" r:id="rId5"/>
    <p:sldId id="263" r:id="rId6"/>
    <p:sldId id="264" r:id="rId7"/>
    <p:sldId id="259" r:id="rId8"/>
    <p:sldId id="257" r:id="rId9"/>
    <p:sldId id="266" r:id="rId10"/>
    <p:sldId id="267" r:id="rId11"/>
    <p:sldId id="268" r:id="rId12"/>
    <p:sldId id="260" r:id="rId13"/>
    <p:sldId id="262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5" autoAdjust="0"/>
  </p:normalViewPr>
  <p:slideViewPr>
    <p:cSldViewPr>
      <p:cViewPr>
        <p:scale>
          <a:sx n="125" d="100"/>
          <a:sy n="125" d="100"/>
        </p:scale>
        <p:origin x="-122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44B-776D-4908-B135-BED6833C9F76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E5767-879F-458F-B26E-09FB80BCAC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Wie weit ist der Prozess implementiert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5C7489E-969B-49EA-82EC-3ACE3D17C8D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George, Felix Leupold</a:t>
            </a:r>
            <a:endParaRPr lang="en-US" dirty="0"/>
          </a:p>
          <a:p>
            <a:r>
              <a:rPr lang="en-US" dirty="0" smtClean="0"/>
              <a:t>Trends and Concepts midterm presentation</a:t>
            </a:r>
          </a:p>
        </p:txBody>
      </p:sp>
      <p:pic>
        <p:nvPicPr>
          <p:cNvPr id="1026" name="Picture 2" descr="o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2"/>
          <a:stretch/>
        </p:blipFill>
        <p:spPr bwMode="auto">
          <a:xfrm>
            <a:off x="417320" y="4437112"/>
            <a:ext cx="56764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Example: </a:t>
            </a:r>
            <a:r>
              <a:rPr lang="en-US" dirty="0" smtClean="0"/>
              <a:t>Save/POST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 err="1"/>
              <a:t>OData.request</a:t>
            </a:r>
            <a:r>
              <a:rPr lang="en-US" sz="1400" dirty="0" smtClean="0"/>
              <a:t>({ </a:t>
            </a:r>
            <a:endParaRPr lang="en-US" sz="1400" dirty="0"/>
          </a:p>
          <a:p>
            <a:pPr marL="45720" indent="0">
              <a:buNone/>
            </a:pPr>
            <a:r>
              <a:rPr lang="en-US" sz="1400" dirty="0"/>
              <a:t>               </a:t>
            </a:r>
            <a:r>
              <a:rPr lang="en-US" sz="1400" dirty="0" smtClean="0"/>
              <a:t>	</a:t>
            </a:r>
            <a:r>
              <a:rPr lang="en-US" sz="1400" dirty="0" err="1" smtClean="0"/>
              <a:t>requestUri</a:t>
            </a:r>
            <a:r>
              <a:rPr lang="en-US" sz="1400" dirty="0"/>
              <a:t>: </a:t>
            </a:r>
            <a:r>
              <a:rPr lang="en-US" sz="1400" dirty="0" smtClean="0"/>
              <a:t>"</a:t>
            </a:r>
            <a:r>
              <a:rPr lang="en-US" sz="1400" dirty="0" err="1"/>
              <a:t>ODataERP.svc</a:t>
            </a:r>
            <a:r>
              <a:rPr lang="en-US" sz="1400" dirty="0"/>
              <a:t>/$batch",</a:t>
            </a:r>
          </a:p>
          <a:p>
            <a:pPr marL="45720" indent="0">
              <a:buNone/>
            </a:pPr>
            <a:r>
              <a:rPr lang="en-US" sz="1400" dirty="0"/>
              <a:t>                </a:t>
            </a:r>
            <a:r>
              <a:rPr lang="en-US" sz="1400" dirty="0" smtClean="0"/>
              <a:t>	method</a:t>
            </a:r>
            <a:r>
              <a:rPr lang="en-US" sz="1400" dirty="0"/>
              <a:t>: "POST",</a:t>
            </a:r>
          </a:p>
          <a:p>
            <a:pPr marL="45720" indent="0">
              <a:buNone/>
            </a:pPr>
            <a:r>
              <a:rPr lang="en-US" sz="1400" dirty="0"/>
              <a:t>                </a:t>
            </a:r>
            <a:r>
              <a:rPr lang="en-US" sz="1400" dirty="0" smtClean="0"/>
              <a:t>	data</a:t>
            </a:r>
            <a:r>
              <a:rPr lang="en-US" sz="1400" dirty="0"/>
              <a:t>: </a:t>
            </a:r>
            <a:r>
              <a:rPr lang="en-US" sz="1400" dirty="0" err="1"/>
              <a:t>requestData</a:t>
            </a:r>
            <a:endParaRPr lang="en-US" sz="1400" dirty="0"/>
          </a:p>
          <a:p>
            <a:pPr marL="45720" indent="0">
              <a:buNone/>
            </a:pPr>
            <a:r>
              <a:rPr lang="en-US" sz="1400" dirty="0"/>
              <a:t>                },</a:t>
            </a:r>
          </a:p>
          <a:p>
            <a:pPr marL="45720" indent="0">
              <a:buNone/>
            </a:pPr>
            <a:r>
              <a:rPr lang="en-US" sz="1400" dirty="0"/>
              <a:t>                function (data) </a:t>
            </a:r>
            <a:r>
              <a:rPr lang="en-US" sz="1400" dirty="0" smtClean="0"/>
              <a:t>{}, //success</a:t>
            </a:r>
            <a:endParaRPr lang="en-US" sz="1400" dirty="0"/>
          </a:p>
          <a:p>
            <a:pPr marL="45720" indent="0">
              <a:buNone/>
            </a:pPr>
            <a:r>
              <a:rPr lang="en-US" sz="1400" dirty="0"/>
              <a:t>                function (err) </a:t>
            </a:r>
            <a:r>
              <a:rPr lang="en-US" sz="1400" dirty="0" smtClean="0"/>
              <a:t>{}, // error</a:t>
            </a:r>
            <a:endParaRPr lang="en-US" sz="1400" dirty="0"/>
          </a:p>
          <a:p>
            <a:pPr marL="4572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OData.batchHandler</a:t>
            </a:r>
            <a:endParaRPr lang="en-US" sz="1400" dirty="0"/>
          </a:p>
          <a:p>
            <a:pPr marL="45720" indent="0">
              <a:buNone/>
            </a:pPr>
            <a:r>
              <a:rPr lang="en-US" sz="1400" dirty="0" smtClean="0"/>
              <a:t>            );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23528" y="980728"/>
            <a:ext cx="79208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requestData</a:t>
            </a:r>
            <a:r>
              <a:rPr lang="en-US" sz="1400" dirty="0"/>
              <a:t> = { __</a:t>
            </a:r>
            <a:r>
              <a:rPr lang="en-US" sz="1400" dirty="0" err="1"/>
              <a:t>batchRequests</a:t>
            </a:r>
            <a:r>
              <a:rPr lang="en-US" sz="1400" dirty="0"/>
              <a:t>: [{ __</a:t>
            </a:r>
            <a:r>
              <a:rPr lang="en-US" sz="1400" dirty="0" err="1"/>
              <a:t>changeRequests</a:t>
            </a:r>
            <a:r>
              <a:rPr lang="en-US" sz="1400" dirty="0"/>
              <a:t>: </a:t>
            </a:r>
          </a:p>
          <a:p>
            <a:r>
              <a:rPr lang="en-US" sz="1400" dirty="0"/>
              <a:t>                    [</a:t>
            </a:r>
          </a:p>
          <a:p>
            <a:r>
              <a:rPr lang="en-US" sz="1400" dirty="0"/>
              <a:t>                        { </a:t>
            </a:r>
            <a:r>
              <a:rPr lang="en-US" sz="1400" dirty="0" err="1"/>
              <a:t>requestUri</a:t>
            </a:r>
            <a:r>
              <a:rPr lang="en-US" sz="1400" dirty="0"/>
              <a:t>: "</a:t>
            </a:r>
            <a:r>
              <a:rPr lang="en-US" sz="1400" dirty="0" err="1"/>
              <a:t>SalesOrder</a:t>
            </a:r>
            <a:r>
              <a:rPr lang="en-US" sz="1400" dirty="0"/>
              <a:t>", method: "POST", headers: { </a:t>
            </a:r>
            <a:r>
              <a:rPr lang="en-US" sz="1400" dirty="0">
                <a:solidFill>
                  <a:schemeClr val="tx2"/>
                </a:solidFill>
              </a:rPr>
              <a:t>"Content-ID": "1"</a:t>
            </a:r>
            <a:r>
              <a:rPr lang="en-US" sz="1400" dirty="0"/>
              <a:t> }, data: {</a:t>
            </a:r>
          </a:p>
          <a:p>
            <a:r>
              <a:rPr lang="en-US" sz="1400" dirty="0"/>
              <a:t>                                </a:t>
            </a:r>
            <a:r>
              <a:rPr lang="en-US" sz="1400" dirty="0" err="1"/>
              <a:t>CustomerID</a:t>
            </a:r>
            <a:r>
              <a:rPr lang="en-US" sz="1400" dirty="0"/>
              <a:t>: </a:t>
            </a:r>
            <a:r>
              <a:rPr lang="en-US" sz="1400" dirty="0" err="1"/>
              <a:t>so.customer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     </a:t>
            </a:r>
            <a:r>
              <a:rPr lang="en-US" sz="1400" dirty="0" err="1"/>
              <a:t>DeliveryDate</a:t>
            </a:r>
            <a:r>
              <a:rPr lang="en-US" sz="1400" dirty="0"/>
              <a:t>: $("#order-delivery-date").</a:t>
            </a:r>
            <a:r>
              <a:rPr lang="en-US" sz="1400" dirty="0" err="1"/>
              <a:t>datepicker</a:t>
            </a:r>
            <a:r>
              <a:rPr lang="en-US" sz="1400" dirty="0"/>
              <a:t>("</a:t>
            </a:r>
            <a:r>
              <a:rPr lang="en-US" sz="1400" dirty="0" err="1"/>
              <a:t>getDate</a:t>
            </a:r>
            <a:r>
              <a:rPr lang="en-US" sz="1400" dirty="0"/>
              <a:t>"),</a:t>
            </a:r>
          </a:p>
          <a:p>
            <a:r>
              <a:rPr lang="en-US" sz="1400" dirty="0"/>
              <a:t>                                </a:t>
            </a:r>
            <a:r>
              <a:rPr lang="en-US" sz="1400" dirty="0" err="1"/>
              <a:t>PaymentTerms</a:t>
            </a:r>
            <a:r>
              <a:rPr lang="en-US" sz="1400" dirty="0"/>
              <a:t>: </a:t>
            </a:r>
            <a:r>
              <a:rPr lang="en-US" sz="1400" dirty="0" err="1"/>
              <a:t>parseInt</a:t>
            </a:r>
            <a:r>
              <a:rPr lang="en-US" sz="1400" dirty="0"/>
              <a:t>($("#order-payment-terms").</a:t>
            </a:r>
            <a:r>
              <a:rPr lang="en-US" sz="1400" dirty="0" err="1"/>
              <a:t>val</a:t>
            </a:r>
            <a:r>
              <a:rPr lang="en-US" sz="1400" dirty="0"/>
              <a:t>()),</a:t>
            </a:r>
          </a:p>
          <a:p>
            <a:r>
              <a:rPr lang="en-US" sz="1400" dirty="0"/>
              <a:t>                                Priority: </a:t>
            </a:r>
            <a:r>
              <a:rPr lang="en-US" sz="1400" dirty="0" err="1"/>
              <a:t>parseInt</a:t>
            </a:r>
            <a:r>
              <a:rPr lang="en-US" sz="1400" dirty="0"/>
              <a:t>($("#priority-selection").</a:t>
            </a:r>
            <a:r>
              <a:rPr lang="en-US" sz="1400" dirty="0" err="1"/>
              <a:t>val</a:t>
            </a:r>
            <a:r>
              <a:rPr lang="en-US" sz="1400" dirty="0"/>
              <a:t>())</a:t>
            </a:r>
          </a:p>
          <a:p>
            <a:r>
              <a:rPr lang="en-US" sz="1400" dirty="0"/>
              <a:t>                            }</a:t>
            </a:r>
          </a:p>
          <a:p>
            <a:r>
              <a:rPr lang="en-US" sz="1400" dirty="0"/>
              <a:t>                        }</a:t>
            </a:r>
          </a:p>
          <a:p>
            <a:r>
              <a:rPr lang="en-US" sz="1400" dirty="0"/>
              <a:t>                    ]</a:t>
            </a:r>
          </a:p>
          <a:p>
            <a:r>
              <a:rPr lang="en-US" sz="1400" dirty="0"/>
              <a:t>                    }]</a:t>
            </a:r>
          </a:p>
          <a:p>
            <a:r>
              <a:rPr lang="en-US" sz="1400" dirty="0"/>
              <a:t>                };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           for 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 </a:t>
            </a:r>
            <a:r>
              <a:rPr lang="en-US" sz="1400" dirty="0" err="1"/>
              <a:t>so.products.length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requestObject</a:t>
            </a:r>
            <a:r>
              <a:rPr lang="en-US" sz="1400" dirty="0"/>
              <a:t> = { </a:t>
            </a:r>
          </a:p>
          <a:p>
            <a:r>
              <a:rPr lang="en-US" sz="1400" dirty="0"/>
              <a:t>                            </a:t>
            </a:r>
            <a:r>
              <a:rPr lang="en-US" sz="1400" dirty="0" err="1"/>
              <a:t>requestUri</a:t>
            </a:r>
            <a:r>
              <a:rPr lang="en-US" sz="1400" dirty="0"/>
              <a:t>: "</a:t>
            </a:r>
            <a:r>
              <a:rPr lang="en-US" sz="1400" dirty="0" err="1"/>
              <a:t>ProductForSalesOrder</a:t>
            </a:r>
            <a:r>
              <a:rPr lang="en-US" sz="1400" dirty="0"/>
              <a:t>", method: "POST", data: {</a:t>
            </a:r>
          </a:p>
          <a:p>
            <a:r>
              <a:rPr lang="en-US" sz="1400" dirty="0"/>
              <a:t>                                Quantity: </a:t>
            </a:r>
            <a:r>
              <a:rPr lang="en-US" sz="1400" dirty="0" err="1"/>
              <a:t>so.products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].quantity,</a:t>
            </a:r>
          </a:p>
          <a:p>
            <a:r>
              <a:rPr lang="en-US" sz="1400" dirty="0"/>
              <a:t>                                </a:t>
            </a:r>
            <a:r>
              <a:rPr lang="en-US" sz="1400" dirty="0" err="1"/>
              <a:t>ProductID</a:t>
            </a:r>
            <a:r>
              <a:rPr lang="en-US" sz="1400" dirty="0"/>
              <a:t>: </a:t>
            </a:r>
            <a:r>
              <a:rPr lang="en-US" sz="1400" dirty="0" err="1"/>
              <a:t>so.products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].product.ID,</a:t>
            </a:r>
          </a:p>
          <a:p>
            <a:r>
              <a:rPr lang="en-US" sz="1400" dirty="0"/>
              <a:t>                                </a:t>
            </a:r>
            <a:r>
              <a:rPr lang="en-US" sz="1400" dirty="0" err="1"/>
              <a:t>SalesOrderID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2"/>
                </a:solidFill>
              </a:rPr>
              <a:t>{ __metadata: { </a:t>
            </a:r>
            <a:r>
              <a:rPr lang="en-US" sz="1400" dirty="0" err="1">
                <a:solidFill>
                  <a:schemeClr val="tx2"/>
                </a:solidFill>
              </a:rPr>
              <a:t>uri</a:t>
            </a:r>
            <a:r>
              <a:rPr lang="en-US" sz="1400" dirty="0">
                <a:solidFill>
                  <a:schemeClr val="tx2"/>
                </a:solidFill>
              </a:rPr>
              <a:t>: "$1"} }.ID</a:t>
            </a:r>
          </a:p>
          <a:p>
            <a:r>
              <a:rPr lang="en-US" sz="1400" dirty="0"/>
              <a:t>                            }</a:t>
            </a:r>
          </a:p>
          <a:p>
            <a:r>
              <a:rPr lang="en-US" sz="1400" dirty="0"/>
              <a:t>                        };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requestData</a:t>
            </a:r>
            <a:r>
              <a:rPr lang="en-US" sz="1400" dirty="0"/>
              <a:t>.__</a:t>
            </a:r>
            <a:r>
              <a:rPr lang="en-US" sz="1400" dirty="0" err="1"/>
              <a:t>batchRequests</a:t>
            </a:r>
            <a:r>
              <a:rPr lang="en-US" sz="1400" dirty="0"/>
              <a:t>[0].__</a:t>
            </a:r>
            <a:r>
              <a:rPr lang="en-US" sz="1400" dirty="0" err="1"/>
              <a:t>changeRequests.push</a:t>
            </a:r>
            <a:r>
              <a:rPr lang="en-US" sz="1400" dirty="0"/>
              <a:t>(</a:t>
            </a:r>
            <a:r>
              <a:rPr lang="en-US" sz="1400" dirty="0" err="1"/>
              <a:t>requestObject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Authorization </a:t>
            </a:r>
            <a:r>
              <a:rPr lang="en-US" dirty="0" smtClean="0"/>
              <a:t>(</a:t>
            </a:r>
            <a:r>
              <a:rPr lang="en-US" dirty="0" err="1" smtClean="0"/>
              <a:t>ODataERP.svc</a:t>
            </a:r>
            <a:r>
              <a:rPr lang="en-US" dirty="0" smtClean="0"/>
              <a:t>):</a:t>
            </a:r>
          </a:p>
          <a:p>
            <a:pPr lvl="1"/>
            <a:r>
              <a:rPr lang="en-US" sz="1400" dirty="0" err="1"/>
              <a:t>config.SetEntitySetAccessRule</a:t>
            </a:r>
            <a:r>
              <a:rPr lang="en-US" sz="1400" dirty="0"/>
              <a:t>("*", </a:t>
            </a:r>
            <a:r>
              <a:rPr lang="en-US" sz="1400" dirty="0" err="1"/>
              <a:t>EntitySetRights.All</a:t>
            </a:r>
            <a:r>
              <a:rPr lang="en-US" sz="1400" dirty="0" smtClean="0"/>
              <a:t>);</a:t>
            </a:r>
          </a:p>
          <a:p>
            <a:pPr lvl="1"/>
            <a:endParaRPr lang="de-DE" sz="1400" dirty="0"/>
          </a:p>
          <a:p>
            <a:pPr lvl="1"/>
            <a:endParaRPr lang="de-DE" sz="1400" dirty="0" smtClean="0"/>
          </a:p>
          <a:p>
            <a:pPr lvl="1"/>
            <a:endParaRPr lang="de-DE" sz="1400" dirty="0"/>
          </a:p>
          <a:p>
            <a:pPr lvl="1"/>
            <a:endParaRPr lang="de-DE" sz="1400" dirty="0" smtClean="0"/>
          </a:p>
          <a:p>
            <a:pPr lvl="1"/>
            <a:endParaRPr lang="de-DE" sz="1400" dirty="0" smtClean="0"/>
          </a:p>
          <a:p>
            <a:r>
              <a:rPr lang="en-US" dirty="0" smtClean="0"/>
              <a:t>No </a:t>
            </a:r>
            <a:r>
              <a:rPr lang="en-US" dirty="0"/>
              <a:t>authentication </a:t>
            </a:r>
            <a:r>
              <a:rPr lang="en-US" dirty="0" smtClean="0"/>
              <a:t>in </a:t>
            </a:r>
            <a:r>
              <a:rPr lang="en-US" dirty="0" err="1"/>
              <a:t>OData</a:t>
            </a:r>
            <a:endParaRPr lang="en-US" dirty="0"/>
          </a:p>
          <a:p>
            <a:pPr lvl="1"/>
            <a:r>
              <a:rPr lang="en-US" dirty="0"/>
              <a:t>Authentication on a different layer (e.g. using 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No role specific authorization on attribute level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IgnoreProperties</a:t>
            </a:r>
            <a:r>
              <a:rPr lang="en-US" dirty="0"/>
              <a:t>(“</a:t>
            </a:r>
            <a:r>
              <a:rPr lang="en-US" dirty="0" err="1"/>
              <a:t>SecretAttribute</a:t>
            </a:r>
            <a:r>
              <a:rPr lang="en-US" dirty="0"/>
              <a:t>")]</a:t>
            </a:r>
          </a:p>
          <a:p>
            <a:endParaRPr lang="de-DE" sz="1600" dirty="0"/>
          </a:p>
          <a:p>
            <a:pPr lvl="1"/>
            <a:endParaRPr lang="de-DE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5436096" y="3352302"/>
            <a:ext cx="926564" cy="421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372200" y="3352302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.All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AllRead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AllWrite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WriteDelete</a:t>
            </a:r>
            <a:endParaRPr lang="en-US" dirty="0" smtClean="0"/>
          </a:p>
          <a:p>
            <a:r>
              <a:rPr lang="de-DE" dirty="0" smtClean="0"/>
              <a:t>…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3419872" y="3362498"/>
            <a:ext cx="651892" cy="354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95736" y="355823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Customer</a:t>
            </a:r>
          </a:p>
          <a:p>
            <a:r>
              <a:rPr lang="en-US" dirty="0" err="1" smtClean="0"/>
              <a:t>SalesOrder</a:t>
            </a:r>
            <a:endParaRPr lang="en-US" dirty="0" smtClean="0"/>
          </a:p>
          <a:p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is great for exposing data for reading access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is great for small publishing apps</a:t>
            </a:r>
          </a:p>
          <a:p>
            <a:endParaRPr lang="en-US" dirty="0" smtClean="0"/>
          </a:p>
          <a:p>
            <a:r>
              <a:rPr lang="de-DE" dirty="0" err="1" smtClean="0"/>
              <a:t>OData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7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524312" y="3501008"/>
            <a:ext cx="28083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Status</a:t>
            </a:r>
            <a:endParaRPr lang="en-US" dirty="0"/>
          </a:p>
        </p:txBody>
      </p:sp>
      <p:pic>
        <p:nvPicPr>
          <p:cNvPr id="4" name="Inhaltsplatzhalter 10" descr="Order-to-pay.png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5" b="71857"/>
          <a:stretch/>
        </p:blipFill>
        <p:spPr bwMode="auto">
          <a:xfrm>
            <a:off x="467544" y="3501008"/>
            <a:ext cx="8337550" cy="76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961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complete process</a:t>
            </a:r>
          </a:p>
          <a:p>
            <a:r>
              <a:rPr lang="en-US" dirty="0" smtClean="0"/>
              <a:t>Evaluate </a:t>
            </a:r>
            <a:r>
              <a:rPr lang="en-US" dirty="0" err="1" smtClean="0"/>
              <a:t>OData</a:t>
            </a:r>
            <a:endParaRPr lang="en-US" dirty="0" smtClean="0"/>
          </a:p>
          <a:p>
            <a:pPr lvl="1"/>
            <a:r>
              <a:rPr lang="en-US" dirty="0" smtClean="0"/>
              <a:t>Find workarounds for analysis</a:t>
            </a:r>
          </a:p>
          <a:p>
            <a:pPr lvl="1"/>
            <a:r>
              <a:rPr lang="en-US" dirty="0" smtClean="0"/>
              <a:t>Push logic in data base layer?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Protocol </a:t>
            </a:r>
            <a:r>
              <a:rPr lang="en-US" sz="2400" dirty="0" smtClean="0"/>
              <a:t>for</a:t>
            </a:r>
            <a:r>
              <a:rPr lang="de-DE" sz="2400" dirty="0" smtClean="0"/>
              <a:t> </a:t>
            </a:r>
            <a:r>
              <a:rPr lang="en-US" sz="2400" dirty="0" smtClean="0"/>
              <a:t>querying</a:t>
            </a:r>
            <a:r>
              <a:rPr lang="de-DE" sz="2400" dirty="0" smtClean="0"/>
              <a:t> </a:t>
            </a:r>
            <a:r>
              <a:rPr lang="en-US" sz="2400" dirty="0" smtClean="0"/>
              <a:t>and</a:t>
            </a:r>
            <a:r>
              <a:rPr lang="de-DE" sz="2400" dirty="0" smtClean="0"/>
              <a:t> </a:t>
            </a:r>
            <a:r>
              <a:rPr lang="en-US" sz="2400" dirty="0" smtClean="0"/>
              <a:t>updating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via HTTP</a:t>
            </a:r>
            <a:endParaRPr lang="en-US" sz="2400" dirty="0" smtClean="0"/>
          </a:p>
          <a:p>
            <a:r>
              <a:rPr lang="en-US" sz="2400" dirty="0" smtClean="0"/>
              <a:t>MS released </a:t>
            </a:r>
            <a:r>
              <a:rPr lang="en-US" sz="2400" dirty="0" err="1" smtClean="0"/>
              <a:t>OData</a:t>
            </a:r>
            <a:r>
              <a:rPr lang="en-US" sz="2400" dirty="0" smtClean="0"/>
              <a:t> specification and SDKs</a:t>
            </a:r>
          </a:p>
          <a:p>
            <a:r>
              <a:rPr lang="en-US" sz="2400" dirty="0" smtClean="0"/>
              <a:t>Competitor: </a:t>
            </a:r>
            <a:r>
              <a:rPr lang="en-US" sz="2400" dirty="0" err="1" smtClean="0"/>
              <a:t>GData</a:t>
            </a:r>
            <a:r>
              <a:rPr lang="en-US" sz="2400" dirty="0" smtClean="0"/>
              <a:t> by Google</a:t>
            </a:r>
          </a:p>
          <a:p>
            <a:r>
              <a:rPr lang="en-US" sz="2400" dirty="0" smtClean="0"/>
              <a:t>Build on top of the </a:t>
            </a:r>
            <a:r>
              <a:rPr lang="en-US" sz="2400" dirty="0" err="1" smtClean="0"/>
              <a:t>AtomPub</a:t>
            </a:r>
            <a:r>
              <a:rPr lang="en-US" sz="2400" dirty="0" smtClean="0"/>
              <a:t> Protocol</a:t>
            </a:r>
          </a:p>
          <a:p>
            <a:pPr lvl="1"/>
            <a:r>
              <a:rPr lang="en-US" sz="2000" dirty="0" smtClean="0"/>
              <a:t>REST design pattern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38358" r="25873" b="26699"/>
          <a:stretch/>
        </p:blipFill>
        <p:spPr bwMode="auto">
          <a:xfrm>
            <a:off x="-2389" y="2780928"/>
            <a:ext cx="9143278" cy="3251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II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7" t="17340" r="26508" b="49425"/>
          <a:stretch/>
        </p:blipFill>
        <p:spPr bwMode="auto">
          <a:xfrm>
            <a:off x="-36512" y="2780928"/>
            <a:ext cx="9331074" cy="3225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2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769833"/>
            <a:ext cx="8410128" cy="3539527"/>
          </a:xfrm>
        </p:spPr>
        <p:txBody>
          <a:bodyPr>
            <a:normAutofit/>
          </a:bodyPr>
          <a:lstStyle/>
          <a:p>
            <a:r>
              <a:rPr lang="de-DE" dirty="0" err="1" smtClean="0"/>
              <a:t>Exposes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Atom-Feed, JSON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Plain</a:t>
            </a:r>
            <a:r>
              <a:rPr lang="de-DE" dirty="0" smtClean="0"/>
              <a:t> XML</a:t>
            </a:r>
          </a:p>
          <a:p>
            <a:r>
              <a:rPr lang="de-DE" dirty="0" smtClean="0"/>
              <a:t>Pros:</a:t>
            </a:r>
          </a:p>
          <a:p>
            <a:pPr lvl="1"/>
            <a:r>
              <a:rPr lang="en-US" dirty="0" smtClean="0"/>
              <a:t>Standard syntax for all APIs</a:t>
            </a:r>
          </a:p>
          <a:p>
            <a:pPr lvl="1"/>
            <a:r>
              <a:rPr lang="de-DE" dirty="0" smtClean="0"/>
              <a:t>Expressive </a:t>
            </a:r>
            <a:r>
              <a:rPr lang="de-DE" dirty="0" err="1" smtClean="0"/>
              <a:t>filter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r>
              <a:rPr lang="de-DE" dirty="0" smtClean="0"/>
              <a:t>: </a:t>
            </a:r>
            <a:r>
              <a:rPr lang="en-US" sz="1900" i="1" dirty="0" smtClean="0">
                <a:solidFill>
                  <a:schemeClr val="tx2"/>
                </a:solidFill>
              </a:rPr>
              <a:t>Categories</a:t>
            </a:r>
            <a:r>
              <a:rPr lang="en-US" sz="1900" i="1" dirty="0">
                <a:solidFill>
                  <a:schemeClr val="tx2"/>
                </a:solidFill>
              </a:rPr>
              <a:t>?$filter=(</a:t>
            </a:r>
            <a:r>
              <a:rPr lang="en-US" sz="1900" i="1" dirty="0" err="1">
                <a:solidFill>
                  <a:schemeClr val="tx2"/>
                </a:solidFill>
              </a:rPr>
              <a:t>CategoryID</a:t>
            </a:r>
            <a:r>
              <a:rPr lang="en-US" sz="1900" i="1" dirty="0">
                <a:solidFill>
                  <a:schemeClr val="tx2"/>
                </a:solidFill>
              </a:rPr>
              <a:t> add 4) </a:t>
            </a:r>
            <a:r>
              <a:rPr lang="en-US" sz="1900" i="1" dirty="0" err="1">
                <a:solidFill>
                  <a:schemeClr val="tx2"/>
                </a:solidFill>
              </a:rPr>
              <a:t>eq</a:t>
            </a:r>
            <a:r>
              <a:rPr lang="en-US" sz="1900" i="1" dirty="0">
                <a:solidFill>
                  <a:schemeClr val="tx2"/>
                </a:solidFill>
              </a:rPr>
              <a:t> 8</a:t>
            </a:r>
            <a:endParaRPr lang="en-US" sz="1900" i="1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Easy to integrate into Windows Apps</a:t>
            </a:r>
          </a:p>
          <a:p>
            <a:r>
              <a:rPr lang="de-DE" dirty="0" smtClean="0"/>
              <a:t>Cons:</a:t>
            </a:r>
          </a:p>
          <a:p>
            <a:pPr lvl="1"/>
            <a:r>
              <a:rPr lang="en-US" dirty="0" smtClean="0"/>
              <a:t>Client has to make assumptions (version of protocol, metadata)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on </a:t>
            </a:r>
            <a:r>
              <a:rPr lang="de-DE" dirty="0" err="1" smtClean="0"/>
              <a:t>collections</a:t>
            </a:r>
            <a:r>
              <a:rPr lang="de-DE" dirty="0" smtClean="0"/>
              <a:t>: </a:t>
            </a:r>
            <a:r>
              <a:rPr lang="en-US" i="1" dirty="0" smtClean="0">
                <a:solidFill>
                  <a:schemeClr val="tx2"/>
                </a:solidFill>
              </a:rPr>
              <a:t>Customers</a:t>
            </a:r>
            <a:r>
              <a:rPr lang="en-US" i="1" dirty="0">
                <a:solidFill>
                  <a:schemeClr val="tx2"/>
                </a:solidFill>
              </a:rPr>
              <a:t>?$filter=Orders/Name </a:t>
            </a:r>
            <a:r>
              <a:rPr lang="en-US" i="1" dirty="0" err="1">
                <a:solidFill>
                  <a:schemeClr val="tx2"/>
                </a:solidFill>
              </a:rPr>
              <a:t>eq</a:t>
            </a:r>
            <a:r>
              <a:rPr lang="en-US" i="1" dirty="0">
                <a:solidFill>
                  <a:schemeClr val="tx2"/>
                </a:solidFill>
              </a:rPr>
              <a:t> 'Foo'</a:t>
            </a:r>
            <a:r>
              <a:rPr lang="en-US" dirty="0">
                <a:solidFill>
                  <a:schemeClr val="tx2"/>
                </a:solidFill>
              </a:rPr>
              <a:t> 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aggregates</a:t>
            </a:r>
            <a:r>
              <a:rPr lang="de-DE" dirty="0" smtClean="0"/>
              <a:t>: </a:t>
            </a:r>
            <a:r>
              <a:rPr lang="en-US" i="1" dirty="0">
                <a:solidFill>
                  <a:schemeClr val="tx2"/>
                </a:solidFill>
              </a:rPr>
              <a:t>Customers?</a:t>
            </a:r>
            <a:r>
              <a:rPr lang="de-DE" i="1" dirty="0" smtClean="0">
                <a:solidFill>
                  <a:schemeClr val="tx2"/>
                </a:solidFill>
              </a:rPr>
              <a:t>$</a:t>
            </a:r>
            <a:r>
              <a:rPr lang="de-DE" i="1" dirty="0" err="1" smtClean="0">
                <a:solidFill>
                  <a:schemeClr val="tx2"/>
                </a:solidFill>
              </a:rPr>
              <a:t>filter</a:t>
            </a:r>
            <a:r>
              <a:rPr lang="de-DE" i="1" dirty="0" smtClean="0">
                <a:solidFill>
                  <a:schemeClr val="tx2"/>
                </a:solidFill>
              </a:rPr>
              <a:t>=</a:t>
            </a:r>
            <a:r>
              <a:rPr lang="de-DE" i="1" dirty="0" err="1" smtClean="0">
                <a:solidFill>
                  <a:schemeClr val="tx2"/>
                </a:solidFill>
              </a:rPr>
              <a:t>count</a:t>
            </a:r>
            <a:r>
              <a:rPr lang="de-DE" i="1" dirty="0" smtClean="0">
                <a:solidFill>
                  <a:schemeClr val="tx2"/>
                </a:solidFill>
              </a:rPr>
              <a:t>(Orders) </a:t>
            </a:r>
            <a:r>
              <a:rPr lang="de-DE" i="1" dirty="0" err="1" smtClean="0">
                <a:solidFill>
                  <a:schemeClr val="tx2"/>
                </a:solidFill>
              </a:rPr>
              <a:t>gt</a:t>
            </a:r>
            <a:r>
              <a:rPr lang="de-DE" i="1" dirty="0" smtClean="0">
                <a:solidFill>
                  <a:schemeClr val="tx2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7912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vs. CRUD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based on REST but appropriate for CRUD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0026"/>
              </p:ext>
            </p:extLst>
          </p:nvPr>
        </p:nvGraphicFramePr>
        <p:xfrm>
          <a:off x="1259632" y="3356992"/>
          <a:ext cx="6096000" cy="1752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OData</a:t>
                      </a:r>
                      <a:r>
                        <a:rPr lang="de-DE" dirty="0" smtClean="0"/>
                        <a:t>) CRUD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Stateless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Transactions across multiple requests</a:t>
                      </a:r>
                      <a:r>
                        <a:rPr lang="en-US" baseline="0" noProof="0" smtClean="0"/>
                        <a:t> 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Smart data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Dump data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Service</a:t>
                      </a:r>
                      <a:r>
                        <a:rPr lang="en-US" baseline="0" noProof="0" smtClean="0"/>
                        <a:t> oriented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Data oriented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5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Libraries and Services available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187624" y="2780928"/>
            <a:ext cx="155042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Clients</a:t>
            </a:r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WP7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iOS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Sliverlight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PHP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Ruby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131840" y="2780556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Server: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Java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PHP</a:t>
            </a:r>
          </a:p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28592" y="2780928"/>
            <a:ext cx="37478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Live Services (</a:t>
            </a:r>
            <a:r>
              <a:rPr lang="de-DE" sz="2400" dirty="0" err="1" smtClean="0"/>
              <a:t>selection</a:t>
            </a:r>
            <a:r>
              <a:rPr lang="de-DE" sz="2400" dirty="0" smtClean="0"/>
              <a:t>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Netflix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Open </a:t>
            </a:r>
            <a:r>
              <a:rPr lang="de-DE" dirty="0" err="1" smtClean="0"/>
              <a:t>Government</a:t>
            </a:r>
            <a:r>
              <a:rPr lang="de-DE" dirty="0" smtClean="0"/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TechEd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DBpedia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Ebay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Stack</a:t>
            </a:r>
            <a:r>
              <a:rPr lang="de-DE" dirty="0" smtClean="0"/>
              <a:t> Overflow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OpenERP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Client </a:t>
            </a:r>
          </a:p>
          <a:p>
            <a:pPr lvl="1"/>
            <a:r>
              <a:rPr lang="en-US" dirty="0" err="1" smtClean="0"/>
              <a:t>ODataJS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/UI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ASP.NET 3.0 Server Application</a:t>
            </a:r>
          </a:p>
          <a:p>
            <a:pPr lvl="1"/>
            <a:r>
              <a:rPr lang="en-US" dirty="0" err="1" smtClean="0"/>
              <a:t>OData</a:t>
            </a:r>
            <a:r>
              <a:rPr lang="en-US" dirty="0" smtClean="0"/>
              <a:t> Provider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SQL Server </a:t>
            </a:r>
            <a:r>
              <a:rPr lang="en-US" dirty="0" smtClean="0"/>
              <a:t>Compact (will be exchanged)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Example: Read/GET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 err="1"/>
              <a:t>OData.read</a:t>
            </a:r>
            <a:r>
              <a:rPr lang="en-US" sz="1600" dirty="0"/>
              <a:t>(</a:t>
            </a:r>
          </a:p>
          <a:p>
            <a:pPr marL="45720" indent="0">
              <a:buNone/>
            </a:pPr>
            <a:r>
              <a:rPr lang="en-US" sz="1600" dirty="0"/>
              <a:t>	"</a:t>
            </a:r>
            <a:r>
              <a:rPr lang="en-US" sz="1600" dirty="0" err="1"/>
              <a:t>ODataERP.svc</a:t>
            </a:r>
            <a:r>
              <a:rPr lang="en-US" sz="1600" dirty="0"/>
              <a:t>/Customer?$filter=</a:t>
            </a:r>
            <a:r>
              <a:rPr lang="en-US" sz="1600" dirty="0" err="1"/>
              <a:t>startswith</a:t>
            </a:r>
            <a:r>
              <a:rPr lang="en-US" sz="1600" dirty="0"/>
              <a:t>(Name, '" + term + "')",</a:t>
            </a:r>
          </a:p>
          <a:p>
            <a:pPr marL="45720" indent="0">
              <a:buNone/>
            </a:pPr>
            <a:r>
              <a:rPr lang="en-US" sz="1600" dirty="0"/>
              <a:t>	function (data) {</a:t>
            </a:r>
          </a:p>
          <a:p>
            <a:pPr marL="45720" indent="0">
              <a:buNone/>
            </a:pPr>
            <a:r>
              <a:rPr lang="en-US" sz="1600" dirty="0"/>
              <a:t>	  // response processing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44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462</Words>
  <Application>Microsoft Office PowerPoint</Application>
  <PresentationFormat>Bildschirmpräsentation (4:3)</PresentationFormat>
  <Paragraphs>140</Paragraphs>
  <Slides>15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Perspektive</vt:lpstr>
      <vt:lpstr>ODataERP</vt:lpstr>
      <vt:lpstr>Background</vt:lpstr>
      <vt:lpstr>Motivation I</vt:lpstr>
      <vt:lpstr>Motivation II</vt:lpstr>
      <vt:lpstr>Features</vt:lpstr>
      <vt:lpstr>REST vs. CRUD</vt:lpstr>
      <vt:lpstr>Libraries and Services available</vt:lpstr>
      <vt:lpstr>OpenERP configuration</vt:lpstr>
      <vt:lpstr>By Example: Read/GET</vt:lpstr>
      <vt:lpstr>By Example: Save/POST</vt:lpstr>
      <vt:lpstr>PowerPoint-Präsentation</vt:lpstr>
      <vt:lpstr>Security</vt:lpstr>
      <vt:lpstr>Conclusion</vt:lpstr>
      <vt:lpstr>Status</vt:lpstr>
      <vt:lpstr>Next Steps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ODataERP</dc:title>
  <dc:creator>Customer</dc:creator>
  <cp:lastModifiedBy>Customer</cp:lastModifiedBy>
  <cp:revision>23</cp:revision>
  <dcterms:created xsi:type="dcterms:W3CDTF">2012-05-26T21:20:05Z</dcterms:created>
  <dcterms:modified xsi:type="dcterms:W3CDTF">2012-05-29T13:21:58Z</dcterms:modified>
</cp:coreProperties>
</file>