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9" r:id="rId7"/>
    <p:sldId id="258" r:id="rId8"/>
    <p:sldId id="257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17375E"/>
    <a:srgbClr val="E9EDF4"/>
    <a:srgbClr val="D0D8E8"/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-204" y="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3387324247923071"/>
          <c:y val="0.11596757518640777"/>
          <c:w val="0.85978141494485105"/>
          <c:h val="0.78274991446846998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errBars>
            <c:errBarType val="both"/>
            <c:errValType val="stdErr"/>
            <c:noEndCap val="0"/>
          </c:errBar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6751616"/>
        <c:axId val="96753152"/>
        <c:axId val="229035072"/>
      </c:bar3DChart>
      <c:catAx>
        <c:axId val="96751616"/>
        <c:scaling>
          <c:orientation val="minMax"/>
        </c:scaling>
        <c:delete val="1"/>
        <c:axPos val="b"/>
        <c:majorTickMark val="out"/>
        <c:minorTickMark val="none"/>
        <c:tickLblPos val="nextTo"/>
        <c:crossAx val="96753152"/>
        <c:crosses val="autoZero"/>
        <c:auto val="1"/>
        <c:lblAlgn val="ctr"/>
        <c:lblOffset val="100"/>
        <c:noMultiLvlLbl val="0"/>
      </c:catAx>
      <c:valAx>
        <c:axId val="96753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6751616"/>
        <c:crosses val="autoZero"/>
        <c:crossBetween val="between"/>
      </c:valAx>
      <c:serAx>
        <c:axId val="229035072"/>
        <c:scaling>
          <c:orientation val="minMax"/>
        </c:scaling>
        <c:delete val="1"/>
        <c:axPos val="b"/>
        <c:majorTickMark val="out"/>
        <c:minorTickMark val="none"/>
        <c:tickLblPos val="nextTo"/>
        <c:crossAx val="96753152"/>
        <c:crosses val="autoZero"/>
      </c:serAx>
      <c:spPr>
        <a:solidFill>
          <a:srgbClr val="D0D8E8"/>
        </a:solidFill>
        <a:ln>
          <a:solidFill>
            <a:schemeClr val="bg1"/>
          </a:solidFill>
        </a:ln>
      </c:spPr>
    </c:plotArea>
    <c:plotVisOnly val="1"/>
    <c:dispBlanksAs val="zero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0048-3CBD-4728-AABD-495A016C3F65}" type="datetimeFigureOut">
              <a:rPr lang="de-DE" smtClean="0"/>
              <a:t>12.03.2013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F880-B100-4679-94E8-A8707780F7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38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0048-3CBD-4728-AABD-495A016C3F65}" type="datetimeFigureOut">
              <a:rPr lang="de-DE" smtClean="0"/>
              <a:t>12.03.2013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F880-B100-4679-94E8-A8707780F7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03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0048-3CBD-4728-AABD-495A016C3F65}" type="datetimeFigureOut">
              <a:rPr lang="de-DE" smtClean="0"/>
              <a:t>12.03.2013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F880-B100-4679-94E8-A8707780F7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85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0048-3CBD-4728-AABD-495A016C3F65}" type="datetimeFigureOut">
              <a:rPr lang="de-DE" smtClean="0"/>
              <a:t>12.03.2013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F880-B100-4679-94E8-A8707780F7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896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0048-3CBD-4728-AABD-495A016C3F65}" type="datetimeFigureOut">
              <a:rPr lang="de-DE" smtClean="0"/>
              <a:t>12.03.2013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F880-B100-4679-94E8-A8707780F7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1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0048-3CBD-4728-AABD-495A016C3F65}" type="datetimeFigureOut">
              <a:rPr lang="de-DE" smtClean="0"/>
              <a:t>12.03.2013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F880-B100-4679-94E8-A8707780F7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75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0048-3CBD-4728-AABD-495A016C3F65}" type="datetimeFigureOut">
              <a:rPr lang="de-DE" smtClean="0"/>
              <a:t>12.03.2013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F880-B100-4679-94E8-A8707780F7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11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0048-3CBD-4728-AABD-495A016C3F65}" type="datetimeFigureOut">
              <a:rPr lang="de-DE" smtClean="0"/>
              <a:t>12.03.2013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F880-B100-4679-94E8-A8707780F7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69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0048-3CBD-4728-AABD-495A016C3F65}" type="datetimeFigureOut">
              <a:rPr lang="de-DE" smtClean="0"/>
              <a:t>12.03.2013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F880-B100-4679-94E8-A8707780F7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3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0048-3CBD-4728-AABD-495A016C3F65}" type="datetimeFigureOut">
              <a:rPr lang="de-DE" smtClean="0"/>
              <a:t>12.03.2013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F880-B100-4679-94E8-A8707780F7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78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0048-3CBD-4728-AABD-495A016C3F65}" type="datetimeFigureOut">
              <a:rPr lang="de-DE" smtClean="0"/>
              <a:t>12.03.2013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F880-B100-4679-94E8-A8707780F7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31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D0048-3CBD-4728-AABD-495A016C3F65}" type="datetimeFigureOut">
              <a:rPr lang="de-DE" smtClean="0"/>
              <a:t>12.03.2013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1F880-B100-4679-94E8-A8707780F7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11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806"/>
            <a:ext cx="9144000" cy="495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370528" y="3293227"/>
            <a:ext cx="6590828" cy="1620000"/>
          </a:xfrm>
          <a:prstGeom prst="roundRect">
            <a:avLst>
              <a:gd name="adj" fmla="val 26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ounded Rectangle 11"/>
          <p:cNvSpPr/>
          <p:nvPr/>
        </p:nvSpPr>
        <p:spPr>
          <a:xfrm>
            <a:off x="36970" y="2583529"/>
            <a:ext cx="2293200" cy="2347200"/>
          </a:xfrm>
          <a:prstGeom prst="roundRect">
            <a:avLst>
              <a:gd name="adj" fmla="val 13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2491083" y="699542"/>
            <a:ext cx="6264696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2491083" y="535106"/>
            <a:ext cx="6192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public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/>
                </a:solidFill>
              </a:rPr>
              <a:t>SampleQueryClass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extends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/>
                </a:solidFill>
              </a:rPr>
              <a:t>DbQuery</a:t>
            </a:r>
            <a:r>
              <a:rPr lang="en-US" sz="1400" dirty="0"/>
              <a:t>{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</a:t>
            </a:r>
            <a:r>
              <a:rPr lang="de-DE" sz="1400" dirty="0" err="1" smtClean="0">
                <a:solidFill>
                  <a:schemeClr val="accent2">
                    <a:lumMod val="75000"/>
                  </a:schemeClr>
                </a:solidFill>
              </a:rPr>
              <a:t>protected</a:t>
            </a:r>
            <a:r>
              <a:rPr lang="de-DE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1400" dirty="0">
                <a:solidFill>
                  <a:schemeClr val="tx2"/>
                </a:solidFill>
              </a:rPr>
              <a:t>List</a:t>
            </a:r>
            <a:r>
              <a:rPr lang="de-DE" sz="1400" dirty="0"/>
              <a:t>&lt;</a:t>
            </a:r>
            <a:r>
              <a:rPr lang="de-DE" sz="1400" dirty="0">
                <a:solidFill>
                  <a:schemeClr val="tx2"/>
                </a:solidFill>
              </a:rPr>
              <a:t>String</a:t>
            </a:r>
            <a:r>
              <a:rPr lang="de-DE" sz="1400" dirty="0"/>
              <a:t>&gt; </a:t>
            </a:r>
            <a:r>
              <a:rPr lang="de-DE" sz="1400" dirty="0" err="1"/>
              <a:t>showMostSoldProducts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tx2"/>
                </a:solidFill>
              </a:rPr>
              <a:t>Integer</a:t>
            </a:r>
            <a:r>
              <a:rPr lang="de-DE" sz="1400" dirty="0"/>
              <a:t> </a:t>
            </a:r>
            <a:r>
              <a:rPr lang="de-DE" sz="1400" dirty="0" err="1">
                <a:solidFill>
                  <a:schemeClr val="accent3">
                    <a:lumMod val="75000"/>
                  </a:schemeClr>
                </a:solidFill>
              </a:rPr>
              <a:t>year</a:t>
            </a:r>
            <a:r>
              <a:rPr lang="de-DE" sz="1400" dirty="0" smtClean="0"/>
              <a:t>){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        List</a:t>
            </a:r>
            <a:r>
              <a:rPr lang="de-DE" sz="1400" dirty="0" smtClean="0"/>
              <a:t>&lt;</a:t>
            </a:r>
            <a:r>
              <a:rPr lang="de-DE" sz="1400" dirty="0" smtClean="0">
                <a:solidFill>
                  <a:schemeClr val="tx2"/>
                </a:solidFill>
              </a:rPr>
              <a:t>String</a:t>
            </a:r>
            <a:r>
              <a:rPr lang="de-DE" sz="1400" dirty="0"/>
              <a:t>&gt; </a:t>
            </a:r>
            <a:r>
              <a:rPr lang="de-DE" sz="1400" dirty="0" err="1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1400" dirty="0"/>
              <a:t> = </a:t>
            </a:r>
            <a:r>
              <a:rPr lang="de-DE" sz="1400" dirty="0" err="1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de-DE" sz="1400" dirty="0" err="1"/>
              <a:t>.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execute</a:t>
            </a:r>
            <a:r>
              <a:rPr lang="de-DE" sz="1400" dirty="0"/>
              <a:t>(</a:t>
            </a:r>
          </a:p>
          <a:p>
            <a:r>
              <a:rPr lang="en-US" sz="1400" dirty="0" smtClean="0"/>
              <a:t>            "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SELECT</a:t>
            </a:r>
            <a:r>
              <a:rPr lang="en-US" sz="1400" dirty="0"/>
              <a:t> product, sum(value)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AS</a:t>
            </a:r>
            <a:r>
              <a:rPr lang="en-US" sz="1400" dirty="0"/>
              <a:t> value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en-US" sz="1400" dirty="0"/>
              <a:t>" +</a:t>
            </a:r>
          </a:p>
          <a:p>
            <a:r>
              <a:rPr lang="en-US" sz="1400" dirty="0" smtClean="0"/>
              <a:t>            "</a:t>
            </a:r>
            <a:r>
              <a:rPr lang="en-US" sz="1400" dirty="0"/>
              <a:t>orders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JOIN</a:t>
            </a:r>
            <a:r>
              <a:rPr lang="en-US" sz="1400" dirty="0"/>
              <a:t> products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ON</a:t>
            </a:r>
            <a:r>
              <a:rPr lang="en-US" sz="1400" dirty="0"/>
              <a:t> </a:t>
            </a:r>
            <a:r>
              <a:rPr lang="en-US" sz="1400" dirty="0" err="1"/>
              <a:t>orders.pid</a:t>
            </a:r>
            <a:r>
              <a:rPr lang="en-US" sz="1400" dirty="0"/>
              <a:t> = </a:t>
            </a:r>
            <a:r>
              <a:rPr lang="en-US" sz="1400" dirty="0" err="1"/>
              <a:t>products.pid</a:t>
            </a:r>
            <a:r>
              <a:rPr lang="en-US" sz="1400" dirty="0"/>
              <a:t>" +</a:t>
            </a:r>
          </a:p>
          <a:p>
            <a:r>
              <a:rPr lang="en-US" sz="1400" dirty="0" smtClean="0"/>
              <a:t>            "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WHERE</a:t>
            </a:r>
            <a:r>
              <a:rPr lang="en-US" sz="1400" dirty="0"/>
              <a:t> year=%d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en-US" sz="1400" dirty="0"/>
              <a:t> company=%s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GROUP BY</a:t>
            </a:r>
            <a:r>
              <a:rPr lang="en-US" sz="1400" dirty="0"/>
              <a:t> product</a:t>
            </a:r>
            <a:r>
              <a:rPr lang="en-US" sz="1400" dirty="0" smtClean="0"/>
              <a:t>"</a:t>
            </a:r>
            <a:r>
              <a:rPr lang="de-DE" sz="1400" dirty="0" smtClean="0"/>
              <a:t>,</a:t>
            </a:r>
          </a:p>
          <a:p>
            <a:r>
              <a:rPr lang="de-DE" sz="1400" dirty="0" smtClean="0"/>
              <a:t>            </a:t>
            </a:r>
            <a:r>
              <a:rPr lang="de-DE" sz="1400" dirty="0" err="1" smtClean="0">
                <a:solidFill>
                  <a:schemeClr val="accent3">
                    <a:lumMod val="75000"/>
                  </a:schemeClr>
                </a:solidFill>
              </a:rPr>
              <a:t>year</a:t>
            </a:r>
            <a:r>
              <a:rPr lang="de-DE" sz="1400" dirty="0"/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Settings</a:t>
            </a:r>
            <a:r>
              <a:rPr lang="de-DE" sz="1400" dirty="0" err="1" smtClean="0"/>
              <a:t>.</a:t>
            </a:r>
            <a:r>
              <a:rPr lang="de-DE" sz="1400" dirty="0" err="1" smtClean="0">
                <a:solidFill>
                  <a:schemeClr val="accent3">
                    <a:lumMod val="75000"/>
                  </a:schemeClr>
                </a:solidFill>
              </a:rPr>
              <a:t>company</a:t>
            </a:r>
            <a:r>
              <a:rPr lang="de-DE" sz="1400" dirty="0" smtClean="0"/>
              <a:t>);</a:t>
            </a:r>
            <a:endParaRPr lang="de-DE" sz="1400" dirty="0"/>
          </a:p>
          <a:p>
            <a:r>
              <a:rPr lang="de-DE" sz="1400" dirty="0" smtClean="0"/>
              <a:t>        </a:t>
            </a:r>
            <a:r>
              <a:rPr lang="de-DE" sz="1400" dirty="0" err="1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de-DE" sz="1400" dirty="0" smtClean="0"/>
              <a:t>(</a:t>
            </a:r>
            <a:r>
              <a:rPr lang="de-DE" sz="1400" dirty="0" err="1" smtClean="0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1400" dirty="0" err="1" smtClean="0"/>
              <a:t>.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</a:rPr>
              <a:t>size</a:t>
            </a:r>
            <a:r>
              <a:rPr lang="de-DE" sz="1400" dirty="0"/>
              <a:t>() == 0){</a:t>
            </a:r>
          </a:p>
          <a:p>
            <a:r>
              <a:rPr lang="en-US" sz="1400" dirty="0" smtClean="0"/>
              <a:t>           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throw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/>
                </a:solidFill>
              </a:rPr>
              <a:t>RuntimeException</a:t>
            </a:r>
            <a:r>
              <a:rPr lang="en-US" sz="1400" dirty="0"/>
              <a:t>("no values fetched");</a:t>
            </a:r>
          </a:p>
          <a:p>
            <a:r>
              <a:rPr lang="de-DE" sz="1400" dirty="0" smtClean="0"/>
              <a:t>        }</a:t>
            </a:r>
            <a:r>
              <a:rPr lang="de-DE" sz="1400" dirty="0" err="1">
                <a:solidFill>
                  <a:schemeClr val="accent2">
                    <a:lumMod val="75000"/>
                  </a:schemeClr>
                </a:solidFill>
              </a:rPr>
              <a:t>else</a:t>
            </a:r>
            <a:endParaRPr lang="de-DE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sz="1400" dirty="0" smtClean="0"/>
              <a:t>            </a:t>
            </a:r>
            <a:r>
              <a:rPr lang="de-DE" sz="1400" dirty="0" err="1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de-DE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1400" dirty="0" smtClean="0"/>
              <a:t>;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31891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806"/>
            <a:ext cx="9144000" cy="495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370528" y="3293227"/>
            <a:ext cx="6590828" cy="1620000"/>
          </a:xfrm>
          <a:prstGeom prst="roundRect">
            <a:avLst>
              <a:gd name="adj" fmla="val 26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ounded Rectangle 11"/>
          <p:cNvSpPr/>
          <p:nvPr/>
        </p:nvSpPr>
        <p:spPr>
          <a:xfrm>
            <a:off x="36970" y="2583529"/>
            <a:ext cx="2293200" cy="2347200"/>
          </a:xfrm>
          <a:prstGeom prst="roundRect">
            <a:avLst>
              <a:gd name="adj" fmla="val 13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2491083" y="699542"/>
            <a:ext cx="6264696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2491083" y="535106"/>
            <a:ext cx="6192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public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/>
                </a:solidFill>
              </a:rPr>
              <a:t>SampleQueryClass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extends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/>
                </a:solidFill>
              </a:rPr>
              <a:t>DbQuery</a:t>
            </a:r>
            <a:r>
              <a:rPr lang="en-US" sz="1400" dirty="0"/>
              <a:t>{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</a:t>
            </a:r>
            <a:r>
              <a:rPr lang="de-DE" sz="1400" dirty="0" err="1" smtClean="0">
                <a:solidFill>
                  <a:schemeClr val="accent2">
                    <a:lumMod val="75000"/>
                  </a:schemeClr>
                </a:solidFill>
              </a:rPr>
              <a:t>protected</a:t>
            </a:r>
            <a:r>
              <a:rPr lang="de-DE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1400" dirty="0">
                <a:solidFill>
                  <a:schemeClr val="tx2"/>
                </a:solidFill>
              </a:rPr>
              <a:t>List</a:t>
            </a:r>
            <a:r>
              <a:rPr lang="de-DE" sz="1400" dirty="0"/>
              <a:t>&lt;</a:t>
            </a:r>
            <a:r>
              <a:rPr lang="de-DE" sz="1400" dirty="0">
                <a:solidFill>
                  <a:schemeClr val="tx2"/>
                </a:solidFill>
              </a:rPr>
              <a:t>String</a:t>
            </a:r>
            <a:r>
              <a:rPr lang="de-DE" sz="1400" dirty="0"/>
              <a:t>&gt; </a:t>
            </a:r>
            <a:r>
              <a:rPr lang="de-DE" sz="1400" dirty="0" err="1"/>
              <a:t>showMostSoldProducts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tx2"/>
                </a:solidFill>
              </a:rPr>
              <a:t>Integer</a:t>
            </a:r>
            <a:r>
              <a:rPr lang="de-DE" sz="1400" dirty="0"/>
              <a:t> </a:t>
            </a:r>
            <a:r>
              <a:rPr lang="de-DE" sz="1400" dirty="0" err="1">
                <a:solidFill>
                  <a:schemeClr val="accent3">
                    <a:lumMod val="75000"/>
                  </a:schemeClr>
                </a:solidFill>
              </a:rPr>
              <a:t>year</a:t>
            </a:r>
            <a:r>
              <a:rPr lang="de-DE" sz="1400" dirty="0" smtClean="0"/>
              <a:t>){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        List</a:t>
            </a:r>
            <a:r>
              <a:rPr lang="de-DE" sz="1400" dirty="0" smtClean="0"/>
              <a:t>&lt;</a:t>
            </a:r>
            <a:r>
              <a:rPr lang="de-DE" sz="1400" dirty="0" smtClean="0">
                <a:solidFill>
                  <a:schemeClr val="tx2"/>
                </a:solidFill>
              </a:rPr>
              <a:t>String</a:t>
            </a:r>
            <a:r>
              <a:rPr lang="de-DE" sz="1400" dirty="0"/>
              <a:t>&gt; </a:t>
            </a:r>
            <a:r>
              <a:rPr lang="de-DE" sz="1400" dirty="0" err="1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1400" dirty="0"/>
              <a:t> = </a:t>
            </a:r>
            <a:r>
              <a:rPr lang="de-DE" sz="1400" dirty="0" err="1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de-DE" sz="1400" dirty="0" err="1"/>
              <a:t>.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execute</a:t>
            </a:r>
            <a:r>
              <a:rPr lang="de-DE" sz="1400" dirty="0"/>
              <a:t>(</a:t>
            </a:r>
          </a:p>
          <a:p>
            <a:r>
              <a:rPr lang="en-US" sz="1400" dirty="0" smtClean="0"/>
              <a:t>            "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SELECT</a:t>
            </a:r>
            <a:r>
              <a:rPr lang="en-US" sz="1400" dirty="0"/>
              <a:t> product, sum(value)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AS</a:t>
            </a:r>
            <a:r>
              <a:rPr lang="en-US" sz="1400" dirty="0"/>
              <a:t> value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en-US" sz="1400" dirty="0"/>
              <a:t>" +</a:t>
            </a:r>
          </a:p>
          <a:p>
            <a:r>
              <a:rPr lang="en-US" sz="1400" dirty="0" smtClean="0"/>
              <a:t>            "</a:t>
            </a:r>
            <a:r>
              <a:rPr lang="en-US" sz="1400" dirty="0"/>
              <a:t>orders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JOIN</a:t>
            </a:r>
            <a:r>
              <a:rPr lang="en-US" sz="1400" dirty="0"/>
              <a:t> products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ON</a:t>
            </a:r>
            <a:r>
              <a:rPr lang="en-US" sz="1400" dirty="0"/>
              <a:t> </a:t>
            </a:r>
            <a:r>
              <a:rPr lang="en-US" sz="1400" dirty="0" err="1"/>
              <a:t>orders.pid</a:t>
            </a:r>
            <a:r>
              <a:rPr lang="en-US" sz="1400" dirty="0"/>
              <a:t> = </a:t>
            </a:r>
            <a:r>
              <a:rPr lang="en-US" sz="1400" dirty="0" err="1"/>
              <a:t>products.pid</a:t>
            </a:r>
            <a:r>
              <a:rPr lang="en-US" sz="1400" dirty="0"/>
              <a:t>" +</a:t>
            </a:r>
          </a:p>
          <a:p>
            <a:r>
              <a:rPr lang="en-US" sz="1400" dirty="0" smtClean="0"/>
              <a:t>            "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WHERE</a:t>
            </a:r>
            <a:r>
              <a:rPr lang="en-US" sz="1400" dirty="0"/>
              <a:t> year=%d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en-US" sz="1400" dirty="0"/>
              <a:t> company=%s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GROUP BY</a:t>
            </a:r>
            <a:r>
              <a:rPr lang="en-US" sz="1400" dirty="0"/>
              <a:t> product</a:t>
            </a:r>
            <a:r>
              <a:rPr lang="en-US" sz="1400" dirty="0" smtClean="0"/>
              <a:t>"</a:t>
            </a:r>
            <a:r>
              <a:rPr lang="de-DE" sz="1400" dirty="0" smtClean="0"/>
              <a:t>,</a:t>
            </a:r>
          </a:p>
          <a:p>
            <a:r>
              <a:rPr lang="de-DE" sz="1400" dirty="0" smtClean="0"/>
              <a:t>            </a:t>
            </a:r>
            <a:r>
              <a:rPr lang="de-DE" sz="1400" dirty="0" err="1" smtClean="0">
                <a:solidFill>
                  <a:schemeClr val="accent3">
                    <a:lumMod val="75000"/>
                  </a:schemeClr>
                </a:solidFill>
              </a:rPr>
              <a:t>year</a:t>
            </a:r>
            <a:r>
              <a:rPr lang="de-DE" sz="1400" dirty="0"/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Settings</a:t>
            </a:r>
            <a:r>
              <a:rPr lang="de-DE" sz="1400" dirty="0" err="1" smtClean="0"/>
              <a:t>.</a:t>
            </a:r>
            <a:r>
              <a:rPr lang="de-DE" sz="1400" dirty="0" err="1" smtClean="0">
                <a:solidFill>
                  <a:schemeClr val="accent3">
                    <a:lumMod val="75000"/>
                  </a:schemeClr>
                </a:solidFill>
              </a:rPr>
              <a:t>company</a:t>
            </a:r>
            <a:r>
              <a:rPr lang="de-DE" sz="1400" dirty="0" smtClean="0"/>
              <a:t>);</a:t>
            </a:r>
            <a:endParaRPr lang="de-DE" sz="1400" dirty="0"/>
          </a:p>
          <a:p>
            <a:r>
              <a:rPr lang="de-DE" sz="1400" dirty="0" smtClean="0"/>
              <a:t>        </a:t>
            </a:r>
            <a:r>
              <a:rPr lang="de-DE" sz="1400" dirty="0" err="1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de-DE" sz="1400" dirty="0" smtClean="0"/>
              <a:t>(</a:t>
            </a:r>
            <a:r>
              <a:rPr lang="de-DE" sz="1400" dirty="0" err="1" smtClean="0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1400" dirty="0" err="1" smtClean="0"/>
              <a:t>.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</a:rPr>
              <a:t>size</a:t>
            </a:r>
            <a:r>
              <a:rPr lang="de-DE" sz="1400" dirty="0"/>
              <a:t>() == 0){</a:t>
            </a:r>
          </a:p>
          <a:p>
            <a:r>
              <a:rPr lang="en-US" sz="1400" dirty="0" smtClean="0"/>
              <a:t>           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throw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/>
                </a:solidFill>
              </a:rPr>
              <a:t>RuntimeException</a:t>
            </a:r>
            <a:r>
              <a:rPr lang="en-US" sz="1400" dirty="0"/>
              <a:t>("no values fetched");</a:t>
            </a:r>
          </a:p>
          <a:p>
            <a:r>
              <a:rPr lang="de-DE" sz="1400" dirty="0" smtClean="0"/>
              <a:t>        }</a:t>
            </a:r>
            <a:r>
              <a:rPr lang="de-DE" sz="1400" dirty="0" err="1">
                <a:solidFill>
                  <a:schemeClr val="accent2">
                    <a:lumMod val="75000"/>
                  </a:schemeClr>
                </a:solidFill>
              </a:rPr>
              <a:t>else</a:t>
            </a:r>
            <a:endParaRPr lang="de-DE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sz="1400" dirty="0" smtClean="0"/>
              <a:t>            </a:t>
            </a:r>
            <a:r>
              <a:rPr lang="de-DE" sz="1400" dirty="0" err="1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de-DE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1400" dirty="0" smtClean="0"/>
              <a:t>;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805715"/>
              </p:ext>
            </p:extLst>
          </p:nvPr>
        </p:nvGraphicFramePr>
        <p:xfrm>
          <a:off x="49670" y="2605963"/>
          <a:ext cx="2264581" cy="1686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581"/>
              </a:tblGrid>
              <a:tr h="276072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Context</a:t>
                      </a:r>
                      <a:endParaRPr lang="de-DE" sz="1600" dirty="0"/>
                    </a:p>
                  </a:txBody>
                  <a:tcPr/>
                </a:tc>
              </a:tr>
              <a:tr h="331312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Store1_Report2013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Store2_Report2013</a:t>
                      </a:r>
                      <a:endParaRPr lang="de-DE" sz="1600" dirty="0"/>
                    </a:p>
                  </a:txBody>
                  <a:tcPr/>
                </a:tc>
              </a:tr>
              <a:tr h="320784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Generated_Test</a:t>
                      </a:r>
                      <a:endParaRPr lang="de-DE" sz="1600" dirty="0"/>
                    </a:p>
                  </a:txBody>
                  <a:tcPr/>
                </a:tc>
              </a:tr>
              <a:tr h="34554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Store1_Forecast2014</a:t>
                      </a:r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991464"/>
            <a:ext cx="254000" cy="25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076" y="3300542"/>
            <a:ext cx="288636" cy="288636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562977"/>
              </p:ext>
            </p:extLst>
          </p:nvPr>
        </p:nvGraphicFramePr>
        <p:xfrm>
          <a:off x="2392260" y="3656806"/>
          <a:ext cx="650721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609"/>
                <a:gridCol w="3253609"/>
              </a:tblGrid>
              <a:tr h="196788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product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value</a:t>
                      </a:r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Nutella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100</a:t>
                      </a:r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Club Mate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253</a:t>
                      </a:r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Chio</a:t>
                      </a:r>
                      <a:r>
                        <a:rPr lang="de-DE" sz="1400" dirty="0" smtClean="0"/>
                        <a:t> Chips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38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451622"/>
              </p:ext>
            </p:extLst>
          </p:nvPr>
        </p:nvGraphicFramePr>
        <p:xfrm>
          <a:off x="2392472" y="3344432"/>
          <a:ext cx="650000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007"/>
              </a:tblGrid>
              <a:tr h="142619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Live-SQL</a:t>
                      </a:r>
                      <a:r>
                        <a:rPr lang="de-DE" sz="1400" baseline="0" dirty="0" smtClean="0"/>
                        <a:t> (</a:t>
                      </a:r>
                      <a:r>
                        <a:rPr lang="de-DE" sz="1400" baseline="0" dirty="0" err="1" smtClean="0"/>
                        <a:t>result</a:t>
                      </a:r>
                      <a:r>
                        <a:rPr lang="de-DE" sz="1400" baseline="0" dirty="0" smtClean="0"/>
                        <a:t>: 4 </a:t>
                      </a:r>
                      <a:r>
                        <a:rPr lang="de-DE" sz="1400" baseline="0" dirty="0" err="1" smtClean="0"/>
                        <a:t>million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tuples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fetched</a:t>
                      </a:r>
                      <a:r>
                        <a:rPr lang="de-DE" sz="1400" baseline="0" dirty="0" smtClean="0"/>
                        <a:t> in 3.58 s)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532440" y="1037637"/>
            <a:ext cx="151331" cy="15086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8533509" y="2633440"/>
            <a:ext cx="150262" cy="3849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6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806"/>
            <a:ext cx="9144000" cy="495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370528" y="3293227"/>
            <a:ext cx="6590828" cy="1620000"/>
          </a:xfrm>
          <a:prstGeom prst="roundRect">
            <a:avLst>
              <a:gd name="adj" fmla="val 26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ounded Rectangle 11"/>
          <p:cNvSpPr/>
          <p:nvPr/>
        </p:nvSpPr>
        <p:spPr>
          <a:xfrm>
            <a:off x="36970" y="2583529"/>
            <a:ext cx="2293200" cy="2347200"/>
          </a:xfrm>
          <a:prstGeom prst="roundRect">
            <a:avLst>
              <a:gd name="adj" fmla="val 13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2491083" y="699542"/>
            <a:ext cx="6264696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2491083" y="535106"/>
            <a:ext cx="6192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public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/>
                </a:solidFill>
              </a:rPr>
              <a:t>SampleQueryClass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extends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/>
                </a:solidFill>
              </a:rPr>
              <a:t>DbQuery</a:t>
            </a:r>
            <a:r>
              <a:rPr lang="en-US" sz="1400" dirty="0"/>
              <a:t>{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</a:t>
            </a:r>
            <a:r>
              <a:rPr lang="de-DE" sz="1400" dirty="0" err="1" smtClean="0">
                <a:solidFill>
                  <a:schemeClr val="accent2">
                    <a:lumMod val="75000"/>
                  </a:schemeClr>
                </a:solidFill>
              </a:rPr>
              <a:t>protected</a:t>
            </a:r>
            <a:r>
              <a:rPr lang="de-DE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1400" dirty="0">
                <a:solidFill>
                  <a:schemeClr val="tx2"/>
                </a:solidFill>
              </a:rPr>
              <a:t>List</a:t>
            </a:r>
            <a:r>
              <a:rPr lang="de-DE" sz="1400" dirty="0"/>
              <a:t>&lt;</a:t>
            </a:r>
            <a:r>
              <a:rPr lang="de-DE" sz="1400" dirty="0">
                <a:solidFill>
                  <a:schemeClr val="tx2"/>
                </a:solidFill>
              </a:rPr>
              <a:t>String</a:t>
            </a:r>
            <a:r>
              <a:rPr lang="de-DE" sz="1400" dirty="0"/>
              <a:t>&gt; </a:t>
            </a:r>
            <a:r>
              <a:rPr lang="de-DE" sz="1400" dirty="0" err="1"/>
              <a:t>showMostSoldProducts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tx2"/>
                </a:solidFill>
              </a:rPr>
              <a:t>Integer</a:t>
            </a:r>
            <a:r>
              <a:rPr lang="de-DE" sz="1400" dirty="0"/>
              <a:t> </a:t>
            </a:r>
            <a:r>
              <a:rPr lang="de-DE" sz="1400" dirty="0" err="1">
                <a:solidFill>
                  <a:schemeClr val="accent3">
                    <a:lumMod val="75000"/>
                  </a:schemeClr>
                </a:solidFill>
              </a:rPr>
              <a:t>year</a:t>
            </a:r>
            <a:r>
              <a:rPr lang="de-DE" sz="1400" dirty="0" smtClean="0"/>
              <a:t>){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        List</a:t>
            </a:r>
            <a:r>
              <a:rPr lang="de-DE" sz="1400" dirty="0" smtClean="0"/>
              <a:t>&lt;</a:t>
            </a:r>
            <a:r>
              <a:rPr lang="de-DE" sz="1400" dirty="0" smtClean="0">
                <a:solidFill>
                  <a:schemeClr val="tx2"/>
                </a:solidFill>
              </a:rPr>
              <a:t>String</a:t>
            </a:r>
            <a:r>
              <a:rPr lang="de-DE" sz="1400" dirty="0"/>
              <a:t>&gt; </a:t>
            </a:r>
            <a:r>
              <a:rPr lang="de-DE" sz="1400" dirty="0" err="1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1400" dirty="0"/>
              <a:t> = </a:t>
            </a:r>
            <a:r>
              <a:rPr lang="de-DE" sz="1400" dirty="0" err="1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de-DE" sz="1400" dirty="0" err="1"/>
              <a:t>.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execute</a:t>
            </a:r>
            <a:r>
              <a:rPr lang="de-DE" sz="1400" dirty="0"/>
              <a:t>(</a:t>
            </a:r>
          </a:p>
          <a:p>
            <a:r>
              <a:rPr lang="en-US" sz="1400" dirty="0" smtClean="0"/>
              <a:t>            "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SELECT</a:t>
            </a:r>
            <a:r>
              <a:rPr lang="en-US" sz="1400" dirty="0"/>
              <a:t> product, sum(value)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AS</a:t>
            </a:r>
            <a:r>
              <a:rPr lang="en-US" sz="1400" dirty="0"/>
              <a:t> value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en-US" sz="1400" dirty="0"/>
              <a:t>" +</a:t>
            </a:r>
          </a:p>
          <a:p>
            <a:r>
              <a:rPr lang="en-US" sz="1400" dirty="0" smtClean="0"/>
              <a:t>            "</a:t>
            </a:r>
            <a:r>
              <a:rPr lang="en-US" sz="1400" dirty="0"/>
              <a:t>orders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JOIN</a:t>
            </a:r>
            <a:r>
              <a:rPr lang="en-US" sz="1400" dirty="0"/>
              <a:t> products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ON</a:t>
            </a:r>
            <a:r>
              <a:rPr lang="en-US" sz="1400" dirty="0"/>
              <a:t> </a:t>
            </a:r>
            <a:r>
              <a:rPr lang="en-US" sz="1400" dirty="0" err="1"/>
              <a:t>orders.pid</a:t>
            </a:r>
            <a:r>
              <a:rPr lang="en-US" sz="1400" dirty="0"/>
              <a:t> = </a:t>
            </a:r>
            <a:r>
              <a:rPr lang="en-US" sz="1400" dirty="0" err="1"/>
              <a:t>products.pid</a:t>
            </a:r>
            <a:r>
              <a:rPr lang="en-US" sz="1400" dirty="0"/>
              <a:t>" +</a:t>
            </a:r>
          </a:p>
          <a:p>
            <a:r>
              <a:rPr lang="en-US" sz="1400" dirty="0" smtClean="0"/>
              <a:t>            "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WHERE</a:t>
            </a:r>
            <a:r>
              <a:rPr lang="en-US" sz="1400" dirty="0"/>
              <a:t> year=%d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en-US" sz="1400" dirty="0"/>
              <a:t> company=%s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GROUP BY</a:t>
            </a:r>
            <a:r>
              <a:rPr lang="en-US" sz="1400" dirty="0"/>
              <a:t> product</a:t>
            </a:r>
            <a:r>
              <a:rPr lang="en-US" sz="1400" dirty="0" smtClean="0"/>
              <a:t>"</a:t>
            </a:r>
            <a:r>
              <a:rPr lang="de-DE" sz="1400" dirty="0" smtClean="0"/>
              <a:t>,</a:t>
            </a:r>
          </a:p>
          <a:p>
            <a:r>
              <a:rPr lang="de-DE" sz="1400" dirty="0" smtClean="0"/>
              <a:t>            </a:t>
            </a:r>
            <a:r>
              <a:rPr lang="de-DE" sz="1400" dirty="0" err="1" smtClean="0">
                <a:solidFill>
                  <a:schemeClr val="accent3">
                    <a:lumMod val="75000"/>
                  </a:schemeClr>
                </a:solidFill>
              </a:rPr>
              <a:t>year</a:t>
            </a:r>
            <a:r>
              <a:rPr lang="de-DE" sz="1400" dirty="0"/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Settings</a:t>
            </a:r>
            <a:r>
              <a:rPr lang="de-DE" sz="1400" dirty="0" err="1" smtClean="0"/>
              <a:t>.</a:t>
            </a:r>
            <a:r>
              <a:rPr lang="de-DE" sz="1400" dirty="0" err="1" smtClean="0">
                <a:solidFill>
                  <a:schemeClr val="accent3">
                    <a:lumMod val="75000"/>
                  </a:schemeClr>
                </a:solidFill>
              </a:rPr>
              <a:t>company</a:t>
            </a:r>
            <a:r>
              <a:rPr lang="de-DE" sz="1400" dirty="0" smtClean="0"/>
              <a:t>);</a:t>
            </a:r>
            <a:endParaRPr lang="de-DE" sz="1400" dirty="0"/>
          </a:p>
          <a:p>
            <a:r>
              <a:rPr lang="de-DE" sz="1400" dirty="0" smtClean="0"/>
              <a:t>        </a:t>
            </a:r>
            <a:r>
              <a:rPr lang="de-DE" sz="1400" dirty="0" err="1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de-DE" sz="1400" dirty="0" smtClean="0"/>
              <a:t>(</a:t>
            </a:r>
            <a:r>
              <a:rPr lang="de-DE" sz="1400" dirty="0" err="1" smtClean="0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1400" dirty="0" err="1" smtClean="0"/>
              <a:t>.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</a:rPr>
              <a:t>size</a:t>
            </a:r>
            <a:r>
              <a:rPr lang="de-DE" sz="1400" dirty="0"/>
              <a:t>() == 0){</a:t>
            </a:r>
          </a:p>
          <a:p>
            <a:r>
              <a:rPr lang="en-US" sz="1400" dirty="0" smtClean="0"/>
              <a:t>           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throw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/>
                </a:solidFill>
              </a:rPr>
              <a:t>RuntimeException</a:t>
            </a:r>
            <a:r>
              <a:rPr lang="en-US" sz="1400" dirty="0"/>
              <a:t>("no values fetched");</a:t>
            </a:r>
          </a:p>
          <a:p>
            <a:r>
              <a:rPr lang="de-DE" sz="1400" dirty="0" smtClean="0"/>
              <a:t>        }</a:t>
            </a:r>
            <a:r>
              <a:rPr lang="de-DE" sz="1400" dirty="0" err="1">
                <a:solidFill>
                  <a:schemeClr val="accent2">
                    <a:lumMod val="75000"/>
                  </a:schemeClr>
                </a:solidFill>
              </a:rPr>
              <a:t>else</a:t>
            </a:r>
            <a:endParaRPr lang="de-DE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sz="1400" dirty="0" smtClean="0"/>
              <a:t>            </a:t>
            </a:r>
            <a:r>
              <a:rPr lang="de-DE" sz="1400" dirty="0" err="1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de-DE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1400" dirty="0" smtClean="0"/>
              <a:t>;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972335"/>
              </p:ext>
            </p:extLst>
          </p:nvPr>
        </p:nvGraphicFramePr>
        <p:xfrm>
          <a:off x="49670" y="2605963"/>
          <a:ext cx="2264581" cy="1686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581"/>
              </a:tblGrid>
              <a:tr h="276072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Context</a:t>
                      </a:r>
                      <a:endParaRPr lang="de-DE" sz="1600" dirty="0"/>
                    </a:p>
                  </a:txBody>
                  <a:tcPr/>
                </a:tc>
              </a:tr>
              <a:tr h="331312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Store1_Report2013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Store2_Report2013</a:t>
                      </a:r>
                      <a:endParaRPr lang="de-DE" sz="1600" dirty="0"/>
                    </a:p>
                  </a:txBody>
                  <a:tcPr/>
                </a:tc>
              </a:tr>
              <a:tr h="320784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Generated_Test</a:t>
                      </a:r>
                      <a:endParaRPr lang="de-DE" sz="1600" dirty="0"/>
                    </a:p>
                  </a:txBody>
                  <a:tcPr/>
                </a:tc>
              </a:tr>
              <a:tr h="34554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Store1_Forecast2014</a:t>
                      </a:r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991464"/>
            <a:ext cx="254000" cy="25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076" y="3300542"/>
            <a:ext cx="288636" cy="288636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304347"/>
              </p:ext>
            </p:extLst>
          </p:nvPr>
        </p:nvGraphicFramePr>
        <p:xfrm>
          <a:off x="2392260" y="3656806"/>
          <a:ext cx="390793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580"/>
                <a:gridCol w="1214386"/>
                <a:gridCol w="976983"/>
                <a:gridCol w="976983"/>
              </a:tblGrid>
              <a:tr h="196788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pid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company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amount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year</a:t>
                      </a:r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324854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Foobar</a:t>
                      </a:r>
                      <a:r>
                        <a:rPr lang="de-DE" sz="1400" dirty="0" smtClean="0"/>
                        <a:t> Inc.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425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2013</a:t>
                      </a:r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976654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HPI Ltd.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250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2013</a:t>
                      </a:r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234578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UP-Ventures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3000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2013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45143"/>
              </p:ext>
            </p:extLst>
          </p:nvPr>
        </p:nvGraphicFramePr>
        <p:xfrm>
          <a:off x="2392472" y="3344432"/>
          <a:ext cx="650000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007"/>
              </a:tblGrid>
              <a:tr h="142619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Live-SQL</a:t>
                      </a:r>
                      <a:r>
                        <a:rPr lang="de-DE" sz="1400" baseline="0" dirty="0" smtClean="0"/>
                        <a:t> (</a:t>
                      </a:r>
                      <a:r>
                        <a:rPr lang="de-DE" sz="1400" baseline="0" dirty="0" err="1" smtClean="0"/>
                        <a:t>orders</a:t>
                      </a:r>
                      <a:r>
                        <a:rPr lang="de-DE" sz="1400" baseline="0" dirty="0" smtClean="0"/>
                        <a:t>: 8 </a:t>
                      </a:r>
                      <a:r>
                        <a:rPr lang="de-DE" sz="1400" baseline="0" dirty="0" err="1" smtClean="0"/>
                        <a:t>billion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tuples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fetched</a:t>
                      </a:r>
                      <a:r>
                        <a:rPr lang="de-DE" sz="1400" baseline="0" dirty="0" smtClean="0"/>
                        <a:t> in 5.8 s)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532440" y="1037637"/>
            <a:ext cx="151331" cy="15086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8533509" y="2633440"/>
            <a:ext cx="150262" cy="3849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3123235" y="1444274"/>
            <a:ext cx="476086" cy="204938"/>
          </a:xfrm>
          <a:prstGeom prst="rect">
            <a:avLst/>
          </a:prstGeom>
          <a:solidFill>
            <a:srgbClr val="17375E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Left Arrow 14"/>
          <p:cNvSpPr/>
          <p:nvPr/>
        </p:nvSpPr>
        <p:spPr>
          <a:xfrm rot="2764318">
            <a:off x="3527994" y="1643529"/>
            <a:ext cx="471019" cy="300572"/>
          </a:xfrm>
          <a:prstGeom prst="leftArrow">
            <a:avLst>
              <a:gd name="adj1" fmla="val 27659"/>
              <a:gd name="adj2" fmla="val 9995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185197643"/>
              </p:ext>
            </p:extLst>
          </p:nvPr>
        </p:nvGraphicFramePr>
        <p:xfrm>
          <a:off x="6292758" y="3665296"/>
          <a:ext cx="2592288" cy="1203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2331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806"/>
            <a:ext cx="9144000" cy="495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370528" y="3293227"/>
            <a:ext cx="6590828" cy="1620000"/>
          </a:xfrm>
          <a:prstGeom prst="roundRect">
            <a:avLst>
              <a:gd name="adj" fmla="val 26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ounded Rectangle 11"/>
          <p:cNvSpPr/>
          <p:nvPr/>
        </p:nvSpPr>
        <p:spPr>
          <a:xfrm>
            <a:off x="36970" y="2583529"/>
            <a:ext cx="2293200" cy="2347200"/>
          </a:xfrm>
          <a:prstGeom prst="roundRect">
            <a:avLst>
              <a:gd name="adj" fmla="val 13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2491083" y="699542"/>
            <a:ext cx="6264696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2491083" y="535106"/>
            <a:ext cx="6192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public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/>
                </a:solidFill>
              </a:rPr>
              <a:t>SampleQueryClass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extends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/>
                </a:solidFill>
              </a:rPr>
              <a:t>DbQuery</a:t>
            </a:r>
            <a:r>
              <a:rPr lang="en-US" sz="1400" dirty="0"/>
              <a:t>{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</a:t>
            </a:r>
            <a:r>
              <a:rPr lang="de-DE" sz="1400" dirty="0" err="1" smtClean="0">
                <a:solidFill>
                  <a:schemeClr val="accent2">
                    <a:lumMod val="75000"/>
                  </a:schemeClr>
                </a:solidFill>
              </a:rPr>
              <a:t>protected</a:t>
            </a:r>
            <a:r>
              <a:rPr lang="de-DE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1400" dirty="0">
                <a:solidFill>
                  <a:schemeClr val="tx2"/>
                </a:solidFill>
              </a:rPr>
              <a:t>List</a:t>
            </a:r>
            <a:r>
              <a:rPr lang="de-DE" sz="1400" dirty="0"/>
              <a:t>&lt;</a:t>
            </a:r>
            <a:r>
              <a:rPr lang="de-DE" sz="1400" dirty="0">
                <a:solidFill>
                  <a:schemeClr val="tx2"/>
                </a:solidFill>
              </a:rPr>
              <a:t>String</a:t>
            </a:r>
            <a:r>
              <a:rPr lang="de-DE" sz="1400" dirty="0"/>
              <a:t>&gt; </a:t>
            </a:r>
            <a:r>
              <a:rPr lang="de-DE" sz="1400" dirty="0" err="1"/>
              <a:t>showMostSoldProducts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tx2"/>
                </a:solidFill>
              </a:rPr>
              <a:t>Integer</a:t>
            </a:r>
            <a:r>
              <a:rPr lang="de-DE" sz="1400" dirty="0"/>
              <a:t> </a:t>
            </a:r>
            <a:r>
              <a:rPr lang="de-DE" sz="1400" dirty="0" err="1">
                <a:solidFill>
                  <a:schemeClr val="accent3">
                    <a:lumMod val="75000"/>
                  </a:schemeClr>
                </a:solidFill>
              </a:rPr>
              <a:t>year</a:t>
            </a:r>
            <a:r>
              <a:rPr lang="de-DE" sz="1400" dirty="0" smtClean="0"/>
              <a:t>){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        List</a:t>
            </a:r>
            <a:r>
              <a:rPr lang="de-DE" sz="1400" dirty="0" smtClean="0"/>
              <a:t>&lt;</a:t>
            </a:r>
            <a:r>
              <a:rPr lang="de-DE" sz="1400" dirty="0" smtClean="0">
                <a:solidFill>
                  <a:schemeClr val="tx2"/>
                </a:solidFill>
              </a:rPr>
              <a:t>String</a:t>
            </a:r>
            <a:r>
              <a:rPr lang="de-DE" sz="1400" dirty="0"/>
              <a:t>&gt; </a:t>
            </a:r>
            <a:r>
              <a:rPr lang="de-DE" sz="1400" dirty="0" err="1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1400" dirty="0"/>
              <a:t> = </a:t>
            </a:r>
            <a:r>
              <a:rPr lang="de-DE" sz="1400" dirty="0" err="1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de-DE" sz="1400" dirty="0" err="1"/>
              <a:t>.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execute</a:t>
            </a:r>
            <a:r>
              <a:rPr lang="de-DE" sz="1400" dirty="0"/>
              <a:t>(</a:t>
            </a:r>
          </a:p>
          <a:p>
            <a:r>
              <a:rPr lang="en-US" sz="1400" dirty="0" smtClean="0"/>
              <a:t>            "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SELECT</a:t>
            </a:r>
            <a:r>
              <a:rPr lang="en-US" sz="1400" dirty="0"/>
              <a:t> product, sum(value)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AS</a:t>
            </a:r>
            <a:r>
              <a:rPr lang="en-US" sz="1400" dirty="0"/>
              <a:t> value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en-US" sz="1400" dirty="0"/>
              <a:t>" +</a:t>
            </a:r>
          </a:p>
          <a:p>
            <a:r>
              <a:rPr lang="en-US" sz="1400" dirty="0" smtClean="0"/>
              <a:t>            "</a:t>
            </a:r>
            <a:r>
              <a:rPr lang="en-US" sz="1400" dirty="0"/>
              <a:t>orders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JOIN</a:t>
            </a:r>
            <a:r>
              <a:rPr lang="en-US" sz="1400" dirty="0"/>
              <a:t> products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ON</a:t>
            </a:r>
            <a:r>
              <a:rPr lang="en-US" sz="1400" dirty="0"/>
              <a:t> </a:t>
            </a:r>
            <a:r>
              <a:rPr lang="en-US" sz="1400" dirty="0" err="1"/>
              <a:t>orders.pid</a:t>
            </a:r>
            <a:r>
              <a:rPr lang="en-US" sz="1400" dirty="0"/>
              <a:t> = </a:t>
            </a:r>
            <a:r>
              <a:rPr lang="en-US" sz="1400" dirty="0" err="1"/>
              <a:t>products.pid</a:t>
            </a:r>
            <a:r>
              <a:rPr lang="en-US" sz="1400" dirty="0"/>
              <a:t>" +</a:t>
            </a:r>
          </a:p>
          <a:p>
            <a:r>
              <a:rPr lang="en-US" sz="1400" dirty="0" smtClean="0"/>
              <a:t>            "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WHERE</a:t>
            </a:r>
            <a:r>
              <a:rPr lang="en-US" sz="1400" dirty="0"/>
              <a:t> year=%d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en-US" sz="1400" dirty="0"/>
              <a:t> company=%s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GROUP BY</a:t>
            </a:r>
            <a:r>
              <a:rPr lang="en-US" sz="1400" dirty="0"/>
              <a:t> </a:t>
            </a:r>
            <a:r>
              <a:rPr lang="en-US" sz="1400" dirty="0" smtClean="0"/>
              <a:t>product“ +</a:t>
            </a:r>
            <a:r>
              <a:rPr lang="de-DE" sz="1400" dirty="0" smtClean="0"/>
              <a:t>,</a:t>
            </a:r>
          </a:p>
          <a:p>
            <a:r>
              <a:rPr lang="de-DE" sz="1400" dirty="0" smtClean="0"/>
              <a:t>            </a:t>
            </a:r>
            <a:r>
              <a:rPr lang="en-US" sz="1400" dirty="0" smtClean="0">
                <a:solidFill>
                  <a:srgbClr val="FF0000"/>
                </a:solidFill>
              </a:rPr>
              <a:t>“ORDER BY value LIMIT 100“</a:t>
            </a:r>
            <a:r>
              <a:rPr lang="en-US" sz="1400" dirty="0" smtClean="0"/>
              <a:t>, </a:t>
            </a:r>
            <a:r>
              <a:rPr lang="de-DE" sz="1400" dirty="0" err="1" smtClean="0">
                <a:solidFill>
                  <a:schemeClr val="accent3">
                    <a:lumMod val="75000"/>
                  </a:schemeClr>
                </a:solidFill>
              </a:rPr>
              <a:t>year</a:t>
            </a:r>
            <a:r>
              <a:rPr lang="de-DE" sz="1400" dirty="0"/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Settings</a:t>
            </a:r>
            <a:r>
              <a:rPr lang="de-DE" sz="1400" dirty="0" err="1" smtClean="0"/>
              <a:t>.</a:t>
            </a:r>
            <a:r>
              <a:rPr lang="de-DE" sz="1400" dirty="0" err="1" smtClean="0">
                <a:solidFill>
                  <a:schemeClr val="accent3">
                    <a:lumMod val="75000"/>
                  </a:schemeClr>
                </a:solidFill>
              </a:rPr>
              <a:t>company</a:t>
            </a:r>
            <a:r>
              <a:rPr lang="de-DE" sz="1400" dirty="0" smtClean="0"/>
              <a:t>);</a:t>
            </a:r>
            <a:endParaRPr lang="de-DE" sz="1400" dirty="0"/>
          </a:p>
          <a:p>
            <a:r>
              <a:rPr lang="de-DE" sz="1400" dirty="0" smtClean="0"/>
              <a:t>        </a:t>
            </a:r>
            <a:r>
              <a:rPr lang="de-DE" sz="1400" dirty="0" err="1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de-DE" sz="1400" dirty="0" smtClean="0"/>
              <a:t>(</a:t>
            </a:r>
            <a:r>
              <a:rPr lang="de-DE" sz="1400" dirty="0" err="1" smtClean="0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1400" dirty="0" err="1" smtClean="0"/>
              <a:t>.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</a:rPr>
              <a:t>size</a:t>
            </a:r>
            <a:r>
              <a:rPr lang="de-DE" sz="1400" dirty="0"/>
              <a:t>() == 0){</a:t>
            </a:r>
          </a:p>
          <a:p>
            <a:r>
              <a:rPr lang="en-US" sz="1400" dirty="0" smtClean="0"/>
              <a:t>           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throw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/>
                </a:solidFill>
              </a:rPr>
              <a:t>RuntimeException</a:t>
            </a:r>
            <a:r>
              <a:rPr lang="en-US" sz="1400" dirty="0"/>
              <a:t>("no values fetched");</a:t>
            </a:r>
          </a:p>
          <a:p>
            <a:r>
              <a:rPr lang="de-DE" sz="1400" dirty="0" smtClean="0"/>
              <a:t>        }</a:t>
            </a:r>
            <a:r>
              <a:rPr lang="de-DE" sz="1400" dirty="0" err="1">
                <a:solidFill>
                  <a:schemeClr val="accent2">
                    <a:lumMod val="75000"/>
                  </a:schemeClr>
                </a:solidFill>
              </a:rPr>
              <a:t>else</a:t>
            </a:r>
            <a:endParaRPr lang="de-DE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sz="1400" dirty="0" smtClean="0"/>
              <a:t>            </a:t>
            </a:r>
            <a:r>
              <a:rPr lang="de-DE" sz="1400" dirty="0" err="1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de-DE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1400" dirty="0" smtClean="0"/>
              <a:t>;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447645"/>
              </p:ext>
            </p:extLst>
          </p:nvPr>
        </p:nvGraphicFramePr>
        <p:xfrm>
          <a:off x="49670" y="2605963"/>
          <a:ext cx="2264581" cy="1686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581"/>
              </a:tblGrid>
              <a:tr h="276072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Context</a:t>
                      </a:r>
                      <a:endParaRPr lang="de-DE" sz="1600" dirty="0"/>
                    </a:p>
                  </a:txBody>
                  <a:tcPr/>
                </a:tc>
              </a:tr>
              <a:tr h="331312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Store1_Report2013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Store2_Report2013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7375E"/>
                    </a:solidFill>
                  </a:tcPr>
                </a:tc>
              </a:tr>
              <a:tr h="320784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Generated_Test</a:t>
                      </a:r>
                      <a:endParaRPr lang="de-DE" sz="1600" dirty="0"/>
                    </a:p>
                  </a:txBody>
                  <a:tcPr/>
                </a:tc>
              </a:tr>
              <a:tr h="34554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Store1_Forecast2014</a:t>
                      </a:r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991464"/>
            <a:ext cx="254000" cy="25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076" y="3300542"/>
            <a:ext cx="288636" cy="288636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246"/>
              </p:ext>
            </p:extLst>
          </p:nvPr>
        </p:nvGraphicFramePr>
        <p:xfrm>
          <a:off x="2392260" y="3656806"/>
          <a:ext cx="323117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586"/>
                <a:gridCol w="1615586"/>
              </a:tblGrid>
              <a:tr h="196788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product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value</a:t>
                      </a:r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Hohes C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35</a:t>
                      </a:r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1-2-3</a:t>
                      </a:r>
                      <a:r>
                        <a:rPr lang="de-DE" sz="1400" baseline="0" dirty="0" smtClean="0"/>
                        <a:t> Frites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126</a:t>
                      </a:r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Twix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259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895514"/>
              </p:ext>
            </p:extLst>
          </p:nvPr>
        </p:nvGraphicFramePr>
        <p:xfrm>
          <a:off x="2392472" y="3344432"/>
          <a:ext cx="323095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959"/>
              </a:tblGrid>
              <a:tr h="142619">
                <a:tc>
                  <a:txBody>
                    <a:bodyPr/>
                    <a:lstStyle/>
                    <a:p>
                      <a:r>
                        <a:rPr lang="de-DE" sz="1400" baseline="0" dirty="0" err="1" smtClean="0"/>
                        <a:t>result</a:t>
                      </a:r>
                      <a:r>
                        <a:rPr lang="de-DE" sz="1400" baseline="0" dirty="0" smtClean="0"/>
                        <a:t>: 6 </a:t>
                      </a:r>
                      <a:r>
                        <a:rPr lang="de-DE" sz="1400" baseline="0" dirty="0" err="1" smtClean="0"/>
                        <a:t>billion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tuples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fetched</a:t>
                      </a:r>
                      <a:r>
                        <a:rPr lang="de-DE" sz="1400" baseline="0" dirty="0" smtClean="0"/>
                        <a:t> in 12.82 s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532440" y="1037637"/>
            <a:ext cx="151331" cy="15086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8533509" y="2633440"/>
            <a:ext cx="150262" cy="3849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Left Arrow 14"/>
          <p:cNvSpPr/>
          <p:nvPr/>
        </p:nvSpPr>
        <p:spPr>
          <a:xfrm rot="2764318">
            <a:off x="1472578" y="3438892"/>
            <a:ext cx="471019" cy="300572"/>
          </a:xfrm>
          <a:prstGeom prst="leftArrow">
            <a:avLst>
              <a:gd name="adj1" fmla="val 27659"/>
              <a:gd name="adj2" fmla="val 9995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304470"/>
              </p:ext>
            </p:extLst>
          </p:nvPr>
        </p:nvGraphicFramePr>
        <p:xfrm>
          <a:off x="5660448" y="3662744"/>
          <a:ext cx="323117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586"/>
                <a:gridCol w="1615586"/>
              </a:tblGrid>
              <a:tr h="196788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product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value</a:t>
                      </a:r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Twix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259</a:t>
                      </a:r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1-2-3</a:t>
                      </a:r>
                      <a:r>
                        <a:rPr lang="de-DE" sz="1400" baseline="0" dirty="0" smtClean="0"/>
                        <a:t> Frites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126</a:t>
                      </a:r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Club-Mate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117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5259"/>
              </p:ext>
            </p:extLst>
          </p:nvPr>
        </p:nvGraphicFramePr>
        <p:xfrm>
          <a:off x="5660115" y="3346024"/>
          <a:ext cx="323095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959"/>
              </a:tblGrid>
              <a:tr h="142619">
                <a:tc>
                  <a:txBody>
                    <a:bodyPr/>
                    <a:lstStyle/>
                    <a:p>
                      <a:r>
                        <a:rPr lang="de-DE" sz="1400" baseline="0" dirty="0" err="1" smtClean="0"/>
                        <a:t>result</a:t>
                      </a:r>
                      <a:r>
                        <a:rPr lang="de-DE" sz="1400" baseline="0" dirty="0" smtClean="0"/>
                        <a:t>: 100 </a:t>
                      </a:r>
                      <a:r>
                        <a:rPr lang="de-DE" sz="1400" baseline="0" dirty="0" err="1" smtClean="0"/>
                        <a:t>tuples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fetched</a:t>
                      </a:r>
                      <a:r>
                        <a:rPr lang="de-DE" sz="1400" baseline="0" dirty="0" smtClean="0"/>
                        <a:t> in 0.12 s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5294737" y="4127952"/>
            <a:ext cx="371205" cy="542638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491083" y="4111515"/>
            <a:ext cx="2921001" cy="694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Plus 20"/>
          <p:cNvSpPr/>
          <p:nvPr/>
        </p:nvSpPr>
        <p:spPr>
          <a:xfrm>
            <a:off x="8529801" y="4587974"/>
            <a:ext cx="300180" cy="265548"/>
          </a:xfrm>
          <a:prstGeom prst="mathPlus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7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806"/>
            <a:ext cx="9144000" cy="495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370528" y="3293227"/>
            <a:ext cx="6590828" cy="1620000"/>
          </a:xfrm>
          <a:prstGeom prst="roundRect">
            <a:avLst>
              <a:gd name="adj" fmla="val 26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ounded Rectangle 11"/>
          <p:cNvSpPr/>
          <p:nvPr/>
        </p:nvSpPr>
        <p:spPr>
          <a:xfrm>
            <a:off x="36970" y="2583529"/>
            <a:ext cx="2293200" cy="2347200"/>
          </a:xfrm>
          <a:prstGeom prst="roundRect">
            <a:avLst>
              <a:gd name="adj" fmla="val 13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2491083" y="699542"/>
            <a:ext cx="6264696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2491083" y="535106"/>
            <a:ext cx="6192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public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/>
                </a:solidFill>
              </a:rPr>
              <a:t>SampleQueryClass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extends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/>
                </a:solidFill>
              </a:rPr>
              <a:t>DbQuery</a:t>
            </a:r>
            <a:r>
              <a:rPr lang="en-US" sz="1400" dirty="0"/>
              <a:t>{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</a:t>
            </a:r>
            <a:r>
              <a:rPr lang="de-DE" sz="1400" dirty="0" err="1" smtClean="0">
                <a:solidFill>
                  <a:schemeClr val="accent2">
                    <a:lumMod val="75000"/>
                  </a:schemeClr>
                </a:solidFill>
              </a:rPr>
              <a:t>protected</a:t>
            </a:r>
            <a:r>
              <a:rPr lang="de-DE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1400" dirty="0">
                <a:solidFill>
                  <a:schemeClr val="tx2"/>
                </a:solidFill>
              </a:rPr>
              <a:t>List</a:t>
            </a:r>
            <a:r>
              <a:rPr lang="de-DE" sz="1400" dirty="0"/>
              <a:t>&lt;</a:t>
            </a:r>
            <a:r>
              <a:rPr lang="de-DE" sz="1400" dirty="0">
                <a:solidFill>
                  <a:schemeClr val="tx2"/>
                </a:solidFill>
              </a:rPr>
              <a:t>String</a:t>
            </a:r>
            <a:r>
              <a:rPr lang="de-DE" sz="1400" dirty="0"/>
              <a:t>&gt; </a:t>
            </a:r>
            <a:r>
              <a:rPr lang="de-DE" sz="1400" dirty="0" err="1"/>
              <a:t>showMostSoldProducts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tx2"/>
                </a:solidFill>
              </a:rPr>
              <a:t>Integer</a:t>
            </a:r>
            <a:r>
              <a:rPr lang="de-DE" sz="1400" dirty="0"/>
              <a:t> </a:t>
            </a:r>
            <a:r>
              <a:rPr lang="de-DE" sz="1400" dirty="0" err="1">
                <a:solidFill>
                  <a:schemeClr val="accent3">
                    <a:lumMod val="75000"/>
                  </a:schemeClr>
                </a:solidFill>
              </a:rPr>
              <a:t>year</a:t>
            </a:r>
            <a:r>
              <a:rPr lang="de-DE" sz="1400" dirty="0" smtClean="0"/>
              <a:t>){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        List</a:t>
            </a:r>
            <a:r>
              <a:rPr lang="de-DE" sz="1400" dirty="0" smtClean="0"/>
              <a:t>&lt;</a:t>
            </a:r>
            <a:r>
              <a:rPr lang="de-DE" sz="1400" dirty="0" smtClean="0">
                <a:solidFill>
                  <a:schemeClr val="tx2"/>
                </a:solidFill>
              </a:rPr>
              <a:t>String</a:t>
            </a:r>
            <a:r>
              <a:rPr lang="de-DE" sz="1400" dirty="0"/>
              <a:t>&gt; </a:t>
            </a:r>
            <a:r>
              <a:rPr lang="de-DE" sz="1400" dirty="0" err="1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1400" dirty="0"/>
              <a:t> = </a:t>
            </a:r>
            <a:r>
              <a:rPr lang="de-DE" sz="1400" dirty="0" err="1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de-DE" sz="1400" dirty="0" err="1"/>
              <a:t>.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execute</a:t>
            </a:r>
            <a:r>
              <a:rPr lang="de-DE" sz="1400" dirty="0"/>
              <a:t>(</a:t>
            </a:r>
          </a:p>
          <a:p>
            <a:r>
              <a:rPr lang="en-US" sz="1400" dirty="0" smtClean="0"/>
              <a:t>            "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SELECT</a:t>
            </a:r>
            <a:r>
              <a:rPr lang="en-US" sz="1400" dirty="0"/>
              <a:t> product, sum(value)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AS</a:t>
            </a:r>
            <a:r>
              <a:rPr lang="en-US" sz="1400" dirty="0"/>
              <a:t> value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en-US" sz="1400" dirty="0"/>
              <a:t>" +</a:t>
            </a:r>
          </a:p>
          <a:p>
            <a:r>
              <a:rPr lang="en-US" sz="1400" dirty="0" smtClean="0"/>
              <a:t>            "</a:t>
            </a:r>
            <a:r>
              <a:rPr lang="en-US" sz="1400" dirty="0"/>
              <a:t>orders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JOIN</a:t>
            </a:r>
            <a:r>
              <a:rPr lang="en-US" sz="1400" dirty="0"/>
              <a:t> products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ON</a:t>
            </a:r>
            <a:r>
              <a:rPr lang="en-US" sz="1400" dirty="0"/>
              <a:t> </a:t>
            </a:r>
            <a:r>
              <a:rPr lang="en-US" sz="1400" dirty="0" err="1"/>
              <a:t>orders.pid</a:t>
            </a:r>
            <a:r>
              <a:rPr lang="en-US" sz="1400" dirty="0"/>
              <a:t> = </a:t>
            </a:r>
            <a:r>
              <a:rPr lang="en-US" sz="1400" dirty="0" err="1"/>
              <a:t>products.pid</a:t>
            </a:r>
            <a:r>
              <a:rPr lang="en-US" sz="1400" dirty="0"/>
              <a:t>" +</a:t>
            </a:r>
          </a:p>
          <a:p>
            <a:r>
              <a:rPr lang="en-US" sz="1400" dirty="0" smtClean="0"/>
              <a:t>            "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WHERE</a:t>
            </a:r>
            <a:r>
              <a:rPr lang="en-US" sz="1400" dirty="0"/>
              <a:t> year=%d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en-US" sz="1400" dirty="0"/>
              <a:t> company=%s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GROUP BY</a:t>
            </a:r>
            <a:r>
              <a:rPr lang="en-US" sz="1400" dirty="0"/>
              <a:t> </a:t>
            </a:r>
            <a:r>
              <a:rPr lang="en-US" sz="1400" dirty="0" smtClean="0"/>
              <a:t>product“ +</a:t>
            </a:r>
            <a:r>
              <a:rPr lang="de-DE" sz="1400" dirty="0" smtClean="0"/>
              <a:t>,</a:t>
            </a:r>
          </a:p>
          <a:p>
            <a:r>
              <a:rPr lang="de-DE" sz="1400" dirty="0" smtClean="0"/>
              <a:t>            </a:t>
            </a:r>
            <a:r>
              <a:rPr lang="en-US" sz="1400" dirty="0" smtClean="0">
                <a:solidFill>
                  <a:srgbClr val="FF0000"/>
                </a:solidFill>
              </a:rPr>
              <a:t>“ORDER BY value LIMIT 100“</a:t>
            </a:r>
            <a:r>
              <a:rPr lang="en-US" sz="1400" dirty="0" smtClean="0"/>
              <a:t>, </a:t>
            </a:r>
            <a:r>
              <a:rPr lang="de-DE" sz="1400" dirty="0" err="1" smtClean="0">
                <a:solidFill>
                  <a:schemeClr val="accent3">
                    <a:lumMod val="75000"/>
                  </a:schemeClr>
                </a:solidFill>
              </a:rPr>
              <a:t>year</a:t>
            </a:r>
            <a:r>
              <a:rPr lang="de-DE" sz="1400" dirty="0"/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Settings</a:t>
            </a:r>
            <a:r>
              <a:rPr lang="de-DE" sz="1400" dirty="0" err="1" smtClean="0"/>
              <a:t>.</a:t>
            </a:r>
            <a:r>
              <a:rPr lang="de-DE" sz="1400" dirty="0" err="1" smtClean="0">
                <a:solidFill>
                  <a:schemeClr val="accent3">
                    <a:lumMod val="75000"/>
                  </a:schemeClr>
                </a:solidFill>
              </a:rPr>
              <a:t>company</a:t>
            </a:r>
            <a:r>
              <a:rPr lang="de-DE" sz="1400" dirty="0" smtClean="0"/>
              <a:t>);</a:t>
            </a:r>
            <a:endParaRPr lang="de-DE" sz="1400" dirty="0"/>
          </a:p>
          <a:p>
            <a:r>
              <a:rPr lang="de-DE" sz="1400" dirty="0" smtClean="0"/>
              <a:t>        </a:t>
            </a:r>
            <a:r>
              <a:rPr lang="de-DE" sz="1400" dirty="0" err="1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de-DE" sz="1400" dirty="0" smtClean="0"/>
              <a:t>(</a:t>
            </a:r>
            <a:r>
              <a:rPr lang="de-DE" sz="1400" dirty="0" err="1" smtClean="0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1400" dirty="0" err="1" smtClean="0"/>
              <a:t>.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</a:rPr>
              <a:t>size</a:t>
            </a:r>
            <a:r>
              <a:rPr lang="de-DE" sz="1400" dirty="0"/>
              <a:t>() == 0){</a:t>
            </a:r>
          </a:p>
          <a:p>
            <a:r>
              <a:rPr lang="en-US" sz="1400" dirty="0" smtClean="0"/>
              <a:t>           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throw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/>
                </a:solidFill>
              </a:rPr>
              <a:t>RuntimeException</a:t>
            </a:r>
            <a:r>
              <a:rPr lang="en-US" sz="1400" dirty="0"/>
              <a:t>("no values fetched");</a:t>
            </a:r>
          </a:p>
          <a:p>
            <a:r>
              <a:rPr lang="de-DE" sz="1400" dirty="0" smtClean="0"/>
              <a:t>        }</a:t>
            </a:r>
            <a:r>
              <a:rPr lang="de-DE" sz="1400" dirty="0" err="1">
                <a:solidFill>
                  <a:schemeClr val="accent2">
                    <a:lumMod val="75000"/>
                  </a:schemeClr>
                </a:solidFill>
              </a:rPr>
              <a:t>else</a:t>
            </a:r>
            <a:endParaRPr lang="de-DE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sz="1400" dirty="0" smtClean="0"/>
              <a:t>            </a:t>
            </a:r>
            <a:r>
              <a:rPr lang="de-DE" sz="1400" dirty="0" err="1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de-DE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accent3">
                    <a:lumMod val="75000"/>
                  </a:schemeClr>
                </a:solidFill>
              </a:rPr>
              <a:t>result</a:t>
            </a:r>
            <a:r>
              <a:rPr lang="de-DE" sz="1400" dirty="0" smtClean="0"/>
              <a:t>;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903440"/>
              </p:ext>
            </p:extLst>
          </p:nvPr>
        </p:nvGraphicFramePr>
        <p:xfrm>
          <a:off x="49670" y="2605963"/>
          <a:ext cx="2264581" cy="1686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581"/>
              </a:tblGrid>
              <a:tr h="276072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Context</a:t>
                      </a:r>
                      <a:endParaRPr lang="de-DE" sz="1600" dirty="0"/>
                    </a:p>
                  </a:txBody>
                  <a:tcPr/>
                </a:tc>
              </a:tr>
              <a:tr h="331312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Store1_Report2013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Store2_Report2013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320784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Generated_Test</a:t>
                      </a:r>
                      <a:endParaRPr lang="de-DE" sz="1600" dirty="0"/>
                    </a:p>
                  </a:txBody>
                  <a:tcPr/>
                </a:tc>
              </a:tr>
              <a:tr h="345544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Store1_Forecast2014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7375E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991464"/>
            <a:ext cx="254000" cy="254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32440" y="1037637"/>
            <a:ext cx="151331" cy="11020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8533509" y="2163847"/>
            <a:ext cx="150262" cy="3499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/>
          <p:cNvSpPr/>
          <p:nvPr/>
        </p:nvSpPr>
        <p:spPr>
          <a:xfrm>
            <a:off x="6681931" y="817836"/>
            <a:ext cx="325173" cy="204938"/>
          </a:xfrm>
          <a:prstGeom prst="rect">
            <a:avLst/>
          </a:prstGeom>
          <a:solidFill>
            <a:srgbClr val="17375E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23"/>
          <p:cNvSpPr/>
          <p:nvPr/>
        </p:nvSpPr>
        <p:spPr>
          <a:xfrm>
            <a:off x="7308304" y="915566"/>
            <a:ext cx="653563" cy="273879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22" name="Left Arrow 21"/>
          <p:cNvSpPr/>
          <p:nvPr/>
        </p:nvSpPr>
        <p:spPr>
          <a:xfrm rot="2764318">
            <a:off x="6867688" y="967151"/>
            <a:ext cx="471019" cy="300572"/>
          </a:xfrm>
          <a:prstGeom prst="leftArrow">
            <a:avLst>
              <a:gd name="adj1" fmla="val 27659"/>
              <a:gd name="adj2" fmla="val 9995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19253"/>
              </p:ext>
            </p:extLst>
          </p:nvPr>
        </p:nvGraphicFramePr>
        <p:xfrm>
          <a:off x="2392260" y="3656806"/>
          <a:ext cx="650721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609"/>
                <a:gridCol w="3253609"/>
              </a:tblGrid>
              <a:tr h="196788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product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value</a:t>
                      </a:r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07602"/>
              </p:ext>
            </p:extLst>
          </p:nvPr>
        </p:nvGraphicFramePr>
        <p:xfrm>
          <a:off x="2392472" y="3344432"/>
          <a:ext cx="650000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007"/>
              </a:tblGrid>
              <a:tr h="142619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Live-SQL</a:t>
                      </a:r>
                      <a:r>
                        <a:rPr lang="de-DE" sz="1400" baseline="0" dirty="0" smtClean="0"/>
                        <a:t> (</a:t>
                      </a:r>
                      <a:r>
                        <a:rPr lang="de-DE" sz="1400" baseline="0" dirty="0" err="1" smtClean="0"/>
                        <a:t>result</a:t>
                      </a:r>
                      <a:r>
                        <a:rPr lang="de-DE" sz="1400" baseline="0" dirty="0" smtClean="0"/>
                        <a:t>: 0 </a:t>
                      </a:r>
                      <a:r>
                        <a:rPr lang="de-DE" sz="1400" baseline="0" dirty="0" err="1" smtClean="0"/>
                        <a:t>tuples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fetched</a:t>
                      </a:r>
                      <a:r>
                        <a:rPr lang="de-DE" sz="1400" baseline="0" dirty="0" smtClean="0"/>
                        <a:t> in 0.01 s)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8527155" y="2536122"/>
            <a:ext cx="151331" cy="46767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65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72009"/>
            <a:ext cx="9144000" cy="4953295"/>
            <a:chOff x="0" y="72009"/>
            <a:chExt cx="9144000" cy="4953295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72009"/>
              <a:ext cx="9144000" cy="4953295"/>
              <a:chOff x="0" y="72009"/>
              <a:chExt cx="9144000" cy="4953295"/>
            </a:xfrm>
          </p:grpSpPr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72009"/>
                <a:ext cx="9144000" cy="4953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Rounded Rectangle 4"/>
              <p:cNvSpPr/>
              <p:nvPr/>
            </p:nvSpPr>
            <p:spPr>
              <a:xfrm>
                <a:off x="2370528" y="3501504"/>
                <a:ext cx="6590828" cy="1404000"/>
              </a:xfrm>
              <a:prstGeom prst="roundRect">
                <a:avLst>
                  <a:gd name="adj" fmla="val 26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2340" y="2561584"/>
                <a:ext cx="2293200" cy="2347200"/>
              </a:xfrm>
              <a:prstGeom prst="roundRect">
                <a:avLst>
                  <a:gd name="adj" fmla="val 13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2483768" y="593626"/>
              <a:ext cx="6300000" cy="26776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public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class</a:t>
              </a:r>
              <a:r>
                <a:rPr lang="en-US" sz="1400" dirty="0"/>
                <a:t> </a:t>
              </a:r>
              <a:r>
                <a:rPr lang="en-US" sz="1400" dirty="0" err="1">
                  <a:solidFill>
                    <a:schemeClr val="tx2"/>
                  </a:solidFill>
                </a:rPr>
                <a:t>SampleQueryClass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extends</a:t>
              </a:r>
              <a:r>
                <a:rPr lang="en-US" sz="1400" dirty="0"/>
                <a:t> </a:t>
              </a:r>
              <a:r>
                <a:rPr lang="en-US" sz="1400" dirty="0" err="1">
                  <a:solidFill>
                    <a:schemeClr val="tx2"/>
                  </a:solidFill>
                </a:rPr>
                <a:t>DbQuery</a:t>
              </a:r>
              <a:r>
                <a:rPr lang="en-US" sz="1400" dirty="0"/>
                <a:t>{</a:t>
              </a:r>
            </a:p>
            <a:p>
              <a:r>
                <a:rPr lang="de-DE" sz="1400" dirty="0"/>
                <a:t> </a:t>
              </a:r>
              <a:r>
                <a:rPr lang="de-DE" sz="1400" dirty="0" smtClean="0"/>
                <a:t>   </a:t>
              </a:r>
              <a:r>
                <a:rPr lang="de-DE" sz="1400" dirty="0" err="1" smtClean="0">
                  <a:solidFill>
                    <a:schemeClr val="accent2">
                      <a:lumMod val="75000"/>
                    </a:schemeClr>
                  </a:solidFill>
                </a:rPr>
                <a:t>protected</a:t>
              </a:r>
              <a:r>
                <a:rPr lang="de-DE" sz="1400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de-DE" sz="1400" dirty="0">
                  <a:solidFill>
                    <a:schemeClr val="tx2"/>
                  </a:solidFill>
                </a:rPr>
                <a:t>List</a:t>
              </a:r>
              <a:r>
                <a:rPr lang="de-DE" sz="1400" dirty="0"/>
                <a:t>&lt;</a:t>
              </a:r>
              <a:r>
                <a:rPr lang="de-DE" sz="1400" dirty="0">
                  <a:solidFill>
                    <a:schemeClr val="tx2"/>
                  </a:solidFill>
                </a:rPr>
                <a:t>String</a:t>
              </a:r>
              <a:r>
                <a:rPr lang="de-DE" sz="1400" dirty="0"/>
                <a:t>&gt; </a:t>
              </a:r>
              <a:r>
                <a:rPr lang="de-DE" sz="1400" dirty="0" err="1"/>
                <a:t>showMostSoldProducts</a:t>
              </a:r>
              <a:r>
                <a:rPr lang="de-DE" sz="1400" dirty="0"/>
                <a:t>(</a:t>
              </a:r>
              <a:r>
                <a:rPr lang="de-DE" sz="1400" dirty="0">
                  <a:solidFill>
                    <a:schemeClr val="tx2"/>
                  </a:solidFill>
                </a:rPr>
                <a:t>Integer</a:t>
              </a:r>
              <a:r>
                <a:rPr lang="de-DE" sz="1400" dirty="0"/>
                <a:t> </a:t>
              </a:r>
              <a:r>
                <a:rPr lang="de-DE" sz="1400" dirty="0" err="1">
                  <a:solidFill>
                    <a:schemeClr val="accent3">
                      <a:lumMod val="75000"/>
                    </a:schemeClr>
                  </a:solidFill>
                </a:rPr>
                <a:t>year</a:t>
              </a:r>
              <a:r>
                <a:rPr lang="de-DE" sz="1400" dirty="0" smtClean="0"/>
                <a:t>){</a:t>
              </a:r>
            </a:p>
            <a:p>
              <a:r>
                <a:rPr lang="de-DE" sz="1400" dirty="0" smtClean="0">
                  <a:solidFill>
                    <a:schemeClr val="tx2"/>
                  </a:solidFill>
                </a:rPr>
                <a:t>        List</a:t>
              </a:r>
              <a:r>
                <a:rPr lang="de-DE" sz="1400" dirty="0" smtClean="0"/>
                <a:t>&lt;</a:t>
              </a:r>
              <a:r>
                <a:rPr lang="de-DE" sz="1400" dirty="0" smtClean="0">
                  <a:solidFill>
                    <a:schemeClr val="tx2"/>
                  </a:solidFill>
                </a:rPr>
                <a:t>String</a:t>
              </a:r>
              <a:r>
                <a:rPr lang="de-DE" sz="1400" dirty="0"/>
                <a:t>&gt; </a:t>
              </a:r>
              <a:r>
                <a:rPr lang="de-DE" sz="1400" dirty="0" err="1">
                  <a:solidFill>
                    <a:schemeClr val="accent3">
                      <a:lumMod val="75000"/>
                    </a:schemeClr>
                  </a:solidFill>
                </a:rPr>
                <a:t>result</a:t>
              </a:r>
              <a:r>
                <a:rPr lang="de-DE" sz="1400" dirty="0"/>
                <a:t> = 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</a:rPr>
                <a:t>this</a:t>
              </a:r>
              <a:r>
                <a:rPr lang="de-DE" sz="1400" dirty="0" err="1"/>
                <a:t>.</a:t>
              </a:r>
              <a:r>
                <a:rPr lang="de-DE" sz="1400" dirty="0" err="1">
                  <a:solidFill>
                    <a:schemeClr val="bg1">
                      <a:lumMod val="50000"/>
                    </a:schemeClr>
                  </a:solidFill>
                </a:rPr>
                <a:t>execute</a:t>
              </a:r>
              <a:r>
                <a:rPr lang="de-DE" sz="1400" dirty="0"/>
                <a:t>(</a:t>
              </a:r>
            </a:p>
            <a:p>
              <a:r>
                <a:rPr lang="en-US" sz="1400" dirty="0" smtClean="0"/>
                <a:t>            "</a:t>
              </a:r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SELECT</a:t>
              </a:r>
              <a:r>
                <a:rPr lang="en-US" sz="1400" dirty="0"/>
                <a:t> product, sum(value) </a:t>
              </a:r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AS</a:t>
              </a:r>
              <a:r>
                <a:rPr lang="en-US" sz="1400" dirty="0"/>
                <a:t> value </a:t>
              </a:r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FROM</a:t>
              </a:r>
              <a:r>
                <a:rPr lang="en-US" sz="1400" dirty="0"/>
                <a:t>" +</a:t>
              </a:r>
            </a:p>
            <a:p>
              <a:r>
                <a:rPr lang="en-US" sz="1400" dirty="0" smtClean="0"/>
                <a:t>            "</a:t>
              </a:r>
              <a:r>
                <a:rPr lang="en-US" sz="1400" dirty="0"/>
                <a:t>orders </a:t>
              </a:r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JOIN</a:t>
              </a:r>
              <a:r>
                <a:rPr lang="en-US" sz="1400" dirty="0"/>
                <a:t> products </a:t>
              </a:r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ON</a:t>
              </a:r>
              <a:r>
                <a:rPr lang="en-US" sz="1400" dirty="0"/>
                <a:t> </a:t>
              </a:r>
              <a:r>
                <a:rPr lang="en-US" sz="1400" dirty="0" err="1"/>
                <a:t>orders.pid</a:t>
              </a:r>
              <a:r>
                <a:rPr lang="en-US" sz="1400" dirty="0"/>
                <a:t> = </a:t>
              </a:r>
              <a:r>
                <a:rPr lang="en-US" sz="1400" dirty="0" err="1"/>
                <a:t>products.pid</a:t>
              </a:r>
              <a:r>
                <a:rPr lang="en-US" sz="1400" dirty="0"/>
                <a:t>" +</a:t>
              </a:r>
            </a:p>
            <a:p>
              <a:r>
                <a:rPr lang="en-US" sz="1400" dirty="0" smtClean="0"/>
                <a:t>            "</a:t>
              </a:r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WHERE</a:t>
              </a:r>
              <a:r>
                <a:rPr lang="en-US" sz="1400" dirty="0"/>
                <a:t> year=%d </a:t>
              </a:r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AND</a:t>
              </a:r>
              <a:r>
                <a:rPr lang="en-US" sz="1400" dirty="0"/>
                <a:t> company=%s </a:t>
              </a:r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GROUP BY</a:t>
              </a:r>
              <a:r>
                <a:rPr lang="en-US" sz="1400" dirty="0"/>
                <a:t> product</a:t>
              </a:r>
              <a:r>
                <a:rPr lang="en-US" sz="1400" dirty="0" smtClean="0"/>
                <a:t>"</a:t>
              </a:r>
              <a:r>
                <a:rPr lang="de-DE" sz="1400" dirty="0" smtClean="0"/>
                <a:t>,</a:t>
              </a:r>
            </a:p>
            <a:p>
              <a:r>
                <a:rPr lang="de-DE" sz="1400" dirty="0" smtClean="0"/>
                <a:t>            </a:t>
              </a:r>
              <a:r>
                <a:rPr lang="de-DE" sz="1400" dirty="0" err="1" smtClean="0">
                  <a:solidFill>
                    <a:schemeClr val="accent3">
                      <a:lumMod val="75000"/>
                    </a:schemeClr>
                  </a:solidFill>
                </a:rPr>
                <a:t>year</a:t>
              </a:r>
              <a:r>
                <a:rPr lang="de-DE" sz="1400" dirty="0"/>
                <a:t>, </a:t>
              </a:r>
              <a:r>
                <a:rPr lang="de-DE" sz="1400" dirty="0" err="1" smtClean="0">
                  <a:solidFill>
                    <a:schemeClr val="tx2"/>
                  </a:solidFill>
                </a:rPr>
                <a:t>Settings</a:t>
              </a:r>
              <a:r>
                <a:rPr lang="de-DE" sz="1400" dirty="0" err="1" smtClean="0"/>
                <a:t>.</a:t>
              </a:r>
              <a:r>
                <a:rPr lang="de-DE" sz="1400" dirty="0" err="1" smtClean="0">
                  <a:solidFill>
                    <a:schemeClr val="accent3">
                      <a:lumMod val="75000"/>
                    </a:schemeClr>
                  </a:solidFill>
                </a:rPr>
                <a:t>company</a:t>
              </a:r>
              <a:r>
                <a:rPr lang="de-DE" sz="1400" dirty="0" smtClean="0"/>
                <a:t>);</a:t>
              </a:r>
              <a:endParaRPr lang="de-DE" sz="1400" dirty="0"/>
            </a:p>
            <a:p>
              <a:r>
                <a:rPr lang="de-DE" sz="1400" dirty="0" smtClean="0"/>
                <a:t>        </a:t>
              </a:r>
              <a:r>
                <a:rPr lang="de-DE" sz="1400" dirty="0" err="1" smtClean="0">
                  <a:solidFill>
                    <a:schemeClr val="accent2">
                      <a:lumMod val="75000"/>
                    </a:schemeClr>
                  </a:solidFill>
                </a:rPr>
                <a:t>if</a:t>
              </a:r>
              <a:r>
                <a:rPr lang="de-DE" sz="1400" dirty="0" smtClean="0"/>
                <a:t>(</a:t>
              </a:r>
              <a:r>
                <a:rPr lang="de-DE" sz="1400" dirty="0" err="1" smtClean="0">
                  <a:solidFill>
                    <a:schemeClr val="accent3">
                      <a:lumMod val="75000"/>
                    </a:schemeClr>
                  </a:solidFill>
                </a:rPr>
                <a:t>result</a:t>
              </a:r>
              <a:r>
                <a:rPr lang="de-DE" sz="1400" dirty="0" err="1" smtClean="0"/>
                <a:t>.</a:t>
              </a:r>
              <a:r>
                <a:rPr lang="de-DE" sz="1400" dirty="0" err="1" smtClean="0">
                  <a:solidFill>
                    <a:schemeClr val="bg1">
                      <a:lumMod val="50000"/>
                    </a:schemeClr>
                  </a:solidFill>
                </a:rPr>
                <a:t>size</a:t>
              </a:r>
              <a:r>
                <a:rPr lang="de-DE" sz="1400" dirty="0"/>
                <a:t>() == 0){</a:t>
              </a:r>
            </a:p>
            <a:p>
              <a:r>
                <a:rPr lang="en-US" sz="1400" dirty="0" smtClean="0"/>
                <a:t>            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throw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new</a:t>
              </a:r>
              <a:r>
                <a:rPr lang="en-US" sz="1400" dirty="0"/>
                <a:t> </a:t>
              </a:r>
              <a:r>
                <a:rPr lang="en-US" sz="1400" dirty="0" err="1">
                  <a:solidFill>
                    <a:schemeClr val="tx2"/>
                  </a:solidFill>
                </a:rPr>
                <a:t>RuntimeException</a:t>
              </a:r>
              <a:r>
                <a:rPr lang="en-US" sz="1400" dirty="0"/>
                <a:t>("no values fetched");</a:t>
              </a:r>
            </a:p>
            <a:p>
              <a:r>
                <a:rPr lang="de-DE" sz="1400" dirty="0" smtClean="0"/>
                <a:t>        }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</a:rPr>
                <a:t>else</a:t>
              </a:r>
              <a:endParaRPr lang="de-DE" sz="14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de-DE" sz="1400" dirty="0" smtClean="0"/>
                <a:t>            </a:t>
              </a:r>
              <a:r>
                <a:rPr lang="de-DE" sz="1400" dirty="0" err="1" smtClean="0">
                  <a:solidFill>
                    <a:schemeClr val="accent2">
                      <a:lumMod val="75000"/>
                    </a:schemeClr>
                  </a:solidFill>
                </a:rPr>
                <a:t>return</a:t>
              </a:r>
              <a:r>
                <a:rPr lang="de-DE" sz="1400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de-DE" sz="1400" dirty="0" err="1">
                  <a:solidFill>
                    <a:schemeClr val="accent3">
                      <a:lumMod val="75000"/>
                    </a:schemeClr>
                  </a:solidFill>
                </a:rPr>
                <a:t>result</a:t>
              </a:r>
              <a:r>
                <a:rPr lang="de-DE" sz="1400" dirty="0" smtClean="0"/>
                <a:t>;</a:t>
              </a:r>
            </a:p>
            <a:p>
              <a:r>
                <a:rPr lang="de-DE" sz="1400" dirty="0"/>
                <a:t> </a:t>
              </a:r>
              <a:r>
                <a:rPr lang="de-DE" sz="1400" dirty="0" smtClean="0"/>
                <a:t>   }</a:t>
              </a: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09778"/>
              </p:ext>
            </p:extLst>
          </p:nvPr>
        </p:nvGraphicFramePr>
        <p:xfrm>
          <a:off x="35040" y="2571750"/>
          <a:ext cx="2264581" cy="1686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581"/>
              </a:tblGrid>
              <a:tr h="276072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Context</a:t>
                      </a:r>
                      <a:endParaRPr lang="de-DE" sz="1600" dirty="0"/>
                    </a:p>
                  </a:txBody>
                  <a:tcPr/>
                </a:tc>
              </a:tr>
              <a:tr h="33131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Store1_Report2013</a:t>
                      </a:r>
                      <a:endParaRPr lang="de-DE" sz="1600" dirty="0"/>
                    </a:p>
                  </a:txBody>
                  <a:tcPr/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Store2_Report2013</a:t>
                      </a:r>
                      <a:endParaRPr lang="de-DE" sz="1600" dirty="0"/>
                    </a:p>
                  </a:txBody>
                  <a:tcPr/>
                </a:tc>
              </a:tr>
              <a:tr h="320784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Generated_Test</a:t>
                      </a:r>
                      <a:endParaRPr lang="de-DE" sz="1600" dirty="0"/>
                    </a:p>
                  </a:txBody>
                  <a:tcPr/>
                </a:tc>
              </a:tr>
              <a:tr h="34554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Store1_Forecast2014</a:t>
                      </a:r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962204"/>
            <a:ext cx="254000" cy="25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076" y="3271282"/>
            <a:ext cx="288636" cy="288636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851511"/>
              </p:ext>
            </p:extLst>
          </p:nvPr>
        </p:nvGraphicFramePr>
        <p:xfrm>
          <a:off x="2392260" y="3656806"/>
          <a:ext cx="650721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609"/>
                <a:gridCol w="3253609"/>
              </a:tblGrid>
              <a:tr h="196788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product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value</a:t>
                      </a:r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</a:tr>
              <a:tr h="196788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40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72009"/>
            <a:ext cx="9144000" cy="4953295"/>
            <a:chOff x="0" y="72009"/>
            <a:chExt cx="9144000" cy="4953295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2009"/>
              <a:ext cx="9144000" cy="4953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ounded Rectangle 4"/>
            <p:cNvSpPr/>
            <p:nvPr/>
          </p:nvSpPr>
          <p:spPr>
            <a:xfrm>
              <a:off x="2370528" y="3501504"/>
              <a:ext cx="6590828" cy="1404000"/>
            </a:xfrm>
            <a:prstGeom prst="roundRect">
              <a:avLst>
                <a:gd name="adj" fmla="val 267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2340" y="2561584"/>
              <a:ext cx="2293200" cy="2347200"/>
            </a:xfrm>
            <a:prstGeom prst="roundRect">
              <a:avLst>
                <a:gd name="adj" fmla="val 136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077069"/>
              </p:ext>
            </p:extLst>
          </p:nvPr>
        </p:nvGraphicFramePr>
        <p:xfrm>
          <a:off x="35040" y="2571750"/>
          <a:ext cx="2264581" cy="1686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581"/>
              </a:tblGrid>
              <a:tr h="276072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Context</a:t>
                      </a:r>
                      <a:endParaRPr lang="de-DE" sz="1600" dirty="0"/>
                    </a:p>
                  </a:txBody>
                  <a:tcPr/>
                </a:tc>
              </a:tr>
              <a:tr h="33131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Store1_Report2013</a:t>
                      </a:r>
                      <a:endParaRPr lang="de-DE" sz="1600" dirty="0"/>
                    </a:p>
                  </a:txBody>
                  <a:tcPr/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Store2_Report2013</a:t>
                      </a:r>
                      <a:endParaRPr lang="de-DE" sz="1600" dirty="0"/>
                    </a:p>
                  </a:txBody>
                  <a:tcPr/>
                </a:tc>
              </a:tr>
              <a:tr h="320784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Generated_Test</a:t>
                      </a:r>
                      <a:endParaRPr lang="de-DE" sz="1600" dirty="0"/>
                    </a:p>
                  </a:txBody>
                  <a:tcPr/>
                </a:tc>
              </a:tr>
              <a:tr h="34554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Store1_Forecast2014</a:t>
                      </a:r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681" y="3297178"/>
            <a:ext cx="2921001" cy="1371600"/>
          </a:xfrm>
          <a:prstGeom prst="rect">
            <a:avLst/>
          </a:prstGeom>
        </p:spPr>
      </p:pic>
      <p:sp>
        <p:nvSpPr>
          <p:cNvPr id="9" name="TextBox 3"/>
          <p:cNvSpPr txBox="1"/>
          <p:nvPr/>
        </p:nvSpPr>
        <p:spPr>
          <a:xfrm>
            <a:off x="4198681" y="4707570"/>
            <a:ext cx="29210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#of tuples: 4m		Fetch time: 10s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4382473"/>
            <a:ext cx="254000" cy="254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538" y="4686365"/>
            <a:ext cx="288636" cy="28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24275" cy="889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81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Microsoft Office PowerPoint</Application>
  <PresentationFormat>On-screen Show (16:9)</PresentationFormat>
  <Paragraphs>153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Tschirschnitz, Fabian</dc:creator>
  <cp:lastModifiedBy>Tschirschnitz, Fabian</cp:lastModifiedBy>
  <cp:revision>14</cp:revision>
  <dcterms:created xsi:type="dcterms:W3CDTF">2013-03-12T10:39:04Z</dcterms:created>
  <dcterms:modified xsi:type="dcterms:W3CDTF">2013-03-13T00:30:05Z</dcterms:modified>
</cp:coreProperties>
</file>