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17375E"/>
    <a:srgbClr val="E9EDF4"/>
    <a:srgbClr val="D0D8E8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387324247923071"/>
          <c:y val="0.11596757518640777"/>
          <c:w val="0.85978141494485105"/>
          <c:h val="0.782749914468469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errBars>
            <c:errBarType val="both"/>
            <c:errValType val="stdErr"/>
            <c:noEndCap val="0"/>
          </c:errBar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93920"/>
        <c:axId val="291395456"/>
        <c:axId val="285827072"/>
      </c:bar3DChart>
      <c:catAx>
        <c:axId val="291393920"/>
        <c:scaling>
          <c:orientation val="minMax"/>
        </c:scaling>
        <c:delete val="1"/>
        <c:axPos val="b"/>
        <c:majorTickMark val="out"/>
        <c:minorTickMark val="none"/>
        <c:tickLblPos val="nextTo"/>
        <c:crossAx val="291395456"/>
        <c:crosses val="autoZero"/>
        <c:auto val="1"/>
        <c:lblAlgn val="ctr"/>
        <c:lblOffset val="100"/>
        <c:noMultiLvlLbl val="0"/>
      </c:catAx>
      <c:valAx>
        <c:axId val="291395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1393920"/>
        <c:crosses val="autoZero"/>
        <c:crossBetween val="between"/>
      </c:valAx>
      <c:serAx>
        <c:axId val="285827072"/>
        <c:scaling>
          <c:orientation val="minMax"/>
        </c:scaling>
        <c:delete val="1"/>
        <c:axPos val="b"/>
        <c:majorTickMark val="out"/>
        <c:minorTickMark val="none"/>
        <c:tickLblPos val="nextTo"/>
        <c:crossAx val="291395456"/>
        <c:crosses val="autoZero"/>
      </c:serAx>
      <c:spPr>
        <a:solidFill>
          <a:srgbClr val="D0D8E8"/>
        </a:solidFill>
        <a:ln>
          <a:solidFill>
            <a:schemeClr val="bg1"/>
          </a:solidFill>
        </a:ln>
      </c:spPr>
    </c:plotArea>
    <c:plotVisOnly val="1"/>
    <c:dispBlanksAs val="zero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8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9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5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31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0048-3CBD-4728-AABD-495A016C3F65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189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67494"/>
            <a:ext cx="9144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7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tx2"/>
                </a:solidFill>
              </a:rPr>
              <a:t>List</a:t>
            </a:r>
            <a:r>
              <a:rPr lang="de-DE" sz="2700" dirty="0"/>
              <a:t>&lt;</a:t>
            </a:r>
            <a:r>
              <a:rPr lang="de-DE" sz="2700" dirty="0">
                <a:solidFill>
                  <a:schemeClr val="tx2"/>
                </a:solidFill>
              </a:rPr>
              <a:t>String</a:t>
            </a:r>
            <a:r>
              <a:rPr lang="de-DE" sz="2700" dirty="0"/>
              <a:t>&gt; </a:t>
            </a:r>
            <a:r>
              <a:rPr lang="de-DE" sz="2700" dirty="0" err="1"/>
              <a:t>showMostSoldProducts</a:t>
            </a:r>
            <a:r>
              <a:rPr lang="de-DE" sz="2700" dirty="0"/>
              <a:t>(</a:t>
            </a:r>
            <a:r>
              <a:rPr lang="de-DE" sz="2700" dirty="0">
                <a:solidFill>
                  <a:schemeClr val="tx2"/>
                </a:solidFill>
              </a:rPr>
              <a:t>Integer</a:t>
            </a:r>
            <a:r>
              <a:rPr lang="de-DE" sz="2700" dirty="0"/>
              <a:t> </a:t>
            </a:r>
            <a:r>
              <a:rPr lang="de-DE" sz="2700" dirty="0" err="1"/>
              <a:t>year</a:t>
            </a:r>
            <a:r>
              <a:rPr lang="de-DE" sz="2700" dirty="0" smtClean="0"/>
              <a:t>){</a:t>
            </a:r>
          </a:p>
          <a:p>
            <a:r>
              <a:rPr lang="de-DE" sz="2700" dirty="0" smtClean="0">
                <a:solidFill>
                  <a:schemeClr val="tx2"/>
                </a:solidFill>
              </a:rPr>
              <a:t>        List</a:t>
            </a:r>
            <a:r>
              <a:rPr lang="de-DE" sz="2700" dirty="0" smtClean="0"/>
              <a:t>&lt;</a:t>
            </a:r>
            <a:r>
              <a:rPr lang="de-DE" sz="2700" dirty="0" smtClean="0">
                <a:solidFill>
                  <a:schemeClr val="tx2"/>
                </a:solidFill>
              </a:rPr>
              <a:t>String</a:t>
            </a:r>
            <a:r>
              <a:rPr lang="de-DE" sz="2700" dirty="0"/>
              <a:t>&gt; </a:t>
            </a:r>
            <a:r>
              <a:rPr lang="de-DE" sz="27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2700" dirty="0"/>
              <a:t> = </a:t>
            </a:r>
            <a:r>
              <a:rPr lang="de-DE" sz="2700" dirty="0" err="1"/>
              <a:t>this.</a:t>
            </a:r>
            <a:r>
              <a:rPr lang="de-DE" sz="27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2700" dirty="0"/>
              <a:t>(</a:t>
            </a:r>
          </a:p>
          <a:p>
            <a:r>
              <a:rPr lang="en-US" sz="2700" dirty="0" smtClean="0"/>
              <a:t>            "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2700" dirty="0"/>
              <a:t> product, sum(value)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2700" dirty="0"/>
              <a:t> value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2700" dirty="0"/>
              <a:t>" +</a:t>
            </a:r>
          </a:p>
          <a:p>
            <a:r>
              <a:rPr lang="en-US" sz="2700" dirty="0" smtClean="0"/>
              <a:t>            "</a:t>
            </a:r>
            <a:r>
              <a:rPr lang="en-US" sz="2700" dirty="0"/>
              <a:t>orders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2700" dirty="0"/>
              <a:t> products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2700" dirty="0"/>
              <a:t> </a:t>
            </a:r>
            <a:r>
              <a:rPr lang="en-US" sz="2700" dirty="0" err="1"/>
              <a:t>orders.pid</a:t>
            </a:r>
            <a:r>
              <a:rPr lang="en-US" sz="2700" dirty="0"/>
              <a:t> = </a:t>
            </a:r>
            <a:r>
              <a:rPr lang="en-US" sz="2700" dirty="0" err="1"/>
              <a:t>products.pid</a:t>
            </a:r>
            <a:r>
              <a:rPr lang="en-US" sz="2700" dirty="0"/>
              <a:t>" +</a:t>
            </a:r>
          </a:p>
          <a:p>
            <a:r>
              <a:rPr lang="en-US" sz="2700" dirty="0" smtClean="0"/>
              <a:t>            "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2700" dirty="0"/>
              <a:t> year=%d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2700" dirty="0"/>
              <a:t> company=%s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2700" dirty="0"/>
              <a:t> product</a:t>
            </a:r>
            <a:r>
              <a:rPr lang="en-US" sz="2700" dirty="0" smtClean="0"/>
              <a:t>"</a:t>
            </a:r>
            <a:r>
              <a:rPr lang="de-DE" sz="2700" dirty="0" smtClean="0"/>
              <a:t>,</a:t>
            </a:r>
          </a:p>
          <a:p>
            <a:r>
              <a:rPr lang="de-DE" sz="2700" dirty="0" smtClean="0"/>
              <a:t>            </a:t>
            </a:r>
            <a:r>
              <a:rPr lang="de-DE" sz="2700" dirty="0" err="1" smtClean="0"/>
              <a:t>year</a:t>
            </a:r>
            <a:r>
              <a:rPr lang="de-DE" sz="2700" dirty="0"/>
              <a:t>, </a:t>
            </a:r>
            <a:r>
              <a:rPr lang="de-DE" sz="2700" dirty="0" err="1" smtClean="0"/>
              <a:t>Settings.company</a:t>
            </a:r>
            <a:r>
              <a:rPr lang="de-DE" sz="2700" dirty="0" smtClean="0"/>
              <a:t>);</a:t>
            </a:r>
            <a:endParaRPr lang="de-DE" sz="2700" dirty="0"/>
          </a:p>
          <a:p>
            <a:r>
              <a:rPr lang="de-DE" sz="2700" dirty="0" smtClean="0"/>
              <a:t>        </a:t>
            </a:r>
            <a:r>
              <a:rPr lang="de-DE" sz="27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2700" dirty="0" smtClean="0"/>
              <a:t>(</a:t>
            </a:r>
            <a:r>
              <a:rPr lang="de-DE" sz="27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2700" dirty="0" err="1" smtClean="0"/>
              <a:t>.</a:t>
            </a:r>
            <a:r>
              <a:rPr lang="de-DE" sz="27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2700" dirty="0"/>
              <a:t>() == 0){</a:t>
            </a:r>
          </a:p>
          <a:p>
            <a:r>
              <a:rPr lang="en-US" sz="2700" dirty="0" smtClean="0"/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2700" dirty="0"/>
              <a:t> </a:t>
            </a:r>
            <a:r>
              <a:rPr lang="en-US" sz="2700" dirty="0" err="1">
                <a:solidFill>
                  <a:schemeClr val="tx2"/>
                </a:solidFill>
              </a:rPr>
              <a:t>RuntimeException</a:t>
            </a:r>
            <a:r>
              <a:rPr lang="en-US" sz="2700" dirty="0"/>
              <a:t>("no values fetched");</a:t>
            </a:r>
          </a:p>
          <a:p>
            <a:r>
              <a:rPr lang="de-DE" sz="2700" dirty="0" smtClean="0"/>
              <a:t>        }</a:t>
            </a:r>
            <a:r>
              <a:rPr lang="de-DE" sz="27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2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700" dirty="0" smtClean="0"/>
              <a:t>            </a:t>
            </a:r>
            <a:r>
              <a:rPr lang="de-DE" sz="27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7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2700" dirty="0" smtClean="0"/>
              <a:t>;</a:t>
            </a:r>
          </a:p>
          <a:p>
            <a:r>
              <a:rPr lang="de-DE" sz="2700" dirty="0" smtClean="0"/>
              <a:t>}</a:t>
            </a:r>
            <a:endParaRPr lang="de-DE" sz="27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08185" y="778383"/>
            <a:ext cx="523695" cy="300050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653187" y="397871"/>
            <a:ext cx="633672" cy="300050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731307" y="2446852"/>
            <a:ext cx="2494746" cy="330055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owchart: Magnetic Disk 1"/>
          <p:cNvSpPr/>
          <p:nvPr/>
        </p:nvSpPr>
        <p:spPr>
          <a:xfrm>
            <a:off x="7164288" y="3808275"/>
            <a:ext cx="1800200" cy="1211747"/>
          </a:xfrm>
          <a:prstGeom prst="flowChartMagneticDisk">
            <a:avLst/>
          </a:prstGeom>
          <a:solidFill>
            <a:srgbClr val="FF0000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DB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7685" y="2448667"/>
            <a:ext cx="697039" cy="330055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0571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62977"/>
              </p:ext>
            </p:extLst>
          </p:nvPr>
        </p:nvGraphicFramePr>
        <p:xfrm>
          <a:off x="2392260" y="3656806"/>
          <a:ext cx="65072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9"/>
                <a:gridCol w="3253609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Nutella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100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Club Mate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Chio</a:t>
                      </a:r>
                      <a:r>
                        <a:rPr lang="de-DE" sz="1400" dirty="0" smtClean="0"/>
                        <a:t> Chips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38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51622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4 </a:t>
                      </a:r>
                      <a:r>
                        <a:rPr lang="de-DE" sz="1400" baseline="0" dirty="0" err="1" smtClean="0"/>
                        <a:t>million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3.58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532440" y="1037637"/>
            <a:ext cx="151331" cy="1102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533509" y="2163847"/>
            <a:ext cx="150262" cy="3499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8527155" y="2536122"/>
            <a:ext cx="151331" cy="4676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7233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04347"/>
              </p:ext>
            </p:extLst>
          </p:nvPr>
        </p:nvGraphicFramePr>
        <p:xfrm>
          <a:off x="2392260" y="3656806"/>
          <a:ext cx="390793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0"/>
                <a:gridCol w="1214386"/>
                <a:gridCol w="976983"/>
                <a:gridCol w="976983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pid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company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amount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year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324854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Foobar</a:t>
                      </a:r>
                      <a:r>
                        <a:rPr lang="de-DE" sz="1400" dirty="0" smtClean="0"/>
                        <a:t> Inc.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425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976654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HPI Ltd.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234578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UP-Ventures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3000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5143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orders</a:t>
                      </a:r>
                      <a:r>
                        <a:rPr lang="de-DE" sz="1400" baseline="0" dirty="0" smtClean="0"/>
                        <a:t>: 8 </a:t>
                      </a:r>
                      <a:r>
                        <a:rPr lang="de-DE" sz="1400" baseline="0" dirty="0" err="1" smtClean="0"/>
                        <a:t>billion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5.8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123235" y="1444274"/>
            <a:ext cx="476086" cy="204938"/>
          </a:xfrm>
          <a:prstGeom prst="rect">
            <a:avLst/>
          </a:prstGeom>
          <a:solidFill>
            <a:srgbClr val="17375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 Arrow 14"/>
          <p:cNvSpPr/>
          <p:nvPr/>
        </p:nvSpPr>
        <p:spPr>
          <a:xfrm rot="2764318">
            <a:off x="3527994" y="1643529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85197643"/>
              </p:ext>
            </p:extLst>
          </p:nvPr>
        </p:nvGraphicFramePr>
        <p:xfrm>
          <a:off x="6292758" y="3665296"/>
          <a:ext cx="2592288" cy="120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8532440" y="1037637"/>
            <a:ext cx="151331" cy="1102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8533509" y="2163847"/>
            <a:ext cx="150262" cy="3499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8527155" y="2536122"/>
            <a:ext cx="151331" cy="4676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1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</a:t>
            </a:r>
            <a:r>
              <a:rPr lang="en-US" sz="1400" dirty="0" smtClean="0"/>
              <a:t>product“ +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en-US" sz="1400" dirty="0" smtClean="0">
                <a:solidFill>
                  <a:srgbClr val="FF0000"/>
                </a:solidFill>
              </a:rPr>
              <a:t>“ORDER BY value LIMIT 100“</a:t>
            </a:r>
            <a:r>
              <a:rPr lang="en-US" sz="1400" dirty="0" smtClean="0"/>
              <a:t>,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4764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Store2_Report2013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46"/>
              </p:ext>
            </p:extLst>
          </p:nvPr>
        </p:nvGraphicFramePr>
        <p:xfrm>
          <a:off x="2392260" y="3656806"/>
          <a:ext cx="32311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586"/>
                <a:gridCol w="1615586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Hohes 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35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1-2-3</a:t>
                      </a:r>
                      <a:r>
                        <a:rPr lang="de-DE" sz="1400" baseline="0" dirty="0" smtClean="0"/>
                        <a:t> Frites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126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Twix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259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5514"/>
              </p:ext>
            </p:extLst>
          </p:nvPr>
        </p:nvGraphicFramePr>
        <p:xfrm>
          <a:off x="2392472" y="3344432"/>
          <a:ext cx="3230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959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6 </a:t>
                      </a:r>
                      <a:r>
                        <a:rPr lang="de-DE" sz="1400" baseline="0" dirty="0" err="1" smtClean="0"/>
                        <a:t>billion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12.82 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Arrow 14"/>
          <p:cNvSpPr/>
          <p:nvPr/>
        </p:nvSpPr>
        <p:spPr>
          <a:xfrm rot="2764318">
            <a:off x="1472578" y="3438892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04470"/>
              </p:ext>
            </p:extLst>
          </p:nvPr>
        </p:nvGraphicFramePr>
        <p:xfrm>
          <a:off x="5660448" y="3662744"/>
          <a:ext cx="32311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586"/>
                <a:gridCol w="1615586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Twix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259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1-2-3</a:t>
                      </a:r>
                      <a:r>
                        <a:rPr lang="de-DE" sz="1400" baseline="0" dirty="0" smtClean="0"/>
                        <a:t> Frites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126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Club-Mate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117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59"/>
              </p:ext>
            </p:extLst>
          </p:nvPr>
        </p:nvGraphicFramePr>
        <p:xfrm>
          <a:off x="5660115" y="3346024"/>
          <a:ext cx="3230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959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100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0.12 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294737" y="4127952"/>
            <a:ext cx="371205" cy="542638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91083" y="4111515"/>
            <a:ext cx="2921001" cy="69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Plus 20"/>
          <p:cNvSpPr/>
          <p:nvPr/>
        </p:nvSpPr>
        <p:spPr>
          <a:xfrm>
            <a:off x="8529801" y="4587974"/>
            <a:ext cx="300180" cy="265548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32440" y="1037637"/>
            <a:ext cx="151331" cy="1102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8533509" y="2163847"/>
            <a:ext cx="150262" cy="3499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8527155" y="2536122"/>
            <a:ext cx="151331" cy="4676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</a:t>
            </a:r>
            <a:r>
              <a:rPr lang="en-US" sz="1400" dirty="0" smtClean="0"/>
              <a:t>product“ +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en-US" sz="1400" dirty="0" smtClean="0"/>
              <a:t>“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ORDER BY</a:t>
            </a:r>
            <a:r>
              <a:rPr lang="en-US" sz="1400" dirty="0" smtClean="0"/>
              <a:t> value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LIMIT</a:t>
            </a:r>
            <a:r>
              <a:rPr lang="en-US" sz="1400" dirty="0" smtClean="0"/>
              <a:t> 100“,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03440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Store2_Report2013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Store1_Forecast2014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81931" y="817836"/>
            <a:ext cx="325173" cy="204938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7308304" y="915566"/>
            <a:ext cx="653563" cy="273879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2764318">
            <a:off x="6867688" y="967151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9253"/>
              </p:ext>
            </p:extLst>
          </p:nvPr>
        </p:nvGraphicFramePr>
        <p:xfrm>
          <a:off x="2392260" y="3656806"/>
          <a:ext cx="65072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9"/>
                <a:gridCol w="3253609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07602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0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0.01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32440" y="1037637"/>
            <a:ext cx="151331" cy="1508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8533509" y="2633440"/>
            <a:ext cx="150262" cy="384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6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On-screen Show (16:9)</PresentationFormat>
  <Paragraphs>140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Tschirschnitz, Fabian</dc:creator>
  <cp:lastModifiedBy>Tschirschnitz, Fabian</cp:lastModifiedBy>
  <cp:revision>21</cp:revision>
  <dcterms:created xsi:type="dcterms:W3CDTF">2013-03-12T10:39:04Z</dcterms:created>
  <dcterms:modified xsi:type="dcterms:W3CDTF">2013-03-13T16:33:21Z</dcterms:modified>
</cp:coreProperties>
</file>