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71" r:id="rId5"/>
    <p:sldId id="272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73" r:id="rId17"/>
    <p:sldId id="268" r:id="rId18"/>
    <p:sldId id="274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7" r:id="rId29"/>
    <p:sldId id="266" r:id="rId30"/>
    <p:sldId id="275" r:id="rId31"/>
    <p:sldId id="276" r:id="rId32"/>
    <p:sldId id="269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53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BF5D-13DF-46AB-8D6C-A70EC8CF89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A330-7722-42FA-A1CE-C1FE3589FE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cg.cs.tsinghua.edu.cn/jittor/downloa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https://cg.cs.tsinghua.edu.cn/jittor/tutorial/2020-5-15-00-00-docker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hyperlink" Target="https://cg.cs.tsinghua.edu.cn/jittor/assets/docs/index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g.cs.tsinghua.edu.cn/jittor/tutorial/2020-3-17-09-53-mnistclassification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hyperlink" Target="https://cg.cs.tsinghua.edu.cn/jittor/tutorial/2020-3-17-09-53-mnistclassification/" TargetMode="External"/><Relationship Id="rId1" Type="http://schemas.openxmlformats.org/officeDocument/2006/relationships/hyperlink" Target="https://cg.cs.tsinghua.edu.cn/jittor/tutorial/2020-3-17-09-52-example/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cg.cs.tsinghua.edu.cn/jittor/assets/docs/index.html" TargetMode="External"/><Relationship Id="rId3" Type="http://schemas.openxmlformats.org/officeDocument/2006/relationships/hyperlink" Target="https://cg.cs.tsinghua.edu.cn/jittor/download/" TargetMode="External"/><Relationship Id="rId2" Type="http://schemas.openxmlformats.org/officeDocument/2006/relationships/hyperlink" Target="https://cg.cs.tsinghua.edu.cn/jittor/tutorial/" TargetMode="External"/><Relationship Id="rId1" Type="http://schemas.openxmlformats.org/officeDocument/2006/relationships/hyperlink" Target="https://cg.cs.tsinghua.edu.cn/jittor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mailto:ydf22@mails.tsinghua.edu.cn" TargetMode="External"/><Relationship Id="rId1" Type="http://schemas.openxmlformats.org/officeDocument/2006/relationships/hyperlink" Target="mailto:xukun@tsinghua.edu.c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第二次大作业 </a:t>
            </a:r>
            <a:r>
              <a:rPr lang="en-US" altLang="zh-CN" sz="4400" dirty="0"/>
              <a:t>– </a:t>
            </a:r>
            <a:r>
              <a:rPr lang="zh-CN" altLang="en-US" sz="4400" dirty="0"/>
              <a:t>图像生成</a:t>
            </a:r>
            <a:br>
              <a:rPr lang="en-US" altLang="zh-CN" sz="4400" dirty="0"/>
            </a:b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媒体计算    </a:t>
            </a:r>
            <a:r>
              <a:rPr lang="en-US" altLang="zh-CN" dirty="0"/>
              <a:t>2023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en-US" altLang="zh-CN" dirty="0"/>
          </a:p>
          <a:p>
            <a:pPr lvl="1"/>
            <a:r>
              <a:rPr lang="zh-CN" altLang="en-US" dirty="0"/>
              <a:t>编码器：</a:t>
            </a:r>
            <a:r>
              <a:rPr lang="en-US" altLang="zh-CN" dirty="0"/>
              <a:t>MLP</a:t>
            </a:r>
            <a:endParaRPr lang="en-US" altLang="zh-CN" dirty="0"/>
          </a:p>
          <a:p>
            <a:pPr lvl="1"/>
            <a:r>
              <a:rPr lang="zh-CN" altLang="en-US" dirty="0"/>
              <a:t>解码器：</a:t>
            </a:r>
            <a:r>
              <a:rPr lang="en-US" altLang="zh-CN" dirty="0"/>
              <a:t>MLP</a:t>
            </a:r>
            <a:endParaRPr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336551" y="3429000"/>
            <a:ext cx="10968989" cy="2564871"/>
            <a:chOff x="27517" y="3429000"/>
            <a:chExt cx="10968989" cy="2564871"/>
          </a:xfrm>
        </p:grpSpPr>
        <p:sp>
          <p:nvSpPr>
            <p:cNvPr id="24" name="箭头: 右 23"/>
            <p:cNvSpPr/>
            <p:nvPr/>
          </p:nvSpPr>
          <p:spPr>
            <a:xfrm rot="20364033">
              <a:off x="5587563" y="4966724"/>
              <a:ext cx="1565536" cy="28913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/>
            <p:cNvSpPr/>
            <p:nvPr/>
          </p:nvSpPr>
          <p:spPr>
            <a:xfrm rot="1235967" flipV="1">
              <a:off x="5587564" y="4223605"/>
              <a:ext cx="1565536" cy="28913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7517" y="3429000"/>
              <a:ext cx="5835652" cy="2564871"/>
              <a:chOff x="848782" y="3367616"/>
              <a:chExt cx="5835652" cy="2564871"/>
            </a:xfrm>
          </p:grpSpPr>
          <p:sp>
            <p:nvSpPr>
              <p:cNvPr id="14" name="箭头: 右 13"/>
              <p:cNvSpPr/>
              <p:nvPr/>
            </p:nvSpPr>
            <p:spPr>
              <a:xfrm rot="2007427" flipV="1">
                <a:off x="3660479" y="4841633"/>
                <a:ext cx="1061036" cy="436034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箭头: 右 12"/>
              <p:cNvSpPr/>
              <p:nvPr/>
            </p:nvSpPr>
            <p:spPr>
              <a:xfrm rot="19592573">
                <a:off x="3660481" y="3988421"/>
                <a:ext cx="1061036" cy="436034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1896534" y="3505200"/>
                <a:ext cx="1985433" cy="2154767"/>
                <a:chOff x="1803400" y="3352800"/>
                <a:chExt cx="1985433" cy="2154767"/>
              </a:xfrm>
            </p:grpSpPr>
            <p:sp>
              <p:nvSpPr>
                <p:cNvPr id="4" name="梯形 3"/>
                <p:cNvSpPr/>
                <p:nvPr/>
              </p:nvSpPr>
              <p:spPr>
                <a:xfrm rot="5400000">
                  <a:off x="1718733" y="3437467"/>
                  <a:ext cx="2154767" cy="1985433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2247900" y="4245517"/>
                  <a:ext cx="111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MLP</a:t>
                  </a:r>
                  <a:endParaRPr lang="zh-CN" altLang="en-US" dirty="0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4618567" y="3367616"/>
                <a:ext cx="1130299" cy="1214967"/>
                <a:chOff x="1803400" y="3352800"/>
                <a:chExt cx="1985433" cy="2154767"/>
              </a:xfrm>
            </p:grpSpPr>
            <p:sp>
              <p:nvSpPr>
                <p:cNvPr id="8" name="梯形 7"/>
                <p:cNvSpPr/>
                <p:nvPr/>
              </p:nvSpPr>
              <p:spPr>
                <a:xfrm rot="5400000">
                  <a:off x="1718733" y="3437467"/>
                  <a:ext cx="2154767" cy="1985433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1932697" y="4185451"/>
                  <a:ext cx="1726836" cy="65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MLP</a:t>
                  </a:r>
                  <a:endParaRPr lang="zh-CN" altLang="en-US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4618565" y="4717520"/>
                <a:ext cx="1130299" cy="1214967"/>
                <a:chOff x="1803400" y="3352800"/>
                <a:chExt cx="1985433" cy="2154767"/>
              </a:xfrm>
            </p:grpSpPr>
            <p:sp>
              <p:nvSpPr>
                <p:cNvPr id="11" name="梯形 10"/>
                <p:cNvSpPr/>
                <p:nvPr/>
              </p:nvSpPr>
              <p:spPr>
                <a:xfrm rot="5400000">
                  <a:off x="1718733" y="3437467"/>
                  <a:ext cx="2154767" cy="1985433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932697" y="4185451"/>
                  <a:ext cx="1726836" cy="65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MLP</a:t>
                  </a:r>
                  <a:endParaRPr lang="zh-CN" altLang="en-US" dirty="0"/>
                </a:p>
              </p:txBody>
            </p:sp>
          </p:grpSp>
          <p:sp>
            <p:nvSpPr>
              <p:cNvPr id="15" name="文本框 14"/>
              <p:cNvSpPr txBox="1"/>
              <p:nvPr/>
            </p:nvSpPr>
            <p:spPr>
              <a:xfrm>
                <a:off x="5571067" y="3790433"/>
                <a:ext cx="111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期望</a:t>
                </a:r>
                <a:endParaRPr lang="zh-CN" altLang="en-US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571067" y="5068116"/>
                <a:ext cx="111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方差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48782" y="4395800"/>
                <a:ext cx="111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图片</a:t>
                </a:r>
                <a:endParaRPr lang="zh-CN" alt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/>
                <p:cNvSpPr/>
                <p:nvPr/>
              </p:nvSpPr>
              <p:spPr>
                <a:xfrm>
                  <a:off x="6081185" y="3920067"/>
                  <a:ext cx="224367" cy="1447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185" y="3920067"/>
                  <a:ext cx="224367" cy="1447800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/>
            <p:cNvSpPr txBox="1"/>
            <p:nvPr/>
          </p:nvSpPr>
          <p:spPr>
            <a:xfrm>
              <a:off x="5387975" y="3431840"/>
              <a:ext cx="1610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正态分布采样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136340" y="3917950"/>
              <a:ext cx="224367" cy="1447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z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426200" y="5595407"/>
              <a:ext cx="1610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目标分布</a:t>
              </a:r>
              <a:endParaRPr lang="zh-CN" altLang="en-US" dirty="0"/>
            </a:p>
          </p:txBody>
        </p:sp>
        <p:sp>
          <p:nvSpPr>
            <p:cNvPr id="26" name="梯形 25"/>
            <p:cNvSpPr/>
            <p:nvPr/>
          </p:nvSpPr>
          <p:spPr>
            <a:xfrm rot="16200000" flipH="1">
              <a:off x="7719486" y="3660100"/>
              <a:ext cx="2154767" cy="1985433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095833" y="4457184"/>
              <a:ext cx="1113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MLP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883139" y="4465135"/>
              <a:ext cx="1113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生成结果</a:t>
              </a:r>
              <a:endParaRPr lang="zh-CN" altLang="en-US" dirty="0"/>
            </a:p>
          </p:txBody>
        </p:sp>
        <p:sp>
          <p:nvSpPr>
            <p:cNvPr id="30" name="箭头: 右 29"/>
            <p:cNvSpPr/>
            <p:nvPr/>
          </p:nvSpPr>
          <p:spPr>
            <a:xfrm>
              <a:off x="7360708" y="4505830"/>
              <a:ext cx="441962" cy="38946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VAE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MSE Loss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生成图片和输入图片的</a:t>
                </a:r>
                <a:r>
                  <a:rPr lang="en-US" altLang="zh-CN" dirty="0"/>
                  <a:t>MSE Loss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  <a:endParaRPr lang="en-US" altLang="zh-CN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总</a:t>
                </a:r>
                <a:r>
                  <a:rPr lang="en-US" altLang="zh-CN" dirty="0"/>
                  <a:t>Loss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Loss = MSE Loss + KL Loss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37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en-US" altLang="zh-CN" dirty="0"/>
          </a:p>
          <a:p>
            <a:pPr lvl="1"/>
            <a:r>
              <a:rPr lang="zh-CN" altLang="en-US" dirty="0"/>
              <a:t>训练流程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选取输入图片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计算生成图片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计算</a:t>
            </a:r>
            <a:r>
              <a:rPr lang="en-US" altLang="zh-CN" dirty="0"/>
              <a:t>VAE Loss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反向传播</a:t>
            </a:r>
            <a:endParaRPr lang="en-US" altLang="zh-CN" dirty="0"/>
          </a:p>
          <a:p>
            <a:pPr lvl="1"/>
            <a:r>
              <a:rPr lang="zh-CN" altLang="en-US" dirty="0"/>
              <a:t>生成流程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生成正态分布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输入解码器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生成图片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-VAE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修改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散度项的系数即可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以上只是简单的例子，欢迎使用更好的网络结构、训练方法等获得更好的结果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37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GAN</a:t>
            </a:r>
            <a:endParaRPr lang="en-US" altLang="zh-CN" dirty="0"/>
          </a:p>
          <a:p>
            <a:pPr lvl="1"/>
            <a:r>
              <a:rPr lang="en-US" altLang="zh-CN" dirty="0"/>
              <a:t>https://zhuanlan.zhihu.com/p/497361373</a:t>
            </a:r>
            <a:endParaRPr lang="en-US" altLang="zh-CN" dirty="0"/>
          </a:p>
          <a:p>
            <a:pPr lvl="1"/>
            <a:r>
              <a:rPr lang="en-US" altLang="zh-CN" dirty="0"/>
              <a:t>https://lilianweng.github.io/posts/2017-08-20-gan/</a:t>
            </a:r>
            <a:endParaRPr lang="en-US" altLang="zh-CN" dirty="0"/>
          </a:p>
          <a:p>
            <a:pPr lvl="1"/>
            <a:r>
              <a:rPr lang="en-US" altLang="zh-CN" dirty="0"/>
              <a:t>https://spaces.ac.cn/archives/4439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VAE</a:t>
            </a:r>
            <a:endParaRPr lang="en-US" altLang="zh-CN" dirty="0"/>
          </a:p>
          <a:p>
            <a:pPr lvl="1"/>
            <a:r>
              <a:rPr lang="en-US" altLang="zh-CN" dirty="0"/>
              <a:t>https://zhuanlan.zhihu.com/p/497876029</a:t>
            </a:r>
            <a:endParaRPr lang="en-US" altLang="zh-CN" dirty="0"/>
          </a:p>
          <a:p>
            <a:pPr lvl="1"/>
            <a:r>
              <a:rPr lang="en-US" altLang="zh-CN" dirty="0"/>
              <a:t>https://lilianweng.github.io/posts/2018-08-12-vae/</a:t>
            </a:r>
            <a:endParaRPr lang="en-US" altLang="zh-CN" dirty="0"/>
          </a:p>
          <a:p>
            <a:pPr lvl="1"/>
            <a:r>
              <a:rPr lang="en-US" altLang="zh-CN" dirty="0"/>
              <a:t>https://spaces.ac.cn/archives/5253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评分标准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876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400" dirty="0"/>
                  <a:t>满分</a:t>
                </a:r>
                <a:r>
                  <a:rPr lang="en-US" altLang="zh-CN" sz="2400" dirty="0"/>
                  <a:t>30</a:t>
                </a:r>
                <a:r>
                  <a:rPr lang="zh-CN" altLang="en-US" sz="2400" dirty="0"/>
                  <a:t>分</a:t>
                </a:r>
                <a:endParaRPr lang="en-US" altLang="zh-CN" sz="2400" dirty="0"/>
              </a:p>
              <a:p>
                <a:r>
                  <a:rPr lang="en-US" altLang="zh-CN" sz="2400" dirty="0"/>
                  <a:t>GAN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12</a:t>
                </a:r>
                <a:r>
                  <a:rPr lang="zh-CN" altLang="en-US" sz="2400" dirty="0"/>
                  <a:t>分）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实现原版</a:t>
                </a:r>
                <a:r>
                  <a:rPr lang="en-US" altLang="zh-CN" sz="2000" dirty="0"/>
                  <a:t>GAN</a:t>
                </a:r>
                <a:r>
                  <a:rPr lang="zh-CN" altLang="en-US" sz="2000" dirty="0"/>
                  <a:t>并在数据集上测试（</a:t>
                </a:r>
                <a:r>
                  <a:rPr lang="en-US" altLang="zh-CN" sz="2000" dirty="0"/>
                  <a:t>9</a:t>
                </a:r>
                <a:r>
                  <a:rPr lang="zh-CN" altLang="en-US" sz="2000" dirty="0"/>
                  <a:t>分）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实现</a:t>
                </a:r>
                <a:r>
                  <a:rPr lang="en-US" altLang="zh-CN" sz="2000" dirty="0"/>
                  <a:t>Wasserstein GAN</a:t>
                </a:r>
                <a:r>
                  <a:rPr lang="zh-CN" altLang="en-US" sz="2000" dirty="0"/>
                  <a:t>并在数据集上测试（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分）</a:t>
                </a:r>
                <a:endParaRPr lang="en-US" altLang="zh-CN" sz="2000" dirty="0"/>
              </a:p>
              <a:p>
                <a:r>
                  <a:rPr lang="en-US" altLang="zh-CN" sz="2400" dirty="0"/>
                  <a:t>VAE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12</a:t>
                </a:r>
                <a:r>
                  <a:rPr lang="zh-CN" altLang="en-US" sz="2400" dirty="0"/>
                  <a:t>分）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实现原版</a:t>
                </a:r>
                <a:r>
                  <a:rPr lang="en-US" altLang="zh-CN" sz="2000" dirty="0"/>
                  <a:t>VAE</a:t>
                </a:r>
                <a:r>
                  <a:rPr lang="zh-CN" altLang="en-US" sz="2000" dirty="0"/>
                  <a:t>并在数据集上测试（</a:t>
                </a:r>
                <a:r>
                  <a:rPr lang="en-US" altLang="zh-CN" sz="2000" dirty="0"/>
                  <a:t>9</a:t>
                </a:r>
                <a:r>
                  <a:rPr lang="zh-CN" altLang="en-US" sz="2000" dirty="0"/>
                  <a:t>分）</a:t>
                </a:r>
                <a:endParaRPr lang="en-US" altLang="zh-CN" sz="2000" dirty="0"/>
              </a:p>
              <a:p>
                <a:pPr lvl="1"/>
                <a:r>
                  <a:rPr lang="zh-CN" altLang="en-US" sz="2000" b="0" dirty="0"/>
                  <a:t>实现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dirty="0"/>
                  <a:t>-VAE</a:t>
                </a:r>
                <a:r>
                  <a:rPr lang="zh-CN" altLang="en-US" sz="2000" dirty="0"/>
                  <a:t>并在数据集上测试（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分）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探究不同的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sz="2000" dirty="0"/>
                  <a:t>训练结果有什么影响（加分项，</a:t>
                </a:r>
                <a:r>
                  <a:rPr lang="en-US" altLang="zh-CN" sz="2000" dirty="0"/>
                  <a:t>+3</a:t>
                </a:r>
                <a:r>
                  <a:rPr lang="zh-CN" altLang="en-US" sz="2000" dirty="0"/>
                  <a:t>分）</a:t>
                </a:r>
                <a:endParaRPr lang="en-US" altLang="zh-CN" sz="2000" dirty="0"/>
              </a:p>
              <a:p>
                <a:r>
                  <a:rPr lang="zh-CN" altLang="en-US" sz="2400" dirty="0"/>
                  <a:t>代码与报告（</a:t>
                </a:r>
                <a:r>
                  <a:rPr lang="en-US" altLang="zh-CN" sz="2400" dirty="0"/>
                  <a:t>6</a:t>
                </a:r>
                <a:r>
                  <a:rPr lang="zh-CN" altLang="en-US" sz="2400" dirty="0"/>
                  <a:t>分）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清晰有注释的代码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报告中完整报告训练过程和实验过程</a:t>
                </a:r>
                <a:endParaRPr lang="en-US" altLang="zh-CN" sz="2000" dirty="0"/>
              </a:p>
              <a:p>
                <a:pPr lvl="2"/>
                <a:r>
                  <a:rPr lang="zh-CN" altLang="en-US" sz="1800" dirty="0"/>
                  <a:t>以动图或者视频的形式展示训练过程中测试结果的变化</a:t>
                </a:r>
                <a:endParaRPr lang="en-US" altLang="zh-CN" sz="1800" dirty="0"/>
              </a:p>
              <a:p>
                <a:pPr lvl="1"/>
                <a:r>
                  <a:rPr lang="zh-CN" altLang="en-US" sz="2000" dirty="0"/>
                  <a:t>展示实验结果，评价并分析（实验结果适当合理即可，没有硬性质量要求）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87616"/>
              </a:xfrm>
              <a:blipFill rotWithShape="1">
                <a:blip r:embed="rId1"/>
                <a:stretch>
                  <a:fillRect t="-81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参考的实现</a:t>
            </a:r>
            <a:r>
              <a:rPr lang="zh-CN" altLang="en-US" dirty="0">
                <a:solidFill>
                  <a:srgbClr val="FF0000"/>
                </a:solidFill>
              </a:rPr>
              <a:t>需要</a:t>
            </a:r>
            <a:r>
              <a:rPr lang="zh-CN" altLang="en-US" dirty="0"/>
              <a:t>在实验报告中</a:t>
            </a:r>
            <a:r>
              <a:rPr lang="zh-CN" altLang="en-US" dirty="0">
                <a:solidFill>
                  <a:srgbClr val="FF0000"/>
                </a:solidFill>
              </a:rPr>
              <a:t>写明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请勿</a:t>
            </a:r>
            <a:r>
              <a:rPr lang="zh-CN" altLang="en-US" dirty="0"/>
              <a:t>提交其他课程的作业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严禁</a:t>
            </a:r>
            <a:r>
              <a:rPr lang="zh-CN" altLang="en-US" dirty="0"/>
              <a:t>抄袭、复制他人代码，一旦发现</a:t>
            </a:r>
            <a:r>
              <a:rPr lang="zh-CN" altLang="en-US" dirty="0">
                <a:solidFill>
                  <a:srgbClr val="FF0000"/>
                </a:solidFill>
              </a:rPr>
              <a:t>后果自负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提交截止时间：</a:t>
            </a:r>
            <a:r>
              <a:rPr lang="en-US" altLang="zh-CN" dirty="0">
                <a:solidFill>
                  <a:srgbClr val="FF0000"/>
                </a:solidFill>
              </a:rPr>
              <a:t>2024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 err="1"/>
              <a:t>Jittor</a:t>
            </a:r>
            <a:r>
              <a:rPr lang="en-US" altLang="zh-CN" sz="7200" dirty="0"/>
              <a:t> </a:t>
            </a:r>
            <a:r>
              <a:rPr lang="zh-CN" altLang="en-US" sz="7200" dirty="0"/>
              <a:t>计图 框架简介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29" y="4392037"/>
            <a:ext cx="4764741" cy="17546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Jittor</a:t>
            </a:r>
            <a:r>
              <a:rPr lang="zh-CN" altLang="en-US" sz="3200" dirty="0"/>
              <a:t>：基于即时编译和元算子的高性能深度学习框架</a:t>
            </a:r>
            <a:endParaRPr lang="en-US" altLang="zh-CN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前端语言为</a:t>
            </a:r>
            <a:r>
              <a:rPr lang="en-US" altLang="zh-CN" sz="2400" dirty="0"/>
              <a:t>Python</a:t>
            </a:r>
            <a:r>
              <a:rPr lang="zh-CN" altLang="en-US" sz="2400" dirty="0"/>
              <a:t>，采用模块化的设计，类似于</a:t>
            </a:r>
            <a:r>
              <a:rPr lang="en-US" altLang="zh-CN" sz="2400" dirty="0" err="1"/>
              <a:t>PyTorch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Keras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后端使用高性能语言编写，如</a:t>
            </a:r>
            <a:r>
              <a:rPr lang="en-US" altLang="zh-CN" sz="2400" dirty="0"/>
              <a:t>CUDA</a:t>
            </a:r>
            <a:r>
              <a:rPr lang="zh-CN" altLang="en-US" sz="2400" dirty="0"/>
              <a:t>，</a:t>
            </a:r>
            <a:r>
              <a:rPr lang="en-US" altLang="zh-CN" sz="2400" dirty="0"/>
              <a:t>C++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Jittor</a:t>
            </a:r>
            <a:r>
              <a:rPr lang="zh-CN" altLang="en-US" sz="2400" dirty="0"/>
              <a:t>目前支持</a:t>
            </a:r>
            <a:r>
              <a:rPr lang="en-US" altLang="zh-CN" sz="2400" dirty="0"/>
              <a:t>Linux</a:t>
            </a:r>
            <a:r>
              <a:rPr lang="zh-CN" altLang="en-US" sz="2400" dirty="0"/>
              <a:t>、</a:t>
            </a:r>
            <a:r>
              <a:rPr lang="en-US" altLang="zh-CN" sz="2400" dirty="0"/>
              <a:t>MacOS</a:t>
            </a:r>
            <a:r>
              <a:rPr lang="zh-CN" altLang="en-US" sz="2400" dirty="0"/>
              <a:t>、</a:t>
            </a:r>
            <a:r>
              <a:rPr lang="en-US" altLang="zh-CN" sz="2400" dirty="0"/>
              <a:t>Windows</a:t>
            </a:r>
            <a:r>
              <a:rPr lang="zh-CN" altLang="en-US" sz="2400" dirty="0"/>
              <a:t>操作系统，并且在</a:t>
            </a:r>
            <a:r>
              <a:rPr lang="en-US" altLang="zh-CN" sz="2400" dirty="0"/>
              <a:t>Linux</a:t>
            </a:r>
            <a:r>
              <a:rPr lang="zh-CN" altLang="en-US" sz="2400" dirty="0"/>
              <a:t>和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上支持</a:t>
            </a:r>
            <a:r>
              <a:rPr lang="en-US" altLang="zh-CN" sz="2400" dirty="0"/>
              <a:t>GPU</a:t>
            </a:r>
            <a:r>
              <a:rPr lang="zh-CN" altLang="en-US" sz="2400" dirty="0"/>
              <a:t>计算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在三个平台上都支持直接使用</a:t>
            </a:r>
            <a:r>
              <a:rPr lang="en-US" altLang="zh-CN" sz="2400" dirty="0"/>
              <a:t>pip</a:t>
            </a:r>
            <a:r>
              <a:rPr lang="zh-CN" altLang="en-US" sz="2400" dirty="0"/>
              <a:t>安装，以</a:t>
            </a:r>
            <a:r>
              <a:rPr lang="en-US" altLang="zh-CN" sz="2400" dirty="0"/>
              <a:t>Ubuntu</a:t>
            </a:r>
            <a:r>
              <a:rPr lang="zh-CN" altLang="en-US" sz="2400" dirty="0"/>
              <a:t>为例：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如果你有</a:t>
            </a:r>
            <a:r>
              <a:rPr lang="en-US" altLang="zh-CN" sz="2400" dirty="0"/>
              <a:t>NVIDIA</a:t>
            </a:r>
            <a:r>
              <a:rPr lang="zh-CN" altLang="en-US" sz="2400" dirty="0"/>
              <a:t>显卡，希望能够使用</a:t>
            </a:r>
            <a:r>
              <a:rPr lang="en-US" altLang="zh-CN" sz="2400" dirty="0"/>
              <a:t>GPU</a:t>
            </a:r>
            <a:r>
              <a:rPr lang="zh-CN" altLang="en-US" sz="2400" dirty="0"/>
              <a:t>计算，还需要额外安装</a:t>
            </a:r>
            <a:r>
              <a:rPr lang="en-US" altLang="zh-CN" sz="2400" dirty="0" err="1"/>
              <a:t>CUDnn</a:t>
            </a:r>
            <a:r>
              <a:rPr lang="zh-CN" altLang="en-US" sz="2400" dirty="0"/>
              <a:t>加速相关的依赖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安装</a:t>
            </a:r>
            <a:r>
              <a:rPr lang="en-US" altLang="zh-CN" sz="2400" dirty="0" err="1"/>
              <a:t>Jittor</a:t>
            </a:r>
            <a:r>
              <a:rPr lang="zh-CN" altLang="en-US" sz="2400" dirty="0"/>
              <a:t>可能需要一些额外的依赖项，具体内容可以参考：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>
                <a:hlinkClick r:id="rId1"/>
              </a:rPr>
              <a:t>https://cg.cs.tsinghua.edu.cn/jittor/download/</a:t>
            </a:r>
            <a:endParaRPr lang="en-US" altLang="zh-CN" sz="2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082" y="3189978"/>
            <a:ext cx="4448796" cy="905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图像生成的目标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使用神经网络模型完成图像生成</a:t>
            </a:r>
            <a:endParaRPr lang="en-US" altLang="zh-CN" dirty="0"/>
          </a:p>
          <a:p>
            <a:pPr lvl="1"/>
            <a:r>
              <a:rPr lang="en-US" altLang="zh-CN" dirty="0"/>
              <a:t>GAN</a:t>
            </a:r>
            <a:r>
              <a:rPr lang="zh-CN" altLang="en-US" dirty="0"/>
              <a:t>：生成对抗网络</a:t>
            </a:r>
            <a:endParaRPr lang="en-US" altLang="zh-CN" dirty="0"/>
          </a:p>
          <a:p>
            <a:pPr lvl="1"/>
            <a:r>
              <a:rPr lang="en-US" altLang="zh-CN" dirty="0"/>
              <a:t>VAE</a:t>
            </a:r>
            <a:r>
              <a:rPr lang="zh-CN" altLang="en-US" dirty="0"/>
              <a:t>：变分自编码器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b="46958"/>
          <a:stretch>
            <a:fillRect/>
          </a:stretch>
        </p:blipFill>
        <p:spPr>
          <a:xfrm>
            <a:off x="2589532" y="3690257"/>
            <a:ext cx="6366014" cy="233731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715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Jittor</a:t>
            </a:r>
            <a:r>
              <a:rPr lang="zh-CN" altLang="en-US" sz="2400" dirty="0"/>
              <a:t>还支持通过</a:t>
            </a:r>
            <a:r>
              <a:rPr lang="en-US" altLang="zh-CN" sz="2400" dirty="0"/>
              <a:t>Docker</a:t>
            </a:r>
            <a:r>
              <a:rPr lang="zh-CN" altLang="en-US" sz="2400" dirty="0"/>
              <a:t>的方式进行安装，例如：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关于</a:t>
            </a:r>
            <a:r>
              <a:rPr lang="en-US" altLang="zh-CN" sz="2400" dirty="0"/>
              <a:t>Docker</a:t>
            </a:r>
            <a:r>
              <a:rPr lang="zh-CN" altLang="en-US" sz="2400" dirty="0"/>
              <a:t>安装的详细教程，可以参考：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>
                <a:hlinkClick r:id="rId1"/>
              </a:rPr>
              <a:t>https://cg.cs.tsinghua.edu.cn/jittor/tutorial/2020-5-15-00-00-docker/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2352254"/>
            <a:ext cx="5515745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类型与算子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909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Jittor</a:t>
            </a:r>
            <a:r>
              <a:rPr lang="zh-CN" altLang="en-US" sz="2400" dirty="0"/>
              <a:t>的基本数据类型称为</a:t>
            </a:r>
            <a:r>
              <a:rPr lang="en-US" altLang="zh-CN" sz="2400" dirty="0"/>
              <a:t>Var</a:t>
            </a:r>
            <a:r>
              <a:rPr lang="zh-CN" altLang="en-US" sz="2400" dirty="0"/>
              <a:t>，为了高效采用异步运算的方式进行。访问数据可以通过</a:t>
            </a:r>
            <a:r>
              <a:rPr lang="en-US" altLang="zh-CN" sz="2400" dirty="0" err="1"/>
              <a:t>Var.data</a:t>
            </a:r>
            <a:r>
              <a:rPr lang="zh-CN" altLang="en-US" sz="2400" dirty="0"/>
              <a:t>进行。一个例子如下：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Jittor</a:t>
            </a:r>
            <a:r>
              <a:rPr lang="zh-CN" altLang="en-US" sz="2400" dirty="0"/>
              <a:t>的算子和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类似，支持四则运算重载之外也支持大量函数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所有算子</a:t>
            </a:r>
            <a:r>
              <a:rPr lang="en-US" altLang="zh-CN" sz="2200" dirty="0" err="1"/>
              <a:t>jittor.xxx</a:t>
            </a:r>
            <a:r>
              <a:rPr lang="en-US" altLang="zh-CN" sz="2200" dirty="0"/>
              <a:t>(Var, …)</a:t>
            </a:r>
            <a:r>
              <a:rPr lang="zh-CN" altLang="en-US" sz="2200" dirty="0"/>
              <a:t>都具有别名</a:t>
            </a:r>
            <a:r>
              <a:rPr lang="en-US" altLang="zh-CN" sz="2200" dirty="0" err="1"/>
              <a:t>Var.xxx</a:t>
            </a:r>
            <a:r>
              <a:rPr lang="en-US" altLang="zh-CN" sz="2200" dirty="0"/>
              <a:t>(…)</a:t>
            </a:r>
            <a:r>
              <a:rPr lang="zh-CN" altLang="en-US" sz="2200" dirty="0"/>
              <a:t>，例如：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关于</a:t>
            </a:r>
            <a:r>
              <a:rPr lang="en-US" altLang="zh-CN" sz="2400" dirty="0" err="1"/>
              <a:t>Jittor</a:t>
            </a:r>
            <a:r>
              <a:rPr lang="zh-CN" altLang="en-US" sz="2400" dirty="0"/>
              <a:t>支持的全部操作，可以运行</a:t>
            </a:r>
            <a:r>
              <a:rPr lang="en-US" altLang="zh-CN" sz="2400" dirty="0"/>
              <a:t>help(</a:t>
            </a:r>
            <a:r>
              <a:rPr lang="en-US" altLang="zh-CN" sz="2400" dirty="0" err="1"/>
              <a:t>jittor.ops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1912" y="2726350"/>
            <a:ext cx="1928176" cy="12021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54" y="4829511"/>
            <a:ext cx="5191850" cy="74305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常用网络接口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Jittor</a:t>
            </a:r>
            <a:r>
              <a:rPr lang="zh-CN" altLang="en-US" sz="2400" dirty="0"/>
              <a:t>的各种网络接口在</a:t>
            </a:r>
            <a:r>
              <a:rPr lang="en-US" altLang="zh-CN" sz="2400" dirty="0" err="1"/>
              <a:t>jittor.nn</a:t>
            </a:r>
            <a:r>
              <a:rPr lang="zh-CN" altLang="en-US" sz="2400" dirty="0"/>
              <a:t>模块下，下面列出一些常用的网络结构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全连接层：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卷积层：</a:t>
            </a:r>
            <a:endParaRPr lang="en-US" altLang="zh-CN" sz="2200" dirty="0"/>
          </a:p>
          <a:p>
            <a:pPr marL="384175" lvl="2" indent="0">
              <a:buNone/>
            </a:pPr>
            <a:endParaRPr lang="en-US" altLang="zh-CN" sz="1800" dirty="0"/>
          </a:p>
          <a:p>
            <a:pPr marL="384175" lvl="2" indent="0">
              <a:buNone/>
            </a:pP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池化层：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/>
              <a:t>Dropout</a:t>
            </a:r>
            <a:r>
              <a:rPr lang="zh-CN" altLang="en-US" sz="2200" dirty="0"/>
              <a:t>层：</a:t>
            </a:r>
            <a:endParaRPr lang="zh-CN" alt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8577" y="2464138"/>
            <a:ext cx="4591691" cy="4953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8577" y="3327185"/>
            <a:ext cx="8411749" cy="6858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77" y="4380759"/>
            <a:ext cx="8364117" cy="68589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577" y="5504718"/>
            <a:ext cx="4715533" cy="41915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常用网络接口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jittor.nn</a:t>
            </a:r>
            <a:r>
              <a:rPr lang="zh-CN" altLang="en-US" sz="2400" dirty="0"/>
              <a:t>模块下也有一些实用的方法函数，类似</a:t>
            </a:r>
            <a:r>
              <a:rPr lang="en-US" altLang="zh-CN" sz="2400" dirty="0" err="1"/>
              <a:t>pytorch</a:t>
            </a:r>
            <a:r>
              <a:rPr lang="zh-CN" altLang="en-US" sz="2400" dirty="0"/>
              <a:t>的</a:t>
            </a:r>
            <a:r>
              <a:rPr lang="en-US" altLang="zh-CN" sz="2400" dirty="0"/>
              <a:t>functional</a:t>
            </a:r>
            <a:r>
              <a:rPr lang="zh-CN" altLang="en-US" sz="2400" dirty="0"/>
              <a:t>模块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一般来说网络层类的首字母改成小写就有对应的方法，例如：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卷积：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 err="1"/>
              <a:t>ReLU</a:t>
            </a:r>
            <a:r>
              <a:rPr lang="zh-CN" altLang="en-US" sz="2200" dirty="0"/>
              <a:t>激活函数：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/>
              <a:t>SoftMax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223" y="2924377"/>
            <a:ext cx="7268589" cy="4477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23" y="3640658"/>
            <a:ext cx="2429214" cy="4001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23" y="4400698"/>
            <a:ext cx="3543795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常用网络接口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各种</a:t>
            </a:r>
            <a:r>
              <a:rPr lang="en-US" altLang="zh-CN" sz="2400" dirty="0"/>
              <a:t>Loss</a:t>
            </a:r>
            <a:r>
              <a:rPr lang="zh-CN" altLang="en-US" sz="2400" dirty="0"/>
              <a:t>也在</a:t>
            </a:r>
            <a:r>
              <a:rPr lang="en-US" altLang="zh-CN" sz="2400" dirty="0" err="1"/>
              <a:t>jittor.nn</a:t>
            </a:r>
            <a:r>
              <a:rPr lang="zh-CN" altLang="en-US" sz="2400" dirty="0"/>
              <a:t>模块下，例如：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/>
              <a:t>L1 Loss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/>
              <a:t>交叉熵：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/>
              <a:t>MSE Loss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更多信息可以参考</a:t>
            </a:r>
            <a:r>
              <a:rPr lang="en-US" altLang="zh-CN" sz="2400" dirty="0" err="1"/>
              <a:t>Jittor</a:t>
            </a:r>
            <a:r>
              <a:rPr lang="zh-CN" altLang="en-US" sz="2400" dirty="0"/>
              <a:t>的官方文档：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200" dirty="0">
                <a:hlinkClick r:id="rId1"/>
              </a:rPr>
              <a:t>https://cg.cs.tsinghua.edu.cn/jittor/assets/docs/index.html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56" y="3612397"/>
            <a:ext cx="8306959" cy="5144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85956" y="2528059"/>
            <a:ext cx="3600953" cy="5430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692" y="4556892"/>
            <a:ext cx="3791479" cy="6096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创建自己的模型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将前述的各种层结构组合起来可以创建自己的模型，这一过程类似</a:t>
            </a:r>
            <a:r>
              <a:rPr lang="en-US" altLang="zh-CN" sz="2200" dirty="0" err="1"/>
              <a:t>PyTorch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模型类需要继承</a:t>
            </a:r>
            <a:r>
              <a:rPr lang="en-US" altLang="zh-CN" sz="2200" dirty="0" err="1"/>
              <a:t>jittor.nn.Module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与</a:t>
            </a:r>
            <a:r>
              <a:rPr lang="en-US" altLang="zh-CN" sz="2200" dirty="0" err="1"/>
              <a:t>PyTorch</a:t>
            </a:r>
            <a:r>
              <a:rPr lang="zh-CN" altLang="en-US" sz="2200" dirty="0"/>
              <a:t>不同的是，前向计算的函数名为</a:t>
            </a:r>
            <a:r>
              <a:rPr lang="en-US" altLang="zh-CN" sz="2200" dirty="0"/>
              <a:t>execute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一个简单的例子如下：</a:t>
            </a:r>
            <a:endParaRPr lang="en-US" altLang="zh-CN" sz="2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2204" y="3735876"/>
            <a:ext cx="3667637" cy="23625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创建自己的模型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可以通过简单的函数存取模型的参数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同时</a:t>
            </a:r>
            <a:r>
              <a:rPr lang="en-US" altLang="zh-CN" sz="2200" dirty="0"/>
              <a:t>load</a:t>
            </a:r>
            <a:r>
              <a:rPr lang="zh-CN" altLang="en-US" sz="2200" dirty="0"/>
              <a:t>函数也支持加载</a:t>
            </a:r>
            <a:r>
              <a:rPr lang="en-US" altLang="zh-CN" sz="2200" dirty="0" err="1"/>
              <a:t>pytorch</a:t>
            </a:r>
            <a:r>
              <a:rPr lang="zh-CN" altLang="en-US" sz="2200" dirty="0"/>
              <a:t>产生的</a:t>
            </a:r>
            <a:r>
              <a:rPr lang="en-US" altLang="zh-CN" sz="2200" dirty="0" err="1"/>
              <a:t>pth</a:t>
            </a:r>
            <a:r>
              <a:rPr lang="zh-CN" altLang="en-US" sz="2200" dirty="0"/>
              <a:t>文件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200" dirty="0"/>
              <a:t>在</a:t>
            </a:r>
            <a:r>
              <a:rPr lang="en-US" altLang="zh-CN" sz="2200" dirty="0" err="1"/>
              <a:t>jittor.models</a:t>
            </a:r>
            <a:r>
              <a:rPr lang="zh-CN" altLang="en-US" sz="2200" dirty="0"/>
              <a:t>模块下也有许多经常被使用的网络结构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例如</a:t>
            </a:r>
            <a:r>
              <a:rPr lang="en-US" altLang="zh-CN" sz="2000" dirty="0" err="1"/>
              <a:t>AlexNet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ResNet</a:t>
            </a:r>
            <a:r>
              <a:rPr lang="zh-CN" altLang="en-US" sz="2000" dirty="0"/>
              <a:t>等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9745" y="2281147"/>
            <a:ext cx="1771897" cy="101931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数据集相关定义在</a:t>
            </a:r>
            <a:r>
              <a:rPr lang="en-US" altLang="zh-CN" dirty="0" err="1"/>
              <a:t>jittor.dataset</a:t>
            </a:r>
            <a:r>
              <a:rPr lang="zh-CN" altLang="en-US" dirty="0"/>
              <a:t>模块下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对于自定义数据集类，需要继承</a:t>
            </a:r>
            <a:r>
              <a:rPr lang="en-US" altLang="zh-CN" dirty="0" err="1"/>
              <a:t>jittor.dataset.Dataset</a:t>
            </a:r>
            <a:r>
              <a:rPr lang="zh-CN" altLang="en-US" dirty="0"/>
              <a:t>类，并覆写</a:t>
            </a:r>
            <a:r>
              <a:rPr lang="en-US" altLang="zh-CN" dirty="0"/>
              <a:t>__</a:t>
            </a:r>
            <a:r>
              <a:rPr lang="en-US" altLang="zh-CN" dirty="0" err="1"/>
              <a:t>getitem</a:t>
            </a:r>
            <a:r>
              <a:rPr lang="en-US" altLang="zh-CN" dirty="0"/>
              <a:t>__(self, index)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通过</a:t>
            </a:r>
            <a:r>
              <a:rPr lang="en-US" altLang="zh-CN" dirty="0"/>
              <a:t>enumerate</a:t>
            </a:r>
            <a:r>
              <a:rPr lang="zh-CN" altLang="en-US" dirty="0"/>
              <a:t>的方式来获取数据集中的数据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具体实现的时候需要注意是否</a:t>
            </a:r>
            <a:r>
              <a:rPr lang="en-US" altLang="zh-CN" dirty="0"/>
              <a:t>shuffle</a:t>
            </a:r>
            <a:r>
              <a:rPr lang="zh-CN" altLang="en-US" dirty="0"/>
              <a:t>、</a:t>
            </a:r>
            <a:r>
              <a:rPr lang="en-US" altLang="zh-CN" dirty="0"/>
              <a:t>batch</a:t>
            </a:r>
            <a:r>
              <a:rPr lang="zh-CN" altLang="en-US" dirty="0"/>
              <a:t>大小等内容，一个具体的例子可以参照：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hlinkClick r:id="rId1"/>
              </a:rPr>
              <a:t>https://cg.cs.tsinghua.edu.cn/jittor/tutorial/2020-3-17-09-53-mnistclassification/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jittor.dataset</a:t>
            </a:r>
            <a:r>
              <a:rPr lang="zh-CN" altLang="en-US" dirty="0"/>
              <a:t>模块下还有一些常用的数据集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例如：</a:t>
            </a:r>
            <a:r>
              <a:rPr lang="en-US" altLang="zh-CN" dirty="0"/>
              <a:t>CIFAR10</a:t>
            </a:r>
            <a:r>
              <a:rPr lang="zh-CN" altLang="en-US" dirty="0"/>
              <a:t>、</a:t>
            </a:r>
            <a:r>
              <a:rPr lang="en-US" altLang="zh-CN" dirty="0"/>
              <a:t>MNIST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定义自己的模型，设计自己的数据集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对每个</a:t>
            </a:r>
            <a:r>
              <a:rPr lang="en-US" altLang="zh-CN" dirty="0"/>
              <a:t>batch</a:t>
            </a:r>
            <a:r>
              <a:rPr lang="zh-CN" altLang="en-US" dirty="0"/>
              <a:t>使用</a:t>
            </a:r>
            <a:r>
              <a:rPr lang="en-US" altLang="zh-CN" dirty="0"/>
              <a:t>loss</a:t>
            </a:r>
            <a:r>
              <a:rPr lang="zh-CN" altLang="en-US" dirty="0"/>
              <a:t>函数获取</a:t>
            </a:r>
            <a:r>
              <a:rPr lang="en-US" altLang="zh-CN" dirty="0"/>
              <a:t>loss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/>
              <a:t>optimizer</a:t>
            </a:r>
            <a:r>
              <a:rPr lang="zh-CN" altLang="en-US" dirty="0"/>
              <a:t>进行梯度下降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/>
              <a:t>优化器在</a:t>
            </a:r>
            <a:r>
              <a:rPr lang="en-US" altLang="zh-CN" sz="2800" dirty="0" err="1"/>
              <a:t>jittor.optim</a:t>
            </a:r>
            <a:r>
              <a:rPr lang="zh-CN" altLang="en-US" sz="2800" dirty="0"/>
              <a:t>模块下，支持</a:t>
            </a:r>
            <a:r>
              <a:rPr lang="en-US" altLang="zh-CN" sz="2800" dirty="0"/>
              <a:t>Adam</a:t>
            </a:r>
            <a:r>
              <a:rPr lang="zh-CN" altLang="en-US" sz="2800" dirty="0"/>
              <a:t>、</a:t>
            </a:r>
            <a:r>
              <a:rPr lang="en-US" altLang="zh-CN" sz="2800" dirty="0"/>
              <a:t>SGD</a:t>
            </a:r>
            <a:r>
              <a:rPr lang="zh-CN" altLang="en-US" sz="2800" dirty="0"/>
              <a:t>等优化器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/>
              <a:t>对</a:t>
            </a:r>
            <a:r>
              <a:rPr lang="en-US" altLang="zh-CN" sz="2800" dirty="0"/>
              <a:t>loss</a:t>
            </a:r>
            <a:r>
              <a:rPr lang="zh-CN" altLang="en-US" sz="2800" dirty="0"/>
              <a:t>进行梯度下降的操作：</a:t>
            </a:r>
            <a:r>
              <a:rPr lang="en-US" altLang="zh-CN" sz="2800" dirty="0" err="1"/>
              <a:t>optimizer.step</a:t>
            </a:r>
            <a:r>
              <a:rPr lang="en-US" altLang="zh-CN" sz="2800" dirty="0"/>
              <a:t>(loss)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一个简单的训练例子：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hlinkClick r:id="rId1"/>
              </a:rPr>
              <a:t>https://cg.cs.tsinghua.edu.cn/jittor/tutorial/2020-3-17-09-52-example/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一个更为完整的例子：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hlinkClick r:id="rId2"/>
              </a:rPr>
              <a:t>https://cg.cs.tsinghua.edu.cn/jittor/tutorial/2020-3-17-09-53-mnistclassification/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404" y="2593157"/>
            <a:ext cx="4896533" cy="23530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8705"/>
              </a:xfrm>
            </p:spPr>
            <p:txBody>
              <a:bodyPr>
                <a:normAutofit lnSpcReduction="20000"/>
              </a:bodyPr>
              <a:lstStyle/>
              <a:p>
                <a:r>
                  <a:rPr lang="zh-CN" altLang="en-US" dirty="0"/>
                  <a:t>框架：</a:t>
                </a:r>
                <a:r>
                  <a:rPr lang="en-US" altLang="zh-CN" dirty="0" err="1"/>
                  <a:t>Jittor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基于动态编译、使用元算子和统一计算图的深度学习框架</a:t>
                </a:r>
                <a:endParaRPr lang="en-US" altLang="zh-CN" dirty="0"/>
              </a:p>
              <a:p>
                <a:r>
                  <a:rPr lang="zh-CN" altLang="en-US" dirty="0"/>
                  <a:t>网络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GAN</a:t>
                </a:r>
                <a:r>
                  <a:rPr lang="zh-CN" altLang="en-US" dirty="0"/>
                  <a:t>：实现原版</a:t>
                </a:r>
                <a:r>
                  <a:rPr lang="en-US" altLang="zh-CN" dirty="0"/>
                  <a:t>GAN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WGAN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Wasserstein GAN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VAE</a:t>
                </a:r>
                <a:r>
                  <a:rPr lang="zh-CN" altLang="en-US" dirty="0"/>
                  <a:t>：实现原版</a:t>
                </a:r>
                <a:r>
                  <a:rPr lang="en-US" altLang="zh-CN" dirty="0"/>
                  <a:t>VAE</a:t>
                </a:r>
                <a:r>
                  <a:rPr lang="zh-CN" altLang="en-US" dirty="0"/>
                  <a:t>或者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-VAE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beta-VAE: Learning Basic Visual Concepts with a Constrained Variational Framework </a:t>
                </a:r>
                <a:endParaRPr lang="en-US" altLang="zh-CN" dirty="0"/>
              </a:p>
              <a:p>
                <a:r>
                  <a:rPr lang="zh-CN" altLang="en-US" dirty="0"/>
                  <a:t>数据集（任选其一）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MNIST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CIFAR-10</a:t>
                </a:r>
                <a:r>
                  <a:rPr lang="zh-CN" altLang="en-US" dirty="0"/>
                  <a:t>（加分项，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分）</a:t>
                </a:r>
                <a:endParaRPr lang="zh-CN" altLang="en-US" dirty="0"/>
              </a:p>
              <a:p>
                <a:pPr lvl="0"/>
                <a:endParaRPr lang="zh-CN" altLang="en-US" dirty="0">
                  <a:sym typeface="+mn-ea"/>
                </a:endParaRPr>
              </a:p>
              <a:p>
                <a:pPr lvl="0"/>
                <a:r>
                  <a:rPr lang="zh-CN" altLang="en-US" dirty="0">
                    <a:sym typeface="+mn-ea"/>
                  </a:rPr>
                  <a:t>提交截止时间：</a:t>
                </a:r>
                <a:r>
                  <a:rPr lang="en-US" altLang="zh-CN" dirty="0">
                    <a:solidFill>
                      <a:srgbClr val="FF0000"/>
                    </a:solidFill>
                    <a:sym typeface="+mn-ea"/>
                  </a:rPr>
                  <a:t>2024</a:t>
                </a:r>
                <a:r>
                  <a:rPr lang="zh-CN" altLang="en-US" dirty="0">
                    <a:solidFill>
                      <a:srgbClr val="FF0000"/>
                    </a:solidFill>
                    <a:sym typeface="+mn-ea"/>
                  </a:rPr>
                  <a:t>年</a:t>
                </a:r>
                <a:r>
                  <a:rPr lang="en-US" altLang="zh-CN" dirty="0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  <a:sym typeface="+mn-ea"/>
                  </a:rPr>
                  <a:t>月</a:t>
                </a:r>
                <a:r>
                  <a:rPr lang="en-US" altLang="zh-CN" dirty="0">
                    <a:solidFill>
                      <a:srgbClr val="FF0000"/>
                    </a:solidFill>
                    <a:sym typeface="+mn-ea"/>
                  </a:rPr>
                  <a:t>10</a:t>
                </a:r>
                <a:r>
                  <a:rPr lang="zh-CN" altLang="en-US" dirty="0">
                    <a:solidFill>
                      <a:srgbClr val="FF0000"/>
                    </a:solidFill>
                    <a:sym typeface="+mn-ea"/>
                  </a:rPr>
                  <a:t>日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8705"/>
              </a:xfrm>
              <a:blipFill rotWithShape="1">
                <a:blip r:embed="rId1"/>
                <a:stretch>
                  <a:fillRect t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形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0364" y="4949150"/>
            <a:ext cx="4764741" cy="175463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Jittor</a:t>
            </a:r>
            <a:r>
              <a:rPr lang="zh-CN" altLang="en-US" dirty="0"/>
              <a:t>官网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hlinkClick r:id="rId1"/>
              </a:rPr>
              <a:t>https://cg.cs.tsinghua.edu.cn/jittor/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官方教程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hlinkClick r:id="rId2"/>
              </a:rPr>
              <a:t>https://cg.cs.tsinghua.edu.cn/jittor/tutorial/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安装指南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hlinkClick r:id="rId3"/>
              </a:rPr>
              <a:t>https://cg.cs.tsinghua.edu.cn/jittor/download/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官方文档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hlinkClick r:id="rId4"/>
              </a:rPr>
              <a:t>https://cg.cs.tsinghua.edu.cn/jittor/assets/docs/index.html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Thanks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联系方式</a:t>
            </a:r>
            <a:endParaRPr lang="en-US" altLang="zh-CN" dirty="0"/>
          </a:p>
          <a:p>
            <a:r>
              <a:rPr lang="zh-CN" altLang="en-US" dirty="0"/>
              <a:t>徐昆 </a:t>
            </a:r>
            <a:r>
              <a:rPr lang="en-US" altLang="zh-CN" dirty="0">
                <a:hlinkClick r:id="rId1"/>
              </a:rPr>
              <a:t>xukun@tsinghua.edu.cn</a:t>
            </a:r>
            <a:endParaRPr lang="en-US" altLang="zh-CN" dirty="0"/>
          </a:p>
          <a:p>
            <a:r>
              <a:rPr lang="zh-CN" altLang="en-US" dirty="0"/>
              <a:t>助教 鄢涤非 </a:t>
            </a:r>
            <a:r>
              <a:rPr lang="en-US" altLang="zh-CN" dirty="0">
                <a:hlinkClick r:id="rId2"/>
              </a:rPr>
              <a:t>ydf22@mails.tsinghua.edu.cn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Jittor</a:t>
            </a:r>
            <a:r>
              <a:rPr lang="zh-CN" altLang="en-US" dirty="0"/>
              <a:t>框架下实现给定的网络结构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在给定的数据集上训练（任选其一）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输出训练结果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分析生成效果好坏及原因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en-US" altLang="zh-CN" dirty="0"/>
          </a:p>
          <a:p>
            <a:pPr lvl="1"/>
            <a:r>
              <a:rPr lang="zh-CN" altLang="en-US" dirty="0"/>
              <a:t>生成器：</a:t>
            </a:r>
            <a:r>
              <a:rPr lang="en-US" altLang="zh-CN" dirty="0"/>
              <a:t>MLP</a:t>
            </a:r>
            <a:endParaRPr lang="en-US" altLang="zh-CN" dirty="0"/>
          </a:p>
          <a:p>
            <a:pPr lvl="1"/>
            <a:r>
              <a:rPr lang="zh-CN" altLang="en-US" dirty="0"/>
              <a:t>辨别器：</a:t>
            </a:r>
            <a:r>
              <a:rPr lang="en-US" altLang="zh-CN" dirty="0"/>
              <a:t>MLP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826682" y="3369732"/>
            <a:ext cx="3209923" cy="3160858"/>
            <a:chOff x="1907115" y="3428999"/>
            <a:chExt cx="3209923" cy="3160858"/>
          </a:xfrm>
        </p:grpSpPr>
        <p:sp>
          <p:nvSpPr>
            <p:cNvPr id="4" name="矩形 3"/>
            <p:cNvSpPr/>
            <p:nvPr/>
          </p:nvSpPr>
          <p:spPr>
            <a:xfrm>
              <a:off x="1998132" y="4055137"/>
              <a:ext cx="262467" cy="999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66998" y="3796903"/>
              <a:ext cx="262467" cy="1515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335864" y="3429000"/>
              <a:ext cx="262467" cy="22513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762492" y="3428999"/>
              <a:ext cx="262467" cy="22513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/>
            <p:cNvSpPr/>
            <p:nvPr/>
          </p:nvSpPr>
          <p:spPr>
            <a:xfrm>
              <a:off x="2260599" y="4322233"/>
              <a:ext cx="406399" cy="38946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箭头: 右 8"/>
            <p:cNvSpPr/>
            <p:nvPr/>
          </p:nvSpPr>
          <p:spPr>
            <a:xfrm>
              <a:off x="2929465" y="4318000"/>
              <a:ext cx="406399" cy="38946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10" name="箭头: 右 9"/>
            <p:cNvSpPr/>
            <p:nvPr/>
          </p:nvSpPr>
          <p:spPr>
            <a:xfrm>
              <a:off x="3598331" y="4317999"/>
              <a:ext cx="406399" cy="38946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11" name="箭头: 右 10"/>
            <p:cNvSpPr/>
            <p:nvPr/>
          </p:nvSpPr>
          <p:spPr>
            <a:xfrm>
              <a:off x="4356091" y="4317997"/>
              <a:ext cx="406399" cy="38946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53932" y="4250266"/>
              <a:ext cx="44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07115" y="5059689"/>
              <a:ext cx="4445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128</a:t>
              </a:r>
              <a:endParaRPr lang="zh-CN" altLang="en-US" sz="11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571747" y="5364818"/>
              <a:ext cx="4445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256</a:t>
              </a:r>
              <a:endParaRPr lang="zh-CN" altLang="en-US" sz="11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44847" y="5747404"/>
              <a:ext cx="4445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512</a:t>
              </a:r>
              <a:endParaRPr lang="zh-CN" altLang="en-US" sz="11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645014" y="5747404"/>
              <a:ext cx="4720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1024</a:t>
              </a:r>
              <a:endParaRPr lang="zh-CN" altLang="en-US" sz="1100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351615" y="6200390"/>
              <a:ext cx="2350555" cy="389467"/>
              <a:chOff x="2129365" y="6292983"/>
              <a:chExt cx="2350555" cy="389467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351615" y="6356911"/>
                <a:ext cx="21283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/>
                  <a:t>: </a:t>
                </a:r>
                <a:r>
                  <a:rPr lang="en-US" altLang="zh-CN" sz="1100" dirty="0" err="1"/>
                  <a:t>BatchNorm</a:t>
                </a:r>
                <a:r>
                  <a:rPr lang="en-US" altLang="zh-CN" sz="1100" dirty="0"/>
                  <a:t> + </a:t>
                </a:r>
                <a:r>
                  <a:rPr lang="en-US" altLang="zh-CN" sz="1100" dirty="0" err="1"/>
                  <a:t>LeakyReLU</a:t>
                </a:r>
                <a:endParaRPr lang="zh-CN" altLang="en-US" sz="1100" dirty="0"/>
              </a:p>
            </p:txBody>
          </p:sp>
          <p:sp>
            <p:nvSpPr>
              <p:cNvPr id="18" name="箭头: 右 17"/>
              <p:cNvSpPr/>
              <p:nvPr/>
            </p:nvSpPr>
            <p:spPr>
              <a:xfrm>
                <a:off x="2129365" y="6292983"/>
                <a:ext cx="406399" cy="389467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732044" y="3369731"/>
            <a:ext cx="3244853" cy="3165089"/>
            <a:chOff x="1872185" y="3424768"/>
            <a:chExt cx="3244853" cy="3165089"/>
          </a:xfrm>
        </p:grpSpPr>
        <p:sp>
          <p:nvSpPr>
            <p:cNvPr id="22" name="矩形 21"/>
            <p:cNvSpPr/>
            <p:nvPr/>
          </p:nvSpPr>
          <p:spPr>
            <a:xfrm>
              <a:off x="1998132" y="3424768"/>
              <a:ext cx="262467" cy="22513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66998" y="3424768"/>
              <a:ext cx="262467" cy="2260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335864" y="3792673"/>
              <a:ext cx="262467" cy="1524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766725" y="4246036"/>
              <a:ext cx="262467" cy="4233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箭头: 右 25"/>
            <p:cNvSpPr/>
            <p:nvPr/>
          </p:nvSpPr>
          <p:spPr>
            <a:xfrm>
              <a:off x="2260599" y="4322233"/>
              <a:ext cx="406399" cy="38946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右 26"/>
            <p:cNvSpPr/>
            <p:nvPr/>
          </p:nvSpPr>
          <p:spPr>
            <a:xfrm>
              <a:off x="2929465" y="4318000"/>
              <a:ext cx="406399" cy="38946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28" name="箭头: 右 27"/>
            <p:cNvSpPr/>
            <p:nvPr/>
          </p:nvSpPr>
          <p:spPr>
            <a:xfrm>
              <a:off x="3598331" y="4317999"/>
              <a:ext cx="406399" cy="38946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29" name="箭头: 右 28"/>
            <p:cNvSpPr/>
            <p:nvPr/>
          </p:nvSpPr>
          <p:spPr>
            <a:xfrm>
              <a:off x="4356091" y="4317997"/>
              <a:ext cx="406399" cy="38946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953932" y="4250266"/>
              <a:ext cx="44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872185" y="5740507"/>
              <a:ext cx="514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1024</a:t>
              </a:r>
              <a:endParaRPr lang="zh-CN" altLang="en-US" sz="11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593445" y="5747404"/>
              <a:ext cx="4445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512</a:t>
              </a:r>
              <a:endParaRPr lang="zh-CN" altLang="en-US" sz="11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44847" y="5413406"/>
              <a:ext cx="4445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256</a:t>
              </a:r>
              <a:endParaRPr lang="zh-CN" altLang="en-US" sz="11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645014" y="4782208"/>
              <a:ext cx="4720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351615" y="6200390"/>
              <a:ext cx="2350555" cy="389467"/>
              <a:chOff x="2129365" y="6292983"/>
              <a:chExt cx="2350555" cy="389467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351615" y="6356911"/>
                <a:ext cx="21283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/>
                  <a:t>: </a:t>
                </a:r>
                <a:r>
                  <a:rPr lang="en-US" altLang="zh-CN" sz="1100" dirty="0" err="1"/>
                  <a:t>BatchNorm</a:t>
                </a:r>
                <a:r>
                  <a:rPr lang="en-US" altLang="zh-CN" sz="1100" dirty="0"/>
                  <a:t> + </a:t>
                </a:r>
                <a:r>
                  <a:rPr lang="en-US" altLang="zh-CN" sz="1100" dirty="0" err="1"/>
                  <a:t>LeakyReLU</a:t>
                </a:r>
                <a:endParaRPr lang="zh-CN" altLang="en-US" sz="1100" dirty="0"/>
              </a:p>
            </p:txBody>
          </p:sp>
          <p:sp>
            <p:nvSpPr>
              <p:cNvPr id="37" name="箭头: 右 36"/>
              <p:cNvSpPr/>
              <p:nvPr/>
            </p:nvSpPr>
            <p:spPr>
              <a:xfrm>
                <a:off x="2129365" y="6292983"/>
                <a:ext cx="406399" cy="389467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en-US" altLang="zh-CN" dirty="0"/>
          </a:p>
          <a:p>
            <a:pPr lvl="1"/>
            <a:r>
              <a:rPr lang="zh-CN" altLang="en-US" dirty="0"/>
              <a:t>生成器</a:t>
            </a:r>
            <a:r>
              <a:rPr lang="en-US" altLang="zh-CN" dirty="0"/>
              <a:t>Loss</a:t>
            </a:r>
            <a:endParaRPr lang="en-US" altLang="zh-CN" dirty="0"/>
          </a:p>
          <a:p>
            <a:pPr lvl="2"/>
            <a:r>
              <a:rPr lang="zh-CN" altLang="en-US" dirty="0"/>
              <a:t>生成图片经过辨别器辨别后的结果与</a:t>
            </a:r>
            <a:r>
              <a:rPr lang="en-US" altLang="zh-CN" dirty="0"/>
              <a:t>1</a:t>
            </a:r>
            <a:r>
              <a:rPr lang="zh-CN" altLang="en-US" dirty="0"/>
              <a:t>之间的交叉熵</a:t>
            </a:r>
            <a:endParaRPr lang="en-US" altLang="zh-CN" dirty="0"/>
          </a:p>
          <a:p>
            <a:pPr lvl="2"/>
            <a:r>
              <a:rPr lang="en-US" altLang="zh-CN" dirty="0" err="1"/>
              <a:t>gen_loss</a:t>
            </a:r>
            <a:r>
              <a:rPr lang="en-US" altLang="zh-CN" dirty="0"/>
              <a:t> = </a:t>
            </a:r>
            <a:r>
              <a:rPr lang="en-US" altLang="zh-CN" dirty="0" err="1"/>
              <a:t>binary_cross_entropy_loss</a:t>
            </a:r>
            <a:r>
              <a:rPr lang="en-US" altLang="zh-CN" dirty="0"/>
              <a:t>(D(G(z)), </a:t>
            </a:r>
            <a:r>
              <a:rPr lang="en-US" altLang="zh-CN" dirty="0" err="1"/>
              <a:t>ones_vector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辨别器</a:t>
            </a:r>
            <a:r>
              <a:rPr lang="en-US" altLang="zh-CN" dirty="0"/>
              <a:t>Loss</a:t>
            </a:r>
            <a:endParaRPr lang="en-US" altLang="zh-CN" dirty="0"/>
          </a:p>
          <a:p>
            <a:pPr lvl="2"/>
            <a:r>
              <a:rPr lang="zh-CN" altLang="en-US" dirty="0"/>
              <a:t>生成图片经过辨别器辨别后的结果与</a:t>
            </a:r>
            <a:r>
              <a:rPr lang="en-US" altLang="zh-CN" dirty="0"/>
              <a:t>0</a:t>
            </a:r>
            <a:r>
              <a:rPr lang="zh-CN" altLang="en-US" dirty="0"/>
              <a:t>之间的交叉熵</a:t>
            </a:r>
            <a:endParaRPr lang="en-US" altLang="zh-CN" dirty="0"/>
          </a:p>
          <a:p>
            <a:pPr lvl="2"/>
            <a:r>
              <a:rPr lang="zh-CN" altLang="en-US" dirty="0"/>
              <a:t>真实图片经过辨别器辨别后的结果与</a:t>
            </a:r>
            <a:r>
              <a:rPr lang="en-US" altLang="zh-CN" dirty="0"/>
              <a:t>1</a:t>
            </a:r>
            <a:r>
              <a:rPr lang="zh-CN" altLang="en-US" dirty="0"/>
              <a:t>之间的交叉熵</a:t>
            </a:r>
            <a:endParaRPr lang="en-US" altLang="zh-CN" dirty="0"/>
          </a:p>
          <a:p>
            <a:pPr lvl="2"/>
            <a:r>
              <a:rPr lang="en-US" altLang="zh-CN" dirty="0" err="1"/>
              <a:t>real_loss</a:t>
            </a:r>
            <a:r>
              <a:rPr lang="en-US" altLang="zh-CN" dirty="0"/>
              <a:t> = </a:t>
            </a:r>
            <a:r>
              <a:rPr lang="en-US" altLang="zh-CN" dirty="0" err="1"/>
              <a:t>binary_cross_entropy_loss</a:t>
            </a:r>
            <a:r>
              <a:rPr lang="en-US" altLang="zh-CN" dirty="0"/>
              <a:t>(D(real), </a:t>
            </a:r>
            <a:r>
              <a:rPr lang="en-US" altLang="zh-CN" dirty="0" err="1"/>
              <a:t>ones_vector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en-US" altLang="zh-CN" dirty="0" err="1"/>
              <a:t>fake_loss</a:t>
            </a:r>
            <a:r>
              <a:rPr lang="en-US" altLang="zh-CN" dirty="0"/>
              <a:t> = </a:t>
            </a:r>
            <a:r>
              <a:rPr lang="en-US" altLang="zh-CN" dirty="0" err="1"/>
              <a:t>binary_cross_entropy_loss</a:t>
            </a:r>
            <a:r>
              <a:rPr lang="en-US" altLang="zh-CN" dirty="0"/>
              <a:t>(D(G(z)), </a:t>
            </a:r>
            <a:r>
              <a:rPr lang="en-US" altLang="zh-CN" dirty="0" err="1"/>
              <a:t>zeros_vector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en-US" altLang="zh-CN" dirty="0" err="1"/>
              <a:t>dis_loss</a:t>
            </a:r>
            <a:r>
              <a:rPr lang="en-US" altLang="zh-CN" dirty="0"/>
              <a:t> = </a:t>
            </a:r>
            <a:r>
              <a:rPr lang="en-US" altLang="zh-CN" dirty="0" err="1"/>
              <a:t>real_loss</a:t>
            </a:r>
            <a:r>
              <a:rPr lang="en-US" altLang="zh-CN" dirty="0"/>
              <a:t> + </a:t>
            </a:r>
            <a:r>
              <a:rPr lang="en-US" altLang="zh-CN" dirty="0" err="1"/>
              <a:t>fake_loss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en-US" altLang="zh-CN" dirty="0"/>
          </a:p>
          <a:p>
            <a:pPr lvl="1"/>
            <a:r>
              <a:rPr lang="zh-CN" altLang="en-US" dirty="0"/>
              <a:t>训练流程：每个</a:t>
            </a:r>
            <a:r>
              <a:rPr lang="en-US" altLang="zh-CN" dirty="0"/>
              <a:t>iteration</a:t>
            </a:r>
            <a:r>
              <a:rPr lang="zh-CN" altLang="en-US" dirty="0"/>
              <a:t>做如下事情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训练生成器（此时固定辨别器）</a:t>
            </a:r>
            <a:endParaRPr lang="en-US" altLang="zh-CN" dirty="0"/>
          </a:p>
          <a:p>
            <a:pPr lvl="3"/>
            <a:r>
              <a:rPr lang="zh-CN" altLang="en-US" dirty="0"/>
              <a:t>随机生成一个</a:t>
            </a:r>
            <a:r>
              <a:rPr lang="en-US" altLang="zh-CN" dirty="0"/>
              <a:t>z</a:t>
            </a:r>
            <a:r>
              <a:rPr lang="zh-CN" altLang="en-US" dirty="0"/>
              <a:t>，生成器输入</a:t>
            </a:r>
            <a:r>
              <a:rPr lang="en-US" altLang="zh-CN" dirty="0"/>
              <a:t>z</a:t>
            </a:r>
            <a:r>
              <a:rPr lang="zh-CN" altLang="en-US" dirty="0"/>
              <a:t>生成图片</a:t>
            </a:r>
            <a:r>
              <a:rPr lang="en-US" altLang="zh-CN" dirty="0"/>
              <a:t>x</a:t>
            </a:r>
            <a:endParaRPr lang="en-US" altLang="zh-CN" dirty="0"/>
          </a:p>
          <a:p>
            <a:pPr lvl="3"/>
            <a:r>
              <a:rPr lang="zh-CN" altLang="en-US" dirty="0"/>
              <a:t>计算生成器</a:t>
            </a:r>
            <a:r>
              <a:rPr lang="en-US" altLang="zh-CN" dirty="0"/>
              <a:t>loss</a:t>
            </a:r>
            <a:endParaRPr lang="en-US" altLang="zh-CN" dirty="0"/>
          </a:p>
          <a:p>
            <a:pPr lvl="3"/>
            <a:r>
              <a:rPr lang="zh-CN" altLang="en-US" dirty="0"/>
              <a:t>反向传播梯度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训练辨别器（此时固定生成器）</a:t>
            </a:r>
            <a:endParaRPr lang="en-US" altLang="zh-CN" dirty="0"/>
          </a:p>
          <a:p>
            <a:pPr lvl="3"/>
            <a:r>
              <a:rPr lang="zh-CN" altLang="en-US" dirty="0"/>
              <a:t>辨别器输入</a:t>
            </a:r>
            <a:r>
              <a:rPr lang="en-US" altLang="zh-CN" dirty="0"/>
              <a:t>x</a:t>
            </a:r>
            <a:r>
              <a:rPr lang="zh-CN" altLang="en-US" dirty="0"/>
              <a:t>输出辨别结果，计算</a:t>
            </a:r>
            <a:r>
              <a:rPr lang="en-US" altLang="zh-CN" dirty="0" err="1"/>
              <a:t>fake_loss</a:t>
            </a:r>
            <a:endParaRPr lang="en-US" altLang="zh-CN" dirty="0"/>
          </a:p>
          <a:p>
            <a:pPr lvl="3"/>
            <a:r>
              <a:rPr lang="zh-CN" altLang="en-US" dirty="0"/>
              <a:t>辨别器输入真实图片输出辨别结果，计算</a:t>
            </a:r>
            <a:r>
              <a:rPr lang="en-US" altLang="zh-CN" dirty="0" err="1"/>
              <a:t>real_loss</a:t>
            </a:r>
            <a:endParaRPr lang="en-US" altLang="zh-CN" dirty="0"/>
          </a:p>
          <a:p>
            <a:pPr lvl="3"/>
            <a:r>
              <a:rPr lang="zh-CN" altLang="en-US" dirty="0"/>
              <a:t>计算辨别器</a:t>
            </a:r>
            <a:r>
              <a:rPr lang="en-US" altLang="zh-CN" dirty="0"/>
              <a:t>loss</a:t>
            </a:r>
            <a:endParaRPr lang="en-US" altLang="zh-CN" dirty="0"/>
          </a:p>
          <a:p>
            <a:pPr lvl="3"/>
            <a:r>
              <a:rPr lang="zh-CN" altLang="en-US" dirty="0"/>
              <a:t>反向传播梯度</a:t>
            </a:r>
            <a:endParaRPr lang="en-US" altLang="zh-CN" dirty="0"/>
          </a:p>
          <a:p>
            <a:pPr lvl="1"/>
            <a:r>
              <a:rPr lang="zh-CN" altLang="en-US" dirty="0"/>
              <a:t>如此循环数个</a:t>
            </a:r>
            <a:r>
              <a:rPr lang="en-US" altLang="zh-CN" dirty="0"/>
              <a:t>epoch</a:t>
            </a:r>
            <a:endParaRPr lang="en-US" altLang="zh-CN" dirty="0"/>
          </a:p>
          <a:p>
            <a:pPr lvl="3"/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WGAN</a:t>
            </a:r>
            <a:endParaRPr lang="en-US" altLang="zh-CN" dirty="0"/>
          </a:p>
          <a:p>
            <a:pPr lvl="1"/>
            <a:r>
              <a:rPr lang="zh-CN" altLang="en-US" dirty="0"/>
              <a:t>网络结构可以与</a:t>
            </a:r>
            <a:r>
              <a:rPr lang="en-US" altLang="zh-CN" dirty="0"/>
              <a:t>GAN</a:t>
            </a:r>
            <a:r>
              <a:rPr lang="zh-CN" altLang="en-US" dirty="0"/>
              <a:t>类似</a:t>
            </a:r>
            <a:endParaRPr lang="en-US" altLang="zh-CN" dirty="0"/>
          </a:p>
          <a:p>
            <a:pPr lvl="1"/>
            <a:r>
              <a:rPr lang="zh-CN" altLang="en-US" dirty="0"/>
              <a:t>生成器</a:t>
            </a:r>
            <a:r>
              <a:rPr lang="en-US" altLang="zh-CN" dirty="0"/>
              <a:t>Loss</a:t>
            </a:r>
            <a:endParaRPr lang="en-US" altLang="zh-CN" dirty="0"/>
          </a:p>
          <a:p>
            <a:pPr lvl="2"/>
            <a:r>
              <a:rPr lang="zh-CN" altLang="en-US" dirty="0"/>
              <a:t>具体推导可以参看原论文</a:t>
            </a:r>
            <a:endParaRPr lang="en-US" altLang="zh-CN" dirty="0"/>
          </a:p>
          <a:p>
            <a:pPr lvl="2"/>
            <a:r>
              <a:rPr lang="en-US" altLang="zh-CN" dirty="0" err="1"/>
              <a:t>gen_loss</a:t>
            </a:r>
            <a:r>
              <a:rPr lang="en-US" altLang="zh-CN" dirty="0"/>
              <a:t> = - mean(D(G(z)))</a:t>
            </a:r>
            <a:endParaRPr lang="en-US" altLang="zh-CN" dirty="0"/>
          </a:p>
          <a:p>
            <a:pPr lvl="1"/>
            <a:r>
              <a:rPr lang="zh-CN" altLang="en-US" dirty="0"/>
              <a:t>辨别器</a:t>
            </a:r>
            <a:r>
              <a:rPr lang="en-US" altLang="zh-CN" dirty="0"/>
              <a:t>Loss</a:t>
            </a:r>
            <a:endParaRPr lang="en-US" altLang="zh-CN" dirty="0"/>
          </a:p>
          <a:p>
            <a:pPr lvl="2"/>
            <a:r>
              <a:rPr lang="zh-CN" altLang="en-US" dirty="0"/>
              <a:t>具体推导可以参看原论文</a:t>
            </a:r>
            <a:endParaRPr lang="en-US" altLang="zh-CN" dirty="0"/>
          </a:p>
          <a:p>
            <a:pPr lvl="2"/>
            <a:r>
              <a:rPr lang="en-US" altLang="zh-CN" dirty="0" err="1"/>
              <a:t>dis_loss</a:t>
            </a:r>
            <a:r>
              <a:rPr lang="en-US" altLang="zh-CN" dirty="0"/>
              <a:t> = mean(D(G(z))) - mean(D(real))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WGAN</a:t>
            </a:r>
            <a:endParaRPr lang="en-US" altLang="zh-CN" dirty="0"/>
          </a:p>
          <a:p>
            <a:pPr lvl="1"/>
            <a:r>
              <a:rPr lang="zh-CN" altLang="en-US" dirty="0"/>
              <a:t>训练流程</a:t>
            </a:r>
            <a:endParaRPr lang="en-US" altLang="zh-CN" dirty="0"/>
          </a:p>
          <a:p>
            <a:pPr lvl="2"/>
            <a:r>
              <a:rPr lang="zh-CN" altLang="en-US" dirty="0"/>
              <a:t>大体与</a:t>
            </a:r>
            <a:r>
              <a:rPr lang="en-US" altLang="zh-CN" dirty="0"/>
              <a:t>GAN</a:t>
            </a:r>
            <a:r>
              <a:rPr lang="zh-CN" altLang="en-US" dirty="0"/>
              <a:t>相同</a:t>
            </a:r>
            <a:endParaRPr lang="en-US" altLang="zh-CN" dirty="0"/>
          </a:p>
          <a:p>
            <a:pPr lvl="2"/>
            <a:r>
              <a:rPr lang="en-US" altLang="zh-CN" dirty="0"/>
              <a:t>Optimizer</a:t>
            </a:r>
            <a:r>
              <a:rPr lang="zh-CN" altLang="en-US" dirty="0"/>
              <a:t>推荐选用</a:t>
            </a:r>
            <a:r>
              <a:rPr lang="en-US" altLang="zh-CN" dirty="0" err="1"/>
              <a:t>RMSProp</a:t>
            </a:r>
            <a:endParaRPr lang="en-US" altLang="zh-CN" dirty="0"/>
          </a:p>
          <a:p>
            <a:pPr lvl="2"/>
            <a:r>
              <a:rPr lang="zh-CN" altLang="en-US" dirty="0"/>
              <a:t>每个</a:t>
            </a:r>
            <a:r>
              <a:rPr lang="en-US" altLang="zh-CN" dirty="0"/>
              <a:t>iteration</a:t>
            </a:r>
            <a:r>
              <a:rPr lang="zh-CN" altLang="en-US" dirty="0"/>
              <a:t>都训练辨别器，但是每隔几个</a:t>
            </a:r>
            <a:r>
              <a:rPr lang="en-US" altLang="zh-CN" dirty="0"/>
              <a:t>iteration</a:t>
            </a:r>
            <a:r>
              <a:rPr lang="zh-CN" altLang="en-US" dirty="0"/>
              <a:t>才训练一次生成器</a:t>
            </a:r>
            <a:endParaRPr lang="en-US" altLang="zh-CN" dirty="0"/>
          </a:p>
          <a:p>
            <a:pPr lvl="2"/>
            <a:r>
              <a:rPr lang="zh-CN" altLang="en-US" dirty="0"/>
              <a:t>每次训练辨别器之后对辨别器参数做</a:t>
            </a:r>
            <a:r>
              <a:rPr lang="en-US" altLang="zh-CN" dirty="0"/>
              <a:t>clamp</a:t>
            </a:r>
            <a:r>
              <a:rPr lang="zh-CN" altLang="en-US" dirty="0"/>
              <a:t>（限制在例如</a:t>
            </a:r>
            <a:r>
              <a:rPr lang="en-US" altLang="zh-CN" dirty="0"/>
              <a:t>[-0.01,0.01]</a:t>
            </a:r>
            <a:r>
              <a:rPr lang="zh-CN" altLang="en-US" dirty="0"/>
              <a:t>之间）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M4Y2RlY2Y0YWE1ZDBiZGE4YzNhNmUyODQzNjFkND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Palatino Linotype"/>
        <a:ea typeface="华文中宋"/>
        <a:cs typeface=""/>
      </a:majorFont>
      <a:minorFont>
        <a:latin typeface="Palatino Linotype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3965</Words>
  <Application>WPS 演示</Application>
  <PresentationFormat>宽屏</PresentationFormat>
  <Paragraphs>388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Cambria Math</vt:lpstr>
      <vt:lpstr>华文中宋</vt:lpstr>
      <vt:lpstr>Palatino Linotype</vt:lpstr>
      <vt:lpstr>微软雅黑</vt:lpstr>
      <vt:lpstr>Arial Unicode MS</vt:lpstr>
      <vt:lpstr>Calibri</vt:lpstr>
      <vt:lpstr>Office 主题​​</vt:lpstr>
      <vt:lpstr>第二次大作业 – 图像生成 </vt:lpstr>
      <vt:lpstr>图像生成的目标</vt:lpstr>
      <vt:lpstr>作业要求</vt:lpstr>
      <vt:lpstr>作业要求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参考资料</vt:lpstr>
      <vt:lpstr>评分标准</vt:lpstr>
      <vt:lpstr>作业要求</vt:lpstr>
      <vt:lpstr>Jittor 计图 框架简介</vt:lpstr>
      <vt:lpstr>简介</vt:lpstr>
      <vt:lpstr>安装</vt:lpstr>
      <vt:lpstr>安装</vt:lpstr>
      <vt:lpstr>类型与算子</vt:lpstr>
      <vt:lpstr>常用网络接口</vt:lpstr>
      <vt:lpstr>常用网络接口</vt:lpstr>
      <vt:lpstr>常用网络接口</vt:lpstr>
      <vt:lpstr>创建自己的模型</vt:lpstr>
      <vt:lpstr>创建自己的模型</vt:lpstr>
      <vt:lpstr>数据集</vt:lpstr>
      <vt:lpstr>训练过程</vt:lpstr>
      <vt:lpstr>训练过程</vt:lpstr>
      <vt:lpstr>更多文档</vt:lpstr>
      <vt:lpstr>Thanks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last_mc</dc:creator>
  <cp:lastModifiedBy>徐昆</cp:lastModifiedBy>
  <cp:revision>3</cp:revision>
  <dcterms:created xsi:type="dcterms:W3CDTF">2023-10-31T15:49:00Z</dcterms:created>
  <dcterms:modified xsi:type="dcterms:W3CDTF">2023-12-01T13:40:10Z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C0807C6909FF406B8AE0716098DB599B_12</vt:lpwstr>
  </property>
  <property fmtid="{D5CDD505-2E9C-101B-9397-08002B2CF9AE}" pid="3" name="KSOProductBuildVer">
    <vt:lpwstr>2052-12.1.0.15990</vt:lpwstr>
  </property>
</Properties>
</file>