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47846" y="4180846"/>
            <a:ext cx="2020558" cy="2020558"/>
          </a:xfrm>
          <a:prstGeom prst="roundRect">
            <a:avLst>
              <a:gd name="adj" fmla="val 4714"/>
            </a:avLst>
          </a:prstGeom>
          <a:solidFill>
            <a:srgbClr val="C1F0FF">
              <a:alpha val="15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599057" y="1905000"/>
            <a:ext cx="5945886" cy="8914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51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美元双支柱危机下的全球金融格局演变</a:t>
            </a:r>
            <a:endParaRPr lang="en-US" sz="2700" dirty="0"/>
          </a:p>
          <a:p>
            <a:pPr algn="ctr" indent="0" marL="0">
              <a:lnSpc>
                <a:spcPts val="3510"/>
              </a:lnSpc>
              <a:buNone/>
            </a:pPr>
            <a:r>
              <a:rPr lang="en-US" sz="27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与资产配置策略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94335" y="3048000"/>
            <a:ext cx="8355330" cy="2399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9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基于"石油+利率"支柱弱化的情景分析与投资应对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394335" y="5669459"/>
            <a:ext cx="8355330" cy="426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8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2025年10月</a:t>
            </a:r>
            <a:endParaRPr lang="en-US" sz="1050" dirty="0"/>
          </a:p>
          <a:p>
            <a:pPr algn="ctr" indent="0" marL="0">
              <a:lnSpc>
                <a:spcPts val="168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McKinsey风格战略分析</a:t>
            </a:r>
            <a:endParaRPr lang="en-US" sz="10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23875"/>
          </a:xfrm>
          <a:prstGeom prst="rect">
            <a:avLst/>
          </a:prstGeom>
          <a:solidFill>
            <a:srgbClr val="00A4E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81000" y="142875"/>
            <a:ext cx="6033326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目录与执行摘要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476250" y="714375"/>
            <a:ext cx="3206115" cy="742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r>
              <a:rPr lang="en-US" sz="975" b="1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第一章 问题诊断(3-5页)</a:t>
            </a:r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endParaRPr lang="en-US" sz="975" dirty="0"/>
          </a:p>
          <a:p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• 双支柱体系理论与危机</a:t>
            </a:r>
            <a:endParaRPr lang="en-US" sz="975" dirty="0"/>
          </a:p>
          <a:p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• 石油支柱失效分析</a:t>
            </a:r>
            <a:endParaRPr lang="en-US" sz="975" dirty="0"/>
          </a:p>
          <a:p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• 利率支柱困境剖析</a:t>
            </a:r>
            <a:endParaRPr lang="en-US" sz="975" dirty="0"/>
          </a:p>
        </p:txBody>
      </p:sp>
      <p:sp>
        <p:nvSpPr>
          <p:cNvPr id="5" name="Text 3"/>
          <p:cNvSpPr/>
          <p:nvPr/>
        </p:nvSpPr>
        <p:spPr>
          <a:xfrm>
            <a:off x="476250" y="1628775"/>
            <a:ext cx="3206115" cy="9286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r>
              <a:rPr lang="en-US" sz="975" b="1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第二章 黄金牛市逻辑(6-9页)</a:t>
            </a:r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endParaRPr lang="en-US" sz="975" dirty="0"/>
          </a:p>
          <a:p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• 黄金价格驱动因素</a:t>
            </a:r>
            <a:endParaRPr lang="en-US" sz="975" dirty="0"/>
          </a:p>
          <a:p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• 定价范式转换</a:t>
            </a:r>
            <a:endParaRPr lang="en-US" sz="975" dirty="0"/>
          </a:p>
          <a:p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• 央行购金潮</a:t>
            </a:r>
            <a:endParaRPr lang="en-US" sz="975" dirty="0"/>
          </a:p>
          <a:p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• 可持续性分析</a:t>
            </a:r>
            <a:endParaRPr lang="en-US" sz="975" dirty="0"/>
          </a:p>
        </p:txBody>
      </p:sp>
      <p:sp>
        <p:nvSpPr>
          <p:cNvPr id="6" name="Text 4"/>
          <p:cNvSpPr/>
          <p:nvPr/>
        </p:nvSpPr>
        <p:spPr>
          <a:xfrm>
            <a:off x="476250" y="2728913"/>
            <a:ext cx="3206115" cy="9286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r>
              <a:rPr lang="en-US" sz="975" b="1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第三章 情景推演(10-14页)</a:t>
            </a:r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endParaRPr lang="en-US" sz="975" dirty="0"/>
          </a:p>
          <a:p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• 情景分析框架</a:t>
            </a:r>
            <a:endParaRPr lang="en-US" sz="975" dirty="0"/>
          </a:p>
          <a:p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• 地缘政治维度</a:t>
            </a:r>
            <a:endParaRPr lang="en-US" sz="975" dirty="0"/>
          </a:p>
          <a:p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• 货币政策维度</a:t>
            </a:r>
            <a:endParaRPr lang="en-US" sz="975" dirty="0"/>
          </a:p>
          <a:p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• 基准与极端情景</a:t>
            </a:r>
            <a:endParaRPr lang="en-US" sz="975" dirty="0"/>
          </a:p>
        </p:txBody>
      </p:sp>
      <p:sp>
        <p:nvSpPr>
          <p:cNvPr id="7" name="Text 5"/>
          <p:cNvSpPr/>
          <p:nvPr/>
        </p:nvSpPr>
        <p:spPr>
          <a:xfrm>
            <a:off x="476250" y="3829050"/>
            <a:ext cx="3206115" cy="742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r>
              <a:rPr lang="en-US" sz="975" b="1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第四章 资产配置策略(15-22页)</a:t>
            </a:r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endParaRPr lang="en-US" sz="975" dirty="0"/>
          </a:p>
          <a:p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• 配置总体框架</a:t>
            </a:r>
            <a:endParaRPr lang="en-US" sz="975" dirty="0"/>
          </a:p>
          <a:p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• 黄金/债券/股票/大宗商品/货币</a:t>
            </a:r>
            <a:endParaRPr lang="en-US" sz="975" dirty="0"/>
          </a:p>
          <a:p>
            <a:pPr algn="l" indent="0" marL="0">
              <a:lnSpc>
                <a:spcPts val="1463"/>
              </a:lnSpc>
              <a:spcAft>
                <a:spcPts val="13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• 完整投资组合设计</a:t>
            </a:r>
            <a:endParaRPr lang="en-US" sz="975" dirty="0"/>
          </a:p>
        </p:txBody>
      </p:sp>
      <p:sp>
        <p:nvSpPr>
          <p:cNvPr id="8" name="Text 6"/>
          <p:cNvSpPr/>
          <p:nvPr/>
        </p:nvSpPr>
        <p:spPr>
          <a:xfrm>
            <a:off x="476250" y="4743450"/>
            <a:ext cx="3206115" cy="1857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63"/>
              </a:lnSpc>
              <a:buNone/>
            </a:pPr>
            <a:r>
              <a:rPr lang="en-US" sz="975" b="1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第五章 结论与建议(23页)</a:t>
            </a:r>
            <a:endParaRPr lang="en-US" sz="975" dirty="0"/>
          </a:p>
        </p:txBody>
      </p:sp>
      <p:sp>
        <p:nvSpPr>
          <p:cNvPr id="9" name="Text 7"/>
          <p:cNvSpPr/>
          <p:nvPr/>
        </p:nvSpPr>
        <p:spPr>
          <a:xfrm>
            <a:off x="3905250" y="714375"/>
            <a:ext cx="4762500" cy="2767310"/>
          </a:xfrm>
          <a:prstGeom prst="roundRect">
            <a:avLst>
              <a:gd name="adj" fmla="val 1721"/>
            </a:avLst>
          </a:prstGeom>
          <a:solidFill>
            <a:srgbClr val="C9F0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095750" y="904875"/>
            <a:ext cx="3798761" cy="158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50"/>
              </a:lnSpc>
              <a:spcAft>
                <a:spcPts val="900"/>
              </a:spcAft>
              <a:buNone/>
            </a:pPr>
            <a:r>
              <a:rPr lang="en-US" sz="1125" b="1" dirty="0">
                <a:solidFill>
                  <a:srgbClr val="0029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核心发现</a:t>
            </a:r>
            <a:endParaRPr lang="en-US" sz="1125" dirty="0"/>
          </a:p>
        </p:txBody>
      </p:sp>
      <p:sp>
        <p:nvSpPr>
          <p:cNvPr id="11" name="Text 9"/>
          <p:cNvSpPr/>
          <p:nvPr/>
        </p:nvSpPr>
        <p:spPr>
          <a:xfrm>
            <a:off x="4095750" y="1177826"/>
            <a:ext cx="4469130" cy="346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65"/>
              </a:lnSpc>
              <a:spcAft>
                <a:spcPts val="750"/>
              </a:spcAft>
              <a:buNone/>
            </a:pPr>
            <a:r>
              <a:rPr lang="en-US" sz="975" b="1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双支柱危机确认:</a:t>
            </a:r>
            <a:pPr algn="l" indent="0" marL="0">
              <a:lnSpc>
                <a:spcPts val="1365"/>
              </a:lnSpc>
              <a:spcAft>
                <a:spcPts val="7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石油支柱部分失效(沙特不续签协议), 利率支柱陷入"降息悖论"(降息</a:t>
            </a:r>
            <a:pPr algn="l" indent="0" marL="0">
              <a:lnSpc>
                <a:spcPts val="1365"/>
              </a:lnSpc>
              <a:spcAft>
                <a:spcPts val="750"/>
              </a:spcAft>
              <a:buNone/>
            </a:pPr>
            <a:r>
              <a:rPr lang="en-US" sz="975" b="1" dirty="0">
                <a:solidFill>
                  <a:srgbClr val="0065B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100bp</a:t>
            </a:r>
            <a:pPr algn="l" indent="0" marL="0">
              <a:lnSpc>
                <a:spcPts val="1365"/>
              </a:lnSpc>
              <a:spcAft>
                <a:spcPts val="7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后长端利率反升</a:t>
            </a:r>
            <a:pPr algn="l" indent="0" marL="0">
              <a:lnSpc>
                <a:spcPts val="1365"/>
              </a:lnSpc>
              <a:spcAft>
                <a:spcPts val="750"/>
              </a:spcAft>
              <a:buNone/>
            </a:pPr>
            <a:r>
              <a:rPr lang="en-US" sz="975" b="1" dirty="0">
                <a:solidFill>
                  <a:srgbClr val="0065B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113bp</a:t>
            </a:r>
            <a:pPr algn="l" indent="0" marL="0">
              <a:lnSpc>
                <a:spcPts val="1365"/>
              </a:lnSpc>
              <a:spcAft>
                <a:spcPts val="7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en-US" sz="975" dirty="0"/>
          </a:p>
        </p:txBody>
      </p:sp>
      <p:sp>
        <p:nvSpPr>
          <p:cNvPr id="12" name="Text 10"/>
          <p:cNvSpPr/>
          <p:nvPr/>
        </p:nvSpPr>
        <p:spPr>
          <a:xfrm>
            <a:off x="4095750" y="1619548"/>
            <a:ext cx="4469130" cy="346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65"/>
              </a:lnSpc>
              <a:spcAft>
                <a:spcPts val="750"/>
              </a:spcAft>
              <a:buNone/>
            </a:pPr>
            <a:r>
              <a:rPr lang="en-US" sz="975" b="1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黄金进入长期牛市:</a:t>
            </a:r>
            <a:pPr algn="l" indent="0" marL="0">
              <a:lnSpc>
                <a:spcPts val="1365"/>
              </a:lnSpc>
              <a:spcAft>
                <a:spcPts val="7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2024-2025年涨幅</a:t>
            </a:r>
            <a:pPr algn="l" indent="0" marL="0">
              <a:lnSpc>
                <a:spcPts val="1365"/>
              </a:lnSpc>
              <a:spcAft>
                <a:spcPts val="750"/>
              </a:spcAft>
              <a:buNone/>
            </a:pPr>
            <a:r>
              <a:rPr lang="en-US" sz="975" b="1" dirty="0">
                <a:solidFill>
                  <a:srgbClr val="0065B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170%</a:t>
            </a:r>
            <a:pPr algn="l" indent="0" marL="0">
              <a:lnSpc>
                <a:spcPts val="1365"/>
              </a:lnSpc>
              <a:spcAft>
                <a:spcPts val="7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,驱动逻辑从 "利率主导"转向"信用主导",全球央行购金超</a:t>
            </a:r>
            <a:pPr algn="l" indent="0" marL="0">
              <a:lnSpc>
                <a:spcPts val="1365"/>
              </a:lnSpc>
              <a:spcAft>
                <a:spcPts val="750"/>
              </a:spcAft>
              <a:buNone/>
            </a:pPr>
            <a:r>
              <a:rPr lang="en-US" sz="975" b="1" dirty="0">
                <a:solidFill>
                  <a:srgbClr val="0065B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1000吨/年</a:t>
            </a:r>
            <a:endParaRPr lang="en-US" sz="975" dirty="0"/>
          </a:p>
        </p:txBody>
      </p:sp>
      <p:sp>
        <p:nvSpPr>
          <p:cNvPr id="13" name="Text 11"/>
          <p:cNvSpPr/>
          <p:nvPr/>
        </p:nvSpPr>
        <p:spPr>
          <a:xfrm>
            <a:off x="4095750" y="2061270"/>
            <a:ext cx="4469130" cy="346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65"/>
              </a:lnSpc>
              <a:spcAft>
                <a:spcPts val="750"/>
              </a:spcAft>
              <a:buNone/>
            </a:pPr>
            <a:r>
              <a:rPr lang="en-US" sz="975" b="1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基准情景判断:</a:t>
            </a:r>
            <a:pPr algn="l" indent="0" marL="0">
              <a:lnSpc>
                <a:spcPts val="1365"/>
              </a:lnSpc>
              <a:spcAft>
                <a:spcPts val="7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地缘僵持×渐进降息(S5),黄金目标价 </a:t>
            </a:r>
            <a:pPr algn="l" indent="0" marL="0">
              <a:lnSpc>
                <a:spcPts val="1365"/>
              </a:lnSpc>
              <a:spcAft>
                <a:spcPts val="750"/>
              </a:spcAft>
              <a:buNone/>
            </a:pPr>
            <a:r>
              <a:rPr lang="en-US" sz="975" b="1" dirty="0">
                <a:solidFill>
                  <a:srgbClr val="0065B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3200-3500美元/盎司</a:t>
            </a:r>
            <a:pPr algn="l" indent="0" marL="0">
              <a:lnSpc>
                <a:spcPts val="1365"/>
              </a:lnSpc>
              <a:spcAft>
                <a:spcPts val="7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,美元高位震荡,中美利差收窄</a:t>
            </a:r>
            <a:endParaRPr lang="en-US" sz="975" dirty="0"/>
          </a:p>
        </p:txBody>
      </p:sp>
      <p:sp>
        <p:nvSpPr>
          <p:cNvPr id="14" name="Text 12"/>
          <p:cNvSpPr/>
          <p:nvPr/>
        </p:nvSpPr>
        <p:spPr>
          <a:xfrm>
            <a:off x="4095750" y="2502991"/>
            <a:ext cx="4469130" cy="346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65"/>
              </a:lnSpc>
              <a:spcAft>
                <a:spcPts val="750"/>
              </a:spcAft>
              <a:buNone/>
            </a:pPr>
            <a:r>
              <a:rPr lang="en-US" sz="975" b="1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配置策略调整:</a:t>
            </a:r>
            <a:pPr algn="l" indent="0" marL="0">
              <a:lnSpc>
                <a:spcPts val="1365"/>
              </a:lnSpc>
              <a:spcAft>
                <a:spcPts val="7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黄金从传统</a:t>
            </a:r>
            <a:pPr algn="l" indent="0" marL="0">
              <a:lnSpc>
                <a:spcPts val="1365"/>
              </a:lnSpc>
              <a:spcAft>
                <a:spcPts val="750"/>
              </a:spcAft>
              <a:buNone/>
            </a:pPr>
            <a:r>
              <a:rPr lang="en-US" sz="975" b="1" dirty="0">
                <a:solidFill>
                  <a:srgbClr val="0065B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5-10%</a:t>
            </a:r>
            <a:pPr algn="l" indent="0" marL="0">
              <a:lnSpc>
                <a:spcPts val="1365"/>
              </a:lnSpc>
              <a:spcAft>
                <a:spcPts val="7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提升至</a:t>
            </a:r>
            <a:pPr algn="l" indent="0" marL="0">
              <a:lnSpc>
                <a:spcPts val="1365"/>
              </a:lnSpc>
              <a:spcAft>
                <a:spcPts val="750"/>
              </a:spcAft>
              <a:buNone/>
            </a:pPr>
            <a:r>
              <a:rPr lang="en-US" sz="975" b="1" dirty="0">
                <a:solidFill>
                  <a:srgbClr val="0065B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15-25%</a:t>
            </a:r>
            <a:pPr algn="l" indent="0" marL="0">
              <a:lnSpc>
                <a:spcPts val="1365"/>
              </a:lnSpc>
              <a:spcAft>
                <a:spcPts val="750"/>
              </a:spcAft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,债券 偏好中债长久期,股票聚焦A股新质生产力+政策受益板块</a:t>
            </a:r>
            <a:endParaRPr lang="en-US" sz="975" dirty="0"/>
          </a:p>
        </p:txBody>
      </p:sp>
      <p:sp>
        <p:nvSpPr>
          <p:cNvPr id="15" name="Text 13"/>
          <p:cNvSpPr/>
          <p:nvPr/>
        </p:nvSpPr>
        <p:spPr>
          <a:xfrm>
            <a:off x="4095750" y="2944713"/>
            <a:ext cx="4469130" cy="346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65"/>
              </a:lnSpc>
              <a:buNone/>
            </a:pPr>
            <a:r>
              <a:rPr lang="en-US" sz="975" b="1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5. 尾部风险准备:</a:t>
            </a:r>
            <a:pPr algn="l" indent="0" marL="0">
              <a:lnSpc>
                <a:spcPts val="1365"/>
              </a:lnSpc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极端情景(S9)下,黄金配置提升至</a:t>
            </a:r>
            <a:pPr algn="l" indent="0" marL="0">
              <a:lnSpc>
                <a:spcPts val="1365"/>
              </a:lnSpc>
              <a:buNone/>
            </a:pPr>
            <a:r>
              <a:rPr lang="en-US" sz="975" b="1" dirty="0">
                <a:solidFill>
                  <a:srgbClr val="0065B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35%</a:t>
            </a:r>
            <a:pPr algn="l" indent="0" marL="0">
              <a:lnSpc>
                <a:spcPts val="1365"/>
              </a:lnSpc>
              <a:buNone/>
            </a:pPr>
            <a:r>
              <a:rPr lang="en-US" sz="975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大幅减配风险资产,增持防御性现金和短久期债券</a:t>
            </a:r>
            <a:endParaRPr lang="en-US" sz="975" dirty="0"/>
          </a:p>
        </p:txBody>
      </p:sp>
      <p:sp>
        <p:nvSpPr>
          <p:cNvPr id="16" name="Text 14"/>
          <p:cNvSpPr/>
          <p:nvPr/>
        </p:nvSpPr>
        <p:spPr>
          <a:xfrm>
            <a:off x="476250" y="6096000"/>
            <a:ext cx="545252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基于McKinsey Problem Solving方法论,采用MECE原则系统拆解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8180784" y="6096000"/>
            <a:ext cx="49670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第2页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523875"/>
          </a:xfrm>
          <a:prstGeom prst="rect">
            <a:avLst/>
          </a:prstGeom>
          <a:solidFill>
            <a:srgbClr val="00A4E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81000" y="114300"/>
            <a:ext cx="7888986" cy="297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4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美元霸权建立在"石油+利率"双支柱上,两大支柱同时弱化引发系统性信用危机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2857500" y="666750"/>
            <a:ext cx="3429000" cy="662583"/>
          </a:xfrm>
          <a:prstGeom prst="roundRect">
            <a:avLst>
              <a:gd name="adj" fmla="val 7188"/>
            </a:avLst>
          </a:prstGeom>
          <a:solidFill>
            <a:srgbClr val="00296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765614" y="809625"/>
            <a:ext cx="1612773" cy="169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33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美元国际货币地位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2968943" y="1026468"/>
            <a:ext cx="3206115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260"/>
              </a:lnSpc>
              <a:spcBef>
                <a:spcPts val="375"/>
              </a:spcBef>
              <a:buNone/>
            </a:pPr>
            <a:r>
              <a:rPr lang="en-US" sz="9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(全球储备货币 + 结算货币)</a:t>
            </a:r>
            <a:endParaRPr lang="en-US" sz="900" dirty="0"/>
          </a:p>
        </p:txBody>
      </p:sp>
      <p:sp>
        <p:nvSpPr>
          <p:cNvPr id="7" name="Text 5"/>
          <p:cNvSpPr/>
          <p:nvPr/>
        </p:nvSpPr>
        <p:spPr>
          <a:xfrm>
            <a:off x="3714750" y="1428750"/>
            <a:ext cx="19050" cy="285750"/>
          </a:xfrm>
          <a:prstGeom prst="rect">
            <a:avLst/>
          </a:prstGeom>
          <a:solidFill>
            <a:srgbClr val="4A4A4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5410200" y="1428750"/>
            <a:ext cx="19050" cy="285750"/>
          </a:xfrm>
          <a:prstGeom prst="rect">
            <a:avLst/>
          </a:prstGeom>
          <a:solidFill>
            <a:srgbClr val="4A4A4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1619250" y="1619250"/>
            <a:ext cx="2667000" cy="1409700"/>
          </a:xfrm>
          <a:prstGeom prst="roundRect">
            <a:avLst>
              <a:gd name="adj" fmla="val 3378"/>
            </a:avLst>
          </a:prstGeom>
          <a:solidFill>
            <a:srgbClr val="0065BD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1762125" y="1762125"/>
            <a:ext cx="24288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50"/>
              </a:lnSpc>
              <a:spcAft>
                <a:spcPts val="600"/>
              </a:spcAft>
              <a:buNone/>
            </a:pPr>
            <a:r>
              <a:rPr lang="en-US" sz="11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支柱一:石油</a:t>
            </a:r>
            <a:endParaRPr lang="en-US" sz="1125" dirty="0"/>
          </a:p>
        </p:txBody>
      </p:sp>
      <p:sp>
        <p:nvSpPr>
          <p:cNvPr id="11" name="Text 9"/>
          <p:cNvSpPr/>
          <p:nvPr/>
        </p:nvSpPr>
        <p:spPr>
          <a:xfrm>
            <a:off x="1762125" y="2009775"/>
            <a:ext cx="2381250" cy="876300"/>
          </a:xfrm>
          <a:prstGeom prst="rect">
            <a:avLst/>
          </a:prstGeom>
          <a:noFill/>
          <a:ln/>
        </p:spPr>
        <p:txBody>
          <a:bodyPr wrap="square" lIns="71438" tIns="0" rIns="0" bIns="0" rtlCol="0" anchor="t"/>
          <a:lstStyle/>
          <a:p>
            <a:pPr algn="l" marL="71438" indent="-71438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1974年沙美协议</a:t>
            </a:r>
            <a:endParaRPr lang="en-US" sz="1350" dirty="0"/>
          </a:p>
          <a:p>
            <a:pPr algn="l" marL="71438" indent="-71438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石油美元计价</a:t>
            </a:r>
            <a:endParaRPr lang="en-US" sz="1350" dirty="0"/>
          </a:p>
          <a:p>
            <a:pPr algn="l" marL="71438" indent="-71438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美元回流机制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4857750" y="1619250"/>
            <a:ext cx="2667000" cy="1409700"/>
          </a:xfrm>
          <a:prstGeom prst="roundRect">
            <a:avLst>
              <a:gd name="adj" fmla="val 3378"/>
            </a:avLst>
          </a:prstGeom>
          <a:solidFill>
            <a:srgbClr val="0065BD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5000625" y="1762125"/>
            <a:ext cx="24288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50"/>
              </a:lnSpc>
              <a:spcAft>
                <a:spcPts val="600"/>
              </a:spcAft>
              <a:buNone/>
            </a:pPr>
            <a:r>
              <a:rPr lang="en-US" sz="11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支柱二:利率</a:t>
            </a:r>
            <a:endParaRPr lang="en-US" sz="1125" dirty="0"/>
          </a:p>
        </p:txBody>
      </p:sp>
      <p:sp>
        <p:nvSpPr>
          <p:cNvPr id="14" name="Text 12"/>
          <p:cNvSpPr/>
          <p:nvPr/>
        </p:nvSpPr>
        <p:spPr>
          <a:xfrm>
            <a:off x="5000625" y="2009775"/>
            <a:ext cx="2381250" cy="876300"/>
          </a:xfrm>
          <a:prstGeom prst="rect">
            <a:avLst/>
          </a:prstGeom>
          <a:noFill/>
          <a:ln/>
        </p:spPr>
        <p:txBody>
          <a:bodyPr wrap="square" lIns="71438" tIns="0" rIns="0" bIns="0" rtlCol="0" anchor="t"/>
          <a:lstStyle/>
          <a:p>
            <a:pPr algn="l" marL="71438" indent="-71438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美债全球需求</a:t>
            </a:r>
            <a:endParaRPr lang="en-US" sz="1350" dirty="0"/>
          </a:p>
          <a:p>
            <a:pPr algn="l" marL="71438" indent="-71438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利率杠杆调控</a:t>
            </a:r>
            <a:endParaRPr lang="en-US" sz="1350" dirty="0"/>
          </a:p>
          <a:p>
            <a:pPr algn="l" marL="71438" indent="-71438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资本流动引导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857250" y="3143250"/>
            <a:ext cx="3238500" cy="1714500"/>
          </a:xfrm>
          <a:prstGeom prst="roundRect">
            <a:avLst>
              <a:gd name="adj" fmla="val 2778"/>
            </a:avLst>
          </a:prstGeom>
          <a:solidFill>
            <a:srgbClr val="F0F0F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Shape 14"/>
          <p:cNvSpPr/>
          <p:nvPr/>
        </p:nvSpPr>
        <p:spPr>
          <a:xfrm>
            <a:off x="881063" y="3143250"/>
            <a:ext cx="0" cy="1714500"/>
          </a:xfrm>
          <a:prstGeom prst="line">
            <a:avLst/>
          </a:prstGeom>
          <a:noFill/>
          <a:ln w="47625">
            <a:solidFill>
              <a:srgbClr val="FF6B35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1047750" y="3286125"/>
            <a:ext cx="296322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050" b="1" dirty="0">
                <a:solidFill>
                  <a:srgbClr val="FF6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支柱一:部分失效 ❌</a:t>
            </a:r>
            <a:endParaRPr lang="en-US" sz="1050" dirty="0"/>
          </a:p>
        </p:txBody>
      </p:sp>
      <p:sp>
        <p:nvSpPr>
          <p:cNvPr id="18" name="Text 16"/>
          <p:cNvSpPr/>
          <p:nvPr/>
        </p:nvSpPr>
        <p:spPr>
          <a:xfrm>
            <a:off x="1047750" y="3533775"/>
            <a:ext cx="2905125" cy="1181100"/>
          </a:xfrm>
          <a:prstGeom prst="rect">
            <a:avLst/>
          </a:prstGeom>
          <a:noFill/>
          <a:ln/>
        </p:spPr>
        <p:txBody>
          <a:bodyPr wrap="square" lIns="71438" tIns="0" rIns="0" bIns="0" rtlCol="0" anchor="t"/>
          <a:lstStyle/>
          <a:p>
            <a:pPr algn="l" marL="71438" indent="-71438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2024年6月协议到期不续签</a:t>
            </a:r>
            <a:endParaRPr lang="en-US" sz="1350" dirty="0"/>
          </a:p>
          <a:p>
            <a:pPr algn="l" marL="71438" indent="-71438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俄罗斯、伊朗等去美元化</a:t>
            </a:r>
            <a:endParaRPr lang="en-US" sz="1350" dirty="0"/>
          </a:p>
          <a:p>
            <a:pPr algn="l" marL="71438" indent="-71438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沙美关系恶化</a:t>
            </a:r>
            <a:endParaRPr lang="en-US" sz="1350" dirty="0"/>
          </a:p>
          <a:p>
            <a:pPr algn="l" marL="71438" indent="-71438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美元占比从</a:t>
            </a:r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065B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100%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降至</a:t>
            </a:r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065B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70%</a:t>
            </a:r>
            <a:endParaRPr lang="en-US" sz="1350" dirty="0"/>
          </a:p>
        </p:txBody>
      </p:sp>
      <p:sp>
        <p:nvSpPr>
          <p:cNvPr id="19" name="Text 17"/>
          <p:cNvSpPr/>
          <p:nvPr/>
        </p:nvSpPr>
        <p:spPr>
          <a:xfrm>
            <a:off x="5048250" y="3143250"/>
            <a:ext cx="3238500" cy="1714500"/>
          </a:xfrm>
          <a:prstGeom prst="roundRect">
            <a:avLst>
              <a:gd name="adj" fmla="val 2778"/>
            </a:avLst>
          </a:prstGeom>
          <a:solidFill>
            <a:srgbClr val="F0F0F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Shape 18"/>
          <p:cNvSpPr/>
          <p:nvPr/>
        </p:nvSpPr>
        <p:spPr>
          <a:xfrm>
            <a:off x="5072063" y="3143250"/>
            <a:ext cx="0" cy="1714500"/>
          </a:xfrm>
          <a:prstGeom prst="line">
            <a:avLst/>
          </a:prstGeom>
          <a:noFill/>
          <a:ln w="47625">
            <a:solidFill>
              <a:srgbClr val="FF6B35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5238750" y="3286125"/>
            <a:ext cx="296322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050" b="1" dirty="0">
                <a:solidFill>
                  <a:srgbClr val="FF6B3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支柱二:陷入困境 ⚠️</a:t>
            </a:r>
            <a:endParaRPr lang="en-US" sz="1050" dirty="0"/>
          </a:p>
        </p:txBody>
      </p:sp>
      <p:sp>
        <p:nvSpPr>
          <p:cNvPr id="22" name="Text 20"/>
          <p:cNvSpPr/>
          <p:nvPr/>
        </p:nvSpPr>
        <p:spPr>
          <a:xfrm>
            <a:off x="5238750" y="3533775"/>
            <a:ext cx="2905125" cy="1181100"/>
          </a:xfrm>
          <a:prstGeom prst="rect">
            <a:avLst/>
          </a:prstGeom>
          <a:noFill/>
          <a:ln/>
        </p:spPr>
        <p:txBody>
          <a:bodyPr wrap="square" lIns="71438" tIns="0" rIns="0" bIns="0" rtlCol="0" anchor="t"/>
          <a:lstStyle/>
          <a:p>
            <a:pPr algn="l" marL="71438" indent="-71438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降息</a:t>
            </a:r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065B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100bp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,长端反升</a:t>
            </a:r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065B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113bp</a:t>
            </a:r>
            <a:endParaRPr lang="en-US" sz="1350" dirty="0"/>
          </a:p>
          <a:p>
            <a:pPr algn="l" marL="71438" indent="-71438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中美利差倒挂(</a:t>
            </a:r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065B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-150bp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en-US" sz="1350" dirty="0"/>
          </a:p>
          <a:p>
            <a:pPr algn="l" marL="71438" indent="-71438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债务货币化预期</a:t>
            </a:r>
            <a:endParaRPr lang="en-US" sz="1350" dirty="0"/>
          </a:p>
          <a:p>
            <a:pPr algn="l" marL="71438" indent="-71438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通胀粘性(核心PCE </a:t>
            </a:r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0065B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3%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en-US" sz="1350" dirty="0"/>
          </a:p>
        </p:txBody>
      </p:sp>
      <p:sp>
        <p:nvSpPr>
          <p:cNvPr id="23" name="Text 21"/>
          <p:cNvSpPr/>
          <p:nvPr/>
        </p:nvSpPr>
        <p:spPr>
          <a:xfrm>
            <a:off x="476250" y="5099745"/>
            <a:ext cx="8191500" cy="853380"/>
          </a:xfrm>
          <a:prstGeom prst="roundRect">
            <a:avLst>
              <a:gd name="adj" fmla="val 5581"/>
            </a:avLst>
          </a:prstGeom>
          <a:solidFill>
            <a:srgbClr val="C9F0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4" name="Text 22"/>
          <p:cNvSpPr/>
          <p:nvPr/>
        </p:nvSpPr>
        <p:spPr>
          <a:xfrm>
            <a:off x="666750" y="5242620"/>
            <a:ext cx="796671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1050" b="1" dirty="0">
                <a:solidFill>
                  <a:srgbClr val="0029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系统性影响</a:t>
            </a:r>
            <a:endParaRPr lang="en-US" sz="1050" dirty="0"/>
          </a:p>
        </p:txBody>
      </p:sp>
      <p:sp>
        <p:nvSpPr>
          <p:cNvPr id="25" name="Text 23"/>
          <p:cNvSpPr/>
          <p:nvPr/>
        </p:nvSpPr>
        <p:spPr>
          <a:xfrm>
            <a:off x="666750" y="5490270"/>
            <a:ext cx="7966710" cy="319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buNone/>
            </a:pPr>
            <a:r>
              <a:rPr lang="en-US" sz="900" b="1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</a:t>
            </a:r>
            <a:pPr algn="l" indent="0" marL="0">
              <a:lnSpc>
                <a:spcPts val="1260"/>
              </a:lnSpc>
              <a:buNone/>
            </a:pPr>
            <a:r>
              <a:rPr lang="en-US" sz="900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美元信用重估:各国央行购金</a:t>
            </a:r>
            <a:pPr algn="l" indent="0" marL="0">
              <a:lnSpc>
                <a:spcPts val="1260"/>
              </a:lnSpc>
              <a:buNone/>
            </a:pPr>
            <a:r>
              <a:rPr lang="en-US" sz="900" b="1" dirty="0">
                <a:solidFill>
                  <a:srgbClr val="0065B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1000+吨/年</a:t>
            </a:r>
            <a:pPr algn="l" indent="0" marL="0">
              <a:lnSpc>
                <a:spcPts val="1260"/>
              </a:lnSpc>
              <a:buNone/>
            </a:pPr>
            <a:r>
              <a:rPr lang="en-US" sz="900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(10年均值2倍) </a:t>
            </a:r>
            <a:pPr algn="l" indent="0" marL="0">
              <a:lnSpc>
                <a:spcPts val="1260"/>
              </a:lnSpc>
              <a:buNone/>
            </a:pPr>
            <a:r>
              <a:rPr lang="en-US" sz="900" b="1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</a:t>
            </a:r>
            <a:pPr algn="l" indent="0" marL="0">
              <a:lnSpc>
                <a:spcPts val="1260"/>
              </a:lnSpc>
              <a:buNone/>
            </a:pPr>
            <a:r>
              <a:rPr lang="en-US" sz="900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黄金牛市:2024-2025涨幅</a:t>
            </a:r>
            <a:pPr algn="l" indent="0" marL="0">
              <a:lnSpc>
                <a:spcPts val="1260"/>
              </a:lnSpc>
              <a:buNone/>
            </a:pPr>
            <a:r>
              <a:rPr lang="en-US" sz="900" b="1" dirty="0">
                <a:solidFill>
                  <a:srgbClr val="0065B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170%</a:t>
            </a:r>
            <a:pPr algn="l" indent="0" marL="0">
              <a:lnSpc>
                <a:spcPts val="1260"/>
              </a:lnSpc>
              <a:buNone/>
            </a:pPr>
            <a:r>
              <a:rPr lang="en-US" sz="900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,作为非信用资产受追捧 </a:t>
            </a:r>
            <a:pPr algn="l" indent="0" marL="0">
              <a:lnSpc>
                <a:spcPts val="1260"/>
              </a:lnSpc>
              <a:buNone/>
            </a:pPr>
            <a:r>
              <a:rPr lang="en-US" sz="900" b="1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</a:t>
            </a:r>
            <a:pPr algn="l" indent="0" marL="0">
              <a:lnSpc>
                <a:spcPts val="1260"/>
              </a:lnSpc>
              <a:buNone/>
            </a:pPr>
            <a:r>
              <a:rPr lang="en-US" sz="900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全球"去美元化"加速:BRICS本币结算,替代支付系统</a:t>
            </a:r>
            <a:endParaRPr lang="en-US" sz="900" dirty="0"/>
          </a:p>
        </p:txBody>
      </p:sp>
      <p:sp>
        <p:nvSpPr>
          <p:cNvPr id="26" name="Text 24"/>
          <p:cNvSpPr/>
          <p:nvPr/>
        </p:nvSpPr>
        <p:spPr>
          <a:xfrm>
            <a:off x="476250" y="6096000"/>
            <a:ext cx="374593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来源:中国人民大学国际货币研究所、格隆汇</a:t>
            </a:r>
            <a:endParaRPr lang="en-US" sz="1500" dirty="0"/>
          </a:p>
        </p:txBody>
      </p:sp>
      <p:sp>
        <p:nvSpPr>
          <p:cNvPr id="27" name="Text 25"/>
          <p:cNvSpPr/>
          <p:nvPr/>
        </p:nvSpPr>
        <p:spPr>
          <a:xfrm>
            <a:off x="8180784" y="6096000"/>
            <a:ext cx="49670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4A4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第3页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Strategy Analysis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美元双支柱危机下的全球金融格局演变与资产配置策略</dc:title>
  <dc:subject>McKinsey风格战略分析</dc:subject>
  <dc:creator>McKinsey Consultant System</dc:creator>
  <cp:lastModifiedBy>McKinsey Consultant System</cp:lastModifiedBy>
  <cp:revision>1</cp:revision>
  <dcterms:created xsi:type="dcterms:W3CDTF">2025-10-26T01:26:52Z</dcterms:created>
  <dcterms:modified xsi:type="dcterms:W3CDTF">2025-10-26T01:26:52Z</dcterms:modified>
</cp:coreProperties>
</file>