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标题文本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正文级别 1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960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5" name="TextBox 2"/>
          <p:cNvSpPr txBox="1"/>
          <p:nvPr/>
        </p:nvSpPr>
        <p:spPr>
          <a:xfrm>
            <a:off x="960119" y="2286000"/>
            <a:ext cx="7223761" cy="1590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4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美联储降息周期下的多资产配置策略</a:t>
            </a:r>
          </a:p>
        </p:txBody>
      </p:sp>
      <p:sp>
        <p:nvSpPr>
          <p:cNvPr id="96" name="TextBox 3"/>
          <p:cNvSpPr txBox="1"/>
          <p:nvPr/>
        </p:nvSpPr>
        <p:spPr>
          <a:xfrm>
            <a:off x="960119" y="3840479"/>
            <a:ext cx="722376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2024-2025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降息周期的历史映射与情景分析</a:t>
            </a:r>
          </a:p>
        </p:txBody>
      </p:sp>
      <p:sp>
        <p:nvSpPr>
          <p:cNvPr id="97" name="TextBox 4"/>
          <p:cNvSpPr txBox="1"/>
          <p:nvPr/>
        </p:nvSpPr>
        <p:spPr>
          <a:xfrm>
            <a:off x="4007762" y="5943600"/>
            <a:ext cx="1128476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600">
                <a:solidFill>
                  <a:srgbClr val="FFFFFF"/>
                </a:solidFill>
              </a:defRPr>
            </a:pPr>
            <a:r>
              <a:t>2025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年</a:t>
            </a:r>
            <a:r>
              <a:t>10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 0"/>
          <p:cNvSpPr/>
          <p:nvPr/>
        </p:nvSpPr>
        <p:spPr>
          <a:xfrm>
            <a:off x="0" y="0"/>
            <a:ext cx="9144000" cy="523875"/>
          </a:xfrm>
          <a:prstGeom prst="rect">
            <a:avLst/>
          </a:prstGeom>
          <a:solidFill>
            <a:srgbClr val="00A4E4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/>
          </a:p>
        </p:txBody>
      </p:sp>
      <p:sp>
        <p:nvSpPr>
          <p:cNvPr id="100" name="Text 1"/>
          <p:cNvSpPr txBox="1"/>
          <p:nvPr/>
        </p:nvSpPr>
        <p:spPr>
          <a:xfrm>
            <a:off x="381000" y="114300"/>
            <a:ext cx="7888986" cy="311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914400">
              <a:lnSpc>
                <a:spcPts val="2300"/>
              </a:lnSpc>
              <a:defRPr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美元霸权建立在"石油+利率"双支柱上,两大支柱同时弱化引发系统性信用危机</a:t>
            </a:r>
          </a:p>
        </p:txBody>
      </p:sp>
      <p:sp>
        <p:nvSpPr>
          <p:cNvPr id="101" name="Text 2"/>
          <p:cNvSpPr/>
          <p:nvPr/>
        </p:nvSpPr>
        <p:spPr>
          <a:xfrm>
            <a:off x="2857500" y="666750"/>
            <a:ext cx="3429000" cy="662584"/>
          </a:xfrm>
          <a:prstGeom prst="roundRect">
            <a:avLst>
              <a:gd name="adj" fmla="val 7188"/>
            </a:avLst>
          </a:prstGeom>
          <a:solidFill>
            <a:srgbClr val="002960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/>
          </a:p>
        </p:txBody>
      </p:sp>
      <p:sp>
        <p:nvSpPr>
          <p:cNvPr id="102" name="Text 3"/>
          <p:cNvSpPr txBox="1"/>
          <p:nvPr/>
        </p:nvSpPr>
        <p:spPr>
          <a:xfrm>
            <a:off x="3765613" y="809625"/>
            <a:ext cx="1612775" cy="183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ts val="1300"/>
              </a:lnSpc>
              <a:defRPr b="1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美元国际货币地位</a:t>
            </a:r>
          </a:p>
        </p:txBody>
      </p:sp>
      <p:sp>
        <p:nvSpPr>
          <p:cNvPr id="103" name="Text 4"/>
          <p:cNvSpPr txBox="1"/>
          <p:nvPr/>
        </p:nvSpPr>
        <p:spPr>
          <a:xfrm>
            <a:off x="2968943" y="1026467"/>
            <a:ext cx="3206115" cy="160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ts val="1200"/>
              </a:lnSpc>
              <a:spcBef>
                <a:spcPts val="300"/>
              </a:spcBef>
              <a:defRPr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(全球储备货币 + 结算货币)</a:t>
            </a:r>
          </a:p>
        </p:txBody>
      </p:sp>
      <p:sp>
        <p:nvSpPr>
          <p:cNvPr id="104" name="Text 5"/>
          <p:cNvSpPr/>
          <p:nvPr/>
        </p:nvSpPr>
        <p:spPr>
          <a:xfrm>
            <a:off x="3714750" y="1428750"/>
            <a:ext cx="19050" cy="285750"/>
          </a:xfrm>
          <a:prstGeom prst="rect">
            <a:avLst/>
          </a:prstGeom>
          <a:solidFill>
            <a:srgbClr val="4A4A4A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/>
          </a:p>
        </p:txBody>
      </p:sp>
      <p:sp>
        <p:nvSpPr>
          <p:cNvPr id="105" name="Text 6"/>
          <p:cNvSpPr/>
          <p:nvPr/>
        </p:nvSpPr>
        <p:spPr>
          <a:xfrm>
            <a:off x="5410200" y="1428750"/>
            <a:ext cx="19050" cy="285750"/>
          </a:xfrm>
          <a:prstGeom prst="rect">
            <a:avLst/>
          </a:prstGeom>
          <a:solidFill>
            <a:srgbClr val="4A4A4A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/>
          </a:p>
        </p:txBody>
      </p:sp>
      <p:sp>
        <p:nvSpPr>
          <p:cNvPr id="106" name="Text 7"/>
          <p:cNvSpPr/>
          <p:nvPr/>
        </p:nvSpPr>
        <p:spPr>
          <a:xfrm>
            <a:off x="1619250" y="1619250"/>
            <a:ext cx="2667000" cy="1409700"/>
          </a:xfrm>
          <a:prstGeom prst="roundRect">
            <a:avLst>
              <a:gd name="adj" fmla="val 3378"/>
            </a:avLst>
          </a:prstGeom>
          <a:solidFill>
            <a:srgbClr val="0065BD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/>
          </a:p>
        </p:txBody>
      </p:sp>
      <p:sp>
        <p:nvSpPr>
          <p:cNvPr id="107" name="Text 8"/>
          <p:cNvSpPr txBox="1"/>
          <p:nvPr/>
        </p:nvSpPr>
        <p:spPr>
          <a:xfrm>
            <a:off x="1762125" y="1762125"/>
            <a:ext cx="2428875" cy="179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914400">
              <a:lnSpc>
                <a:spcPts val="1300"/>
              </a:lnSpc>
              <a:spcBef>
                <a:spcPts val="600"/>
              </a:spcBef>
              <a:defRPr b="1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支柱一:石油</a:t>
            </a:r>
          </a:p>
        </p:txBody>
      </p:sp>
      <p:sp>
        <p:nvSpPr>
          <p:cNvPr id="108" name="Text 9"/>
          <p:cNvSpPr txBox="1"/>
          <p:nvPr/>
        </p:nvSpPr>
        <p:spPr>
          <a:xfrm>
            <a:off x="1833563" y="2009775"/>
            <a:ext cx="2309812" cy="80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71438" indent="-71438" defTabSz="914400">
              <a:lnSpc>
                <a:spcPts val="2100"/>
              </a:lnSpc>
              <a:buSzPct val="100000"/>
              <a:buChar char="•"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1974年沙美协议</a:t>
            </a:r>
          </a:p>
          <a:p>
            <a:pPr marL="71438" indent="-71438" defTabSz="914400">
              <a:lnSpc>
                <a:spcPts val="2100"/>
              </a:lnSpc>
              <a:buSzPct val="100000"/>
              <a:buChar char="•"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石油美元计价</a:t>
            </a:r>
          </a:p>
          <a:p>
            <a:pPr marL="71438" indent="-71438" defTabSz="914400">
              <a:lnSpc>
                <a:spcPts val="2100"/>
              </a:lnSpc>
              <a:buSzPct val="100000"/>
              <a:buChar char="•"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美元回流机制</a:t>
            </a:r>
          </a:p>
        </p:txBody>
      </p:sp>
      <p:sp>
        <p:nvSpPr>
          <p:cNvPr id="109" name="Text 10"/>
          <p:cNvSpPr/>
          <p:nvPr/>
        </p:nvSpPr>
        <p:spPr>
          <a:xfrm>
            <a:off x="4857750" y="1619250"/>
            <a:ext cx="2667000" cy="1409700"/>
          </a:xfrm>
          <a:prstGeom prst="roundRect">
            <a:avLst>
              <a:gd name="adj" fmla="val 3378"/>
            </a:avLst>
          </a:prstGeom>
          <a:solidFill>
            <a:srgbClr val="0065BD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/>
          </a:p>
        </p:txBody>
      </p:sp>
      <p:sp>
        <p:nvSpPr>
          <p:cNvPr id="110" name="Text 11"/>
          <p:cNvSpPr txBox="1"/>
          <p:nvPr/>
        </p:nvSpPr>
        <p:spPr>
          <a:xfrm>
            <a:off x="5000625" y="1762125"/>
            <a:ext cx="2428875" cy="179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914400">
              <a:lnSpc>
                <a:spcPts val="1300"/>
              </a:lnSpc>
              <a:spcBef>
                <a:spcPts val="600"/>
              </a:spcBef>
              <a:defRPr b="1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支柱二:利率</a:t>
            </a:r>
          </a:p>
        </p:txBody>
      </p:sp>
      <p:sp>
        <p:nvSpPr>
          <p:cNvPr id="111" name="Text 12"/>
          <p:cNvSpPr txBox="1"/>
          <p:nvPr/>
        </p:nvSpPr>
        <p:spPr>
          <a:xfrm>
            <a:off x="5072062" y="2009775"/>
            <a:ext cx="2309813" cy="80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71438" indent="-71438" defTabSz="914400">
              <a:lnSpc>
                <a:spcPts val="2100"/>
              </a:lnSpc>
              <a:buSzPct val="100000"/>
              <a:buChar char="•"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美债全球需求</a:t>
            </a:r>
          </a:p>
          <a:p>
            <a:pPr marL="71438" indent="-71438" defTabSz="914400">
              <a:lnSpc>
                <a:spcPts val="2100"/>
              </a:lnSpc>
              <a:buSzPct val="100000"/>
              <a:buChar char="•"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利率杠杆调控</a:t>
            </a:r>
          </a:p>
          <a:p>
            <a:pPr marL="71438" indent="-71438" defTabSz="914400">
              <a:lnSpc>
                <a:spcPts val="2100"/>
              </a:lnSpc>
              <a:buSzPct val="100000"/>
              <a:buChar char="•"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资本流动引导</a:t>
            </a:r>
          </a:p>
        </p:txBody>
      </p:sp>
      <p:sp>
        <p:nvSpPr>
          <p:cNvPr id="112" name="Text 13"/>
          <p:cNvSpPr/>
          <p:nvPr/>
        </p:nvSpPr>
        <p:spPr>
          <a:xfrm>
            <a:off x="857250" y="3143250"/>
            <a:ext cx="3238500" cy="1714500"/>
          </a:xfrm>
          <a:prstGeom prst="roundRect">
            <a:avLst>
              <a:gd name="adj" fmla="val 2778"/>
            </a:avLst>
          </a:prstGeom>
          <a:solidFill>
            <a:srgbClr val="F0F0F0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/>
          </a:p>
        </p:txBody>
      </p:sp>
      <p:sp>
        <p:nvSpPr>
          <p:cNvPr id="113" name="Shape 14"/>
          <p:cNvSpPr/>
          <p:nvPr/>
        </p:nvSpPr>
        <p:spPr>
          <a:xfrm flipH="1">
            <a:off x="881062" y="3143250"/>
            <a:ext cx="1" cy="1714500"/>
          </a:xfrm>
          <a:prstGeom prst="line">
            <a:avLst/>
          </a:prstGeom>
          <a:ln w="47625">
            <a:solidFill>
              <a:srgbClr val="FF6B35"/>
            </a:solidFill>
          </a:ln>
        </p:spPr>
        <p:txBody>
          <a:bodyPr lIns="45719" rIns="45719"/>
          <a:lstStyle/>
          <a:p>
            <a:pPr defTabSz="914400"/>
          </a:p>
        </p:txBody>
      </p:sp>
      <p:sp>
        <p:nvSpPr>
          <p:cNvPr id="114" name="Text 15"/>
          <p:cNvSpPr txBox="1"/>
          <p:nvPr/>
        </p:nvSpPr>
        <p:spPr>
          <a:xfrm>
            <a:off x="1047750" y="3286125"/>
            <a:ext cx="2963229" cy="21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914400">
              <a:spcBef>
                <a:spcPts val="600"/>
              </a:spcBef>
              <a:defRPr b="1" sz="1000">
                <a:solidFill>
                  <a:srgbClr val="FF6B3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支柱一:部分失效 ❌</a:t>
            </a:r>
          </a:p>
        </p:txBody>
      </p:sp>
      <p:sp>
        <p:nvSpPr>
          <p:cNvPr id="115" name="Text 16"/>
          <p:cNvSpPr txBox="1"/>
          <p:nvPr/>
        </p:nvSpPr>
        <p:spPr>
          <a:xfrm>
            <a:off x="1119187" y="3533775"/>
            <a:ext cx="2833688" cy="1069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71438" indent="-71438" defTabSz="914400">
              <a:lnSpc>
                <a:spcPts val="2100"/>
              </a:lnSpc>
              <a:buSzPct val="100000"/>
              <a:buChar char="•"/>
              <a:defRPr sz="13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2024年6月协议到期不续签</a:t>
            </a:r>
          </a:p>
          <a:p>
            <a:pPr marL="71438" indent="-71438" defTabSz="914400">
              <a:lnSpc>
                <a:spcPts val="2100"/>
              </a:lnSpc>
              <a:buSzPct val="100000"/>
              <a:buChar char="•"/>
              <a:defRPr sz="13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俄罗斯、伊朗等去美元化</a:t>
            </a:r>
          </a:p>
          <a:p>
            <a:pPr marL="71438" indent="-71438" defTabSz="914400">
              <a:lnSpc>
                <a:spcPts val="2100"/>
              </a:lnSpc>
              <a:buSzPct val="100000"/>
              <a:buChar char="•"/>
              <a:defRPr sz="13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沙美关系恶化</a:t>
            </a:r>
          </a:p>
          <a:p>
            <a:pPr marL="71438" indent="-71438" defTabSz="914400">
              <a:lnSpc>
                <a:spcPts val="2100"/>
              </a:lnSpc>
              <a:buSzPct val="100000"/>
              <a:buChar char="•"/>
              <a:defRPr sz="13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美元占比从</a:t>
            </a:r>
            <a:r>
              <a:rPr b="1">
                <a:solidFill>
                  <a:srgbClr val="0065BD"/>
                </a:solidFill>
              </a:rPr>
              <a:t>100%</a:t>
            </a:r>
            <a:r>
              <a:t>降至</a:t>
            </a:r>
            <a:r>
              <a:rPr b="1">
                <a:solidFill>
                  <a:srgbClr val="0065BD"/>
                </a:solidFill>
              </a:rPr>
              <a:t>70%</a:t>
            </a:r>
          </a:p>
        </p:txBody>
      </p:sp>
      <p:sp>
        <p:nvSpPr>
          <p:cNvPr id="116" name="Text 17"/>
          <p:cNvSpPr/>
          <p:nvPr/>
        </p:nvSpPr>
        <p:spPr>
          <a:xfrm>
            <a:off x="5048250" y="3143250"/>
            <a:ext cx="3238500" cy="1714500"/>
          </a:xfrm>
          <a:prstGeom prst="roundRect">
            <a:avLst>
              <a:gd name="adj" fmla="val 2778"/>
            </a:avLst>
          </a:prstGeom>
          <a:solidFill>
            <a:srgbClr val="F0F0F0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/>
          </a:p>
        </p:txBody>
      </p:sp>
      <p:sp>
        <p:nvSpPr>
          <p:cNvPr id="117" name="Shape 18"/>
          <p:cNvSpPr/>
          <p:nvPr/>
        </p:nvSpPr>
        <p:spPr>
          <a:xfrm>
            <a:off x="5072062" y="3143250"/>
            <a:ext cx="1" cy="1714500"/>
          </a:xfrm>
          <a:prstGeom prst="line">
            <a:avLst/>
          </a:prstGeom>
          <a:ln w="47625">
            <a:solidFill>
              <a:srgbClr val="FF6B35"/>
            </a:solidFill>
          </a:ln>
        </p:spPr>
        <p:txBody>
          <a:bodyPr lIns="45719" rIns="45719"/>
          <a:lstStyle/>
          <a:p>
            <a:pPr defTabSz="914400"/>
          </a:p>
        </p:txBody>
      </p:sp>
      <p:sp>
        <p:nvSpPr>
          <p:cNvPr id="118" name="Text 19"/>
          <p:cNvSpPr txBox="1"/>
          <p:nvPr/>
        </p:nvSpPr>
        <p:spPr>
          <a:xfrm>
            <a:off x="5238750" y="3286125"/>
            <a:ext cx="2963229" cy="21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914400">
              <a:spcBef>
                <a:spcPts val="600"/>
              </a:spcBef>
              <a:defRPr b="1" sz="1000">
                <a:solidFill>
                  <a:srgbClr val="FF6B3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支柱二:陷入困境 ⚠️</a:t>
            </a:r>
          </a:p>
        </p:txBody>
      </p:sp>
      <p:sp>
        <p:nvSpPr>
          <p:cNvPr id="119" name="Text 20"/>
          <p:cNvSpPr txBox="1"/>
          <p:nvPr/>
        </p:nvSpPr>
        <p:spPr>
          <a:xfrm>
            <a:off x="5310187" y="3533775"/>
            <a:ext cx="2833688" cy="1069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71438" indent="-71438" defTabSz="914400">
              <a:lnSpc>
                <a:spcPts val="2100"/>
              </a:lnSpc>
              <a:buSzPct val="100000"/>
              <a:buChar char="•"/>
              <a:defRPr sz="13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降息</a:t>
            </a:r>
            <a:r>
              <a:rPr b="1">
                <a:solidFill>
                  <a:srgbClr val="0065BD"/>
                </a:solidFill>
              </a:rPr>
              <a:t>100bp</a:t>
            </a:r>
            <a:r>
              <a:t>,长端反升</a:t>
            </a:r>
            <a:r>
              <a:rPr b="1">
                <a:solidFill>
                  <a:srgbClr val="0065BD"/>
                </a:solidFill>
              </a:rPr>
              <a:t>113bp</a:t>
            </a:r>
          </a:p>
          <a:p>
            <a:pPr marL="71438" indent="-71438" defTabSz="914400">
              <a:lnSpc>
                <a:spcPts val="2100"/>
              </a:lnSpc>
              <a:buSzPct val="100000"/>
              <a:buChar char="•"/>
              <a:defRPr sz="13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中美利差倒挂(</a:t>
            </a:r>
            <a:r>
              <a:rPr b="1">
                <a:solidFill>
                  <a:srgbClr val="0065BD"/>
                </a:solidFill>
              </a:rPr>
              <a:t>-150bp</a:t>
            </a:r>
            <a:r>
              <a:t>)</a:t>
            </a:r>
          </a:p>
          <a:p>
            <a:pPr marL="71438" indent="-71438" defTabSz="914400">
              <a:lnSpc>
                <a:spcPts val="2100"/>
              </a:lnSpc>
              <a:buSzPct val="100000"/>
              <a:buChar char="•"/>
              <a:defRPr sz="13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债务货币化预期</a:t>
            </a:r>
          </a:p>
          <a:p>
            <a:pPr marL="71438" indent="-71438" defTabSz="914400">
              <a:lnSpc>
                <a:spcPts val="2100"/>
              </a:lnSpc>
              <a:buSzPct val="100000"/>
              <a:buChar char="•"/>
              <a:defRPr sz="13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通胀粘性(核心PCE </a:t>
            </a:r>
            <a:r>
              <a:rPr b="1">
                <a:solidFill>
                  <a:srgbClr val="0065BD"/>
                </a:solidFill>
              </a:rPr>
              <a:t>3%</a:t>
            </a:r>
            <a:r>
              <a:t>)</a:t>
            </a:r>
          </a:p>
        </p:txBody>
      </p:sp>
      <p:sp>
        <p:nvSpPr>
          <p:cNvPr id="120" name="Text 21"/>
          <p:cNvSpPr/>
          <p:nvPr/>
        </p:nvSpPr>
        <p:spPr>
          <a:xfrm>
            <a:off x="476250" y="5099744"/>
            <a:ext cx="8191500" cy="853381"/>
          </a:xfrm>
          <a:prstGeom prst="roundRect">
            <a:avLst>
              <a:gd name="adj" fmla="val 5581"/>
            </a:avLst>
          </a:prstGeom>
          <a:solidFill>
            <a:srgbClr val="C9F0FF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/>
          </a:p>
        </p:txBody>
      </p:sp>
      <p:sp>
        <p:nvSpPr>
          <p:cNvPr id="121" name="Text 22"/>
          <p:cNvSpPr txBox="1"/>
          <p:nvPr/>
        </p:nvSpPr>
        <p:spPr>
          <a:xfrm>
            <a:off x="666750" y="5242619"/>
            <a:ext cx="796671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914400">
              <a:spcBef>
                <a:spcPts val="600"/>
              </a:spcBef>
              <a:defRPr b="1" sz="1000">
                <a:solidFill>
                  <a:srgbClr val="00296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系统性影响</a:t>
            </a:r>
          </a:p>
        </p:txBody>
      </p:sp>
      <p:sp>
        <p:nvSpPr>
          <p:cNvPr id="122" name="Text 23"/>
          <p:cNvSpPr txBox="1"/>
          <p:nvPr/>
        </p:nvSpPr>
        <p:spPr>
          <a:xfrm>
            <a:off x="666750" y="5490269"/>
            <a:ext cx="7966710" cy="313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914400">
              <a:lnSpc>
                <a:spcPts val="1200"/>
              </a:lnSpc>
              <a:defRPr b="1" sz="9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→</a:t>
            </a:r>
            <a:r>
              <a:rPr b="0"/>
              <a:t> 美元信用重估:各国央行购金</a:t>
            </a:r>
            <a:r>
              <a:rPr>
                <a:solidFill>
                  <a:srgbClr val="0065BD"/>
                </a:solidFill>
              </a:rPr>
              <a:t>1000+吨/年</a:t>
            </a:r>
            <a:r>
              <a:rPr b="0"/>
              <a:t>(10年均值2倍) </a:t>
            </a:r>
            <a:r>
              <a:t>→</a:t>
            </a:r>
            <a:r>
              <a:rPr b="0"/>
              <a:t> 黄金牛市:2024-2025涨幅</a:t>
            </a:r>
            <a:r>
              <a:rPr>
                <a:solidFill>
                  <a:srgbClr val="0065BD"/>
                </a:solidFill>
              </a:rPr>
              <a:t>170%</a:t>
            </a:r>
            <a:r>
              <a:rPr b="0"/>
              <a:t>,作为非信用资产受追捧 </a:t>
            </a:r>
            <a:r>
              <a:t>→</a:t>
            </a:r>
            <a:r>
              <a:rPr b="0"/>
              <a:t> 全球"去美元化"加速:BRICS本币结算,替代支付系统</a:t>
            </a:r>
          </a:p>
        </p:txBody>
      </p:sp>
      <p:sp>
        <p:nvSpPr>
          <p:cNvPr id="123" name="Text 24"/>
          <p:cNvSpPr txBox="1"/>
          <p:nvPr/>
        </p:nvSpPr>
        <p:spPr>
          <a:xfrm>
            <a:off x="476250" y="6096000"/>
            <a:ext cx="3745932" cy="278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914400">
              <a:lnSpc>
                <a:spcPts val="2100"/>
              </a:lnSpc>
              <a:defRPr sz="15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来源:中国人民大学国际货币研究所、格隆汇</a:t>
            </a:r>
          </a:p>
        </p:txBody>
      </p:sp>
      <p:sp>
        <p:nvSpPr>
          <p:cNvPr id="124" name="Text 25"/>
          <p:cNvSpPr txBox="1"/>
          <p:nvPr/>
        </p:nvSpPr>
        <p:spPr>
          <a:xfrm>
            <a:off x="8180784" y="6096000"/>
            <a:ext cx="496706" cy="278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914400">
              <a:lnSpc>
                <a:spcPts val="2100"/>
              </a:lnSpc>
              <a:defRPr sz="15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第3页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"/>
          <p:cNvSpPr txBox="1"/>
          <p:nvPr/>
        </p:nvSpPr>
        <p:spPr>
          <a:xfrm>
            <a:off x="457200" y="365759"/>
            <a:ext cx="8229600" cy="630800"/>
          </a:xfrm>
          <a:prstGeom prst="rect">
            <a:avLst/>
          </a:prstGeom>
          <a:solidFill>
            <a:srgbClr val="00296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20000"/>
              </a:lnSpc>
              <a:defRPr b="1" sz="1300">
                <a:solidFill>
                  <a:srgbClr val="FFFFFF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当前降息周期呈现</a:t>
            </a:r>
            <a:r>
              <a:t>"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预防式</a:t>
            </a:r>
            <a:r>
              <a:t>"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特征，软着陆情景下黄金、美股科技成长与港股具备最优配置价值，但中美债务博弈与地缘冲突为关键风险变量</a:t>
            </a:r>
          </a:p>
        </p:txBody>
      </p:sp>
      <p:grpSp>
        <p:nvGrpSpPr>
          <p:cNvPr id="129" name="Rectangle 2"/>
          <p:cNvGrpSpPr/>
          <p:nvPr/>
        </p:nvGrpSpPr>
        <p:grpSpPr>
          <a:xfrm>
            <a:off x="548640" y="1463039"/>
            <a:ext cx="3657601" cy="4572001"/>
            <a:chOff x="0" y="0"/>
            <a:chExt cx="3657600" cy="4572000"/>
          </a:xfrm>
        </p:grpSpPr>
        <p:sp>
          <p:nvSpPr>
            <p:cNvPr id="127" name="矩形"/>
            <p:cNvSpPr/>
            <p:nvPr/>
          </p:nvSpPr>
          <p:spPr>
            <a:xfrm>
              <a:off x="0" y="0"/>
              <a:ext cx="3657600" cy="4572000"/>
            </a:xfrm>
            <a:prstGeom prst="rect">
              <a:avLst/>
            </a:prstGeom>
            <a:solidFill>
              <a:srgbClr val="002960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30000"/>
                </a:lnSpc>
                <a:spcBef>
                  <a:spcPts val="1000"/>
                </a:spcBef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8" name="核心发现…"/>
            <p:cNvSpPr txBox="1"/>
            <p:nvPr/>
          </p:nvSpPr>
          <p:spPr>
            <a:xfrm>
              <a:off x="0" y="443359"/>
              <a:ext cx="3657600" cy="36852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37160" tIns="137160" rIns="137160" bIns="137160" numCol="1" anchor="ctr">
              <a:spAutoFit/>
            </a:bodyPr>
            <a:lstStyle/>
            <a:p>
              <a:pPr>
                <a:defRPr b="1" sz="1600">
                  <a:solidFill>
                    <a:srgbClr val="FFFFFF"/>
                  </a:solidFill>
                </a:defRPr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核心发现</a:t>
              </a:r>
            </a:p>
            <a:p>
              <a:pPr>
                <a:defRPr>
                  <a:solidFill>
                    <a:srgbClr val="FFFFFF"/>
                  </a:solidFill>
                </a:defRPr>
              </a:pPr>
            </a:p>
            <a:p>
              <a:pPr>
                <a:defRPr>
                  <a:solidFill>
                    <a:srgbClr val="FFFFFF"/>
                  </a:solidFill>
                </a:defRPr>
              </a:pPr>
            </a:p>
            <a:p>
              <a:pPr>
                <a:lnSpc>
                  <a:spcPct val="130000"/>
                </a:lnSpc>
                <a:spcBef>
                  <a:spcPts val="1000"/>
                </a:spcBef>
                <a:defRPr sz="1000">
                  <a:solidFill>
                    <a:srgbClr val="FFFFFF"/>
                  </a:solidFill>
                </a:defRPr>
              </a:pPr>
              <a:r>
                <a:t>• </a:t>
              </a:r>
              <a:r>
                <a:rPr>
                  <a:latin typeface="+mn-lt"/>
                  <a:ea typeface="+mn-ea"/>
                  <a:cs typeface="+mn-cs"/>
                  <a:sym typeface="Helvetica"/>
                </a:rPr>
                <a:t>本轮降息类似</a:t>
              </a:r>
              <a:r>
                <a:t>2019</a:t>
              </a:r>
              <a:r>
                <a:rPr>
                  <a:latin typeface="+mn-lt"/>
                  <a:ea typeface="+mn-ea"/>
                  <a:cs typeface="+mn-cs"/>
                  <a:sym typeface="Helvetica"/>
                </a:rPr>
                <a:t>年预防式降息，软着陆概率约</a:t>
              </a:r>
              <a:r>
                <a:t>70%</a:t>
              </a:r>
            </a:p>
            <a:p>
              <a:pPr>
                <a:lnSpc>
                  <a:spcPct val="130000"/>
                </a:lnSpc>
                <a:spcBef>
                  <a:spcPts val="1000"/>
                </a:spcBef>
                <a:defRPr sz="1000">
                  <a:solidFill>
                    <a:srgbClr val="FFFFFF"/>
                  </a:solidFill>
                </a:defRPr>
              </a:pPr>
              <a:br/>
              <a:r>
                <a:t>• </a:t>
              </a:r>
              <a:r>
                <a:rPr>
                  <a:latin typeface="+mn-lt"/>
                  <a:ea typeface="+mn-ea"/>
                  <a:cs typeface="+mn-cs"/>
                  <a:sym typeface="Helvetica"/>
                </a:rPr>
                <a:t>黄金突破</a:t>
              </a:r>
              <a:r>
                <a:t>2800</a:t>
              </a:r>
              <a:r>
                <a:rPr>
                  <a:latin typeface="+mn-lt"/>
                  <a:ea typeface="+mn-ea"/>
                  <a:cs typeface="+mn-cs"/>
                  <a:sym typeface="Helvetica"/>
                </a:rPr>
                <a:t>美元创历史新高，去美元化驱动结构性牛市</a:t>
              </a:r>
            </a:p>
            <a:p>
              <a:pPr>
                <a:lnSpc>
                  <a:spcPct val="130000"/>
                </a:lnSpc>
                <a:spcBef>
                  <a:spcPts val="1000"/>
                </a:spcBef>
                <a:defRPr sz="1000">
                  <a:solidFill>
                    <a:srgbClr val="FFFFFF"/>
                  </a:solidFill>
                </a:defRPr>
              </a:pPr>
              <a:br/>
              <a:r>
                <a:t>• </a:t>
              </a:r>
              <a:r>
                <a:rPr>
                  <a:latin typeface="+mn-lt"/>
                  <a:ea typeface="+mn-ea"/>
                  <a:cs typeface="+mn-cs"/>
                  <a:sym typeface="Helvetica"/>
                </a:rPr>
                <a:t>美债规模达</a:t>
              </a:r>
              <a:r>
                <a:t>36</a:t>
              </a:r>
              <a:r>
                <a:rPr>
                  <a:latin typeface="+mn-lt"/>
                  <a:ea typeface="+mn-ea"/>
                  <a:cs typeface="+mn-cs"/>
                  <a:sym typeface="Helvetica"/>
                </a:rPr>
                <a:t>万亿，债务货币化削弱美元信用</a:t>
              </a:r>
            </a:p>
            <a:p>
              <a:pPr>
                <a:lnSpc>
                  <a:spcPct val="130000"/>
                </a:lnSpc>
                <a:spcBef>
                  <a:spcPts val="1000"/>
                </a:spcBef>
                <a:defRPr sz="1000">
                  <a:solidFill>
                    <a:srgbClr val="FFFFFF"/>
                  </a:solidFill>
                </a:defRPr>
              </a:pPr>
              <a:br/>
              <a:r>
                <a:t>• </a:t>
              </a:r>
              <a:r>
                <a:rPr>
                  <a:latin typeface="+mn-lt"/>
                  <a:ea typeface="+mn-ea"/>
                  <a:cs typeface="+mn-cs"/>
                  <a:sym typeface="Helvetica"/>
                </a:rPr>
                <a:t>央行购金</a:t>
              </a:r>
              <a:r>
                <a:t>1045</a:t>
              </a:r>
              <a:r>
                <a:rPr>
                  <a:latin typeface="+mn-lt"/>
                  <a:ea typeface="+mn-ea"/>
                  <a:cs typeface="+mn-cs"/>
                  <a:sym typeface="Helvetica"/>
                </a:rPr>
                <a:t>吨创纪录，俄罗斯外储冻结后加速去美元化</a:t>
              </a:r>
            </a:p>
            <a:p>
              <a:pPr>
                <a:lnSpc>
                  <a:spcPct val="130000"/>
                </a:lnSpc>
                <a:spcBef>
                  <a:spcPts val="1000"/>
                </a:spcBef>
                <a:defRPr sz="1000">
                  <a:solidFill>
                    <a:srgbClr val="FFFFFF"/>
                  </a:solidFill>
                </a:defRPr>
              </a:pPr>
              <a:br/>
              <a:r>
                <a:t>• </a:t>
              </a:r>
              <a:r>
                <a:rPr>
                  <a:latin typeface="+mn-lt"/>
                  <a:ea typeface="+mn-ea"/>
                  <a:cs typeface="+mn-cs"/>
                  <a:sym typeface="Helvetica"/>
                </a:rPr>
                <a:t>港股估值处历史低位，反弹空间</a:t>
              </a:r>
              <a:r>
                <a:t>25-35%</a:t>
              </a:r>
            </a:p>
          </p:txBody>
        </p:sp>
      </p:grpSp>
      <p:sp>
        <p:nvSpPr>
          <p:cNvPr id="130" name="Rectangle 3"/>
          <p:cNvSpPr/>
          <p:nvPr/>
        </p:nvSpPr>
        <p:spPr>
          <a:xfrm>
            <a:off x="4754879" y="5473700"/>
            <a:ext cx="3657601" cy="25400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1" name="Rectangle 4"/>
          <p:cNvSpPr/>
          <p:nvPr/>
        </p:nvSpPr>
        <p:spPr>
          <a:xfrm>
            <a:off x="4742179" y="2286000"/>
            <a:ext cx="25401" cy="3200400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2" name="Rectangle 5"/>
          <p:cNvSpPr/>
          <p:nvPr/>
        </p:nvSpPr>
        <p:spPr>
          <a:xfrm>
            <a:off x="4754879" y="3886200"/>
            <a:ext cx="3657601" cy="12700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3" name="Rectangle 6"/>
          <p:cNvSpPr/>
          <p:nvPr/>
        </p:nvSpPr>
        <p:spPr>
          <a:xfrm>
            <a:off x="6583680" y="2286000"/>
            <a:ext cx="12701" cy="3200400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4" name="TextBox 7"/>
          <p:cNvSpPr txBox="1"/>
          <p:nvPr/>
        </p:nvSpPr>
        <p:spPr>
          <a:xfrm>
            <a:off x="6202483" y="5577840"/>
            <a:ext cx="762395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10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收益潜力 </a:t>
            </a:r>
            <a:r>
              <a:t>→</a:t>
            </a:r>
          </a:p>
        </p:txBody>
      </p:sp>
      <p:sp>
        <p:nvSpPr>
          <p:cNvPr id="135" name="TextBox 8"/>
          <p:cNvSpPr txBox="1"/>
          <p:nvPr/>
        </p:nvSpPr>
        <p:spPr>
          <a:xfrm>
            <a:off x="4314189" y="3749040"/>
            <a:ext cx="332741" cy="14506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9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风</a:t>
            </a:r>
          </a:p>
          <a:p>
            <a:pPr/>
            <a:r>
              <a:rPr>
                <a:latin typeface="+mn-lt"/>
                <a:ea typeface="+mn-ea"/>
                <a:cs typeface="+mn-cs"/>
                <a:sym typeface="Helvetica"/>
              </a:rPr>
              <a:t>险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/>
            <a:r>
              <a:rPr>
                <a:latin typeface="+mn-lt"/>
                <a:ea typeface="+mn-ea"/>
                <a:cs typeface="+mn-cs"/>
                <a:sym typeface="Helvetica"/>
              </a:rPr>
              <a:t>水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/>
            <a:r>
              <a:rPr>
                <a:latin typeface="+mn-lt"/>
                <a:ea typeface="+mn-ea"/>
                <a:cs typeface="+mn-cs"/>
                <a:sym typeface="Helvetica"/>
              </a:rPr>
              <a:t>平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/>
            <a:r>
              <a:t>↑</a:t>
            </a:r>
          </a:p>
        </p:txBody>
      </p:sp>
      <p:sp>
        <p:nvSpPr>
          <p:cNvPr id="136" name="TextBox 9"/>
          <p:cNvSpPr txBox="1"/>
          <p:nvPr/>
        </p:nvSpPr>
        <p:spPr>
          <a:xfrm>
            <a:off x="5074920" y="2560320"/>
            <a:ext cx="447041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sz="900">
                <a:solidFill>
                  <a:srgbClr val="80808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规避区</a:t>
            </a:r>
          </a:p>
        </p:txBody>
      </p:sp>
      <p:sp>
        <p:nvSpPr>
          <p:cNvPr id="137" name="TextBox 10"/>
          <p:cNvSpPr txBox="1"/>
          <p:nvPr/>
        </p:nvSpPr>
        <p:spPr>
          <a:xfrm>
            <a:off x="6812279" y="2560320"/>
            <a:ext cx="561341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900">
                <a:solidFill>
                  <a:srgbClr val="0065B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进取配置</a:t>
            </a:r>
          </a:p>
        </p:txBody>
      </p:sp>
      <p:sp>
        <p:nvSpPr>
          <p:cNvPr id="138" name="TextBox 11"/>
          <p:cNvSpPr txBox="1"/>
          <p:nvPr/>
        </p:nvSpPr>
        <p:spPr>
          <a:xfrm>
            <a:off x="5074920" y="4754879"/>
            <a:ext cx="561341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900">
                <a:solidFill>
                  <a:srgbClr val="0065B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防御配置</a:t>
            </a:r>
          </a:p>
        </p:txBody>
      </p:sp>
      <p:sp>
        <p:nvSpPr>
          <p:cNvPr id="139" name="TextBox 12"/>
          <p:cNvSpPr txBox="1"/>
          <p:nvPr/>
        </p:nvSpPr>
        <p:spPr>
          <a:xfrm>
            <a:off x="6812279" y="4754879"/>
            <a:ext cx="561341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900">
                <a:solidFill>
                  <a:srgbClr val="00296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优选配置</a:t>
            </a:r>
          </a:p>
        </p:txBody>
      </p:sp>
      <p:grpSp>
        <p:nvGrpSpPr>
          <p:cNvPr id="142" name="Oval 13"/>
          <p:cNvGrpSpPr/>
          <p:nvPr/>
        </p:nvGrpSpPr>
        <p:grpSpPr>
          <a:xfrm>
            <a:off x="7086600" y="4180840"/>
            <a:ext cx="457200" cy="370841"/>
            <a:chOff x="0" y="0"/>
            <a:chExt cx="457200" cy="370840"/>
          </a:xfrm>
        </p:grpSpPr>
        <p:sp>
          <p:nvSpPr>
            <p:cNvPr id="140" name="椭圆形"/>
            <p:cNvSpPr/>
            <p:nvPr/>
          </p:nvSpPr>
          <p:spPr>
            <a:xfrm>
              <a:off x="0" y="48260"/>
              <a:ext cx="457200" cy="274321"/>
            </a:xfrm>
            <a:prstGeom prst="ellipse">
              <a:avLst/>
            </a:prstGeom>
            <a:solidFill>
              <a:srgbClr val="002960"/>
            </a:solidFill>
            <a:ln w="12700" cap="flat">
              <a:solidFill>
                <a:srgbClr val="00296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1" name="黄金"/>
            <p:cNvSpPr txBox="1"/>
            <p:nvPr/>
          </p:nvSpPr>
          <p:spPr>
            <a:xfrm>
              <a:off x="119025" y="-1"/>
              <a:ext cx="21915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黄金</a:t>
              </a:r>
            </a:p>
          </p:txBody>
        </p:sp>
      </p:grpSp>
      <p:grpSp>
        <p:nvGrpSpPr>
          <p:cNvPr id="145" name="Oval 14"/>
          <p:cNvGrpSpPr/>
          <p:nvPr/>
        </p:nvGrpSpPr>
        <p:grpSpPr>
          <a:xfrm>
            <a:off x="7269480" y="3721099"/>
            <a:ext cx="457201" cy="650241"/>
            <a:chOff x="0" y="0"/>
            <a:chExt cx="457200" cy="650240"/>
          </a:xfrm>
        </p:grpSpPr>
        <p:sp>
          <p:nvSpPr>
            <p:cNvPr id="143" name="椭圆形"/>
            <p:cNvSpPr/>
            <p:nvPr/>
          </p:nvSpPr>
          <p:spPr>
            <a:xfrm>
              <a:off x="0" y="187959"/>
              <a:ext cx="457200" cy="274321"/>
            </a:xfrm>
            <a:prstGeom prst="ellipse">
              <a:avLst/>
            </a:prstGeom>
            <a:solidFill>
              <a:srgbClr val="002960"/>
            </a:solidFill>
            <a:ln w="12700" cap="flat">
              <a:solidFill>
                <a:srgbClr val="00296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4" name="美股科技"/>
            <p:cNvSpPr txBox="1"/>
            <p:nvPr/>
          </p:nvSpPr>
          <p:spPr>
            <a:xfrm>
              <a:off x="119025" y="-1"/>
              <a:ext cx="219150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美股科技</a:t>
              </a:r>
            </a:p>
          </p:txBody>
        </p:sp>
      </p:grpSp>
      <p:grpSp>
        <p:nvGrpSpPr>
          <p:cNvPr id="148" name="Oval 15"/>
          <p:cNvGrpSpPr/>
          <p:nvPr/>
        </p:nvGrpSpPr>
        <p:grpSpPr>
          <a:xfrm>
            <a:off x="7452359" y="4340860"/>
            <a:ext cx="457201" cy="370841"/>
            <a:chOff x="0" y="0"/>
            <a:chExt cx="457200" cy="370840"/>
          </a:xfrm>
        </p:grpSpPr>
        <p:sp>
          <p:nvSpPr>
            <p:cNvPr id="146" name="椭圆形"/>
            <p:cNvSpPr/>
            <p:nvPr/>
          </p:nvSpPr>
          <p:spPr>
            <a:xfrm>
              <a:off x="0" y="48260"/>
              <a:ext cx="457200" cy="274321"/>
            </a:xfrm>
            <a:prstGeom prst="ellipse">
              <a:avLst/>
            </a:prstGeom>
            <a:solidFill>
              <a:srgbClr val="002960"/>
            </a:solidFill>
            <a:ln w="12700" cap="flat">
              <a:solidFill>
                <a:srgbClr val="00296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7" name="港股"/>
            <p:cNvSpPr txBox="1"/>
            <p:nvPr/>
          </p:nvSpPr>
          <p:spPr>
            <a:xfrm>
              <a:off x="119025" y="-1"/>
              <a:ext cx="21915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港股</a:t>
              </a:r>
            </a:p>
          </p:txBody>
        </p:sp>
      </p:grpSp>
      <p:grpSp>
        <p:nvGrpSpPr>
          <p:cNvPr id="151" name="Oval 16"/>
          <p:cNvGrpSpPr/>
          <p:nvPr/>
        </p:nvGrpSpPr>
        <p:grpSpPr>
          <a:xfrm>
            <a:off x="7635240" y="2990849"/>
            <a:ext cx="457201" cy="510541"/>
            <a:chOff x="0" y="0"/>
            <a:chExt cx="457200" cy="510540"/>
          </a:xfrm>
        </p:grpSpPr>
        <p:sp>
          <p:nvSpPr>
            <p:cNvPr id="149" name="椭圆形"/>
            <p:cNvSpPr/>
            <p:nvPr/>
          </p:nvSpPr>
          <p:spPr>
            <a:xfrm>
              <a:off x="0" y="118110"/>
              <a:ext cx="457200" cy="274321"/>
            </a:xfrm>
            <a:prstGeom prst="ellipse">
              <a:avLst/>
            </a:prstGeom>
            <a:solidFill>
              <a:srgbClr val="0065BD"/>
            </a:solidFill>
            <a:ln w="12700" cap="flat">
              <a:solidFill>
                <a:srgbClr val="0065BD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0" name="比特币"/>
            <p:cNvSpPr txBox="1"/>
            <p:nvPr/>
          </p:nvSpPr>
          <p:spPr>
            <a:xfrm>
              <a:off x="119025" y="-1"/>
              <a:ext cx="219150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比特币</a:t>
              </a:r>
            </a:p>
          </p:txBody>
        </p:sp>
      </p:grpSp>
      <p:grpSp>
        <p:nvGrpSpPr>
          <p:cNvPr id="154" name="Oval 17"/>
          <p:cNvGrpSpPr/>
          <p:nvPr/>
        </p:nvGrpSpPr>
        <p:grpSpPr>
          <a:xfrm>
            <a:off x="5989320" y="4660899"/>
            <a:ext cx="457201" cy="370842"/>
            <a:chOff x="0" y="0"/>
            <a:chExt cx="457200" cy="370840"/>
          </a:xfrm>
        </p:grpSpPr>
        <p:sp>
          <p:nvSpPr>
            <p:cNvPr id="152" name="椭圆形"/>
            <p:cNvSpPr/>
            <p:nvPr/>
          </p:nvSpPr>
          <p:spPr>
            <a:xfrm>
              <a:off x="0" y="48260"/>
              <a:ext cx="457200" cy="274321"/>
            </a:xfrm>
            <a:prstGeom prst="ellipse">
              <a:avLst/>
            </a:prstGeom>
            <a:solidFill>
              <a:srgbClr val="0065BD"/>
            </a:solidFill>
            <a:ln w="12700" cap="flat">
              <a:solidFill>
                <a:srgbClr val="0065BD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3" name="美债"/>
            <p:cNvSpPr txBox="1"/>
            <p:nvPr/>
          </p:nvSpPr>
          <p:spPr>
            <a:xfrm>
              <a:off x="119025" y="-1"/>
              <a:ext cx="21915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美债</a:t>
              </a:r>
            </a:p>
          </p:txBody>
        </p:sp>
      </p:grpSp>
      <p:grpSp>
        <p:nvGrpSpPr>
          <p:cNvPr id="157" name="Oval 18"/>
          <p:cNvGrpSpPr/>
          <p:nvPr/>
        </p:nvGrpSpPr>
        <p:grpSpPr>
          <a:xfrm>
            <a:off x="6172200" y="4187190"/>
            <a:ext cx="457200" cy="358141"/>
            <a:chOff x="0" y="0"/>
            <a:chExt cx="457200" cy="358140"/>
          </a:xfrm>
        </p:grpSpPr>
        <p:sp>
          <p:nvSpPr>
            <p:cNvPr id="155" name="椭圆形"/>
            <p:cNvSpPr/>
            <p:nvPr/>
          </p:nvSpPr>
          <p:spPr>
            <a:xfrm>
              <a:off x="0" y="41909"/>
              <a:ext cx="457200" cy="274322"/>
            </a:xfrm>
            <a:prstGeom prst="ellipse">
              <a:avLst/>
            </a:prstGeom>
            <a:solidFill>
              <a:srgbClr val="0065BD"/>
            </a:solidFill>
            <a:ln w="12700" cap="flat">
              <a:solidFill>
                <a:srgbClr val="0065BD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6" name="A股"/>
            <p:cNvSpPr txBox="1"/>
            <p:nvPr/>
          </p:nvSpPr>
          <p:spPr>
            <a:xfrm>
              <a:off x="119025" y="0"/>
              <a:ext cx="21915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</a:defRPr>
              </a:pPr>
              <a:r>
                <a:t>A</a:t>
              </a:r>
              <a:r>
                <a:rPr>
                  <a:latin typeface="+mn-lt"/>
                  <a:ea typeface="+mn-ea"/>
                  <a:cs typeface="+mn-cs"/>
                  <a:sym typeface="Helvetica"/>
                </a:rPr>
                <a:t>股</a:t>
              </a:r>
            </a:p>
          </p:txBody>
        </p:sp>
      </p:grpSp>
      <p:grpSp>
        <p:nvGrpSpPr>
          <p:cNvPr id="160" name="Oval 19"/>
          <p:cNvGrpSpPr/>
          <p:nvPr/>
        </p:nvGrpSpPr>
        <p:grpSpPr>
          <a:xfrm>
            <a:off x="5806440" y="3540760"/>
            <a:ext cx="457201" cy="370841"/>
            <a:chOff x="0" y="0"/>
            <a:chExt cx="457200" cy="370840"/>
          </a:xfrm>
        </p:grpSpPr>
        <p:sp>
          <p:nvSpPr>
            <p:cNvPr id="158" name="椭圆形"/>
            <p:cNvSpPr/>
            <p:nvPr/>
          </p:nvSpPr>
          <p:spPr>
            <a:xfrm>
              <a:off x="0" y="48260"/>
              <a:ext cx="457200" cy="274321"/>
            </a:xfrm>
            <a:prstGeom prst="ellipse">
              <a:avLst/>
            </a:prstGeom>
            <a:solidFill>
              <a:srgbClr val="808080"/>
            </a:solidFill>
            <a:ln w="12700" cap="flat">
              <a:solidFill>
                <a:srgbClr val="80808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9" name="原油"/>
            <p:cNvSpPr txBox="1"/>
            <p:nvPr/>
          </p:nvSpPr>
          <p:spPr>
            <a:xfrm>
              <a:off x="119025" y="-1"/>
              <a:ext cx="21915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原油</a:t>
              </a:r>
            </a:p>
          </p:txBody>
        </p:sp>
      </p:grpSp>
      <p:sp>
        <p:nvSpPr>
          <p:cNvPr id="161" name="TextBox 20"/>
          <p:cNvSpPr txBox="1"/>
          <p:nvPr/>
        </p:nvSpPr>
        <p:spPr>
          <a:xfrm>
            <a:off x="4800600" y="1463039"/>
            <a:ext cx="3566160" cy="1020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20000"/>
              </a:lnSpc>
              <a:defRPr b="1" sz="1100">
                <a:solidFill>
                  <a:srgbClr val="002960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资产配置建议象限图</a:t>
            </a:r>
          </a:p>
          <a:p>
            <a:pPr/>
            <a:r>
              <a:rPr>
                <a:latin typeface="+mn-lt"/>
                <a:ea typeface="+mn-ea"/>
                <a:cs typeface="+mn-cs"/>
                <a:sym typeface="Helvetica"/>
              </a:rPr>
              <a:t>软着陆情景</a:t>
            </a:r>
            <a:r>
              <a:t>(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概率</a:t>
            </a:r>
            <a:r>
              <a:t>70%) |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基于风险收益分析</a:t>
            </a:r>
          </a:p>
        </p:txBody>
      </p:sp>
      <p:sp>
        <p:nvSpPr>
          <p:cNvPr id="162" name="TextBox 21"/>
          <p:cNvSpPr txBox="1"/>
          <p:nvPr/>
        </p:nvSpPr>
        <p:spPr>
          <a:xfrm>
            <a:off x="4800600" y="5760720"/>
            <a:ext cx="3566160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20000"/>
              </a:lnSpc>
              <a:defRPr sz="800">
                <a:solidFill>
                  <a:srgbClr val="404040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硬着陆情景下：黄金</a:t>
            </a:r>
            <a:r>
              <a:t>+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美债占比提升至</a:t>
            </a:r>
            <a:r>
              <a:t>70%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，规避权益类资产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Box 1"/>
          <p:cNvSpPr txBox="1"/>
          <p:nvPr/>
        </p:nvSpPr>
        <p:spPr>
          <a:xfrm>
            <a:off x="457200" y="365759"/>
            <a:ext cx="8229600" cy="320041"/>
          </a:xfrm>
          <a:prstGeom prst="rect">
            <a:avLst/>
          </a:prstGeom>
          <a:solidFill>
            <a:srgbClr val="00296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20000"/>
              </a:lnSpc>
              <a:defRPr b="1" sz="1300">
                <a:solidFill>
                  <a:srgbClr val="FFFFFF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历次降息周期中，</a:t>
            </a:r>
            <a:r>
              <a:t>"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预防式降息</a:t>
            </a:r>
            <a:r>
              <a:t>"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下权益资产胜率达</a:t>
            </a:r>
            <a:r>
              <a:t>75%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，而</a:t>
            </a:r>
            <a:r>
              <a:t>"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纾困式降息</a:t>
            </a:r>
            <a:r>
              <a:t>"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时避险资产平均跑赢股票</a:t>
            </a:r>
            <a:r>
              <a:t>30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个百分点</a:t>
            </a:r>
          </a:p>
        </p:txBody>
      </p:sp>
      <p:sp>
        <p:nvSpPr>
          <p:cNvPr id="165" name="Rectangle 2"/>
          <p:cNvSpPr/>
          <p:nvPr/>
        </p:nvSpPr>
        <p:spPr>
          <a:xfrm>
            <a:off x="718819" y="1371600"/>
            <a:ext cx="25401" cy="4114800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Rectangle 3"/>
          <p:cNvSpPr/>
          <p:nvPr/>
        </p:nvSpPr>
        <p:spPr>
          <a:xfrm>
            <a:off x="731519" y="3840479"/>
            <a:ext cx="6583682" cy="25401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7" name="TextBox 4"/>
          <p:cNvSpPr txBox="1"/>
          <p:nvPr/>
        </p:nvSpPr>
        <p:spPr>
          <a:xfrm>
            <a:off x="314602" y="1280160"/>
            <a:ext cx="279759" cy="19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/>
            </a:lvl1pPr>
          </a:lstStyle>
          <a:p>
            <a:pPr/>
            <a:r>
              <a:t>60%</a:t>
            </a:r>
          </a:p>
        </p:txBody>
      </p:sp>
      <p:sp>
        <p:nvSpPr>
          <p:cNvPr id="168" name="TextBox 5"/>
          <p:cNvSpPr txBox="1"/>
          <p:nvPr/>
        </p:nvSpPr>
        <p:spPr>
          <a:xfrm>
            <a:off x="314602" y="2103120"/>
            <a:ext cx="279759" cy="19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/>
            </a:lvl1pPr>
          </a:lstStyle>
          <a:p>
            <a:pPr/>
            <a:r>
              <a:t>40%</a:t>
            </a:r>
          </a:p>
        </p:txBody>
      </p:sp>
      <p:sp>
        <p:nvSpPr>
          <p:cNvPr id="169" name="TextBox 6"/>
          <p:cNvSpPr txBox="1"/>
          <p:nvPr/>
        </p:nvSpPr>
        <p:spPr>
          <a:xfrm>
            <a:off x="314602" y="2926079"/>
            <a:ext cx="279759" cy="196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/>
            </a:lvl1pPr>
          </a:lstStyle>
          <a:p>
            <a:pPr/>
            <a:r>
              <a:t>20%</a:t>
            </a:r>
          </a:p>
        </p:txBody>
      </p:sp>
      <p:sp>
        <p:nvSpPr>
          <p:cNvPr id="170" name="TextBox 7"/>
          <p:cNvSpPr txBox="1"/>
          <p:nvPr/>
        </p:nvSpPr>
        <p:spPr>
          <a:xfrm>
            <a:off x="366097" y="3749040"/>
            <a:ext cx="228264" cy="19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/>
            </a:lvl1pPr>
          </a:lstStyle>
          <a:p>
            <a:pPr/>
            <a:r>
              <a:t>0%</a:t>
            </a:r>
          </a:p>
        </p:txBody>
      </p:sp>
      <p:sp>
        <p:nvSpPr>
          <p:cNvPr id="171" name="TextBox 8"/>
          <p:cNvSpPr txBox="1"/>
          <p:nvPr/>
        </p:nvSpPr>
        <p:spPr>
          <a:xfrm>
            <a:off x="283497" y="4572000"/>
            <a:ext cx="310864" cy="19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/>
            </a:lvl1pPr>
          </a:lstStyle>
          <a:p>
            <a:pPr/>
            <a:r>
              <a:t>-20%</a:t>
            </a:r>
          </a:p>
        </p:txBody>
      </p:sp>
      <p:sp>
        <p:nvSpPr>
          <p:cNvPr id="172" name="TextBox 9"/>
          <p:cNvSpPr txBox="1"/>
          <p:nvPr/>
        </p:nvSpPr>
        <p:spPr>
          <a:xfrm>
            <a:off x="283497" y="5394959"/>
            <a:ext cx="310864" cy="196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/>
            </a:lvl1pPr>
          </a:lstStyle>
          <a:p>
            <a:pPr/>
            <a:r>
              <a:t>-40%</a:t>
            </a:r>
          </a:p>
        </p:txBody>
      </p:sp>
      <p:sp>
        <p:nvSpPr>
          <p:cNvPr id="173" name="Rectangle 10"/>
          <p:cNvSpPr/>
          <p:nvPr/>
        </p:nvSpPr>
        <p:spPr>
          <a:xfrm>
            <a:off x="826878" y="1371600"/>
            <a:ext cx="749809" cy="4114800"/>
          </a:xfrm>
          <a:prstGeom prst="rect">
            <a:avLst/>
          </a:prstGeom>
          <a:solidFill>
            <a:srgbClr val="E6E6E6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4" name="Rectangle 11"/>
          <p:cNvSpPr/>
          <p:nvPr/>
        </p:nvSpPr>
        <p:spPr>
          <a:xfrm>
            <a:off x="872597" y="3840479"/>
            <a:ext cx="111923" cy="137161"/>
          </a:xfrm>
          <a:prstGeom prst="rect">
            <a:avLst/>
          </a:prstGeom>
          <a:solidFill>
            <a:srgbClr val="0065BD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5" name="Rectangle 12"/>
          <p:cNvSpPr/>
          <p:nvPr/>
        </p:nvSpPr>
        <p:spPr>
          <a:xfrm>
            <a:off x="1004272" y="3346703"/>
            <a:ext cx="111922" cy="493777"/>
          </a:xfrm>
          <a:prstGeom prst="rect">
            <a:avLst/>
          </a:prstGeom>
          <a:solidFill>
            <a:srgbClr val="64C864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6" name="TextBox 13"/>
          <p:cNvSpPr txBox="1"/>
          <p:nvPr/>
        </p:nvSpPr>
        <p:spPr>
          <a:xfrm>
            <a:off x="950566" y="3163823"/>
            <a:ext cx="219334" cy="176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600"/>
            </a:lvl1pPr>
          </a:lstStyle>
          <a:p>
            <a:pPr/>
            <a:r>
              <a:t>+12</a:t>
            </a:r>
          </a:p>
        </p:txBody>
      </p:sp>
      <p:sp>
        <p:nvSpPr>
          <p:cNvPr id="177" name="Rectangle 14"/>
          <p:cNvSpPr/>
          <p:nvPr/>
        </p:nvSpPr>
        <p:spPr>
          <a:xfrm>
            <a:off x="1135945" y="3511296"/>
            <a:ext cx="111922" cy="329185"/>
          </a:xfrm>
          <a:prstGeom prst="rect">
            <a:avLst/>
          </a:prstGeom>
          <a:solidFill>
            <a:srgbClr val="FFD700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8" name="Rectangle 15"/>
          <p:cNvSpPr/>
          <p:nvPr/>
        </p:nvSpPr>
        <p:spPr>
          <a:xfrm>
            <a:off x="1267619" y="3717035"/>
            <a:ext cx="111922" cy="123445"/>
          </a:xfrm>
          <a:prstGeom prst="rect">
            <a:avLst/>
          </a:prstGeom>
          <a:solidFill>
            <a:srgbClr val="969696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9" name="Rectangle 16"/>
          <p:cNvSpPr/>
          <p:nvPr/>
        </p:nvSpPr>
        <p:spPr>
          <a:xfrm>
            <a:off x="1399292" y="3840479"/>
            <a:ext cx="111922" cy="411481"/>
          </a:xfrm>
          <a:prstGeom prst="rect">
            <a:avLst/>
          </a:prstGeom>
          <a:solidFill>
            <a:srgbClr val="8B451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0" name="TextBox 17"/>
          <p:cNvSpPr txBox="1"/>
          <p:nvPr/>
        </p:nvSpPr>
        <p:spPr>
          <a:xfrm>
            <a:off x="1352898" y="4251959"/>
            <a:ext cx="204711" cy="176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600"/>
            </a:lvl1pPr>
          </a:lstStyle>
          <a:p>
            <a:pPr/>
            <a:r>
              <a:t>-15</a:t>
            </a:r>
          </a:p>
        </p:txBody>
      </p:sp>
      <p:sp>
        <p:nvSpPr>
          <p:cNvPr id="181" name="TextBox 18"/>
          <p:cNvSpPr txBox="1"/>
          <p:nvPr/>
        </p:nvSpPr>
        <p:spPr>
          <a:xfrm>
            <a:off x="806811" y="5532120"/>
            <a:ext cx="789941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800"/>
            </a:pPr>
            <a:r>
              <a:t>1989-1992</a:t>
            </a:r>
          </a:p>
          <a:p>
            <a:pPr/>
            <a:r>
              <a:rPr>
                <a:latin typeface="+mn-lt"/>
                <a:ea typeface="+mn-ea"/>
                <a:cs typeface="+mn-cs"/>
                <a:sym typeface="Helvetica"/>
              </a:rPr>
              <a:t>纾困式</a:t>
            </a:r>
          </a:p>
        </p:txBody>
      </p:sp>
      <p:sp>
        <p:nvSpPr>
          <p:cNvPr id="182" name="Rectangle 19"/>
          <p:cNvSpPr/>
          <p:nvPr/>
        </p:nvSpPr>
        <p:spPr>
          <a:xfrm>
            <a:off x="1767403" y="1371600"/>
            <a:ext cx="749809" cy="4114800"/>
          </a:xfrm>
          <a:prstGeom prst="rect">
            <a:avLst/>
          </a:prstGeom>
          <a:solidFill>
            <a:srgbClr val="C9F0FF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3" name="Rectangle 20"/>
          <p:cNvSpPr/>
          <p:nvPr/>
        </p:nvSpPr>
        <p:spPr>
          <a:xfrm>
            <a:off x="1813124" y="3099816"/>
            <a:ext cx="111922" cy="740665"/>
          </a:xfrm>
          <a:prstGeom prst="rect">
            <a:avLst/>
          </a:prstGeom>
          <a:solidFill>
            <a:srgbClr val="0065BD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4" name="TextBox 21"/>
          <p:cNvSpPr txBox="1"/>
          <p:nvPr/>
        </p:nvSpPr>
        <p:spPr>
          <a:xfrm>
            <a:off x="1759418" y="2916935"/>
            <a:ext cx="219334" cy="176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600"/>
            </a:lvl1pPr>
          </a:lstStyle>
          <a:p>
            <a:pPr/>
            <a:r>
              <a:t>+18</a:t>
            </a:r>
          </a:p>
        </p:txBody>
      </p:sp>
      <p:sp>
        <p:nvSpPr>
          <p:cNvPr id="185" name="Rectangle 22"/>
          <p:cNvSpPr/>
          <p:nvPr/>
        </p:nvSpPr>
        <p:spPr>
          <a:xfrm>
            <a:off x="1944797" y="3511296"/>
            <a:ext cx="111922" cy="329185"/>
          </a:xfrm>
          <a:prstGeom prst="rect">
            <a:avLst/>
          </a:prstGeom>
          <a:solidFill>
            <a:srgbClr val="64C864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6" name="Rectangle 23"/>
          <p:cNvSpPr/>
          <p:nvPr/>
        </p:nvSpPr>
        <p:spPr>
          <a:xfrm>
            <a:off x="2076470" y="3840479"/>
            <a:ext cx="111922" cy="82297"/>
          </a:xfrm>
          <a:prstGeom prst="rect">
            <a:avLst/>
          </a:prstGeom>
          <a:solidFill>
            <a:srgbClr val="FFD700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7" name="Rectangle 24"/>
          <p:cNvSpPr/>
          <p:nvPr/>
        </p:nvSpPr>
        <p:spPr>
          <a:xfrm>
            <a:off x="2208145" y="3758184"/>
            <a:ext cx="111922" cy="82297"/>
          </a:xfrm>
          <a:prstGeom prst="rect">
            <a:avLst/>
          </a:prstGeom>
          <a:solidFill>
            <a:srgbClr val="969696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8" name="Rectangle 25"/>
          <p:cNvSpPr/>
          <p:nvPr/>
        </p:nvSpPr>
        <p:spPr>
          <a:xfrm>
            <a:off x="2339818" y="3429000"/>
            <a:ext cx="111922" cy="411481"/>
          </a:xfrm>
          <a:prstGeom prst="rect">
            <a:avLst/>
          </a:prstGeom>
          <a:solidFill>
            <a:srgbClr val="8B451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9" name="TextBox 26"/>
          <p:cNvSpPr txBox="1"/>
          <p:nvPr/>
        </p:nvSpPr>
        <p:spPr>
          <a:xfrm>
            <a:off x="2286112" y="3246120"/>
            <a:ext cx="219334" cy="176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600"/>
            </a:lvl1pPr>
          </a:lstStyle>
          <a:p>
            <a:pPr/>
            <a:r>
              <a:t>+10</a:t>
            </a:r>
          </a:p>
        </p:txBody>
      </p:sp>
      <p:sp>
        <p:nvSpPr>
          <p:cNvPr id="190" name="TextBox 27"/>
          <p:cNvSpPr txBox="1"/>
          <p:nvPr/>
        </p:nvSpPr>
        <p:spPr>
          <a:xfrm>
            <a:off x="1747337" y="5532120"/>
            <a:ext cx="789941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800"/>
            </a:pPr>
            <a:r>
              <a:t>1995-1996</a:t>
            </a:r>
          </a:p>
          <a:p>
            <a:pPr/>
            <a:r>
              <a:rPr>
                <a:latin typeface="+mn-lt"/>
                <a:ea typeface="+mn-ea"/>
                <a:cs typeface="+mn-cs"/>
                <a:sym typeface="Helvetica"/>
              </a:rPr>
              <a:t>预防式</a:t>
            </a:r>
          </a:p>
        </p:txBody>
      </p:sp>
      <p:sp>
        <p:nvSpPr>
          <p:cNvPr id="191" name="Rectangle 28"/>
          <p:cNvSpPr/>
          <p:nvPr/>
        </p:nvSpPr>
        <p:spPr>
          <a:xfrm>
            <a:off x="2707930" y="1371600"/>
            <a:ext cx="749809" cy="4114800"/>
          </a:xfrm>
          <a:prstGeom prst="rect">
            <a:avLst/>
          </a:prstGeom>
          <a:solidFill>
            <a:srgbClr val="C9F0FF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2" name="Rectangle 29"/>
          <p:cNvSpPr/>
          <p:nvPr/>
        </p:nvSpPr>
        <p:spPr>
          <a:xfrm>
            <a:off x="2753649" y="2935223"/>
            <a:ext cx="111922" cy="905256"/>
          </a:xfrm>
          <a:prstGeom prst="rect">
            <a:avLst/>
          </a:prstGeom>
          <a:solidFill>
            <a:srgbClr val="0065BD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3" name="TextBox 30"/>
          <p:cNvSpPr txBox="1"/>
          <p:nvPr/>
        </p:nvSpPr>
        <p:spPr>
          <a:xfrm>
            <a:off x="2699943" y="2752344"/>
            <a:ext cx="219334" cy="176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600"/>
            </a:lvl1pPr>
          </a:lstStyle>
          <a:p>
            <a:pPr/>
            <a:r>
              <a:t>+22</a:t>
            </a:r>
          </a:p>
        </p:txBody>
      </p:sp>
      <p:sp>
        <p:nvSpPr>
          <p:cNvPr id="194" name="Rectangle 31"/>
          <p:cNvSpPr/>
          <p:nvPr/>
        </p:nvSpPr>
        <p:spPr>
          <a:xfrm>
            <a:off x="2885322" y="3429000"/>
            <a:ext cx="111922" cy="411481"/>
          </a:xfrm>
          <a:prstGeom prst="rect">
            <a:avLst/>
          </a:prstGeom>
          <a:solidFill>
            <a:srgbClr val="64C864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5" name="TextBox 32"/>
          <p:cNvSpPr txBox="1"/>
          <p:nvPr/>
        </p:nvSpPr>
        <p:spPr>
          <a:xfrm>
            <a:off x="2831616" y="3246120"/>
            <a:ext cx="219334" cy="176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600"/>
            </a:lvl1pPr>
          </a:lstStyle>
          <a:p>
            <a:pPr/>
            <a:r>
              <a:t>+10</a:t>
            </a:r>
          </a:p>
        </p:txBody>
      </p:sp>
      <p:sp>
        <p:nvSpPr>
          <p:cNvPr id="196" name="Rectangle 33"/>
          <p:cNvSpPr/>
          <p:nvPr/>
        </p:nvSpPr>
        <p:spPr>
          <a:xfrm>
            <a:off x="3016997" y="3840479"/>
            <a:ext cx="111922" cy="137161"/>
          </a:xfrm>
          <a:prstGeom prst="rect">
            <a:avLst/>
          </a:prstGeom>
          <a:solidFill>
            <a:srgbClr val="FFD700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7" name="Rectangle 34"/>
          <p:cNvSpPr/>
          <p:nvPr/>
        </p:nvSpPr>
        <p:spPr>
          <a:xfrm>
            <a:off x="3148670" y="3840479"/>
            <a:ext cx="111922" cy="54865"/>
          </a:xfrm>
          <a:prstGeom prst="rect">
            <a:avLst/>
          </a:prstGeom>
          <a:solidFill>
            <a:srgbClr val="969696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8" name="Rectangle 35"/>
          <p:cNvSpPr/>
          <p:nvPr/>
        </p:nvSpPr>
        <p:spPr>
          <a:xfrm>
            <a:off x="3280343" y="3634740"/>
            <a:ext cx="111922" cy="205741"/>
          </a:xfrm>
          <a:prstGeom prst="rect">
            <a:avLst/>
          </a:prstGeom>
          <a:solidFill>
            <a:srgbClr val="8B451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9" name="TextBox 36"/>
          <p:cNvSpPr txBox="1"/>
          <p:nvPr/>
        </p:nvSpPr>
        <p:spPr>
          <a:xfrm>
            <a:off x="2687863" y="5532120"/>
            <a:ext cx="789941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800"/>
            </a:pPr>
            <a:r>
              <a:t>1998</a:t>
            </a:r>
          </a:p>
          <a:p>
            <a:pPr/>
            <a:r>
              <a:rPr>
                <a:latin typeface="+mn-lt"/>
                <a:ea typeface="+mn-ea"/>
                <a:cs typeface="+mn-cs"/>
                <a:sym typeface="Helvetica"/>
              </a:rPr>
              <a:t>预防式</a:t>
            </a:r>
          </a:p>
        </p:txBody>
      </p:sp>
      <p:sp>
        <p:nvSpPr>
          <p:cNvPr id="200" name="Rectangle 37"/>
          <p:cNvSpPr/>
          <p:nvPr/>
        </p:nvSpPr>
        <p:spPr>
          <a:xfrm>
            <a:off x="3648455" y="1371600"/>
            <a:ext cx="749809" cy="4114800"/>
          </a:xfrm>
          <a:prstGeom prst="rect">
            <a:avLst/>
          </a:prstGeom>
          <a:solidFill>
            <a:srgbClr val="E6E6E6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1" name="Rectangle 38"/>
          <p:cNvSpPr/>
          <p:nvPr/>
        </p:nvSpPr>
        <p:spPr>
          <a:xfrm>
            <a:off x="3694176" y="3840479"/>
            <a:ext cx="111922" cy="630937"/>
          </a:xfrm>
          <a:prstGeom prst="rect">
            <a:avLst/>
          </a:prstGeom>
          <a:solidFill>
            <a:srgbClr val="0065BD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2" name="TextBox 39"/>
          <p:cNvSpPr txBox="1"/>
          <p:nvPr/>
        </p:nvSpPr>
        <p:spPr>
          <a:xfrm>
            <a:off x="3647781" y="4471415"/>
            <a:ext cx="204711" cy="176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600"/>
            </a:lvl1pPr>
          </a:lstStyle>
          <a:p>
            <a:pPr/>
            <a:r>
              <a:t>-23</a:t>
            </a:r>
          </a:p>
        </p:txBody>
      </p:sp>
      <p:sp>
        <p:nvSpPr>
          <p:cNvPr id="203" name="Rectangle 40"/>
          <p:cNvSpPr/>
          <p:nvPr/>
        </p:nvSpPr>
        <p:spPr>
          <a:xfrm>
            <a:off x="3825849" y="3223260"/>
            <a:ext cx="111922" cy="617221"/>
          </a:xfrm>
          <a:prstGeom prst="rect">
            <a:avLst/>
          </a:prstGeom>
          <a:solidFill>
            <a:srgbClr val="64C864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4" name="TextBox 41"/>
          <p:cNvSpPr txBox="1"/>
          <p:nvPr/>
        </p:nvSpPr>
        <p:spPr>
          <a:xfrm>
            <a:off x="3772143" y="3040379"/>
            <a:ext cx="219334" cy="176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600"/>
            </a:lvl1pPr>
          </a:lstStyle>
          <a:p>
            <a:pPr/>
            <a:r>
              <a:t>+15</a:t>
            </a:r>
          </a:p>
        </p:txBody>
      </p:sp>
      <p:sp>
        <p:nvSpPr>
          <p:cNvPr id="205" name="Rectangle 42"/>
          <p:cNvSpPr/>
          <p:nvPr/>
        </p:nvSpPr>
        <p:spPr>
          <a:xfrm>
            <a:off x="3957523" y="2811779"/>
            <a:ext cx="111922" cy="1028701"/>
          </a:xfrm>
          <a:prstGeom prst="rect">
            <a:avLst/>
          </a:prstGeom>
          <a:solidFill>
            <a:srgbClr val="FFD700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6" name="TextBox 43"/>
          <p:cNvSpPr txBox="1"/>
          <p:nvPr/>
        </p:nvSpPr>
        <p:spPr>
          <a:xfrm>
            <a:off x="3903817" y="2628900"/>
            <a:ext cx="219334" cy="176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600"/>
            </a:lvl1pPr>
          </a:lstStyle>
          <a:p>
            <a:pPr/>
            <a:r>
              <a:t>+25</a:t>
            </a:r>
          </a:p>
        </p:txBody>
      </p:sp>
      <p:sp>
        <p:nvSpPr>
          <p:cNvPr id="207" name="Rectangle 44"/>
          <p:cNvSpPr/>
          <p:nvPr/>
        </p:nvSpPr>
        <p:spPr>
          <a:xfrm>
            <a:off x="4089196" y="3634740"/>
            <a:ext cx="111922" cy="205741"/>
          </a:xfrm>
          <a:prstGeom prst="rect">
            <a:avLst/>
          </a:prstGeom>
          <a:solidFill>
            <a:srgbClr val="969696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8" name="Rectangle 45"/>
          <p:cNvSpPr/>
          <p:nvPr/>
        </p:nvSpPr>
        <p:spPr>
          <a:xfrm>
            <a:off x="4220869" y="3840479"/>
            <a:ext cx="111922" cy="548641"/>
          </a:xfrm>
          <a:prstGeom prst="rect">
            <a:avLst/>
          </a:prstGeom>
          <a:solidFill>
            <a:srgbClr val="8B451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9" name="TextBox 46"/>
          <p:cNvSpPr txBox="1"/>
          <p:nvPr/>
        </p:nvSpPr>
        <p:spPr>
          <a:xfrm>
            <a:off x="4174475" y="4389120"/>
            <a:ext cx="204711" cy="176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600"/>
            </a:lvl1pPr>
          </a:lstStyle>
          <a:p>
            <a:pPr/>
            <a:r>
              <a:t>-20</a:t>
            </a:r>
          </a:p>
        </p:txBody>
      </p:sp>
      <p:sp>
        <p:nvSpPr>
          <p:cNvPr id="210" name="TextBox 47"/>
          <p:cNvSpPr txBox="1"/>
          <p:nvPr/>
        </p:nvSpPr>
        <p:spPr>
          <a:xfrm>
            <a:off x="3628390" y="5532120"/>
            <a:ext cx="789941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800"/>
            </a:pPr>
            <a:r>
              <a:t>2001-2003</a:t>
            </a:r>
          </a:p>
          <a:p>
            <a:pPr/>
            <a:r>
              <a:rPr>
                <a:latin typeface="+mn-lt"/>
                <a:ea typeface="+mn-ea"/>
                <a:cs typeface="+mn-cs"/>
                <a:sym typeface="Helvetica"/>
              </a:rPr>
              <a:t>纾困式</a:t>
            </a:r>
          </a:p>
        </p:txBody>
      </p:sp>
      <p:sp>
        <p:nvSpPr>
          <p:cNvPr id="211" name="Rectangle 48"/>
          <p:cNvSpPr/>
          <p:nvPr/>
        </p:nvSpPr>
        <p:spPr>
          <a:xfrm>
            <a:off x="4588981" y="1371600"/>
            <a:ext cx="749809" cy="4114800"/>
          </a:xfrm>
          <a:prstGeom prst="rect">
            <a:avLst/>
          </a:prstGeom>
          <a:solidFill>
            <a:srgbClr val="E6E6E6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2" name="Rectangle 49"/>
          <p:cNvSpPr/>
          <p:nvPr/>
        </p:nvSpPr>
        <p:spPr>
          <a:xfrm>
            <a:off x="4634700" y="3840479"/>
            <a:ext cx="111922" cy="960121"/>
          </a:xfrm>
          <a:prstGeom prst="rect">
            <a:avLst/>
          </a:prstGeom>
          <a:solidFill>
            <a:srgbClr val="0065BD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3" name="TextBox 50"/>
          <p:cNvSpPr txBox="1"/>
          <p:nvPr/>
        </p:nvSpPr>
        <p:spPr>
          <a:xfrm>
            <a:off x="4588306" y="4800600"/>
            <a:ext cx="204711" cy="176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600"/>
            </a:lvl1pPr>
          </a:lstStyle>
          <a:p>
            <a:pPr/>
            <a:r>
              <a:t>-35</a:t>
            </a:r>
          </a:p>
        </p:txBody>
      </p:sp>
      <p:sp>
        <p:nvSpPr>
          <p:cNvPr id="214" name="Rectangle 51"/>
          <p:cNvSpPr/>
          <p:nvPr/>
        </p:nvSpPr>
        <p:spPr>
          <a:xfrm>
            <a:off x="4766374" y="3099816"/>
            <a:ext cx="111922" cy="740665"/>
          </a:xfrm>
          <a:prstGeom prst="rect">
            <a:avLst/>
          </a:prstGeom>
          <a:solidFill>
            <a:srgbClr val="64C864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5" name="TextBox 52"/>
          <p:cNvSpPr txBox="1"/>
          <p:nvPr/>
        </p:nvSpPr>
        <p:spPr>
          <a:xfrm>
            <a:off x="4712669" y="2916935"/>
            <a:ext cx="219333" cy="176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600"/>
            </a:lvl1pPr>
          </a:lstStyle>
          <a:p>
            <a:pPr/>
            <a:r>
              <a:t>+18</a:t>
            </a:r>
          </a:p>
        </p:txBody>
      </p:sp>
      <p:sp>
        <p:nvSpPr>
          <p:cNvPr id="216" name="Rectangle 53"/>
          <p:cNvSpPr/>
          <p:nvPr/>
        </p:nvSpPr>
        <p:spPr>
          <a:xfrm>
            <a:off x="4898047" y="2606039"/>
            <a:ext cx="111922" cy="1234442"/>
          </a:xfrm>
          <a:prstGeom prst="rect">
            <a:avLst/>
          </a:prstGeom>
          <a:solidFill>
            <a:srgbClr val="FFD700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7" name="TextBox 54"/>
          <p:cNvSpPr txBox="1"/>
          <p:nvPr/>
        </p:nvSpPr>
        <p:spPr>
          <a:xfrm>
            <a:off x="4844341" y="2423160"/>
            <a:ext cx="219334" cy="176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600"/>
            </a:lvl1pPr>
          </a:lstStyle>
          <a:p>
            <a:pPr/>
            <a:r>
              <a:t>+30</a:t>
            </a:r>
          </a:p>
        </p:txBody>
      </p:sp>
      <p:sp>
        <p:nvSpPr>
          <p:cNvPr id="218" name="Rectangle 55"/>
          <p:cNvSpPr/>
          <p:nvPr/>
        </p:nvSpPr>
        <p:spPr>
          <a:xfrm>
            <a:off x="5029722" y="3511296"/>
            <a:ext cx="111922" cy="329185"/>
          </a:xfrm>
          <a:prstGeom prst="rect">
            <a:avLst/>
          </a:prstGeom>
          <a:solidFill>
            <a:srgbClr val="969696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9" name="Rectangle 56"/>
          <p:cNvSpPr/>
          <p:nvPr/>
        </p:nvSpPr>
        <p:spPr>
          <a:xfrm>
            <a:off x="5161395" y="3840479"/>
            <a:ext cx="111922" cy="1097281"/>
          </a:xfrm>
          <a:prstGeom prst="rect">
            <a:avLst/>
          </a:prstGeom>
          <a:solidFill>
            <a:srgbClr val="8B451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0" name="TextBox 57"/>
          <p:cNvSpPr txBox="1"/>
          <p:nvPr/>
        </p:nvSpPr>
        <p:spPr>
          <a:xfrm>
            <a:off x="5115001" y="4937759"/>
            <a:ext cx="204711" cy="176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600"/>
            </a:lvl1pPr>
          </a:lstStyle>
          <a:p>
            <a:pPr/>
            <a:r>
              <a:t>-40</a:t>
            </a:r>
          </a:p>
        </p:txBody>
      </p:sp>
      <p:sp>
        <p:nvSpPr>
          <p:cNvPr id="221" name="TextBox 58"/>
          <p:cNvSpPr txBox="1"/>
          <p:nvPr/>
        </p:nvSpPr>
        <p:spPr>
          <a:xfrm>
            <a:off x="4568914" y="5532120"/>
            <a:ext cx="789941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800"/>
            </a:pPr>
            <a:r>
              <a:t>2007-2008</a:t>
            </a:r>
          </a:p>
          <a:p>
            <a:pPr/>
            <a:r>
              <a:rPr>
                <a:latin typeface="+mn-lt"/>
                <a:ea typeface="+mn-ea"/>
                <a:cs typeface="+mn-cs"/>
                <a:sym typeface="Helvetica"/>
              </a:rPr>
              <a:t>纾困式</a:t>
            </a:r>
          </a:p>
        </p:txBody>
      </p:sp>
      <p:sp>
        <p:nvSpPr>
          <p:cNvPr id="222" name="Rectangle 59"/>
          <p:cNvSpPr/>
          <p:nvPr/>
        </p:nvSpPr>
        <p:spPr>
          <a:xfrm>
            <a:off x="5529507" y="1371600"/>
            <a:ext cx="749809" cy="4114800"/>
          </a:xfrm>
          <a:prstGeom prst="rect">
            <a:avLst/>
          </a:prstGeom>
          <a:solidFill>
            <a:srgbClr val="C9F0FF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3" name="Rectangle 60"/>
          <p:cNvSpPr/>
          <p:nvPr/>
        </p:nvSpPr>
        <p:spPr>
          <a:xfrm>
            <a:off x="5575227" y="3223260"/>
            <a:ext cx="111922" cy="617221"/>
          </a:xfrm>
          <a:prstGeom prst="rect">
            <a:avLst/>
          </a:prstGeom>
          <a:solidFill>
            <a:srgbClr val="0065BD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4" name="TextBox 61"/>
          <p:cNvSpPr txBox="1"/>
          <p:nvPr/>
        </p:nvSpPr>
        <p:spPr>
          <a:xfrm>
            <a:off x="5521521" y="3040379"/>
            <a:ext cx="219334" cy="176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600"/>
            </a:lvl1pPr>
          </a:lstStyle>
          <a:p>
            <a:pPr/>
            <a:r>
              <a:t>+15</a:t>
            </a:r>
          </a:p>
        </p:txBody>
      </p:sp>
      <p:sp>
        <p:nvSpPr>
          <p:cNvPr id="225" name="Rectangle 62"/>
          <p:cNvSpPr/>
          <p:nvPr/>
        </p:nvSpPr>
        <p:spPr>
          <a:xfrm>
            <a:off x="5706900" y="3634740"/>
            <a:ext cx="111922" cy="205741"/>
          </a:xfrm>
          <a:prstGeom prst="rect">
            <a:avLst/>
          </a:prstGeom>
          <a:solidFill>
            <a:srgbClr val="64C864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6" name="Rectangle 63"/>
          <p:cNvSpPr/>
          <p:nvPr/>
        </p:nvSpPr>
        <p:spPr>
          <a:xfrm>
            <a:off x="5838573" y="3099816"/>
            <a:ext cx="111922" cy="740665"/>
          </a:xfrm>
          <a:prstGeom prst="rect">
            <a:avLst/>
          </a:prstGeom>
          <a:solidFill>
            <a:srgbClr val="FFD700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7" name="TextBox 64"/>
          <p:cNvSpPr txBox="1"/>
          <p:nvPr/>
        </p:nvSpPr>
        <p:spPr>
          <a:xfrm>
            <a:off x="5784867" y="2916935"/>
            <a:ext cx="219334" cy="176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600"/>
            </a:lvl1pPr>
          </a:lstStyle>
          <a:p>
            <a:pPr/>
            <a:r>
              <a:t>+18</a:t>
            </a:r>
          </a:p>
        </p:txBody>
      </p:sp>
      <p:sp>
        <p:nvSpPr>
          <p:cNvPr id="228" name="Rectangle 65"/>
          <p:cNvSpPr/>
          <p:nvPr/>
        </p:nvSpPr>
        <p:spPr>
          <a:xfrm>
            <a:off x="5970247" y="3840479"/>
            <a:ext cx="111922" cy="82297"/>
          </a:xfrm>
          <a:prstGeom prst="rect">
            <a:avLst/>
          </a:prstGeom>
          <a:solidFill>
            <a:srgbClr val="969696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9" name="Rectangle 66"/>
          <p:cNvSpPr/>
          <p:nvPr/>
        </p:nvSpPr>
        <p:spPr>
          <a:xfrm>
            <a:off x="6101920" y="3511296"/>
            <a:ext cx="111922" cy="329185"/>
          </a:xfrm>
          <a:prstGeom prst="rect">
            <a:avLst/>
          </a:prstGeom>
          <a:solidFill>
            <a:srgbClr val="8B451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0" name="TextBox 67"/>
          <p:cNvSpPr txBox="1"/>
          <p:nvPr/>
        </p:nvSpPr>
        <p:spPr>
          <a:xfrm>
            <a:off x="5509441" y="5532120"/>
            <a:ext cx="789941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800"/>
            </a:pPr>
            <a:r>
              <a:t>2019</a:t>
            </a:r>
          </a:p>
          <a:p>
            <a:pPr/>
            <a:r>
              <a:rPr>
                <a:latin typeface="+mn-lt"/>
                <a:ea typeface="+mn-ea"/>
                <a:cs typeface="+mn-cs"/>
                <a:sym typeface="Helvetica"/>
              </a:rPr>
              <a:t>预防式</a:t>
            </a:r>
          </a:p>
        </p:txBody>
      </p:sp>
      <p:sp>
        <p:nvSpPr>
          <p:cNvPr id="231" name="Rectangle 68"/>
          <p:cNvSpPr/>
          <p:nvPr/>
        </p:nvSpPr>
        <p:spPr>
          <a:xfrm>
            <a:off x="6470032" y="1371600"/>
            <a:ext cx="749809" cy="4114800"/>
          </a:xfrm>
          <a:prstGeom prst="rect">
            <a:avLst/>
          </a:prstGeom>
          <a:solidFill>
            <a:srgbClr val="E6E6E6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2" name="Rectangle 69"/>
          <p:cNvSpPr/>
          <p:nvPr/>
        </p:nvSpPr>
        <p:spPr>
          <a:xfrm>
            <a:off x="6515752" y="2811779"/>
            <a:ext cx="111922" cy="1028701"/>
          </a:xfrm>
          <a:prstGeom prst="rect">
            <a:avLst/>
          </a:prstGeom>
          <a:solidFill>
            <a:srgbClr val="0065BD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3" name="TextBox 70"/>
          <p:cNvSpPr txBox="1"/>
          <p:nvPr/>
        </p:nvSpPr>
        <p:spPr>
          <a:xfrm>
            <a:off x="6462046" y="2628900"/>
            <a:ext cx="219334" cy="176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600"/>
            </a:lvl1pPr>
          </a:lstStyle>
          <a:p>
            <a:pPr/>
            <a:r>
              <a:t>+25</a:t>
            </a:r>
          </a:p>
        </p:txBody>
      </p:sp>
      <p:sp>
        <p:nvSpPr>
          <p:cNvPr id="234" name="Rectangle 71"/>
          <p:cNvSpPr/>
          <p:nvPr/>
        </p:nvSpPr>
        <p:spPr>
          <a:xfrm>
            <a:off x="6647426" y="3346703"/>
            <a:ext cx="111922" cy="493777"/>
          </a:xfrm>
          <a:prstGeom prst="rect">
            <a:avLst/>
          </a:prstGeom>
          <a:solidFill>
            <a:srgbClr val="64C864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5" name="TextBox 72"/>
          <p:cNvSpPr txBox="1"/>
          <p:nvPr/>
        </p:nvSpPr>
        <p:spPr>
          <a:xfrm>
            <a:off x="6593719" y="3163823"/>
            <a:ext cx="219334" cy="176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600"/>
            </a:lvl1pPr>
          </a:lstStyle>
          <a:p>
            <a:pPr/>
            <a:r>
              <a:t>+12</a:t>
            </a:r>
          </a:p>
        </p:txBody>
      </p:sp>
      <p:sp>
        <p:nvSpPr>
          <p:cNvPr id="236" name="Rectangle 73"/>
          <p:cNvSpPr/>
          <p:nvPr/>
        </p:nvSpPr>
        <p:spPr>
          <a:xfrm>
            <a:off x="6779100" y="2935223"/>
            <a:ext cx="111922" cy="905256"/>
          </a:xfrm>
          <a:prstGeom prst="rect">
            <a:avLst/>
          </a:prstGeom>
          <a:solidFill>
            <a:srgbClr val="FFD700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7" name="TextBox 74"/>
          <p:cNvSpPr txBox="1"/>
          <p:nvPr/>
        </p:nvSpPr>
        <p:spPr>
          <a:xfrm>
            <a:off x="6725393" y="2752344"/>
            <a:ext cx="219334" cy="176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600"/>
            </a:lvl1pPr>
          </a:lstStyle>
          <a:p>
            <a:pPr/>
            <a:r>
              <a:t>+22</a:t>
            </a:r>
          </a:p>
        </p:txBody>
      </p:sp>
      <p:sp>
        <p:nvSpPr>
          <p:cNvPr id="238" name="Rectangle 75"/>
          <p:cNvSpPr/>
          <p:nvPr/>
        </p:nvSpPr>
        <p:spPr>
          <a:xfrm>
            <a:off x="6910772" y="3840479"/>
            <a:ext cx="111922" cy="137161"/>
          </a:xfrm>
          <a:prstGeom prst="rect">
            <a:avLst/>
          </a:prstGeom>
          <a:solidFill>
            <a:srgbClr val="969696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9" name="Rectangle 76"/>
          <p:cNvSpPr/>
          <p:nvPr/>
        </p:nvSpPr>
        <p:spPr>
          <a:xfrm>
            <a:off x="7042446" y="3840479"/>
            <a:ext cx="111922" cy="685801"/>
          </a:xfrm>
          <a:prstGeom prst="rect">
            <a:avLst/>
          </a:prstGeom>
          <a:solidFill>
            <a:srgbClr val="8B451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0" name="TextBox 77"/>
          <p:cNvSpPr txBox="1"/>
          <p:nvPr/>
        </p:nvSpPr>
        <p:spPr>
          <a:xfrm>
            <a:off x="6996051" y="4526279"/>
            <a:ext cx="204712" cy="176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600"/>
            </a:lvl1pPr>
          </a:lstStyle>
          <a:p>
            <a:pPr/>
            <a:r>
              <a:t>-25</a:t>
            </a:r>
          </a:p>
        </p:txBody>
      </p:sp>
      <p:sp>
        <p:nvSpPr>
          <p:cNvPr id="241" name="TextBox 78"/>
          <p:cNvSpPr txBox="1"/>
          <p:nvPr/>
        </p:nvSpPr>
        <p:spPr>
          <a:xfrm>
            <a:off x="6449966" y="5532120"/>
            <a:ext cx="789941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800"/>
            </a:pPr>
            <a:r>
              <a:t>2020</a:t>
            </a:r>
          </a:p>
          <a:p>
            <a:pPr/>
            <a:r>
              <a:rPr>
                <a:latin typeface="+mn-lt"/>
                <a:ea typeface="+mn-ea"/>
                <a:cs typeface="+mn-cs"/>
                <a:sym typeface="Helvetica"/>
              </a:rPr>
              <a:t>纾困式</a:t>
            </a:r>
          </a:p>
        </p:txBody>
      </p:sp>
      <p:sp>
        <p:nvSpPr>
          <p:cNvPr id="242" name="TextBox 79"/>
          <p:cNvSpPr txBox="1"/>
          <p:nvPr/>
        </p:nvSpPr>
        <p:spPr>
          <a:xfrm>
            <a:off x="7543798" y="1645920"/>
            <a:ext cx="561341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9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资产类别</a:t>
            </a:r>
          </a:p>
        </p:txBody>
      </p:sp>
      <p:sp>
        <p:nvSpPr>
          <p:cNvPr id="243" name="Rectangle 80"/>
          <p:cNvSpPr/>
          <p:nvPr/>
        </p:nvSpPr>
        <p:spPr>
          <a:xfrm>
            <a:off x="7498078" y="1965960"/>
            <a:ext cx="137161" cy="137161"/>
          </a:xfrm>
          <a:prstGeom prst="rect">
            <a:avLst/>
          </a:prstGeom>
          <a:solidFill>
            <a:srgbClr val="0065BD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4" name="TextBox 81"/>
          <p:cNvSpPr txBox="1"/>
          <p:nvPr/>
        </p:nvSpPr>
        <p:spPr>
          <a:xfrm>
            <a:off x="7726678" y="1965960"/>
            <a:ext cx="30734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美股</a:t>
            </a:r>
          </a:p>
        </p:txBody>
      </p:sp>
      <p:sp>
        <p:nvSpPr>
          <p:cNvPr id="245" name="Rectangle 82"/>
          <p:cNvSpPr/>
          <p:nvPr/>
        </p:nvSpPr>
        <p:spPr>
          <a:xfrm>
            <a:off x="7498078" y="2221992"/>
            <a:ext cx="137161" cy="137161"/>
          </a:xfrm>
          <a:prstGeom prst="rect">
            <a:avLst/>
          </a:prstGeom>
          <a:solidFill>
            <a:srgbClr val="64C864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6" name="TextBox 83"/>
          <p:cNvSpPr txBox="1"/>
          <p:nvPr/>
        </p:nvSpPr>
        <p:spPr>
          <a:xfrm>
            <a:off x="7726678" y="2221992"/>
            <a:ext cx="30734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美债</a:t>
            </a:r>
          </a:p>
        </p:txBody>
      </p:sp>
      <p:sp>
        <p:nvSpPr>
          <p:cNvPr id="247" name="Rectangle 84"/>
          <p:cNvSpPr/>
          <p:nvPr/>
        </p:nvSpPr>
        <p:spPr>
          <a:xfrm>
            <a:off x="7498078" y="2478023"/>
            <a:ext cx="137161" cy="137161"/>
          </a:xfrm>
          <a:prstGeom prst="rect">
            <a:avLst/>
          </a:prstGeom>
          <a:solidFill>
            <a:srgbClr val="FFD700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8" name="TextBox 85"/>
          <p:cNvSpPr txBox="1"/>
          <p:nvPr/>
        </p:nvSpPr>
        <p:spPr>
          <a:xfrm>
            <a:off x="7726678" y="2478023"/>
            <a:ext cx="30734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黄金</a:t>
            </a:r>
          </a:p>
        </p:txBody>
      </p:sp>
      <p:sp>
        <p:nvSpPr>
          <p:cNvPr id="249" name="Rectangle 86"/>
          <p:cNvSpPr/>
          <p:nvPr/>
        </p:nvSpPr>
        <p:spPr>
          <a:xfrm>
            <a:off x="7498078" y="2734055"/>
            <a:ext cx="137161" cy="137161"/>
          </a:xfrm>
          <a:prstGeom prst="rect">
            <a:avLst/>
          </a:prstGeom>
          <a:solidFill>
            <a:srgbClr val="969696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0" name="TextBox 87"/>
          <p:cNvSpPr txBox="1"/>
          <p:nvPr/>
        </p:nvSpPr>
        <p:spPr>
          <a:xfrm>
            <a:off x="7726678" y="2734055"/>
            <a:ext cx="30734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美元</a:t>
            </a:r>
          </a:p>
        </p:txBody>
      </p:sp>
      <p:sp>
        <p:nvSpPr>
          <p:cNvPr id="251" name="Rectangle 88"/>
          <p:cNvSpPr/>
          <p:nvPr/>
        </p:nvSpPr>
        <p:spPr>
          <a:xfrm>
            <a:off x="7498078" y="2990088"/>
            <a:ext cx="137161" cy="137161"/>
          </a:xfrm>
          <a:prstGeom prst="rect">
            <a:avLst/>
          </a:prstGeom>
          <a:solidFill>
            <a:srgbClr val="8B451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2" name="TextBox 89"/>
          <p:cNvSpPr txBox="1"/>
          <p:nvPr/>
        </p:nvSpPr>
        <p:spPr>
          <a:xfrm>
            <a:off x="7726678" y="2990088"/>
            <a:ext cx="30734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原油</a:t>
            </a:r>
          </a:p>
        </p:txBody>
      </p:sp>
      <p:sp>
        <p:nvSpPr>
          <p:cNvPr id="253" name="TextBox 90"/>
          <p:cNvSpPr txBox="1"/>
          <p:nvPr/>
        </p:nvSpPr>
        <p:spPr>
          <a:xfrm>
            <a:off x="7498078" y="3474720"/>
            <a:ext cx="1371601" cy="2031207"/>
          </a:xfrm>
          <a:prstGeom prst="rect">
            <a:avLst/>
          </a:prstGeom>
          <a:solidFill>
            <a:srgbClr val="C9F0FF"/>
          </a:solidFill>
          <a:ln w="19050">
            <a:solidFill>
              <a:srgbClr val="0065BD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b="1" sz="1000">
                <a:solidFill>
                  <a:srgbClr val="002960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关键洞察</a:t>
            </a:r>
          </a:p>
          <a:p>
            <a:pPr/>
            <a:endParaRPr b="1" sz="1000">
              <a:solidFill>
                <a:srgbClr val="002960"/>
              </a:solidFill>
            </a:endParaRPr>
          </a:p>
          <a:p>
            <a:pPr/>
            <a:endParaRPr b="1" sz="1000">
              <a:solidFill>
                <a:srgbClr val="002960"/>
              </a:solidFill>
            </a:endParaRPr>
          </a:p>
          <a:p>
            <a:pPr>
              <a:lnSpc>
                <a:spcPct val="120000"/>
              </a:lnSpc>
              <a:defRPr sz="800">
                <a:solidFill>
                  <a:srgbClr val="404040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软着陆</a:t>
            </a:r>
            <a:r>
              <a:t>vs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硬着陆的分水岭在于失业率是否超过</a:t>
            </a:r>
            <a:r>
              <a:t>5%</a:t>
            </a:r>
          </a:p>
          <a:p>
            <a:pPr>
              <a:lnSpc>
                <a:spcPct val="120000"/>
              </a:lnSpc>
              <a:defRPr sz="800">
                <a:solidFill>
                  <a:srgbClr val="404040"/>
                </a:solidFill>
              </a:defRPr>
            </a:pPr>
            <a:br/>
            <a:r>
              <a:rPr>
                <a:latin typeface="+mn-lt"/>
                <a:ea typeface="+mn-ea"/>
                <a:cs typeface="+mn-cs"/>
                <a:sym typeface="Helvetica"/>
              </a:rPr>
              <a:t>预防式降息下权益胜率</a:t>
            </a:r>
            <a:r>
              <a:t>75%</a:t>
            </a:r>
          </a:p>
          <a:p>
            <a:pPr>
              <a:lnSpc>
                <a:spcPct val="120000"/>
              </a:lnSpc>
              <a:defRPr sz="800">
                <a:solidFill>
                  <a:srgbClr val="404040"/>
                </a:solidFill>
              </a:defRPr>
            </a:pPr>
            <a:br/>
            <a:r>
              <a:rPr>
                <a:latin typeface="+mn-lt"/>
                <a:ea typeface="+mn-ea"/>
                <a:cs typeface="+mn-cs"/>
                <a:sym typeface="Helvetica"/>
              </a:rPr>
              <a:t>纾困式降息时黄金</a:t>
            </a:r>
            <a:r>
              <a:t>+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美债跑赢</a:t>
            </a:r>
          </a:p>
        </p:txBody>
      </p:sp>
      <p:sp>
        <p:nvSpPr>
          <p:cNvPr id="254" name="TextBox 91"/>
          <p:cNvSpPr txBox="1"/>
          <p:nvPr/>
        </p:nvSpPr>
        <p:spPr>
          <a:xfrm>
            <a:off x="502919" y="6217920"/>
            <a:ext cx="301791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700">
                <a:solidFill>
                  <a:srgbClr val="808080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数据来源</a:t>
            </a:r>
            <a:r>
              <a:t>: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美联储历史数据、</a:t>
            </a:r>
            <a:r>
              <a:t>Bloomberg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、各周期降息后</a:t>
            </a:r>
            <a:r>
              <a:t>6-12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个月累计收益率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Box 1"/>
          <p:cNvSpPr txBox="1"/>
          <p:nvPr/>
        </p:nvSpPr>
        <p:spPr>
          <a:xfrm>
            <a:off x="457200" y="365759"/>
            <a:ext cx="8229600" cy="630800"/>
          </a:xfrm>
          <a:prstGeom prst="rect">
            <a:avLst/>
          </a:prstGeom>
          <a:solidFill>
            <a:srgbClr val="00296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20000"/>
              </a:lnSpc>
              <a:defRPr b="1" sz="1300">
                <a:solidFill>
                  <a:srgbClr val="FFFFFF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软着陆情景下降息后</a:t>
            </a:r>
            <a:r>
              <a:t>6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个月美股平均上涨</a:t>
            </a:r>
            <a:r>
              <a:t>18%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，硬着陆情景下则平均下跌</a:t>
            </a:r>
            <a:r>
              <a:t>23%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，黄金在两种情景下均为正收益但硬着陆时弹性更大</a:t>
            </a:r>
          </a:p>
        </p:txBody>
      </p:sp>
      <p:sp>
        <p:nvSpPr>
          <p:cNvPr id="257" name="TextBox 2"/>
          <p:cNvSpPr txBox="1"/>
          <p:nvPr/>
        </p:nvSpPr>
        <p:spPr>
          <a:xfrm>
            <a:off x="1429967" y="1280160"/>
            <a:ext cx="2077826" cy="307341"/>
          </a:xfrm>
          <a:prstGeom prst="rect">
            <a:avLst/>
          </a:prstGeom>
          <a:solidFill>
            <a:srgbClr val="0065B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1200">
                <a:solidFill>
                  <a:srgbClr val="FFFFFF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软着陆情景 </a:t>
            </a:r>
            <a:r>
              <a:t>(1995, 1998, 2019)</a:t>
            </a:r>
          </a:p>
        </p:txBody>
      </p:sp>
      <p:sp>
        <p:nvSpPr>
          <p:cNvPr id="258" name="TextBox 3"/>
          <p:cNvSpPr txBox="1"/>
          <p:nvPr/>
        </p:nvSpPr>
        <p:spPr>
          <a:xfrm>
            <a:off x="5636207" y="1280160"/>
            <a:ext cx="2077825" cy="307341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1200">
                <a:solidFill>
                  <a:srgbClr val="FFFFFF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硬着陆情景 </a:t>
            </a:r>
            <a:r>
              <a:t>(2001, 2008, 2020)</a:t>
            </a:r>
          </a:p>
        </p:txBody>
      </p:sp>
      <p:sp>
        <p:nvSpPr>
          <p:cNvPr id="259" name="Rectangle 4"/>
          <p:cNvSpPr/>
          <p:nvPr/>
        </p:nvSpPr>
        <p:spPr>
          <a:xfrm>
            <a:off x="548640" y="1645920"/>
            <a:ext cx="3840480" cy="228601"/>
          </a:xfrm>
          <a:prstGeom prst="rect">
            <a:avLst/>
          </a:prstGeom>
          <a:solidFill>
            <a:srgbClr val="002960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0" name="TextBox 5"/>
          <p:cNvSpPr txBox="1"/>
          <p:nvPr/>
        </p:nvSpPr>
        <p:spPr>
          <a:xfrm>
            <a:off x="677418" y="1664207"/>
            <a:ext cx="51054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资产类别</a:t>
            </a:r>
          </a:p>
        </p:txBody>
      </p:sp>
      <p:sp>
        <p:nvSpPr>
          <p:cNvPr id="261" name="TextBox 6"/>
          <p:cNvSpPr txBox="1"/>
          <p:nvPr/>
        </p:nvSpPr>
        <p:spPr>
          <a:xfrm>
            <a:off x="1521366" y="1664207"/>
            <a:ext cx="35883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800">
                <a:solidFill>
                  <a:srgbClr val="FFFFFF"/>
                </a:solidFill>
              </a:defRPr>
            </a:pPr>
            <a:r>
              <a:t>1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个月</a:t>
            </a:r>
          </a:p>
        </p:txBody>
      </p:sp>
      <p:sp>
        <p:nvSpPr>
          <p:cNvPr id="262" name="TextBox 7"/>
          <p:cNvSpPr txBox="1"/>
          <p:nvPr/>
        </p:nvSpPr>
        <p:spPr>
          <a:xfrm>
            <a:off x="2289462" y="1664207"/>
            <a:ext cx="35883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800">
                <a:solidFill>
                  <a:srgbClr val="FFFFFF"/>
                </a:solidFill>
              </a:defRPr>
            </a:pPr>
            <a:r>
              <a:t>3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个月</a:t>
            </a:r>
          </a:p>
        </p:txBody>
      </p:sp>
      <p:sp>
        <p:nvSpPr>
          <p:cNvPr id="263" name="TextBox 8"/>
          <p:cNvSpPr txBox="1"/>
          <p:nvPr/>
        </p:nvSpPr>
        <p:spPr>
          <a:xfrm>
            <a:off x="3057558" y="1664207"/>
            <a:ext cx="35883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800">
                <a:solidFill>
                  <a:srgbClr val="FFFFFF"/>
                </a:solidFill>
              </a:defRPr>
            </a:pPr>
            <a:r>
              <a:t>6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个月</a:t>
            </a:r>
          </a:p>
        </p:txBody>
      </p:sp>
      <p:sp>
        <p:nvSpPr>
          <p:cNvPr id="264" name="TextBox 9"/>
          <p:cNvSpPr txBox="1"/>
          <p:nvPr/>
        </p:nvSpPr>
        <p:spPr>
          <a:xfrm>
            <a:off x="3799907" y="1664207"/>
            <a:ext cx="410330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800">
                <a:solidFill>
                  <a:srgbClr val="FFFFFF"/>
                </a:solidFill>
              </a:defRPr>
            </a:pPr>
            <a:r>
              <a:t>12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个月</a:t>
            </a:r>
          </a:p>
        </p:txBody>
      </p:sp>
      <p:sp>
        <p:nvSpPr>
          <p:cNvPr id="265" name="Rectangle 10"/>
          <p:cNvSpPr/>
          <p:nvPr/>
        </p:nvSpPr>
        <p:spPr>
          <a:xfrm>
            <a:off x="548640" y="1874520"/>
            <a:ext cx="768097" cy="210313"/>
          </a:xfrm>
          <a:prstGeom prst="rect">
            <a:avLst/>
          </a:prstGeom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6" name="TextBox 11"/>
          <p:cNvSpPr txBox="1"/>
          <p:nvPr/>
        </p:nvSpPr>
        <p:spPr>
          <a:xfrm>
            <a:off x="612647" y="1892807"/>
            <a:ext cx="281941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7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美股</a:t>
            </a:r>
          </a:p>
        </p:txBody>
      </p:sp>
      <p:sp>
        <p:nvSpPr>
          <p:cNvPr id="267" name="Rectangle 12"/>
          <p:cNvSpPr/>
          <p:nvPr/>
        </p:nvSpPr>
        <p:spPr>
          <a:xfrm>
            <a:off x="1316736" y="1874520"/>
            <a:ext cx="768096" cy="210313"/>
          </a:xfrm>
          <a:prstGeom prst="rect">
            <a:avLst/>
          </a:prstGeom>
          <a:solidFill>
            <a:srgbClr val="E6FFE6"/>
          </a:solidFill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8" name="TextBox 13"/>
          <p:cNvSpPr txBox="1"/>
          <p:nvPr/>
        </p:nvSpPr>
        <p:spPr>
          <a:xfrm>
            <a:off x="1572272" y="1892807"/>
            <a:ext cx="257024" cy="18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00"/>
            </a:lvl1pPr>
          </a:lstStyle>
          <a:p>
            <a:pPr/>
            <a:r>
              <a:t>+5%</a:t>
            </a:r>
          </a:p>
        </p:txBody>
      </p:sp>
      <p:sp>
        <p:nvSpPr>
          <p:cNvPr id="269" name="Rectangle 14"/>
          <p:cNvSpPr/>
          <p:nvPr/>
        </p:nvSpPr>
        <p:spPr>
          <a:xfrm>
            <a:off x="2084832" y="1874520"/>
            <a:ext cx="768097" cy="210313"/>
          </a:xfrm>
          <a:prstGeom prst="rect">
            <a:avLst/>
          </a:prstGeom>
          <a:solidFill>
            <a:srgbClr val="E6FFE6"/>
          </a:solidFill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0" name="TextBox 15"/>
          <p:cNvSpPr txBox="1"/>
          <p:nvPr/>
        </p:nvSpPr>
        <p:spPr>
          <a:xfrm>
            <a:off x="2317839" y="1892807"/>
            <a:ext cx="302082" cy="18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00"/>
            </a:lvl1pPr>
          </a:lstStyle>
          <a:p>
            <a:pPr/>
            <a:r>
              <a:t>+12%</a:t>
            </a:r>
          </a:p>
        </p:txBody>
      </p:sp>
      <p:sp>
        <p:nvSpPr>
          <p:cNvPr id="271" name="Rectangle 16"/>
          <p:cNvSpPr/>
          <p:nvPr/>
        </p:nvSpPr>
        <p:spPr>
          <a:xfrm>
            <a:off x="2852927" y="1874520"/>
            <a:ext cx="768097" cy="210313"/>
          </a:xfrm>
          <a:prstGeom prst="rect">
            <a:avLst/>
          </a:prstGeom>
          <a:solidFill>
            <a:srgbClr val="E6FFE6"/>
          </a:solidFill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2" name="TextBox 17"/>
          <p:cNvSpPr txBox="1"/>
          <p:nvPr/>
        </p:nvSpPr>
        <p:spPr>
          <a:xfrm>
            <a:off x="3085935" y="1892807"/>
            <a:ext cx="302082" cy="18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00"/>
            </a:lvl1pPr>
          </a:lstStyle>
          <a:p>
            <a:pPr/>
            <a:r>
              <a:t>+18%</a:t>
            </a:r>
          </a:p>
        </p:txBody>
      </p:sp>
      <p:sp>
        <p:nvSpPr>
          <p:cNvPr id="273" name="Rectangle 18"/>
          <p:cNvSpPr/>
          <p:nvPr/>
        </p:nvSpPr>
        <p:spPr>
          <a:xfrm>
            <a:off x="3621023" y="1874520"/>
            <a:ext cx="768097" cy="210313"/>
          </a:xfrm>
          <a:prstGeom prst="rect">
            <a:avLst/>
          </a:prstGeom>
          <a:solidFill>
            <a:srgbClr val="E6FFE6"/>
          </a:solidFill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4" name="TextBox 19"/>
          <p:cNvSpPr txBox="1"/>
          <p:nvPr/>
        </p:nvSpPr>
        <p:spPr>
          <a:xfrm>
            <a:off x="3854031" y="1892807"/>
            <a:ext cx="302082" cy="18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00"/>
            </a:lvl1pPr>
          </a:lstStyle>
          <a:p>
            <a:pPr/>
            <a:r>
              <a:t>+25%</a:t>
            </a:r>
          </a:p>
        </p:txBody>
      </p:sp>
      <p:sp>
        <p:nvSpPr>
          <p:cNvPr id="275" name="Rectangle 20"/>
          <p:cNvSpPr/>
          <p:nvPr/>
        </p:nvSpPr>
        <p:spPr>
          <a:xfrm>
            <a:off x="548640" y="2084832"/>
            <a:ext cx="768097" cy="210313"/>
          </a:xfrm>
          <a:prstGeom prst="rect">
            <a:avLst/>
          </a:prstGeom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6" name="TextBox 21"/>
          <p:cNvSpPr txBox="1"/>
          <p:nvPr/>
        </p:nvSpPr>
        <p:spPr>
          <a:xfrm>
            <a:off x="612647" y="2103120"/>
            <a:ext cx="281941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7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美债</a:t>
            </a:r>
          </a:p>
        </p:txBody>
      </p:sp>
      <p:sp>
        <p:nvSpPr>
          <p:cNvPr id="277" name="Rectangle 22"/>
          <p:cNvSpPr/>
          <p:nvPr/>
        </p:nvSpPr>
        <p:spPr>
          <a:xfrm>
            <a:off x="1316736" y="2084832"/>
            <a:ext cx="768096" cy="210313"/>
          </a:xfrm>
          <a:prstGeom prst="rect">
            <a:avLst/>
          </a:prstGeom>
          <a:solidFill>
            <a:srgbClr val="E6FFE6"/>
          </a:solidFill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8" name="TextBox 23"/>
          <p:cNvSpPr txBox="1"/>
          <p:nvPr/>
        </p:nvSpPr>
        <p:spPr>
          <a:xfrm>
            <a:off x="1572272" y="2103120"/>
            <a:ext cx="257024" cy="186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00"/>
            </a:lvl1pPr>
          </a:lstStyle>
          <a:p>
            <a:pPr/>
            <a:r>
              <a:t>+2%</a:t>
            </a:r>
          </a:p>
        </p:txBody>
      </p:sp>
      <p:sp>
        <p:nvSpPr>
          <p:cNvPr id="279" name="Rectangle 24"/>
          <p:cNvSpPr/>
          <p:nvPr/>
        </p:nvSpPr>
        <p:spPr>
          <a:xfrm>
            <a:off x="2084832" y="2084832"/>
            <a:ext cx="768097" cy="210313"/>
          </a:xfrm>
          <a:prstGeom prst="rect">
            <a:avLst/>
          </a:prstGeom>
          <a:solidFill>
            <a:srgbClr val="E6FFE6"/>
          </a:solidFill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0" name="TextBox 25"/>
          <p:cNvSpPr txBox="1"/>
          <p:nvPr/>
        </p:nvSpPr>
        <p:spPr>
          <a:xfrm>
            <a:off x="2340368" y="2103120"/>
            <a:ext cx="257024" cy="186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00"/>
            </a:lvl1pPr>
          </a:lstStyle>
          <a:p>
            <a:pPr/>
            <a:r>
              <a:t>+5%</a:t>
            </a:r>
          </a:p>
        </p:txBody>
      </p:sp>
      <p:sp>
        <p:nvSpPr>
          <p:cNvPr id="281" name="Rectangle 26"/>
          <p:cNvSpPr/>
          <p:nvPr/>
        </p:nvSpPr>
        <p:spPr>
          <a:xfrm>
            <a:off x="2852927" y="2084832"/>
            <a:ext cx="768097" cy="210313"/>
          </a:xfrm>
          <a:prstGeom prst="rect">
            <a:avLst/>
          </a:prstGeom>
          <a:solidFill>
            <a:srgbClr val="E6FFE6"/>
          </a:solidFill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2" name="TextBox 27"/>
          <p:cNvSpPr txBox="1"/>
          <p:nvPr/>
        </p:nvSpPr>
        <p:spPr>
          <a:xfrm>
            <a:off x="3108464" y="2103120"/>
            <a:ext cx="257024" cy="186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00"/>
            </a:lvl1pPr>
          </a:lstStyle>
          <a:p>
            <a:pPr/>
            <a:r>
              <a:t>+8%</a:t>
            </a:r>
          </a:p>
        </p:txBody>
      </p:sp>
      <p:sp>
        <p:nvSpPr>
          <p:cNvPr id="283" name="Rectangle 28"/>
          <p:cNvSpPr/>
          <p:nvPr/>
        </p:nvSpPr>
        <p:spPr>
          <a:xfrm>
            <a:off x="3621023" y="2084832"/>
            <a:ext cx="768097" cy="210313"/>
          </a:xfrm>
          <a:prstGeom prst="rect">
            <a:avLst/>
          </a:prstGeom>
          <a:solidFill>
            <a:srgbClr val="E6FFE6"/>
          </a:solidFill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4" name="TextBox 29"/>
          <p:cNvSpPr txBox="1"/>
          <p:nvPr/>
        </p:nvSpPr>
        <p:spPr>
          <a:xfrm>
            <a:off x="3854031" y="2103120"/>
            <a:ext cx="302082" cy="186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00"/>
            </a:lvl1pPr>
          </a:lstStyle>
          <a:p>
            <a:pPr/>
            <a:r>
              <a:t>+10%</a:t>
            </a:r>
          </a:p>
        </p:txBody>
      </p:sp>
      <p:sp>
        <p:nvSpPr>
          <p:cNvPr id="285" name="Rectangle 30"/>
          <p:cNvSpPr/>
          <p:nvPr/>
        </p:nvSpPr>
        <p:spPr>
          <a:xfrm>
            <a:off x="548640" y="2295144"/>
            <a:ext cx="768097" cy="210313"/>
          </a:xfrm>
          <a:prstGeom prst="rect">
            <a:avLst/>
          </a:prstGeom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6" name="TextBox 31"/>
          <p:cNvSpPr txBox="1"/>
          <p:nvPr/>
        </p:nvSpPr>
        <p:spPr>
          <a:xfrm>
            <a:off x="612647" y="2313432"/>
            <a:ext cx="281941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7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黄金</a:t>
            </a:r>
          </a:p>
        </p:txBody>
      </p:sp>
      <p:sp>
        <p:nvSpPr>
          <p:cNvPr id="287" name="Rectangle 32"/>
          <p:cNvSpPr/>
          <p:nvPr/>
        </p:nvSpPr>
        <p:spPr>
          <a:xfrm>
            <a:off x="1316736" y="2295144"/>
            <a:ext cx="768096" cy="210313"/>
          </a:xfrm>
          <a:prstGeom prst="rect">
            <a:avLst/>
          </a:prstGeom>
          <a:solidFill>
            <a:srgbClr val="E6FFE6"/>
          </a:solidFill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8" name="TextBox 33"/>
          <p:cNvSpPr txBox="1"/>
          <p:nvPr/>
        </p:nvSpPr>
        <p:spPr>
          <a:xfrm>
            <a:off x="1572272" y="2313432"/>
            <a:ext cx="257024" cy="186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00"/>
            </a:lvl1pPr>
          </a:lstStyle>
          <a:p>
            <a:pPr/>
            <a:r>
              <a:t>+3%</a:t>
            </a:r>
          </a:p>
        </p:txBody>
      </p:sp>
      <p:sp>
        <p:nvSpPr>
          <p:cNvPr id="289" name="Rectangle 34"/>
          <p:cNvSpPr/>
          <p:nvPr/>
        </p:nvSpPr>
        <p:spPr>
          <a:xfrm>
            <a:off x="2084832" y="2295144"/>
            <a:ext cx="768097" cy="210313"/>
          </a:xfrm>
          <a:prstGeom prst="rect">
            <a:avLst/>
          </a:prstGeom>
          <a:solidFill>
            <a:srgbClr val="E6FFE6"/>
          </a:solidFill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0" name="TextBox 35"/>
          <p:cNvSpPr txBox="1"/>
          <p:nvPr/>
        </p:nvSpPr>
        <p:spPr>
          <a:xfrm>
            <a:off x="2340368" y="2313432"/>
            <a:ext cx="257024" cy="186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00"/>
            </a:lvl1pPr>
          </a:lstStyle>
          <a:p>
            <a:pPr/>
            <a:r>
              <a:t>+8%</a:t>
            </a:r>
          </a:p>
        </p:txBody>
      </p:sp>
      <p:sp>
        <p:nvSpPr>
          <p:cNvPr id="291" name="Rectangle 36"/>
          <p:cNvSpPr/>
          <p:nvPr/>
        </p:nvSpPr>
        <p:spPr>
          <a:xfrm>
            <a:off x="2852927" y="2295144"/>
            <a:ext cx="768097" cy="210313"/>
          </a:xfrm>
          <a:prstGeom prst="rect">
            <a:avLst/>
          </a:prstGeom>
          <a:solidFill>
            <a:srgbClr val="E6FFE6"/>
          </a:solidFill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2" name="TextBox 37"/>
          <p:cNvSpPr txBox="1"/>
          <p:nvPr/>
        </p:nvSpPr>
        <p:spPr>
          <a:xfrm>
            <a:off x="3085935" y="2313432"/>
            <a:ext cx="302082" cy="186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00"/>
            </a:lvl1pPr>
          </a:lstStyle>
          <a:p>
            <a:pPr/>
            <a:r>
              <a:t>+12%</a:t>
            </a:r>
          </a:p>
        </p:txBody>
      </p:sp>
      <p:sp>
        <p:nvSpPr>
          <p:cNvPr id="293" name="Rectangle 38"/>
          <p:cNvSpPr/>
          <p:nvPr/>
        </p:nvSpPr>
        <p:spPr>
          <a:xfrm>
            <a:off x="3621023" y="2295144"/>
            <a:ext cx="768097" cy="210313"/>
          </a:xfrm>
          <a:prstGeom prst="rect">
            <a:avLst/>
          </a:prstGeom>
          <a:solidFill>
            <a:srgbClr val="E6FFE6"/>
          </a:solidFill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4" name="TextBox 39"/>
          <p:cNvSpPr txBox="1"/>
          <p:nvPr/>
        </p:nvSpPr>
        <p:spPr>
          <a:xfrm>
            <a:off x="3854031" y="2313432"/>
            <a:ext cx="302082" cy="186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00"/>
            </a:lvl1pPr>
          </a:lstStyle>
          <a:p>
            <a:pPr/>
            <a:r>
              <a:t>+15%</a:t>
            </a:r>
          </a:p>
        </p:txBody>
      </p:sp>
      <p:sp>
        <p:nvSpPr>
          <p:cNvPr id="295" name="Rectangle 40"/>
          <p:cNvSpPr/>
          <p:nvPr/>
        </p:nvSpPr>
        <p:spPr>
          <a:xfrm>
            <a:off x="548640" y="2505455"/>
            <a:ext cx="768097" cy="210313"/>
          </a:xfrm>
          <a:prstGeom prst="rect">
            <a:avLst/>
          </a:prstGeom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6" name="TextBox 41"/>
          <p:cNvSpPr txBox="1"/>
          <p:nvPr/>
        </p:nvSpPr>
        <p:spPr>
          <a:xfrm>
            <a:off x="612647" y="2523744"/>
            <a:ext cx="281941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7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美元</a:t>
            </a:r>
          </a:p>
        </p:txBody>
      </p:sp>
      <p:sp>
        <p:nvSpPr>
          <p:cNvPr id="297" name="Rectangle 42"/>
          <p:cNvSpPr/>
          <p:nvPr/>
        </p:nvSpPr>
        <p:spPr>
          <a:xfrm>
            <a:off x="1316736" y="2505455"/>
            <a:ext cx="768096" cy="210313"/>
          </a:xfrm>
          <a:prstGeom prst="rect">
            <a:avLst/>
          </a:prstGeom>
          <a:solidFill>
            <a:schemeClr val="accent2">
              <a:hueOff val="-44018"/>
              <a:satOff val="52282"/>
              <a:lumOff val="42346"/>
            </a:schemeClr>
          </a:solidFill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8" name="TextBox 43"/>
          <p:cNvSpPr txBox="1"/>
          <p:nvPr/>
        </p:nvSpPr>
        <p:spPr>
          <a:xfrm>
            <a:off x="1580801" y="2523744"/>
            <a:ext cx="239966" cy="186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00"/>
            </a:lvl1pPr>
          </a:lstStyle>
          <a:p>
            <a:pPr/>
            <a:r>
              <a:t>-1%</a:t>
            </a:r>
          </a:p>
        </p:txBody>
      </p:sp>
      <p:sp>
        <p:nvSpPr>
          <p:cNvPr id="299" name="Rectangle 44"/>
          <p:cNvSpPr/>
          <p:nvPr/>
        </p:nvSpPr>
        <p:spPr>
          <a:xfrm>
            <a:off x="2084832" y="2505455"/>
            <a:ext cx="768097" cy="210313"/>
          </a:xfrm>
          <a:prstGeom prst="rect">
            <a:avLst/>
          </a:prstGeom>
          <a:solidFill>
            <a:schemeClr val="accent2">
              <a:hueOff val="-44018"/>
              <a:satOff val="52282"/>
              <a:lumOff val="42346"/>
            </a:schemeClr>
          </a:solidFill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0" name="TextBox 45"/>
          <p:cNvSpPr txBox="1"/>
          <p:nvPr/>
        </p:nvSpPr>
        <p:spPr>
          <a:xfrm>
            <a:off x="2348897" y="2523744"/>
            <a:ext cx="239966" cy="186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00"/>
            </a:lvl1pPr>
          </a:lstStyle>
          <a:p>
            <a:pPr/>
            <a:r>
              <a:t>-2%</a:t>
            </a:r>
          </a:p>
        </p:txBody>
      </p:sp>
      <p:sp>
        <p:nvSpPr>
          <p:cNvPr id="301" name="Rectangle 46"/>
          <p:cNvSpPr/>
          <p:nvPr/>
        </p:nvSpPr>
        <p:spPr>
          <a:xfrm>
            <a:off x="2852927" y="2505455"/>
            <a:ext cx="768097" cy="210313"/>
          </a:xfrm>
          <a:prstGeom prst="rect">
            <a:avLst/>
          </a:prstGeom>
          <a:solidFill>
            <a:schemeClr val="accent2">
              <a:hueOff val="-44018"/>
              <a:satOff val="52282"/>
              <a:lumOff val="42346"/>
            </a:schemeClr>
          </a:solidFill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2" name="TextBox 47"/>
          <p:cNvSpPr txBox="1"/>
          <p:nvPr/>
        </p:nvSpPr>
        <p:spPr>
          <a:xfrm>
            <a:off x="3116993" y="2523744"/>
            <a:ext cx="239966" cy="186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00"/>
            </a:lvl1pPr>
          </a:lstStyle>
          <a:p>
            <a:pPr/>
            <a:r>
              <a:t>-3%</a:t>
            </a:r>
          </a:p>
        </p:txBody>
      </p:sp>
      <p:sp>
        <p:nvSpPr>
          <p:cNvPr id="303" name="Rectangle 48"/>
          <p:cNvSpPr/>
          <p:nvPr/>
        </p:nvSpPr>
        <p:spPr>
          <a:xfrm>
            <a:off x="3621023" y="2505455"/>
            <a:ext cx="768097" cy="210313"/>
          </a:xfrm>
          <a:prstGeom prst="rect">
            <a:avLst/>
          </a:prstGeom>
          <a:solidFill>
            <a:schemeClr val="accent2">
              <a:hueOff val="-44018"/>
              <a:satOff val="52282"/>
              <a:lumOff val="42346"/>
            </a:schemeClr>
          </a:solidFill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4" name="TextBox 49"/>
          <p:cNvSpPr txBox="1"/>
          <p:nvPr/>
        </p:nvSpPr>
        <p:spPr>
          <a:xfrm>
            <a:off x="3885089" y="2523744"/>
            <a:ext cx="239965" cy="186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00"/>
            </a:lvl1pPr>
          </a:lstStyle>
          <a:p>
            <a:pPr/>
            <a:r>
              <a:t>-4%</a:t>
            </a:r>
          </a:p>
        </p:txBody>
      </p:sp>
      <p:sp>
        <p:nvSpPr>
          <p:cNvPr id="305" name="Rectangle 50"/>
          <p:cNvSpPr/>
          <p:nvPr/>
        </p:nvSpPr>
        <p:spPr>
          <a:xfrm>
            <a:off x="548640" y="2715767"/>
            <a:ext cx="768097" cy="210313"/>
          </a:xfrm>
          <a:prstGeom prst="rect">
            <a:avLst/>
          </a:prstGeom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6" name="TextBox 51"/>
          <p:cNvSpPr txBox="1"/>
          <p:nvPr/>
        </p:nvSpPr>
        <p:spPr>
          <a:xfrm>
            <a:off x="612647" y="2734055"/>
            <a:ext cx="281941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7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原油</a:t>
            </a:r>
          </a:p>
        </p:txBody>
      </p:sp>
      <p:sp>
        <p:nvSpPr>
          <p:cNvPr id="307" name="Rectangle 52"/>
          <p:cNvSpPr/>
          <p:nvPr/>
        </p:nvSpPr>
        <p:spPr>
          <a:xfrm>
            <a:off x="1316736" y="2715767"/>
            <a:ext cx="768096" cy="210313"/>
          </a:xfrm>
          <a:prstGeom prst="rect">
            <a:avLst/>
          </a:prstGeom>
          <a:solidFill>
            <a:srgbClr val="E6FFE6"/>
          </a:solidFill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8" name="TextBox 53"/>
          <p:cNvSpPr txBox="1"/>
          <p:nvPr/>
        </p:nvSpPr>
        <p:spPr>
          <a:xfrm>
            <a:off x="1572272" y="2734055"/>
            <a:ext cx="257024" cy="18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00"/>
            </a:lvl1pPr>
          </a:lstStyle>
          <a:p>
            <a:pPr/>
            <a:r>
              <a:t>+2%</a:t>
            </a:r>
          </a:p>
        </p:txBody>
      </p:sp>
      <p:sp>
        <p:nvSpPr>
          <p:cNvPr id="309" name="Rectangle 54"/>
          <p:cNvSpPr/>
          <p:nvPr/>
        </p:nvSpPr>
        <p:spPr>
          <a:xfrm>
            <a:off x="2084832" y="2715767"/>
            <a:ext cx="768097" cy="210313"/>
          </a:xfrm>
          <a:prstGeom prst="rect">
            <a:avLst/>
          </a:prstGeom>
          <a:solidFill>
            <a:srgbClr val="E6FFE6"/>
          </a:solidFill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0" name="TextBox 55"/>
          <p:cNvSpPr txBox="1"/>
          <p:nvPr/>
        </p:nvSpPr>
        <p:spPr>
          <a:xfrm>
            <a:off x="2340368" y="2734055"/>
            <a:ext cx="257024" cy="18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00"/>
            </a:lvl1pPr>
          </a:lstStyle>
          <a:p>
            <a:pPr/>
            <a:r>
              <a:t>+5%</a:t>
            </a:r>
          </a:p>
        </p:txBody>
      </p:sp>
      <p:sp>
        <p:nvSpPr>
          <p:cNvPr id="311" name="Rectangle 56"/>
          <p:cNvSpPr/>
          <p:nvPr/>
        </p:nvSpPr>
        <p:spPr>
          <a:xfrm>
            <a:off x="2852927" y="2715767"/>
            <a:ext cx="768097" cy="210313"/>
          </a:xfrm>
          <a:prstGeom prst="rect">
            <a:avLst/>
          </a:prstGeom>
          <a:solidFill>
            <a:srgbClr val="E6FFE6"/>
          </a:solidFill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2" name="TextBox 57"/>
          <p:cNvSpPr txBox="1"/>
          <p:nvPr/>
        </p:nvSpPr>
        <p:spPr>
          <a:xfrm>
            <a:off x="3108464" y="2734055"/>
            <a:ext cx="257024" cy="18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00"/>
            </a:lvl1pPr>
          </a:lstStyle>
          <a:p>
            <a:pPr/>
            <a:r>
              <a:t>+8%</a:t>
            </a:r>
          </a:p>
        </p:txBody>
      </p:sp>
      <p:sp>
        <p:nvSpPr>
          <p:cNvPr id="313" name="Rectangle 58"/>
          <p:cNvSpPr/>
          <p:nvPr/>
        </p:nvSpPr>
        <p:spPr>
          <a:xfrm>
            <a:off x="3621023" y="2715767"/>
            <a:ext cx="768097" cy="210313"/>
          </a:xfrm>
          <a:prstGeom prst="rect">
            <a:avLst/>
          </a:prstGeom>
          <a:solidFill>
            <a:srgbClr val="E6FFE6"/>
          </a:solidFill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4" name="TextBox 59"/>
          <p:cNvSpPr txBox="1"/>
          <p:nvPr/>
        </p:nvSpPr>
        <p:spPr>
          <a:xfrm>
            <a:off x="3854031" y="2734055"/>
            <a:ext cx="302082" cy="18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00"/>
            </a:lvl1pPr>
          </a:lstStyle>
          <a:p>
            <a:pPr/>
            <a:r>
              <a:t>+12%</a:t>
            </a:r>
          </a:p>
        </p:txBody>
      </p:sp>
      <p:sp>
        <p:nvSpPr>
          <p:cNvPr id="315" name="Rectangle 60"/>
          <p:cNvSpPr/>
          <p:nvPr/>
        </p:nvSpPr>
        <p:spPr>
          <a:xfrm>
            <a:off x="548640" y="2926079"/>
            <a:ext cx="768097" cy="210313"/>
          </a:xfrm>
          <a:prstGeom prst="rect">
            <a:avLst/>
          </a:prstGeom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6" name="TextBox 61"/>
          <p:cNvSpPr txBox="1"/>
          <p:nvPr/>
        </p:nvSpPr>
        <p:spPr>
          <a:xfrm>
            <a:off x="612647" y="2944367"/>
            <a:ext cx="370841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7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比特币</a:t>
            </a:r>
          </a:p>
        </p:txBody>
      </p:sp>
      <p:sp>
        <p:nvSpPr>
          <p:cNvPr id="317" name="Rectangle 62"/>
          <p:cNvSpPr/>
          <p:nvPr/>
        </p:nvSpPr>
        <p:spPr>
          <a:xfrm>
            <a:off x="1316736" y="2926079"/>
            <a:ext cx="768096" cy="210313"/>
          </a:xfrm>
          <a:prstGeom prst="rect">
            <a:avLst/>
          </a:prstGeom>
          <a:solidFill>
            <a:srgbClr val="E6FFE6"/>
          </a:solidFill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8" name="TextBox 63"/>
          <p:cNvSpPr txBox="1"/>
          <p:nvPr/>
        </p:nvSpPr>
        <p:spPr>
          <a:xfrm>
            <a:off x="1572272" y="2944367"/>
            <a:ext cx="257024" cy="18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00"/>
            </a:lvl1pPr>
          </a:lstStyle>
          <a:p>
            <a:pPr/>
            <a:r>
              <a:t>+8%</a:t>
            </a:r>
          </a:p>
        </p:txBody>
      </p:sp>
      <p:sp>
        <p:nvSpPr>
          <p:cNvPr id="319" name="Rectangle 64"/>
          <p:cNvSpPr/>
          <p:nvPr/>
        </p:nvSpPr>
        <p:spPr>
          <a:xfrm>
            <a:off x="2084832" y="2926079"/>
            <a:ext cx="768097" cy="210313"/>
          </a:xfrm>
          <a:prstGeom prst="rect">
            <a:avLst/>
          </a:prstGeom>
          <a:solidFill>
            <a:srgbClr val="E6FFE6"/>
          </a:solidFill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0" name="TextBox 65"/>
          <p:cNvSpPr txBox="1"/>
          <p:nvPr/>
        </p:nvSpPr>
        <p:spPr>
          <a:xfrm>
            <a:off x="2317839" y="2944367"/>
            <a:ext cx="302082" cy="18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00"/>
            </a:lvl1pPr>
          </a:lstStyle>
          <a:p>
            <a:pPr/>
            <a:r>
              <a:t>+20%</a:t>
            </a:r>
          </a:p>
        </p:txBody>
      </p:sp>
      <p:sp>
        <p:nvSpPr>
          <p:cNvPr id="321" name="Rectangle 66"/>
          <p:cNvSpPr/>
          <p:nvPr/>
        </p:nvSpPr>
        <p:spPr>
          <a:xfrm>
            <a:off x="2852927" y="2926079"/>
            <a:ext cx="768097" cy="210313"/>
          </a:xfrm>
          <a:prstGeom prst="rect">
            <a:avLst/>
          </a:prstGeom>
          <a:solidFill>
            <a:srgbClr val="E6FFE6"/>
          </a:solidFill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2" name="TextBox 67"/>
          <p:cNvSpPr txBox="1"/>
          <p:nvPr/>
        </p:nvSpPr>
        <p:spPr>
          <a:xfrm>
            <a:off x="3085935" y="2944367"/>
            <a:ext cx="302082" cy="18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00"/>
            </a:lvl1pPr>
          </a:lstStyle>
          <a:p>
            <a:pPr/>
            <a:r>
              <a:t>+35%</a:t>
            </a:r>
          </a:p>
        </p:txBody>
      </p:sp>
      <p:sp>
        <p:nvSpPr>
          <p:cNvPr id="323" name="Rectangle 68"/>
          <p:cNvSpPr/>
          <p:nvPr/>
        </p:nvSpPr>
        <p:spPr>
          <a:xfrm>
            <a:off x="3621023" y="2926079"/>
            <a:ext cx="768097" cy="210313"/>
          </a:xfrm>
          <a:prstGeom prst="rect">
            <a:avLst/>
          </a:prstGeom>
          <a:solidFill>
            <a:srgbClr val="E6FFE6"/>
          </a:solidFill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4" name="TextBox 69"/>
          <p:cNvSpPr txBox="1"/>
          <p:nvPr/>
        </p:nvSpPr>
        <p:spPr>
          <a:xfrm>
            <a:off x="3854031" y="2944367"/>
            <a:ext cx="302082" cy="18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00"/>
            </a:lvl1pPr>
          </a:lstStyle>
          <a:p>
            <a:pPr/>
            <a:r>
              <a:t>+50%</a:t>
            </a:r>
          </a:p>
        </p:txBody>
      </p:sp>
      <p:sp>
        <p:nvSpPr>
          <p:cNvPr id="325" name="Rectangle 70"/>
          <p:cNvSpPr/>
          <p:nvPr/>
        </p:nvSpPr>
        <p:spPr>
          <a:xfrm>
            <a:off x="548640" y="3136392"/>
            <a:ext cx="768097" cy="210313"/>
          </a:xfrm>
          <a:prstGeom prst="rect">
            <a:avLst/>
          </a:prstGeom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6" name="TextBox 71"/>
          <p:cNvSpPr txBox="1"/>
          <p:nvPr/>
        </p:nvSpPr>
        <p:spPr>
          <a:xfrm>
            <a:off x="612647" y="3154679"/>
            <a:ext cx="246911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700">
                <a:solidFill>
                  <a:srgbClr val="404040"/>
                </a:solidFill>
              </a:defRPr>
            </a:pPr>
            <a:r>
              <a:t>A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股</a:t>
            </a:r>
          </a:p>
        </p:txBody>
      </p:sp>
      <p:sp>
        <p:nvSpPr>
          <p:cNvPr id="327" name="Rectangle 72"/>
          <p:cNvSpPr/>
          <p:nvPr/>
        </p:nvSpPr>
        <p:spPr>
          <a:xfrm>
            <a:off x="1316736" y="3136392"/>
            <a:ext cx="768096" cy="210313"/>
          </a:xfrm>
          <a:prstGeom prst="rect">
            <a:avLst/>
          </a:prstGeom>
          <a:solidFill>
            <a:srgbClr val="E6FFE6"/>
          </a:solidFill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8" name="TextBox 73"/>
          <p:cNvSpPr txBox="1"/>
          <p:nvPr/>
        </p:nvSpPr>
        <p:spPr>
          <a:xfrm>
            <a:off x="1572272" y="3154679"/>
            <a:ext cx="257024" cy="18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00"/>
            </a:lvl1pPr>
          </a:lstStyle>
          <a:p>
            <a:pPr/>
            <a:r>
              <a:t>+2%</a:t>
            </a:r>
          </a:p>
        </p:txBody>
      </p:sp>
      <p:sp>
        <p:nvSpPr>
          <p:cNvPr id="329" name="Rectangle 74"/>
          <p:cNvSpPr/>
          <p:nvPr/>
        </p:nvSpPr>
        <p:spPr>
          <a:xfrm>
            <a:off x="2084832" y="3136392"/>
            <a:ext cx="768097" cy="210313"/>
          </a:xfrm>
          <a:prstGeom prst="rect">
            <a:avLst/>
          </a:prstGeom>
          <a:solidFill>
            <a:srgbClr val="E6FFE6"/>
          </a:solidFill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0" name="TextBox 75"/>
          <p:cNvSpPr txBox="1"/>
          <p:nvPr/>
        </p:nvSpPr>
        <p:spPr>
          <a:xfrm>
            <a:off x="2340368" y="3154679"/>
            <a:ext cx="257024" cy="18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00"/>
            </a:lvl1pPr>
          </a:lstStyle>
          <a:p>
            <a:pPr/>
            <a:r>
              <a:t>+5%</a:t>
            </a:r>
          </a:p>
        </p:txBody>
      </p:sp>
      <p:sp>
        <p:nvSpPr>
          <p:cNvPr id="331" name="Rectangle 76"/>
          <p:cNvSpPr/>
          <p:nvPr/>
        </p:nvSpPr>
        <p:spPr>
          <a:xfrm>
            <a:off x="2852927" y="3136392"/>
            <a:ext cx="768097" cy="210313"/>
          </a:xfrm>
          <a:prstGeom prst="rect">
            <a:avLst/>
          </a:prstGeom>
          <a:solidFill>
            <a:srgbClr val="E6FFE6"/>
          </a:solidFill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2" name="TextBox 77"/>
          <p:cNvSpPr txBox="1"/>
          <p:nvPr/>
        </p:nvSpPr>
        <p:spPr>
          <a:xfrm>
            <a:off x="3085935" y="3154679"/>
            <a:ext cx="302082" cy="18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00"/>
            </a:lvl1pPr>
          </a:lstStyle>
          <a:p>
            <a:pPr/>
            <a:r>
              <a:t>+10%</a:t>
            </a:r>
          </a:p>
        </p:txBody>
      </p:sp>
      <p:sp>
        <p:nvSpPr>
          <p:cNvPr id="333" name="Rectangle 78"/>
          <p:cNvSpPr/>
          <p:nvPr/>
        </p:nvSpPr>
        <p:spPr>
          <a:xfrm>
            <a:off x="3621023" y="3136392"/>
            <a:ext cx="768097" cy="210313"/>
          </a:xfrm>
          <a:prstGeom prst="rect">
            <a:avLst/>
          </a:prstGeom>
          <a:solidFill>
            <a:srgbClr val="E6FFE6"/>
          </a:solidFill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4" name="TextBox 79"/>
          <p:cNvSpPr txBox="1"/>
          <p:nvPr/>
        </p:nvSpPr>
        <p:spPr>
          <a:xfrm>
            <a:off x="3854031" y="3154679"/>
            <a:ext cx="302082" cy="18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00"/>
            </a:lvl1pPr>
          </a:lstStyle>
          <a:p>
            <a:pPr/>
            <a:r>
              <a:t>+15%</a:t>
            </a:r>
          </a:p>
        </p:txBody>
      </p:sp>
      <p:sp>
        <p:nvSpPr>
          <p:cNvPr id="335" name="Rectangle 80"/>
          <p:cNvSpPr/>
          <p:nvPr/>
        </p:nvSpPr>
        <p:spPr>
          <a:xfrm>
            <a:off x="548640" y="3346703"/>
            <a:ext cx="768097" cy="210313"/>
          </a:xfrm>
          <a:prstGeom prst="rect">
            <a:avLst/>
          </a:prstGeom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6" name="TextBox 81"/>
          <p:cNvSpPr txBox="1"/>
          <p:nvPr/>
        </p:nvSpPr>
        <p:spPr>
          <a:xfrm>
            <a:off x="612647" y="3364991"/>
            <a:ext cx="281941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7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平均</a:t>
            </a:r>
          </a:p>
        </p:txBody>
      </p:sp>
      <p:sp>
        <p:nvSpPr>
          <p:cNvPr id="337" name="Rectangle 82"/>
          <p:cNvSpPr/>
          <p:nvPr/>
        </p:nvSpPr>
        <p:spPr>
          <a:xfrm>
            <a:off x="1316736" y="3346703"/>
            <a:ext cx="768096" cy="210313"/>
          </a:xfrm>
          <a:prstGeom prst="rect">
            <a:avLst/>
          </a:prstGeom>
          <a:solidFill>
            <a:srgbClr val="E6FFE6"/>
          </a:solidFill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8" name="TextBox 83"/>
          <p:cNvSpPr txBox="1"/>
          <p:nvPr/>
        </p:nvSpPr>
        <p:spPr>
          <a:xfrm>
            <a:off x="1572272" y="3364991"/>
            <a:ext cx="257024" cy="18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00"/>
            </a:lvl1pPr>
          </a:lstStyle>
          <a:p>
            <a:pPr/>
            <a:r>
              <a:t>+3%</a:t>
            </a:r>
          </a:p>
        </p:txBody>
      </p:sp>
      <p:sp>
        <p:nvSpPr>
          <p:cNvPr id="339" name="Rectangle 84"/>
          <p:cNvSpPr/>
          <p:nvPr/>
        </p:nvSpPr>
        <p:spPr>
          <a:xfrm>
            <a:off x="2084832" y="3346703"/>
            <a:ext cx="768097" cy="210313"/>
          </a:xfrm>
          <a:prstGeom prst="rect">
            <a:avLst/>
          </a:prstGeom>
          <a:solidFill>
            <a:srgbClr val="E6FFE6"/>
          </a:solidFill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0" name="TextBox 85"/>
          <p:cNvSpPr txBox="1"/>
          <p:nvPr/>
        </p:nvSpPr>
        <p:spPr>
          <a:xfrm>
            <a:off x="2306618" y="3364991"/>
            <a:ext cx="324524" cy="18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00"/>
            </a:lvl1pPr>
          </a:lstStyle>
          <a:p>
            <a:pPr/>
            <a:r>
              <a:t>+7.6%</a:t>
            </a:r>
          </a:p>
        </p:txBody>
      </p:sp>
      <p:sp>
        <p:nvSpPr>
          <p:cNvPr id="341" name="Rectangle 86"/>
          <p:cNvSpPr/>
          <p:nvPr/>
        </p:nvSpPr>
        <p:spPr>
          <a:xfrm>
            <a:off x="2852927" y="3346703"/>
            <a:ext cx="768097" cy="210313"/>
          </a:xfrm>
          <a:prstGeom prst="rect">
            <a:avLst/>
          </a:prstGeom>
          <a:solidFill>
            <a:srgbClr val="E6FFE6"/>
          </a:solidFill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2" name="TextBox 87"/>
          <p:cNvSpPr txBox="1"/>
          <p:nvPr/>
        </p:nvSpPr>
        <p:spPr>
          <a:xfrm>
            <a:off x="3052185" y="3364991"/>
            <a:ext cx="369582" cy="18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00"/>
            </a:lvl1pPr>
          </a:lstStyle>
          <a:p>
            <a:pPr/>
            <a:r>
              <a:t>+12.6%</a:t>
            </a:r>
          </a:p>
        </p:txBody>
      </p:sp>
      <p:sp>
        <p:nvSpPr>
          <p:cNvPr id="343" name="Rectangle 88"/>
          <p:cNvSpPr/>
          <p:nvPr/>
        </p:nvSpPr>
        <p:spPr>
          <a:xfrm>
            <a:off x="3621023" y="3346703"/>
            <a:ext cx="768097" cy="210313"/>
          </a:xfrm>
          <a:prstGeom prst="rect">
            <a:avLst/>
          </a:prstGeom>
          <a:solidFill>
            <a:srgbClr val="E6FFE6"/>
          </a:solidFill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4" name="TextBox 89"/>
          <p:cNvSpPr txBox="1"/>
          <p:nvPr/>
        </p:nvSpPr>
        <p:spPr>
          <a:xfrm>
            <a:off x="3820281" y="3364991"/>
            <a:ext cx="369582" cy="18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00"/>
            </a:lvl1pPr>
          </a:lstStyle>
          <a:p>
            <a:pPr/>
            <a:r>
              <a:t>+17.6%</a:t>
            </a:r>
          </a:p>
        </p:txBody>
      </p:sp>
      <p:sp>
        <p:nvSpPr>
          <p:cNvPr id="345" name="Rectangle 90"/>
          <p:cNvSpPr/>
          <p:nvPr/>
        </p:nvSpPr>
        <p:spPr>
          <a:xfrm>
            <a:off x="4754879" y="1645920"/>
            <a:ext cx="3840481" cy="228601"/>
          </a:xfrm>
          <a:prstGeom prst="rect">
            <a:avLst/>
          </a:prstGeom>
          <a:solidFill>
            <a:srgbClr val="002960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6" name="TextBox 91"/>
          <p:cNvSpPr txBox="1"/>
          <p:nvPr/>
        </p:nvSpPr>
        <p:spPr>
          <a:xfrm>
            <a:off x="4883657" y="1664207"/>
            <a:ext cx="51054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资产类别</a:t>
            </a:r>
          </a:p>
        </p:txBody>
      </p:sp>
      <p:sp>
        <p:nvSpPr>
          <p:cNvPr id="347" name="TextBox 92"/>
          <p:cNvSpPr txBox="1"/>
          <p:nvPr/>
        </p:nvSpPr>
        <p:spPr>
          <a:xfrm>
            <a:off x="5727606" y="1664207"/>
            <a:ext cx="35883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800">
                <a:solidFill>
                  <a:srgbClr val="FFFFFF"/>
                </a:solidFill>
              </a:defRPr>
            </a:pPr>
            <a:r>
              <a:t>1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个月</a:t>
            </a:r>
          </a:p>
        </p:txBody>
      </p:sp>
      <p:sp>
        <p:nvSpPr>
          <p:cNvPr id="348" name="TextBox 93"/>
          <p:cNvSpPr txBox="1"/>
          <p:nvPr/>
        </p:nvSpPr>
        <p:spPr>
          <a:xfrm>
            <a:off x="6495702" y="1664207"/>
            <a:ext cx="35883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800">
                <a:solidFill>
                  <a:srgbClr val="FFFFFF"/>
                </a:solidFill>
              </a:defRPr>
            </a:pPr>
            <a:r>
              <a:t>3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个月</a:t>
            </a:r>
          </a:p>
        </p:txBody>
      </p:sp>
      <p:sp>
        <p:nvSpPr>
          <p:cNvPr id="349" name="TextBox 94"/>
          <p:cNvSpPr txBox="1"/>
          <p:nvPr/>
        </p:nvSpPr>
        <p:spPr>
          <a:xfrm>
            <a:off x="7263798" y="1664207"/>
            <a:ext cx="35883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800">
                <a:solidFill>
                  <a:srgbClr val="FFFFFF"/>
                </a:solidFill>
              </a:defRPr>
            </a:pPr>
            <a:r>
              <a:t>6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个月</a:t>
            </a:r>
          </a:p>
        </p:txBody>
      </p:sp>
      <p:sp>
        <p:nvSpPr>
          <p:cNvPr id="350" name="TextBox 95"/>
          <p:cNvSpPr txBox="1"/>
          <p:nvPr/>
        </p:nvSpPr>
        <p:spPr>
          <a:xfrm>
            <a:off x="8006147" y="1664207"/>
            <a:ext cx="410330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800">
                <a:solidFill>
                  <a:srgbClr val="FFFFFF"/>
                </a:solidFill>
              </a:defRPr>
            </a:pPr>
            <a:r>
              <a:t>12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个月</a:t>
            </a:r>
          </a:p>
        </p:txBody>
      </p:sp>
      <p:sp>
        <p:nvSpPr>
          <p:cNvPr id="351" name="Rectangle 96"/>
          <p:cNvSpPr/>
          <p:nvPr/>
        </p:nvSpPr>
        <p:spPr>
          <a:xfrm>
            <a:off x="4754879" y="1874520"/>
            <a:ext cx="768097" cy="210313"/>
          </a:xfrm>
          <a:prstGeom prst="rect">
            <a:avLst/>
          </a:prstGeom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2" name="TextBox 97"/>
          <p:cNvSpPr txBox="1"/>
          <p:nvPr/>
        </p:nvSpPr>
        <p:spPr>
          <a:xfrm>
            <a:off x="4818888" y="1892807"/>
            <a:ext cx="281941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7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美股</a:t>
            </a:r>
          </a:p>
        </p:txBody>
      </p:sp>
      <p:sp>
        <p:nvSpPr>
          <p:cNvPr id="353" name="Rectangle 98"/>
          <p:cNvSpPr/>
          <p:nvPr/>
        </p:nvSpPr>
        <p:spPr>
          <a:xfrm>
            <a:off x="5522976" y="1874520"/>
            <a:ext cx="768097" cy="210313"/>
          </a:xfrm>
          <a:prstGeom prst="rect">
            <a:avLst/>
          </a:prstGeom>
          <a:solidFill>
            <a:schemeClr val="accent2">
              <a:hueOff val="-44018"/>
              <a:satOff val="52282"/>
              <a:lumOff val="42346"/>
            </a:schemeClr>
          </a:solidFill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4" name="TextBox 99"/>
          <p:cNvSpPr txBox="1"/>
          <p:nvPr/>
        </p:nvSpPr>
        <p:spPr>
          <a:xfrm>
            <a:off x="5787041" y="1892807"/>
            <a:ext cx="239966" cy="18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00"/>
            </a:lvl1pPr>
          </a:lstStyle>
          <a:p>
            <a:pPr/>
            <a:r>
              <a:t>-8%</a:t>
            </a:r>
          </a:p>
        </p:txBody>
      </p:sp>
      <p:sp>
        <p:nvSpPr>
          <p:cNvPr id="355" name="Rectangle 100"/>
          <p:cNvSpPr/>
          <p:nvPr/>
        </p:nvSpPr>
        <p:spPr>
          <a:xfrm>
            <a:off x="6291071" y="1874520"/>
            <a:ext cx="768097" cy="210313"/>
          </a:xfrm>
          <a:prstGeom prst="rect">
            <a:avLst/>
          </a:prstGeom>
          <a:solidFill>
            <a:schemeClr val="accent2">
              <a:hueOff val="-44018"/>
              <a:satOff val="52282"/>
              <a:lumOff val="42346"/>
            </a:schemeClr>
          </a:solidFill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6" name="TextBox 101"/>
          <p:cNvSpPr txBox="1"/>
          <p:nvPr/>
        </p:nvSpPr>
        <p:spPr>
          <a:xfrm>
            <a:off x="6532608" y="1892807"/>
            <a:ext cx="285023" cy="18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00"/>
            </a:lvl1pPr>
          </a:lstStyle>
          <a:p>
            <a:pPr/>
            <a:r>
              <a:t>-15%</a:t>
            </a:r>
          </a:p>
        </p:txBody>
      </p:sp>
      <p:sp>
        <p:nvSpPr>
          <p:cNvPr id="357" name="Rectangle 102"/>
          <p:cNvSpPr/>
          <p:nvPr/>
        </p:nvSpPr>
        <p:spPr>
          <a:xfrm>
            <a:off x="7059168" y="1874520"/>
            <a:ext cx="768097" cy="210313"/>
          </a:xfrm>
          <a:prstGeom prst="rect">
            <a:avLst/>
          </a:prstGeom>
          <a:solidFill>
            <a:schemeClr val="accent2">
              <a:hueOff val="-44018"/>
              <a:satOff val="52282"/>
              <a:lumOff val="42346"/>
            </a:schemeClr>
          </a:solidFill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8" name="TextBox 103"/>
          <p:cNvSpPr txBox="1"/>
          <p:nvPr/>
        </p:nvSpPr>
        <p:spPr>
          <a:xfrm>
            <a:off x="7300705" y="1892807"/>
            <a:ext cx="285023" cy="18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00"/>
            </a:lvl1pPr>
          </a:lstStyle>
          <a:p>
            <a:pPr/>
            <a:r>
              <a:t>-23%</a:t>
            </a:r>
          </a:p>
        </p:txBody>
      </p:sp>
      <p:sp>
        <p:nvSpPr>
          <p:cNvPr id="359" name="Rectangle 104"/>
          <p:cNvSpPr/>
          <p:nvPr/>
        </p:nvSpPr>
        <p:spPr>
          <a:xfrm>
            <a:off x="7827264" y="1874520"/>
            <a:ext cx="768097" cy="210313"/>
          </a:xfrm>
          <a:prstGeom prst="rect">
            <a:avLst/>
          </a:prstGeom>
          <a:solidFill>
            <a:schemeClr val="accent2">
              <a:hueOff val="-44018"/>
              <a:satOff val="52282"/>
              <a:lumOff val="42346"/>
            </a:schemeClr>
          </a:solidFill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0" name="TextBox 105"/>
          <p:cNvSpPr txBox="1"/>
          <p:nvPr/>
        </p:nvSpPr>
        <p:spPr>
          <a:xfrm>
            <a:off x="8068800" y="1892807"/>
            <a:ext cx="285023" cy="18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00"/>
            </a:lvl1pPr>
          </a:lstStyle>
          <a:p>
            <a:pPr/>
            <a:r>
              <a:t>-30%</a:t>
            </a:r>
          </a:p>
        </p:txBody>
      </p:sp>
      <p:sp>
        <p:nvSpPr>
          <p:cNvPr id="361" name="Rectangle 106"/>
          <p:cNvSpPr/>
          <p:nvPr/>
        </p:nvSpPr>
        <p:spPr>
          <a:xfrm>
            <a:off x="4754879" y="2084832"/>
            <a:ext cx="768097" cy="210313"/>
          </a:xfrm>
          <a:prstGeom prst="rect">
            <a:avLst/>
          </a:prstGeom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2" name="TextBox 107"/>
          <p:cNvSpPr txBox="1"/>
          <p:nvPr/>
        </p:nvSpPr>
        <p:spPr>
          <a:xfrm>
            <a:off x="4818888" y="2103120"/>
            <a:ext cx="281941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7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美债</a:t>
            </a:r>
          </a:p>
        </p:txBody>
      </p:sp>
      <p:sp>
        <p:nvSpPr>
          <p:cNvPr id="363" name="Rectangle 108"/>
          <p:cNvSpPr/>
          <p:nvPr/>
        </p:nvSpPr>
        <p:spPr>
          <a:xfrm>
            <a:off x="5522976" y="2084832"/>
            <a:ext cx="768097" cy="210313"/>
          </a:xfrm>
          <a:prstGeom prst="rect">
            <a:avLst/>
          </a:prstGeom>
          <a:solidFill>
            <a:srgbClr val="E6FFE6"/>
          </a:solidFill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4" name="TextBox 109"/>
          <p:cNvSpPr txBox="1"/>
          <p:nvPr/>
        </p:nvSpPr>
        <p:spPr>
          <a:xfrm>
            <a:off x="5778512" y="2103120"/>
            <a:ext cx="257024" cy="186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00"/>
            </a:lvl1pPr>
          </a:lstStyle>
          <a:p>
            <a:pPr/>
            <a:r>
              <a:t>+5%</a:t>
            </a:r>
          </a:p>
        </p:txBody>
      </p:sp>
      <p:sp>
        <p:nvSpPr>
          <p:cNvPr id="365" name="Rectangle 110"/>
          <p:cNvSpPr/>
          <p:nvPr/>
        </p:nvSpPr>
        <p:spPr>
          <a:xfrm>
            <a:off x="6291071" y="2084832"/>
            <a:ext cx="768097" cy="210313"/>
          </a:xfrm>
          <a:prstGeom prst="rect">
            <a:avLst/>
          </a:prstGeom>
          <a:solidFill>
            <a:srgbClr val="E6FFE6"/>
          </a:solidFill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6" name="TextBox 111"/>
          <p:cNvSpPr txBox="1"/>
          <p:nvPr/>
        </p:nvSpPr>
        <p:spPr>
          <a:xfrm>
            <a:off x="6524078" y="2103120"/>
            <a:ext cx="302083" cy="186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00"/>
            </a:lvl1pPr>
          </a:lstStyle>
          <a:p>
            <a:pPr/>
            <a:r>
              <a:t>+10%</a:t>
            </a:r>
          </a:p>
        </p:txBody>
      </p:sp>
      <p:sp>
        <p:nvSpPr>
          <p:cNvPr id="367" name="Rectangle 112"/>
          <p:cNvSpPr/>
          <p:nvPr/>
        </p:nvSpPr>
        <p:spPr>
          <a:xfrm>
            <a:off x="7059168" y="2084832"/>
            <a:ext cx="768097" cy="210313"/>
          </a:xfrm>
          <a:prstGeom prst="rect">
            <a:avLst/>
          </a:prstGeom>
          <a:solidFill>
            <a:srgbClr val="E6FFE6"/>
          </a:solidFill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8" name="TextBox 113"/>
          <p:cNvSpPr txBox="1"/>
          <p:nvPr/>
        </p:nvSpPr>
        <p:spPr>
          <a:xfrm>
            <a:off x="7292175" y="2103120"/>
            <a:ext cx="302082" cy="186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00"/>
            </a:lvl1pPr>
          </a:lstStyle>
          <a:p>
            <a:pPr/>
            <a:r>
              <a:t>+15%</a:t>
            </a:r>
          </a:p>
        </p:txBody>
      </p:sp>
      <p:sp>
        <p:nvSpPr>
          <p:cNvPr id="369" name="Rectangle 114"/>
          <p:cNvSpPr/>
          <p:nvPr/>
        </p:nvSpPr>
        <p:spPr>
          <a:xfrm>
            <a:off x="7827264" y="2084832"/>
            <a:ext cx="768097" cy="210313"/>
          </a:xfrm>
          <a:prstGeom prst="rect">
            <a:avLst/>
          </a:prstGeom>
          <a:solidFill>
            <a:srgbClr val="E6FFE6"/>
          </a:solidFill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0" name="TextBox 115"/>
          <p:cNvSpPr txBox="1"/>
          <p:nvPr/>
        </p:nvSpPr>
        <p:spPr>
          <a:xfrm>
            <a:off x="8060271" y="2103120"/>
            <a:ext cx="302082" cy="186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00"/>
            </a:lvl1pPr>
          </a:lstStyle>
          <a:p>
            <a:pPr/>
            <a:r>
              <a:t>+18%</a:t>
            </a:r>
          </a:p>
        </p:txBody>
      </p:sp>
      <p:sp>
        <p:nvSpPr>
          <p:cNvPr id="371" name="Rectangle 116"/>
          <p:cNvSpPr/>
          <p:nvPr/>
        </p:nvSpPr>
        <p:spPr>
          <a:xfrm>
            <a:off x="4754879" y="2295144"/>
            <a:ext cx="768097" cy="210313"/>
          </a:xfrm>
          <a:prstGeom prst="rect">
            <a:avLst/>
          </a:prstGeom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2" name="TextBox 117"/>
          <p:cNvSpPr txBox="1"/>
          <p:nvPr/>
        </p:nvSpPr>
        <p:spPr>
          <a:xfrm>
            <a:off x="4818888" y="2313432"/>
            <a:ext cx="281941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7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黄金</a:t>
            </a:r>
          </a:p>
        </p:txBody>
      </p:sp>
      <p:sp>
        <p:nvSpPr>
          <p:cNvPr id="373" name="Rectangle 118"/>
          <p:cNvSpPr/>
          <p:nvPr/>
        </p:nvSpPr>
        <p:spPr>
          <a:xfrm>
            <a:off x="5522976" y="2295144"/>
            <a:ext cx="768097" cy="210313"/>
          </a:xfrm>
          <a:prstGeom prst="rect">
            <a:avLst/>
          </a:prstGeom>
          <a:solidFill>
            <a:srgbClr val="E6FFE6"/>
          </a:solidFill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4" name="TextBox 119"/>
          <p:cNvSpPr txBox="1"/>
          <p:nvPr/>
        </p:nvSpPr>
        <p:spPr>
          <a:xfrm>
            <a:off x="5755983" y="2313432"/>
            <a:ext cx="302082" cy="186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00"/>
            </a:lvl1pPr>
          </a:lstStyle>
          <a:p>
            <a:pPr/>
            <a:r>
              <a:t>+10%</a:t>
            </a:r>
          </a:p>
        </p:txBody>
      </p:sp>
      <p:sp>
        <p:nvSpPr>
          <p:cNvPr id="375" name="Rectangle 120"/>
          <p:cNvSpPr/>
          <p:nvPr/>
        </p:nvSpPr>
        <p:spPr>
          <a:xfrm>
            <a:off x="6291071" y="2295144"/>
            <a:ext cx="768097" cy="210313"/>
          </a:xfrm>
          <a:prstGeom prst="rect">
            <a:avLst/>
          </a:prstGeom>
          <a:solidFill>
            <a:srgbClr val="E6FFE6"/>
          </a:solidFill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6" name="TextBox 121"/>
          <p:cNvSpPr txBox="1"/>
          <p:nvPr/>
        </p:nvSpPr>
        <p:spPr>
          <a:xfrm>
            <a:off x="6524078" y="2313432"/>
            <a:ext cx="302083" cy="186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00"/>
            </a:lvl1pPr>
          </a:lstStyle>
          <a:p>
            <a:pPr/>
            <a:r>
              <a:t>+18%</a:t>
            </a:r>
          </a:p>
        </p:txBody>
      </p:sp>
      <p:sp>
        <p:nvSpPr>
          <p:cNvPr id="377" name="Rectangle 122"/>
          <p:cNvSpPr/>
          <p:nvPr/>
        </p:nvSpPr>
        <p:spPr>
          <a:xfrm>
            <a:off x="7059168" y="2295144"/>
            <a:ext cx="768097" cy="210313"/>
          </a:xfrm>
          <a:prstGeom prst="rect">
            <a:avLst/>
          </a:prstGeom>
          <a:solidFill>
            <a:srgbClr val="E6FFE6"/>
          </a:solidFill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8" name="TextBox 123"/>
          <p:cNvSpPr txBox="1"/>
          <p:nvPr/>
        </p:nvSpPr>
        <p:spPr>
          <a:xfrm>
            <a:off x="7292175" y="2313432"/>
            <a:ext cx="302082" cy="186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00"/>
            </a:lvl1pPr>
          </a:lstStyle>
          <a:p>
            <a:pPr/>
            <a:r>
              <a:t>+28%</a:t>
            </a:r>
          </a:p>
        </p:txBody>
      </p:sp>
      <p:sp>
        <p:nvSpPr>
          <p:cNvPr id="379" name="Rectangle 124"/>
          <p:cNvSpPr/>
          <p:nvPr/>
        </p:nvSpPr>
        <p:spPr>
          <a:xfrm>
            <a:off x="7827264" y="2295144"/>
            <a:ext cx="768097" cy="210313"/>
          </a:xfrm>
          <a:prstGeom prst="rect">
            <a:avLst/>
          </a:prstGeom>
          <a:solidFill>
            <a:srgbClr val="E6FFE6"/>
          </a:solidFill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0" name="TextBox 125"/>
          <p:cNvSpPr txBox="1"/>
          <p:nvPr/>
        </p:nvSpPr>
        <p:spPr>
          <a:xfrm>
            <a:off x="8060271" y="2313432"/>
            <a:ext cx="302082" cy="186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00"/>
            </a:lvl1pPr>
          </a:lstStyle>
          <a:p>
            <a:pPr/>
            <a:r>
              <a:t>+35%</a:t>
            </a:r>
          </a:p>
        </p:txBody>
      </p:sp>
      <p:sp>
        <p:nvSpPr>
          <p:cNvPr id="381" name="Rectangle 126"/>
          <p:cNvSpPr/>
          <p:nvPr/>
        </p:nvSpPr>
        <p:spPr>
          <a:xfrm>
            <a:off x="4754879" y="2505455"/>
            <a:ext cx="768097" cy="210313"/>
          </a:xfrm>
          <a:prstGeom prst="rect">
            <a:avLst/>
          </a:prstGeom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2" name="TextBox 127"/>
          <p:cNvSpPr txBox="1"/>
          <p:nvPr/>
        </p:nvSpPr>
        <p:spPr>
          <a:xfrm>
            <a:off x="4818888" y="2523744"/>
            <a:ext cx="281941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7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美元</a:t>
            </a:r>
          </a:p>
        </p:txBody>
      </p:sp>
      <p:sp>
        <p:nvSpPr>
          <p:cNvPr id="383" name="Rectangle 128"/>
          <p:cNvSpPr/>
          <p:nvPr/>
        </p:nvSpPr>
        <p:spPr>
          <a:xfrm>
            <a:off x="5522976" y="2505455"/>
            <a:ext cx="768097" cy="210313"/>
          </a:xfrm>
          <a:prstGeom prst="rect">
            <a:avLst/>
          </a:prstGeom>
          <a:solidFill>
            <a:srgbClr val="E6FFE6"/>
          </a:solidFill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4" name="TextBox 129"/>
          <p:cNvSpPr txBox="1"/>
          <p:nvPr/>
        </p:nvSpPr>
        <p:spPr>
          <a:xfrm>
            <a:off x="5778512" y="2523744"/>
            <a:ext cx="257024" cy="186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00"/>
            </a:lvl1pPr>
          </a:lstStyle>
          <a:p>
            <a:pPr/>
            <a:r>
              <a:t>+3%</a:t>
            </a:r>
          </a:p>
        </p:txBody>
      </p:sp>
      <p:sp>
        <p:nvSpPr>
          <p:cNvPr id="385" name="Rectangle 130"/>
          <p:cNvSpPr/>
          <p:nvPr/>
        </p:nvSpPr>
        <p:spPr>
          <a:xfrm>
            <a:off x="6291071" y="2505455"/>
            <a:ext cx="768097" cy="210313"/>
          </a:xfrm>
          <a:prstGeom prst="rect">
            <a:avLst/>
          </a:prstGeom>
          <a:solidFill>
            <a:srgbClr val="E6FFE6"/>
          </a:solidFill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6" name="TextBox 131"/>
          <p:cNvSpPr txBox="1"/>
          <p:nvPr/>
        </p:nvSpPr>
        <p:spPr>
          <a:xfrm>
            <a:off x="6546607" y="2523744"/>
            <a:ext cx="257025" cy="186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00"/>
            </a:lvl1pPr>
          </a:lstStyle>
          <a:p>
            <a:pPr/>
            <a:r>
              <a:t>+5%</a:t>
            </a:r>
          </a:p>
        </p:txBody>
      </p:sp>
      <p:sp>
        <p:nvSpPr>
          <p:cNvPr id="387" name="Rectangle 132"/>
          <p:cNvSpPr/>
          <p:nvPr/>
        </p:nvSpPr>
        <p:spPr>
          <a:xfrm>
            <a:off x="7059168" y="2505455"/>
            <a:ext cx="768097" cy="210313"/>
          </a:xfrm>
          <a:prstGeom prst="rect">
            <a:avLst/>
          </a:prstGeom>
          <a:solidFill>
            <a:srgbClr val="E6FFE6"/>
          </a:solidFill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8" name="TextBox 133"/>
          <p:cNvSpPr txBox="1"/>
          <p:nvPr/>
        </p:nvSpPr>
        <p:spPr>
          <a:xfrm>
            <a:off x="7314704" y="2523744"/>
            <a:ext cx="257025" cy="186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00"/>
            </a:lvl1pPr>
          </a:lstStyle>
          <a:p>
            <a:pPr/>
            <a:r>
              <a:t>+8%</a:t>
            </a:r>
          </a:p>
        </p:txBody>
      </p:sp>
      <p:sp>
        <p:nvSpPr>
          <p:cNvPr id="389" name="Rectangle 134"/>
          <p:cNvSpPr/>
          <p:nvPr/>
        </p:nvSpPr>
        <p:spPr>
          <a:xfrm>
            <a:off x="7827264" y="2505455"/>
            <a:ext cx="768097" cy="210313"/>
          </a:xfrm>
          <a:prstGeom prst="rect">
            <a:avLst/>
          </a:prstGeom>
          <a:solidFill>
            <a:srgbClr val="E6FFE6"/>
          </a:solidFill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0" name="TextBox 135"/>
          <p:cNvSpPr txBox="1"/>
          <p:nvPr/>
        </p:nvSpPr>
        <p:spPr>
          <a:xfrm>
            <a:off x="8060271" y="2523744"/>
            <a:ext cx="302082" cy="186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00"/>
            </a:lvl1pPr>
          </a:lstStyle>
          <a:p>
            <a:pPr/>
            <a:r>
              <a:t>+10%</a:t>
            </a:r>
          </a:p>
        </p:txBody>
      </p:sp>
      <p:sp>
        <p:nvSpPr>
          <p:cNvPr id="391" name="Rectangle 136"/>
          <p:cNvSpPr/>
          <p:nvPr/>
        </p:nvSpPr>
        <p:spPr>
          <a:xfrm>
            <a:off x="4754879" y="2715767"/>
            <a:ext cx="768097" cy="210313"/>
          </a:xfrm>
          <a:prstGeom prst="rect">
            <a:avLst/>
          </a:prstGeom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2" name="TextBox 137"/>
          <p:cNvSpPr txBox="1"/>
          <p:nvPr/>
        </p:nvSpPr>
        <p:spPr>
          <a:xfrm>
            <a:off x="4818888" y="2734055"/>
            <a:ext cx="281941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7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原油</a:t>
            </a:r>
          </a:p>
        </p:txBody>
      </p:sp>
      <p:sp>
        <p:nvSpPr>
          <p:cNvPr id="393" name="Rectangle 138"/>
          <p:cNvSpPr/>
          <p:nvPr/>
        </p:nvSpPr>
        <p:spPr>
          <a:xfrm>
            <a:off x="5522976" y="2715767"/>
            <a:ext cx="768097" cy="210313"/>
          </a:xfrm>
          <a:prstGeom prst="rect">
            <a:avLst/>
          </a:prstGeom>
          <a:solidFill>
            <a:schemeClr val="accent2">
              <a:hueOff val="-44018"/>
              <a:satOff val="52282"/>
              <a:lumOff val="42346"/>
            </a:schemeClr>
          </a:solidFill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4" name="TextBox 139"/>
          <p:cNvSpPr txBox="1"/>
          <p:nvPr/>
        </p:nvSpPr>
        <p:spPr>
          <a:xfrm>
            <a:off x="5764512" y="2734055"/>
            <a:ext cx="285023" cy="18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00"/>
            </a:lvl1pPr>
          </a:lstStyle>
          <a:p>
            <a:pPr/>
            <a:r>
              <a:t>-10%</a:t>
            </a:r>
          </a:p>
        </p:txBody>
      </p:sp>
      <p:sp>
        <p:nvSpPr>
          <p:cNvPr id="395" name="Rectangle 140"/>
          <p:cNvSpPr/>
          <p:nvPr/>
        </p:nvSpPr>
        <p:spPr>
          <a:xfrm>
            <a:off x="6291071" y="2715767"/>
            <a:ext cx="768097" cy="210313"/>
          </a:xfrm>
          <a:prstGeom prst="rect">
            <a:avLst/>
          </a:prstGeom>
          <a:solidFill>
            <a:schemeClr val="accent2">
              <a:hueOff val="-44018"/>
              <a:satOff val="52282"/>
              <a:lumOff val="42346"/>
            </a:schemeClr>
          </a:solidFill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6" name="TextBox 141"/>
          <p:cNvSpPr txBox="1"/>
          <p:nvPr/>
        </p:nvSpPr>
        <p:spPr>
          <a:xfrm>
            <a:off x="6532608" y="2734055"/>
            <a:ext cx="285023" cy="18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00"/>
            </a:lvl1pPr>
          </a:lstStyle>
          <a:p>
            <a:pPr/>
            <a:r>
              <a:t>-20%</a:t>
            </a:r>
          </a:p>
        </p:txBody>
      </p:sp>
      <p:sp>
        <p:nvSpPr>
          <p:cNvPr id="397" name="Rectangle 142"/>
          <p:cNvSpPr/>
          <p:nvPr/>
        </p:nvSpPr>
        <p:spPr>
          <a:xfrm>
            <a:off x="7059168" y="2715767"/>
            <a:ext cx="768097" cy="210313"/>
          </a:xfrm>
          <a:prstGeom prst="rect">
            <a:avLst/>
          </a:prstGeom>
          <a:solidFill>
            <a:schemeClr val="accent2">
              <a:hueOff val="-44018"/>
              <a:satOff val="52282"/>
              <a:lumOff val="42346"/>
            </a:schemeClr>
          </a:solidFill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8" name="TextBox 143"/>
          <p:cNvSpPr txBox="1"/>
          <p:nvPr/>
        </p:nvSpPr>
        <p:spPr>
          <a:xfrm>
            <a:off x="7300705" y="2734055"/>
            <a:ext cx="285023" cy="18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00"/>
            </a:lvl1pPr>
          </a:lstStyle>
          <a:p>
            <a:pPr/>
            <a:r>
              <a:t>-30%</a:t>
            </a:r>
          </a:p>
        </p:txBody>
      </p:sp>
      <p:sp>
        <p:nvSpPr>
          <p:cNvPr id="399" name="Rectangle 144"/>
          <p:cNvSpPr/>
          <p:nvPr/>
        </p:nvSpPr>
        <p:spPr>
          <a:xfrm>
            <a:off x="7827264" y="2715767"/>
            <a:ext cx="768097" cy="210313"/>
          </a:xfrm>
          <a:prstGeom prst="rect">
            <a:avLst/>
          </a:prstGeom>
          <a:solidFill>
            <a:schemeClr val="accent2">
              <a:hueOff val="-44018"/>
              <a:satOff val="52282"/>
              <a:lumOff val="42346"/>
            </a:schemeClr>
          </a:solidFill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0" name="TextBox 145"/>
          <p:cNvSpPr txBox="1"/>
          <p:nvPr/>
        </p:nvSpPr>
        <p:spPr>
          <a:xfrm>
            <a:off x="8068800" y="2734055"/>
            <a:ext cx="285023" cy="18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00"/>
            </a:lvl1pPr>
          </a:lstStyle>
          <a:p>
            <a:pPr/>
            <a:r>
              <a:t>-35%</a:t>
            </a:r>
          </a:p>
        </p:txBody>
      </p:sp>
      <p:sp>
        <p:nvSpPr>
          <p:cNvPr id="401" name="Rectangle 146"/>
          <p:cNvSpPr/>
          <p:nvPr/>
        </p:nvSpPr>
        <p:spPr>
          <a:xfrm>
            <a:off x="4754879" y="2926079"/>
            <a:ext cx="768097" cy="210313"/>
          </a:xfrm>
          <a:prstGeom prst="rect">
            <a:avLst/>
          </a:prstGeom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2" name="TextBox 147"/>
          <p:cNvSpPr txBox="1"/>
          <p:nvPr/>
        </p:nvSpPr>
        <p:spPr>
          <a:xfrm>
            <a:off x="4818888" y="2944367"/>
            <a:ext cx="370841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7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比特币</a:t>
            </a:r>
          </a:p>
        </p:txBody>
      </p:sp>
      <p:sp>
        <p:nvSpPr>
          <p:cNvPr id="403" name="Rectangle 148"/>
          <p:cNvSpPr/>
          <p:nvPr/>
        </p:nvSpPr>
        <p:spPr>
          <a:xfrm>
            <a:off x="5522976" y="2926079"/>
            <a:ext cx="768097" cy="210313"/>
          </a:xfrm>
          <a:prstGeom prst="rect">
            <a:avLst/>
          </a:prstGeom>
          <a:solidFill>
            <a:schemeClr val="accent2">
              <a:hueOff val="-44018"/>
              <a:satOff val="52282"/>
              <a:lumOff val="42346"/>
            </a:schemeClr>
          </a:solidFill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4" name="TextBox 149"/>
          <p:cNvSpPr txBox="1"/>
          <p:nvPr/>
        </p:nvSpPr>
        <p:spPr>
          <a:xfrm>
            <a:off x="5764512" y="2944367"/>
            <a:ext cx="285023" cy="18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00"/>
            </a:lvl1pPr>
          </a:lstStyle>
          <a:p>
            <a:pPr/>
            <a:r>
              <a:t>-15%</a:t>
            </a:r>
          </a:p>
        </p:txBody>
      </p:sp>
      <p:sp>
        <p:nvSpPr>
          <p:cNvPr id="405" name="Rectangle 150"/>
          <p:cNvSpPr/>
          <p:nvPr/>
        </p:nvSpPr>
        <p:spPr>
          <a:xfrm>
            <a:off x="6291071" y="2926079"/>
            <a:ext cx="768097" cy="210313"/>
          </a:xfrm>
          <a:prstGeom prst="rect">
            <a:avLst/>
          </a:prstGeom>
          <a:solidFill>
            <a:schemeClr val="accent2">
              <a:hueOff val="-44018"/>
              <a:satOff val="52282"/>
              <a:lumOff val="42346"/>
            </a:schemeClr>
          </a:solidFill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6" name="TextBox 151"/>
          <p:cNvSpPr txBox="1"/>
          <p:nvPr/>
        </p:nvSpPr>
        <p:spPr>
          <a:xfrm>
            <a:off x="6532608" y="2944367"/>
            <a:ext cx="285023" cy="18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00"/>
            </a:lvl1pPr>
          </a:lstStyle>
          <a:p>
            <a:pPr/>
            <a:r>
              <a:t>-25%</a:t>
            </a:r>
          </a:p>
        </p:txBody>
      </p:sp>
      <p:sp>
        <p:nvSpPr>
          <p:cNvPr id="407" name="Rectangle 152"/>
          <p:cNvSpPr/>
          <p:nvPr/>
        </p:nvSpPr>
        <p:spPr>
          <a:xfrm>
            <a:off x="7059168" y="2926079"/>
            <a:ext cx="768097" cy="210313"/>
          </a:xfrm>
          <a:prstGeom prst="rect">
            <a:avLst/>
          </a:prstGeom>
          <a:solidFill>
            <a:schemeClr val="accent2">
              <a:hueOff val="-44018"/>
              <a:satOff val="52282"/>
              <a:lumOff val="42346"/>
            </a:schemeClr>
          </a:solidFill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8" name="TextBox 153"/>
          <p:cNvSpPr txBox="1"/>
          <p:nvPr/>
        </p:nvSpPr>
        <p:spPr>
          <a:xfrm>
            <a:off x="7300705" y="2944367"/>
            <a:ext cx="285023" cy="18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00"/>
            </a:lvl1pPr>
          </a:lstStyle>
          <a:p>
            <a:pPr/>
            <a:r>
              <a:t>-35%</a:t>
            </a:r>
          </a:p>
        </p:txBody>
      </p:sp>
      <p:sp>
        <p:nvSpPr>
          <p:cNvPr id="409" name="Rectangle 154"/>
          <p:cNvSpPr/>
          <p:nvPr/>
        </p:nvSpPr>
        <p:spPr>
          <a:xfrm>
            <a:off x="7827264" y="2926079"/>
            <a:ext cx="768097" cy="210313"/>
          </a:xfrm>
          <a:prstGeom prst="rect">
            <a:avLst/>
          </a:prstGeom>
          <a:solidFill>
            <a:schemeClr val="accent2">
              <a:hueOff val="-44018"/>
              <a:satOff val="52282"/>
              <a:lumOff val="42346"/>
            </a:schemeClr>
          </a:solidFill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0" name="TextBox 155"/>
          <p:cNvSpPr txBox="1"/>
          <p:nvPr/>
        </p:nvSpPr>
        <p:spPr>
          <a:xfrm>
            <a:off x="8068800" y="2944367"/>
            <a:ext cx="285023" cy="18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00"/>
            </a:lvl1pPr>
          </a:lstStyle>
          <a:p>
            <a:pPr/>
            <a:r>
              <a:t>-20%</a:t>
            </a:r>
          </a:p>
        </p:txBody>
      </p:sp>
      <p:sp>
        <p:nvSpPr>
          <p:cNvPr id="411" name="Rectangle 156"/>
          <p:cNvSpPr/>
          <p:nvPr/>
        </p:nvSpPr>
        <p:spPr>
          <a:xfrm>
            <a:off x="4754879" y="3136392"/>
            <a:ext cx="768097" cy="210313"/>
          </a:xfrm>
          <a:prstGeom prst="rect">
            <a:avLst/>
          </a:prstGeom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2" name="TextBox 157"/>
          <p:cNvSpPr txBox="1"/>
          <p:nvPr/>
        </p:nvSpPr>
        <p:spPr>
          <a:xfrm>
            <a:off x="4818888" y="3154679"/>
            <a:ext cx="246910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700">
                <a:solidFill>
                  <a:srgbClr val="404040"/>
                </a:solidFill>
              </a:defRPr>
            </a:pPr>
            <a:r>
              <a:t>A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股</a:t>
            </a:r>
          </a:p>
        </p:txBody>
      </p:sp>
      <p:sp>
        <p:nvSpPr>
          <p:cNvPr id="413" name="Rectangle 158"/>
          <p:cNvSpPr/>
          <p:nvPr/>
        </p:nvSpPr>
        <p:spPr>
          <a:xfrm>
            <a:off x="5522976" y="3136392"/>
            <a:ext cx="768097" cy="210313"/>
          </a:xfrm>
          <a:prstGeom prst="rect">
            <a:avLst/>
          </a:prstGeom>
          <a:solidFill>
            <a:schemeClr val="accent2">
              <a:hueOff val="-44018"/>
              <a:satOff val="52282"/>
              <a:lumOff val="42346"/>
            </a:schemeClr>
          </a:solidFill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4" name="TextBox 159"/>
          <p:cNvSpPr txBox="1"/>
          <p:nvPr/>
        </p:nvSpPr>
        <p:spPr>
          <a:xfrm>
            <a:off x="5787041" y="3154679"/>
            <a:ext cx="239966" cy="18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00"/>
            </a:lvl1pPr>
          </a:lstStyle>
          <a:p>
            <a:pPr/>
            <a:r>
              <a:t>-5%</a:t>
            </a:r>
          </a:p>
        </p:txBody>
      </p:sp>
      <p:sp>
        <p:nvSpPr>
          <p:cNvPr id="415" name="Rectangle 160"/>
          <p:cNvSpPr/>
          <p:nvPr/>
        </p:nvSpPr>
        <p:spPr>
          <a:xfrm>
            <a:off x="6291071" y="3136392"/>
            <a:ext cx="768097" cy="210313"/>
          </a:xfrm>
          <a:prstGeom prst="rect">
            <a:avLst/>
          </a:prstGeom>
          <a:solidFill>
            <a:schemeClr val="accent2">
              <a:hueOff val="-44018"/>
              <a:satOff val="52282"/>
              <a:lumOff val="42346"/>
            </a:schemeClr>
          </a:solidFill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6" name="TextBox 161"/>
          <p:cNvSpPr txBox="1"/>
          <p:nvPr/>
        </p:nvSpPr>
        <p:spPr>
          <a:xfrm>
            <a:off x="6532608" y="3154679"/>
            <a:ext cx="285023" cy="18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00"/>
            </a:lvl1pPr>
          </a:lstStyle>
          <a:p>
            <a:pPr/>
            <a:r>
              <a:t>-10%</a:t>
            </a:r>
          </a:p>
        </p:txBody>
      </p:sp>
      <p:sp>
        <p:nvSpPr>
          <p:cNvPr id="417" name="Rectangle 162"/>
          <p:cNvSpPr/>
          <p:nvPr/>
        </p:nvSpPr>
        <p:spPr>
          <a:xfrm>
            <a:off x="7059168" y="3136392"/>
            <a:ext cx="768097" cy="210313"/>
          </a:xfrm>
          <a:prstGeom prst="rect">
            <a:avLst/>
          </a:prstGeom>
          <a:solidFill>
            <a:schemeClr val="accent2">
              <a:hueOff val="-44018"/>
              <a:satOff val="52282"/>
              <a:lumOff val="42346"/>
            </a:schemeClr>
          </a:solidFill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8" name="TextBox 163"/>
          <p:cNvSpPr txBox="1"/>
          <p:nvPr/>
        </p:nvSpPr>
        <p:spPr>
          <a:xfrm>
            <a:off x="7300705" y="3154679"/>
            <a:ext cx="285023" cy="18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00"/>
            </a:lvl1pPr>
          </a:lstStyle>
          <a:p>
            <a:pPr/>
            <a:r>
              <a:t>-15%</a:t>
            </a:r>
          </a:p>
        </p:txBody>
      </p:sp>
      <p:sp>
        <p:nvSpPr>
          <p:cNvPr id="419" name="Rectangle 164"/>
          <p:cNvSpPr/>
          <p:nvPr/>
        </p:nvSpPr>
        <p:spPr>
          <a:xfrm>
            <a:off x="7827264" y="3136392"/>
            <a:ext cx="768097" cy="210313"/>
          </a:xfrm>
          <a:prstGeom prst="rect">
            <a:avLst/>
          </a:prstGeom>
          <a:solidFill>
            <a:schemeClr val="accent2">
              <a:hueOff val="-44018"/>
              <a:satOff val="52282"/>
              <a:lumOff val="42346"/>
            </a:schemeClr>
          </a:solidFill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0" name="TextBox 165"/>
          <p:cNvSpPr txBox="1"/>
          <p:nvPr/>
        </p:nvSpPr>
        <p:spPr>
          <a:xfrm>
            <a:off x="8068800" y="3154679"/>
            <a:ext cx="285023" cy="18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00"/>
            </a:lvl1pPr>
          </a:lstStyle>
          <a:p>
            <a:pPr/>
            <a:r>
              <a:t>-12%</a:t>
            </a:r>
          </a:p>
        </p:txBody>
      </p:sp>
      <p:sp>
        <p:nvSpPr>
          <p:cNvPr id="421" name="Rectangle 166"/>
          <p:cNvSpPr/>
          <p:nvPr/>
        </p:nvSpPr>
        <p:spPr>
          <a:xfrm>
            <a:off x="4754879" y="3346703"/>
            <a:ext cx="768097" cy="210313"/>
          </a:xfrm>
          <a:prstGeom prst="rect">
            <a:avLst/>
          </a:prstGeom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2" name="TextBox 167"/>
          <p:cNvSpPr txBox="1"/>
          <p:nvPr/>
        </p:nvSpPr>
        <p:spPr>
          <a:xfrm>
            <a:off x="4818888" y="3364991"/>
            <a:ext cx="281941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7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平均</a:t>
            </a:r>
          </a:p>
        </p:txBody>
      </p:sp>
      <p:sp>
        <p:nvSpPr>
          <p:cNvPr id="423" name="Rectangle 168"/>
          <p:cNvSpPr/>
          <p:nvPr/>
        </p:nvSpPr>
        <p:spPr>
          <a:xfrm>
            <a:off x="5522976" y="3346703"/>
            <a:ext cx="768097" cy="210313"/>
          </a:xfrm>
          <a:prstGeom prst="rect">
            <a:avLst/>
          </a:prstGeom>
          <a:solidFill>
            <a:schemeClr val="accent2">
              <a:hueOff val="-44018"/>
              <a:satOff val="52282"/>
              <a:lumOff val="42346"/>
            </a:schemeClr>
          </a:solidFill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4" name="TextBox 169"/>
          <p:cNvSpPr txBox="1"/>
          <p:nvPr/>
        </p:nvSpPr>
        <p:spPr>
          <a:xfrm>
            <a:off x="5753291" y="3364991"/>
            <a:ext cx="307465" cy="18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00"/>
            </a:lvl1pPr>
          </a:lstStyle>
          <a:p>
            <a:pPr/>
            <a:r>
              <a:t>-2.9%</a:t>
            </a:r>
          </a:p>
        </p:txBody>
      </p:sp>
      <p:sp>
        <p:nvSpPr>
          <p:cNvPr id="425" name="Rectangle 170"/>
          <p:cNvSpPr/>
          <p:nvPr/>
        </p:nvSpPr>
        <p:spPr>
          <a:xfrm>
            <a:off x="6291071" y="3346703"/>
            <a:ext cx="768097" cy="210313"/>
          </a:xfrm>
          <a:prstGeom prst="rect">
            <a:avLst/>
          </a:prstGeom>
          <a:solidFill>
            <a:schemeClr val="accent2">
              <a:hueOff val="-44018"/>
              <a:satOff val="52282"/>
              <a:lumOff val="42346"/>
            </a:schemeClr>
          </a:solidFill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6" name="TextBox 171"/>
          <p:cNvSpPr txBox="1"/>
          <p:nvPr/>
        </p:nvSpPr>
        <p:spPr>
          <a:xfrm>
            <a:off x="6521387" y="3364991"/>
            <a:ext cx="307465" cy="18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00"/>
            </a:lvl1pPr>
          </a:lstStyle>
          <a:p>
            <a:pPr/>
            <a:r>
              <a:t>-5.3%</a:t>
            </a:r>
          </a:p>
        </p:txBody>
      </p:sp>
      <p:sp>
        <p:nvSpPr>
          <p:cNvPr id="427" name="Rectangle 172"/>
          <p:cNvSpPr/>
          <p:nvPr/>
        </p:nvSpPr>
        <p:spPr>
          <a:xfrm>
            <a:off x="7059168" y="3346703"/>
            <a:ext cx="768097" cy="210313"/>
          </a:xfrm>
          <a:prstGeom prst="rect">
            <a:avLst/>
          </a:prstGeom>
          <a:solidFill>
            <a:schemeClr val="accent2">
              <a:hueOff val="-44018"/>
              <a:satOff val="52282"/>
              <a:lumOff val="42346"/>
            </a:schemeClr>
          </a:solidFill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8" name="TextBox 173"/>
          <p:cNvSpPr txBox="1"/>
          <p:nvPr/>
        </p:nvSpPr>
        <p:spPr>
          <a:xfrm>
            <a:off x="7289484" y="3364991"/>
            <a:ext cx="307465" cy="18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00"/>
            </a:lvl1pPr>
          </a:lstStyle>
          <a:p>
            <a:pPr/>
            <a:r>
              <a:t>-7.4%</a:t>
            </a:r>
          </a:p>
        </p:txBody>
      </p:sp>
      <p:sp>
        <p:nvSpPr>
          <p:cNvPr id="429" name="Rectangle 174"/>
          <p:cNvSpPr/>
          <p:nvPr/>
        </p:nvSpPr>
        <p:spPr>
          <a:xfrm>
            <a:off x="7827264" y="3346703"/>
            <a:ext cx="768097" cy="210313"/>
          </a:xfrm>
          <a:prstGeom prst="rect">
            <a:avLst/>
          </a:prstGeom>
          <a:solidFill>
            <a:schemeClr val="accent2">
              <a:hueOff val="-44018"/>
              <a:satOff val="52282"/>
              <a:lumOff val="42346"/>
            </a:schemeClr>
          </a:solidFill>
          <a:ln w="6350">
            <a:solidFill>
              <a:srgbClr val="D9D9D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0" name="TextBox 175"/>
          <p:cNvSpPr txBox="1"/>
          <p:nvPr/>
        </p:nvSpPr>
        <p:spPr>
          <a:xfrm>
            <a:off x="8057579" y="3364991"/>
            <a:ext cx="307465" cy="18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00"/>
            </a:lvl1pPr>
          </a:lstStyle>
          <a:p>
            <a:pPr/>
            <a:r>
              <a:t>-4.9%</a:t>
            </a:r>
          </a:p>
        </p:txBody>
      </p:sp>
      <p:sp>
        <p:nvSpPr>
          <p:cNvPr id="431" name="TextBox 176"/>
          <p:cNvSpPr txBox="1"/>
          <p:nvPr/>
        </p:nvSpPr>
        <p:spPr>
          <a:xfrm>
            <a:off x="731520" y="4269369"/>
            <a:ext cx="7680960" cy="1765797"/>
          </a:xfrm>
          <a:prstGeom prst="rect">
            <a:avLst/>
          </a:prstGeom>
          <a:solidFill>
            <a:srgbClr val="C9F0FF"/>
          </a:solidFill>
          <a:ln w="25400">
            <a:solidFill>
              <a:srgbClr val="0065BD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9728" tIns="109728" rIns="109728" bIns="109728">
            <a:spAutoFit/>
          </a:bodyPr>
          <a:lstStyle/>
          <a:p>
            <a:pPr>
              <a:defRPr b="1" sz="1100">
                <a:solidFill>
                  <a:srgbClr val="002960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关键差异洞察</a:t>
            </a:r>
          </a:p>
          <a:p>
            <a:pPr/>
            <a:endParaRPr b="1" sz="1100">
              <a:solidFill>
                <a:srgbClr val="002960"/>
              </a:solidFill>
            </a:endParaRPr>
          </a:p>
          <a:p>
            <a:pPr/>
            <a:endParaRPr b="1" sz="1100">
              <a:solidFill>
                <a:srgbClr val="002960"/>
              </a:solidFill>
            </a:endParaRPr>
          </a:p>
          <a:p>
            <a:pPr>
              <a:lnSpc>
                <a:spcPct val="120000"/>
              </a:lnSpc>
              <a:spcBef>
                <a:spcPts val="400"/>
              </a:spcBef>
              <a:defRPr sz="900">
                <a:solidFill>
                  <a:srgbClr val="404040"/>
                </a:solidFill>
              </a:defRPr>
            </a:pPr>
            <a:r>
              <a:t>•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软着陆：权益资产</a:t>
            </a:r>
            <a:r>
              <a:t>(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美股</a:t>
            </a:r>
            <a:r>
              <a:t>+18%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、比特币</a:t>
            </a:r>
            <a:r>
              <a:t>+35%)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显著跑赢，黄金表现平稳</a:t>
            </a:r>
            <a:r>
              <a:t>(+12%)</a:t>
            </a:r>
          </a:p>
          <a:p>
            <a:pPr>
              <a:lnSpc>
                <a:spcPct val="120000"/>
              </a:lnSpc>
              <a:spcBef>
                <a:spcPts val="400"/>
              </a:spcBef>
              <a:defRPr sz="900">
                <a:solidFill>
                  <a:srgbClr val="404040"/>
                </a:solidFill>
              </a:defRPr>
            </a:pPr>
            <a:r>
              <a:t>•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硬着陆：避险资产大幅跑赢，黄金</a:t>
            </a:r>
            <a:r>
              <a:t>+28%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、美债</a:t>
            </a:r>
            <a:r>
              <a:t>+15%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，美股大跌</a:t>
            </a:r>
            <a:r>
              <a:t>-23%</a:t>
            </a:r>
          </a:p>
          <a:p>
            <a:pPr>
              <a:lnSpc>
                <a:spcPct val="120000"/>
              </a:lnSpc>
              <a:spcBef>
                <a:spcPts val="400"/>
              </a:spcBef>
              <a:defRPr sz="900">
                <a:solidFill>
                  <a:srgbClr val="404040"/>
                </a:solidFill>
              </a:defRPr>
            </a:pPr>
            <a:r>
              <a:t>•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黄金在两种情景下均为正收益，是唯一全天候资产，硬着陆时弹性更大</a:t>
            </a:r>
            <a:r>
              <a:t>(28% vs 12%)</a:t>
            </a:r>
          </a:p>
          <a:p>
            <a:pPr>
              <a:lnSpc>
                <a:spcPct val="120000"/>
              </a:lnSpc>
              <a:spcBef>
                <a:spcPts val="400"/>
              </a:spcBef>
              <a:defRPr sz="900">
                <a:solidFill>
                  <a:srgbClr val="404040"/>
                </a:solidFill>
              </a:defRPr>
            </a:pPr>
            <a:r>
              <a:t>•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比特币在软着陆时暴涨</a:t>
            </a:r>
            <a:r>
              <a:t>+35%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，但硬着陆时波动剧烈</a:t>
            </a:r>
            <a:r>
              <a:t>(-35%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后反弹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TextBox 1"/>
          <p:cNvSpPr txBox="1"/>
          <p:nvPr/>
        </p:nvSpPr>
        <p:spPr>
          <a:xfrm>
            <a:off x="457200" y="365759"/>
            <a:ext cx="8229600" cy="594361"/>
          </a:xfrm>
          <a:prstGeom prst="rect">
            <a:avLst/>
          </a:prstGeom>
          <a:solidFill>
            <a:srgbClr val="00296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b="1"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债券与房地产直接受益于融资成本下降(传导时滞1-3个月)，权益资产通过流动性宽松间接受益(时滞3-6个月)，避险资产则提前反应(领先指标)</a:t>
            </a:r>
          </a:p>
        </p:txBody>
      </p:sp>
      <p:sp>
        <p:nvSpPr>
          <p:cNvPr id="434" name="Text 2"/>
          <p:cNvSpPr/>
          <p:nvPr/>
        </p:nvSpPr>
        <p:spPr>
          <a:xfrm>
            <a:off x="403033" y="1532179"/>
            <a:ext cx="5657091" cy="3912194"/>
          </a:xfrm>
          <a:prstGeom prst="rect">
            <a:avLst/>
          </a:prstGeom>
          <a:solidFill>
            <a:srgbClr val="FAFAFA"/>
          </a:solidFill>
          <a:ln w="3175">
            <a:solidFill>
              <a:srgbClr val="E0E0E0"/>
            </a:solidFill>
          </a:ln>
        </p:spPr>
        <p:txBody>
          <a:bodyPr lIns="45719" rIns="45719" anchor="ctr"/>
          <a:lstStyle/>
          <a:p>
            <a:pPr defTabSz="1219200">
              <a:defRPr sz="900"/>
            </a:pPr>
          </a:p>
        </p:txBody>
      </p:sp>
      <p:sp>
        <p:nvSpPr>
          <p:cNvPr id="435" name="Text 3"/>
          <p:cNvSpPr/>
          <p:nvPr/>
        </p:nvSpPr>
        <p:spPr>
          <a:xfrm>
            <a:off x="1261025" y="1635893"/>
            <a:ext cx="754280" cy="414854"/>
          </a:xfrm>
          <a:prstGeom prst="roundRect">
            <a:avLst>
              <a:gd name="adj" fmla="val 6818"/>
            </a:avLst>
          </a:prstGeom>
          <a:solidFill>
            <a:srgbClr val="C9F0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219200">
              <a:defRPr sz="2400"/>
            </a:pPr>
          </a:p>
        </p:txBody>
      </p:sp>
      <p:sp>
        <p:nvSpPr>
          <p:cNvPr id="436" name="Text 4"/>
          <p:cNvSpPr txBox="1"/>
          <p:nvPr/>
        </p:nvSpPr>
        <p:spPr>
          <a:xfrm>
            <a:off x="1425420" y="1598807"/>
            <a:ext cx="577024" cy="719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219200">
              <a:lnSpc>
                <a:spcPts val="2800"/>
              </a:lnSpc>
              <a:spcBef>
                <a:spcPts val="400"/>
              </a:spcBef>
              <a:defRPr sz="900">
                <a:solidFill>
                  <a:srgbClr val="0065B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买预期</a:t>
            </a:r>
          </a:p>
        </p:txBody>
      </p:sp>
      <p:sp>
        <p:nvSpPr>
          <p:cNvPr id="437" name="Text 5"/>
          <p:cNvSpPr/>
          <p:nvPr/>
        </p:nvSpPr>
        <p:spPr>
          <a:xfrm>
            <a:off x="3052437" y="1635893"/>
            <a:ext cx="754279" cy="414854"/>
          </a:xfrm>
          <a:prstGeom prst="roundRect">
            <a:avLst>
              <a:gd name="adj" fmla="val 6818"/>
            </a:avLst>
          </a:prstGeom>
          <a:solidFill>
            <a:srgbClr val="C9F0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219200">
              <a:defRPr sz="2400"/>
            </a:pPr>
          </a:p>
        </p:txBody>
      </p:sp>
      <p:sp>
        <p:nvSpPr>
          <p:cNvPr id="438" name="Text 6"/>
          <p:cNvSpPr txBox="1"/>
          <p:nvPr/>
        </p:nvSpPr>
        <p:spPr>
          <a:xfrm>
            <a:off x="3216831" y="1598807"/>
            <a:ext cx="577025" cy="719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219200">
              <a:lnSpc>
                <a:spcPts val="2800"/>
              </a:lnSpc>
              <a:spcBef>
                <a:spcPts val="400"/>
              </a:spcBef>
              <a:defRPr sz="900">
                <a:solidFill>
                  <a:srgbClr val="0065B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卖事实</a:t>
            </a:r>
          </a:p>
        </p:txBody>
      </p:sp>
      <p:sp>
        <p:nvSpPr>
          <p:cNvPr id="439" name="Text 7"/>
          <p:cNvSpPr/>
          <p:nvPr/>
        </p:nvSpPr>
        <p:spPr>
          <a:xfrm>
            <a:off x="3976428" y="1635893"/>
            <a:ext cx="1131419" cy="414854"/>
          </a:xfrm>
          <a:prstGeom prst="roundRect">
            <a:avLst>
              <a:gd name="adj" fmla="val 6818"/>
            </a:avLst>
          </a:prstGeom>
          <a:solidFill>
            <a:srgbClr val="C9F0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219200">
              <a:defRPr sz="2400"/>
            </a:pPr>
          </a:p>
        </p:txBody>
      </p:sp>
      <p:sp>
        <p:nvSpPr>
          <p:cNvPr id="440" name="Text 8"/>
          <p:cNvSpPr txBox="1"/>
          <p:nvPr/>
        </p:nvSpPr>
        <p:spPr>
          <a:xfrm>
            <a:off x="4140823" y="1598807"/>
            <a:ext cx="961706" cy="719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219200">
              <a:lnSpc>
                <a:spcPts val="2800"/>
              </a:lnSpc>
              <a:spcBef>
                <a:spcPts val="400"/>
              </a:spcBef>
              <a:defRPr sz="900">
                <a:solidFill>
                  <a:srgbClr val="0065B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基本面验证</a:t>
            </a:r>
          </a:p>
        </p:txBody>
      </p:sp>
      <p:sp>
        <p:nvSpPr>
          <p:cNvPr id="441" name="Text 9"/>
          <p:cNvSpPr txBox="1"/>
          <p:nvPr/>
        </p:nvSpPr>
        <p:spPr>
          <a:xfrm>
            <a:off x="399262" y="2003604"/>
            <a:ext cx="673194" cy="367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r" defTabSz="1219200">
              <a:lnSpc>
                <a:spcPts val="2800"/>
              </a:lnSpc>
              <a:spcBef>
                <a:spcPts val="400"/>
              </a:spcBef>
              <a:defRPr sz="900">
                <a:solidFill>
                  <a:srgbClr val="00296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黄金</a:t>
            </a:r>
          </a:p>
        </p:txBody>
      </p:sp>
      <p:sp>
        <p:nvSpPr>
          <p:cNvPr id="442" name="Text 10"/>
          <p:cNvSpPr txBox="1"/>
          <p:nvPr/>
        </p:nvSpPr>
        <p:spPr>
          <a:xfrm>
            <a:off x="399262" y="2437314"/>
            <a:ext cx="673194" cy="367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r" defTabSz="1219200">
              <a:lnSpc>
                <a:spcPts val="2800"/>
              </a:lnSpc>
              <a:spcBef>
                <a:spcPts val="400"/>
              </a:spcBef>
              <a:defRPr sz="900">
                <a:solidFill>
                  <a:srgbClr val="00296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美债</a:t>
            </a:r>
          </a:p>
        </p:txBody>
      </p:sp>
      <p:sp>
        <p:nvSpPr>
          <p:cNvPr id="443" name="Text 11"/>
          <p:cNvSpPr txBox="1"/>
          <p:nvPr/>
        </p:nvSpPr>
        <p:spPr>
          <a:xfrm>
            <a:off x="399262" y="2871024"/>
            <a:ext cx="673194" cy="719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r" defTabSz="1219200">
              <a:lnSpc>
                <a:spcPts val="2800"/>
              </a:lnSpc>
              <a:spcBef>
                <a:spcPts val="400"/>
              </a:spcBef>
              <a:defRPr sz="900">
                <a:solidFill>
                  <a:srgbClr val="00296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房地产</a:t>
            </a:r>
          </a:p>
        </p:txBody>
      </p:sp>
      <p:sp>
        <p:nvSpPr>
          <p:cNvPr id="444" name="Text 12"/>
          <p:cNvSpPr txBox="1"/>
          <p:nvPr/>
        </p:nvSpPr>
        <p:spPr>
          <a:xfrm>
            <a:off x="399262" y="3304734"/>
            <a:ext cx="673194" cy="367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r" defTabSz="1219200">
              <a:lnSpc>
                <a:spcPts val="2800"/>
              </a:lnSpc>
              <a:spcBef>
                <a:spcPts val="400"/>
              </a:spcBef>
              <a:defRPr sz="900">
                <a:solidFill>
                  <a:srgbClr val="00296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股票</a:t>
            </a:r>
          </a:p>
        </p:txBody>
      </p:sp>
      <p:sp>
        <p:nvSpPr>
          <p:cNvPr id="445" name="Text 13"/>
          <p:cNvSpPr txBox="1"/>
          <p:nvPr/>
        </p:nvSpPr>
        <p:spPr>
          <a:xfrm>
            <a:off x="399262" y="3738444"/>
            <a:ext cx="673194" cy="719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r" defTabSz="1219200">
              <a:lnSpc>
                <a:spcPts val="2800"/>
              </a:lnSpc>
              <a:spcBef>
                <a:spcPts val="400"/>
              </a:spcBef>
              <a:defRPr sz="900">
                <a:solidFill>
                  <a:srgbClr val="00296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大宗商品</a:t>
            </a:r>
          </a:p>
        </p:txBody>
      </p:sp>
      <p:sp>
        <p:nvSpPr>
          <p:cNvPr id="446" name="Text 14"/>
          <p:cNvSpPr/>
          <p:nvPr/>
        </p:nvSpPr>
        <p:spPr>
          <a:xfrm>
            <a:off x="1166740" y="3229306"/>
            <a:ext cx="4695386" cy="18858"/>
          </a:xfrm>
          <a:prstGeom prst="rect">
            <a:avLst/>
          </a:prstGeom>
          <a:solidFill>
            <a:srgbClr val="0065BD"/>
          </a:solidFill>
          <a:ln w="12700">
            <a:miter lim="400000"/>
          </a:ln>
        </p:spPr>
        <p:txBody>
          <a:bodyPr lIns="45719" rIns="45719" anchor="ctr"/>
          <a:lstStyle/>
          <a:p>
            <a:pPr defTabSz="1219200">
              <a:defRPr sz="2400"/>
            </a:pPr>
          </a:p>
        </p:txBody>
      </p:sp>
      <p:sp>
        <p:nvSpPr>
          <p:cNvPr id="447" name="Text 15"/>
          <p:cNvSpPr/>
          <p:nvPr/>
        </p:nvSpPr>
        <p:spPr>
          <a:xfrm>
            <a:off x="2340587" y="1918747"/>
            <a:ext cx="18858" cy="2432550"/>
          </a:xfrm>
          <a:prstGeom prst="rect">
            <a:avLst/>
          </a:prstGeom>
          <a:solidFill>
            <a:srgbClr val="0065BD"/>
          </a:solidFill>
          <a:ln w="12700">
            <a:miter lim="400000"/>
          </a:ln>
        </p:spPr>
        <p:txBody>
          <a:bodyPr lIns="45719" rIns="45719" anchor="ctr"/>
          <a:lstStyle/>
          <a:p>
            <a:pPr defTabSz="1219200">
              <a:defRPr sz="2400"/>
            </a:pPr>
          </a:p>
        </p:txBody>
      </p:sp>
      <p:pic>
        <p:nvPicPr>
          <p:cNvPr id="448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14433" y="1918747"/>
            <a:ext cx="18858" cy="2432550"/>
          </a:xfrm>
          <a:prstGeom prst="rect">
            <a:avLst/>
          </a:prstGeom>
          <a:ln w="12700">
            <a:miter lim="400000"/>
          </a:ln>
        </p:spPr>
      </p:pic>
      <p:pic>
        <p:nvPicPr>
          <p:cNvPr id="449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88279" y="1918747"/>
            <a:ext cx="18858" cy="2432550"/>
          </a:xfrm>
          <a:prstGeom prst="rect">
            <a:avLst/>
          </a:prstGeom>
          <a:ln w="12700">
            <a:miter lim="400000"/>
          </a:ln>
        </p:spPr>
      </p:pic>
      <p:pic>
        <p:nvPicPr>
          <p:cNvPr id="450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01421" y="1918747"/>
            <a:ext cx="471425" cy="471425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12700" dir="5400000">
              <a:srgbClr val="000000">
                <a:alpha val="20000"/>
              </a:srgbClr>
            </a:outerShdw>
          </a:effectLst>
        </p:spPr>
      </p:pic>
      <p:sp>
        <p:nvSpPr>
          <p:cNvPr id="451" name="Text 16"/>
          <p:cNvSpPr txBox="1"/>
          <p:nvPr/>
        </p:nvSpPr>
        <p:spPr>
          <a:xfrm>
            <a:off x="1463429" y="1909947"/>
            <a:ext cx="497382" cy="686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219200">
              <a:lnSpc>
                <a:spcPts val="2800"/>
              </a:lnSpc>
              <a:spcBef>
                <a:spcPts val="400"/>
              </a:spcBef>
              <a:defRPr sz="900">
                <a:solidFill>
                  <a:srgbClr val="00296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+15%</a:t>
            </a:r>
          </a:p>
        </p:txBody>
      </p:sp>
      <p:pic>
        <p:nvPicPr>
          <p:cNvPr id="452" name="Image 3" descr="Image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05758" y="1918747"/>
            <a:ext cx="518567" cy="51856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12700" dir="5400000">
              <a:srgbClr val="000000">
                <a:alpha val="20000"/>
              </a:srgbClr>
            </a:outerShdw>
          </a:effectLst>
        </p:spPr>
      </p:pic>
      <p:sp>
        <p:nvSpPr>
          <p:cNvPr id="453" name="Text 17"/>
          <p:cNvSpPr txBox="1"/>
          <p:nvPr/>
        </p:nvSpPr>
        <p:spPr>
          <a:xfrm>
            <a:off x="2191336" y="1933519"/>
            <a:ext cx="497383" cy="686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219200">
              <a:lnSpc>
                <a:spcPts val="2800"/>
              </a:lnSpc>
              <a:spcBef>
                <a:spcPts val="400"/>
              </a:spcBef>
              <a:defRPr sz="900">
                <a:solidFill>
                  <a:srgbClr val="00296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+18%</a:t>
            </a:r>
          </a:p>
        </p:txBody>
      </p:sp>
      <p:pic>
        <p:nvPicPr>
          <p:cNvPr id="454" name="Image 4" descr="Image 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575268" y="2405198"/>
            <a:ext cx="377140" cy="37714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12700" dir="5400000">
              <a:srgbClr val="000000">
                <a:alpha val="20000"/>
              </a:srgbClr>
            </a:outerShdw>
          </a:effectLst>
        </p:spPr>
      </p:pic>
      <p:sp>
        <p:nvSpPr>
          <p:cNvPr id="455" name="Text 18"/>
          <p:cNvSpPr txBox="1"/>
          <p:nvPr/>
        </p:nvSpPr>
        <p:spPr>
          <a:xfrm>
            <a:off x="2642578" y="2349255"/>
            <a:ext cx="390393" cy="686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219200">
              <a:lnSpc>
                <a:spcPts val="2800"/>
              </a:lnSpc>
              <a:spcBef>
                <a:spcPts val="400"/>
              </a:spcBef>
              <a:defRPr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+5%</a:t>
            </a:r>
          </a:p>
        </p:txBody>
      </p:sp>
      <p:pic>
        <p:nvPicPr>
          <p:cNvPr id="456" name="Image 5" descr="Image 5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044776" y="2405198"/>
            <a:ext cx="424283" cy="42428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12700" dir="5400000">
              <a:srgbClr val="000000">
                <a:alpha val="20000"/>
              </a:srgbClr>
            </a:outerShdw>
          </a:effectLst>
        </p:spPr>
      </p:pic>
      <p:sp>
        <p:nvSpPr>
          <p:cNvPr id="457" name="Text 19"/>
          <p:cNvSpPr txBox="1"/>
          <p:nvPr/>
        </p:nvSpPr>
        <p:spPr>
          <a:xfrm>
            <a:off x="3135658" y="2372827"/>
            <a:ext cx="390394" cy="686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219200">
              <a:lnSpc>
                <a:spcPts val="2800"/>
              </a:lnSpc>
              <a:spcBef>
                <a:spcPts val="400"/>
              </a:spcBef>
              <a:defRPr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+8%</a:t>
            </a:r>
          </a:p>
        </p:txBody>
      </p:sp>
      <p:pic>
        <p:nvPicPr>
          <p:cNvPr id="458" name="Image 6" descr="Image 6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138766" y="2891649"/>
            <a:ext cx="395997" cy="39599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12700" dir="5400000">
              <a:srgbClr val="000000">
                <a:alpha val="20000"/>
              </a:srgbClr>
            </a:outerShdw>
          </a:effectLst>
        </p:spPr>
      </p:pic>
      <p:sp>
        <p:nvSpPr>
          <p:cNvPr id="459" name="Text 20"/>
          <p:cNvSpPr txBox="1"/>
          <p:nvPr/>
        </p:nvSpPr>
        <p:spPr>
          <a:xfrm>
            <a:off x="3215506" y="2845135"/>
            <a:ext cx="390394" cy="686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219200">
              <a:lnSpc>
                <a:spcPts val="2800"/>
              </a:lnSpc>
              <a:spcBef>
                <a:spcPts val="400"/>
              </a:spcBef>
              <a:defRPr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+8%</a:t>
            </a:r>
          </a:p>
        </p:txBody>
      </p:sp>
      <p:pic>
        <p:nvPicPr>
          <p:cNvPr id="460" name="Image 7" descr="Image 7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514433" y="2891649"/>
            <a:ext cx="452568" cy="45256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12700" dir="5400000">
              <a:srgbClr val="000000">
                <a:alpha val="20000"/>
              </a:srgbClr>
            </a:outerShdw>
          </a:effectLst>
        </p:spPr>
      </p:pic>
      <p:sp>
        <p:nvSpPr>
          <p:cNvPr id="461" name="Text 21"/>
          <p:cNvSpPr txBox="1"/>
          <p:nvPr/>
        </p:nvSpPr>
        <p:spPr>
          <a:xfrm>
            <a:off x="3567011" y="2873420"/>
            <a:ext cx="497382" cy="686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219200">
              <a:lnSpc>
                <a:spcPts val="2800"/>
              </a:lnSpc>
              <a:spcBef>
                <a:spcPts val="400"/>
              </a:spcBef>
              <a:defRPr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+12%</a:t>
            </a:r>
          </a:p>
        </p:txBody>
      </p:sp>
      <p:pic>
        <p:nvPicPr>
          <p:cNvPr id="462" name="Image 8" descr="Image 8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608276" y="3378247"/>
            <a:ext cx="490282" cy="49028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12700" dir="5400000">
              <a:srgbClr val="000000">
                <a:alpha val="20000"/>
              </a:srgbClr>
            </a:outerShdw>
          </a:effectLst>
        </p:spPr>
      </p:pic>
      <p:sp>
        <p:nvSpPr>
          <p:cNvPr id="463" name="Text 22"/>
          <p:cNvSpPr txBox="1"/>
          <p:nvPr/>
        </p:nvSpPr>
        <p:spPr>
          <a:xfrm>
            <a:off x="3679711" y="3378875"/>
            <a:ext cx="497382" cy="686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219200">
              <a:lnSpc>
                <a:spcPts val="2800"/>
              </a:lnSpc>
              <a:spcBef>
                <a:spcPts val="400"/>
              </a:spcBef>
              <a:defRPr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+15%</a:t>
            </a:r>
          </a:p>
        </p:txBody>
      </p:sp>
      <p:pic>
        <p:nvPicPr>
          <p:cNvPr id="464" name="Image 9" descr="Image 9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359460" y="3378247"/>
            <a:ext cx="565710" cy="56571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12700" dir="5400000">
              <a:srgbClr val="000000">
                <a:alpha val="20000"/>
              </a:srgbClr>
            </a:outerShdw>
          </a:effectLst>
        </p:spPr>
      </p:pic>
      <p:sp>
        <p:nvSpPr>
          <p:cNvPr id="465" name="Text 23"/>
          <p:cNvSpPr txBox="1"/>
          <p:nvPr/>
        </p:nvSpPr>
        <p:spPr>
          <a:xfrm>
            <a:off x="4468610" y="3416589"/>
            <a:ext cx="497382" cy="686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219200">
              <a:lnSpc>
                <a:spcPts val="2800"/>
              </a:lnSpc>
              <a:spcBef>
                <a:spcPts val="400"/>
              </a:spcBef>
              <a:defRPr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+22%</a:t>
            </a:r>
          </a:p>
        </p:txBody>
      </p:sp>
      <p:pic>
        <p:nvPicPr>
          <p:cNvPr id="466" name="Image 10" descr="Image 10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4688279" y="3864698"/>
            <a:ext cx="358283" cy="35828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12700" dir="5400000">
              <a:srgbClr val="000000">
                <a:alpha val="20000"/>
              </a:srgbClr>
            </a:outerShdw>
          </a:effectLst>
        </p:spPr>
      </p:pic>
      <p:sp>
        <p:nvSpPr>
          <p:cNvPr id="467" name="Text 24"/>
          <p:cNvSpPr txBox="1"/>
          <p:nvPr/>
        </p:nvSpPr>
        <p:spPr>
          <a:xfrm>
            <a:off x="4717433" y="3799327"/>
            <a:ext cx="449147" cy="686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219200">
              <a:lnSpc>
                <a:spcPts val="2800"/>
              </a:lnSpc>
              <a:spcBef>
                <a:spcPts val="400"/>
              </a:spcBef>
              <a:defRPr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-10%</a:t>
            </a:r>
          </a:p>
        </p:txBody>
      </p:sp>
      <p:pic>
        <p:nvPicPr>
          <p:cNvPr id="468" name="Image 11" descr="Image 11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5298625" y="3864698"/>
            <a:ext cx="546853" cy="54685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12700" dir="5400000">
              <a:srgbClr val="000000">
                <a:alpha val="20000"/>
              </a:srgbClr>
            </a:outerShdw>
          </a:effectLst>
        </p:spPr>
      </p:pic>
      <p:sp>
        <p:nvSpPr>
          <p:cNvPr id="469" name="Text 25"/>
          <p:cNvSpPr txBox="1"/>
          <p:nvPr/>
        </p:nvSpPr>
        <p:spPr>
          <a:xfrm>
            <a:off x="5398347" y="3893612"/>
            <a:ext cx="497382" cy="686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219200">
              <a:lnSpc>
                <a:spcPts val="2800"/>
              </a:lnSpc>
              <a:spcBef>
                <a:spcPts val="400"/>
              </a:spcBef>
              <a:defRPr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+25%</a:t>
            </a:r>
          </a:p>
        </p:txBody>
      </p:sp>
      <p:sp>
        <p:nvSpPr>
          <p:cNvPr id="470" name="Text 26"/>
          <p:cNvSpPr txBox="1"/>
          <p:nvPr/>
        </p:nvSpPr>
        <p:spPr>
          <a:xfrm>
            <a:off x="1161083" y="4389009"/>
            <a:ext cx="577024" cy="1473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algn="ctr" defTabSz="1219200">
              <a:lnSpc>
                <a:spcPts val="2800"/>
              </a:lnSpc>
              <a:spcBef>
                <a:spcPts val="400"/>
              </a:spcBef>
              <a:defRPr sz="900">
                <a:solidFill>
                  <a:srgbClr val="0065B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降息前</a:t>
            </a:r>
          </a:p>
          <a:p>
            <a:pPr algn="ctr" defTabSz="1219200">
              <a:lnSpc>
                <a:spcPts val="2800"/>
              </a:lnSpc>
              <a:spcBef>
                <a:spcPts val="400"/>
              </a:spcBef>
              <a:defRPr sz="900">
                <a:solidFill>
                  <a:srgbClr val="0065B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3个月</a:t>
            </a:r>
          </a:p>
        </p:txBody>
      </p:sp>
      <p:sp>
        <p:nvSpPr>
          <p:cNvPr id="471" name="Text 27"/>
          <p:cNvSpPr txBox="1"/>
          <p:nvPr/>
        </p:nvSpPr>
        <p:spPr>
          <a:xfrm>
            <a:off x="2237227" y="4389009"/>
            <a:ext cx="384683" cy="1473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algn="ctr" defTabSz="1219200">
              <a:lnSpc>
                <a:spcPts val="2800"/>
              </a:lnSpc>
              <a:spcBef>
                <a:spcPts val="400"/>
              </a:spcBef>
              <a:defRPr sz="900">
                <a:solidFill>
                  <a:srgbClr val="0065B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降息</a:t>
            </a:r>
          </a:p>
          <a:p>
            <a:pPr algn="ctr" defTabSz="1219200">
              <a:lnSpc>
                <a:spcPts val="2800"/>
              </a:lnSpc>
              <a:spcBef>
                <a:spcPts val="400"/>
              </a:spcBef>
              <a:defRPr sz="900">
                <a:solidFill>
                  <a:srgbClr val="0065B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时点</a:t>
            </a:r>
          </a:p>
        </p:txBody>
      </p:sp>
      <p:sp>
        <p:nvSpPr>
          <p:cNvPr id="472" name="Text 28"/>
          <p:cNvSpPr txBox="1"/>
          <p:nvPr/>
        </p:nvSpPr>
        <p:spPr>
          <a:xfrm>
            <a:off x="3121029" y="4389009"/>
            <a:ext cx="577024" cy="1473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algn="ctr" defTabSz="1219200">
              <a:lnSpc>
                <a:spcPts val="2800"/>
              </a:lnSpc>
              <a:spcBef>
                <a:spcPts val="400"/>
              </a:spcBef>
              <a:defRPr sz="900">
                <a:solidFill>
                  <a:srgbClr val="0065B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降息后</a:t>
            </a:r>
          </a:p>
          <a:p>
            <a:pPr algn="ctr" defTabSz="1219200">
              <a:lnSpc>
                <a:spcPts val="2800"/>
              </a:lnSpc>
              <a:spcBef>
                <a:spcPts val="400"/>
              </a:spcBef>
              <a:defRPr sz="900">
                <a:solidFill>
                  <a:srgbClr val="0065B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3个月</a:t>
            </a:r>
          </a:p>
        </p:txBody>
      </p:sp>
      <p:sp>
        <p:nvSpPr>
          <p:cNvPr id="473" name="Text 29"/>
          <p:cNvSpPr txBox="1"/>
          <p:nvPr/>
        </p:nvSpPr>
        <p:spPr>
          <a:xfrm>
            <a:off x="4195287" y="4389009"/>
            <a:ext cx="577024" cy="1473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algn="ctr" defTabSz="1219200">
              <a:lnSpc>
                <a:spcPts val="2800"/>
              </a:lnSpc>
              <a:spcBef>
                <a:spcPts val="400"/>
              </a:spcBef>
              <a:defRPr sz="900">
                <a:solidFill>
                  <a:srgbClr val="0065B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降息后</a:t>
            </a:r>
          </a:p>
          <a:p>
            <a:pPr algn="ctr" defTabSz="1219200">
              <a:lnSpc>
                <a:spcPts val="2800"/>
              </a:lnSpc>
              <a:spcBef>
                <a:spcPts val="400"/>
              </a:spcBef>
              <a:defRPr sz="900">
                <a:solidFill>
                  <a:srgbClr val="0065B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6个月</a:t>
            </a:r>
          </a:p>
        </p:txBody>
      </p:sp>
      <p:sp>
        <p:nvSpPr>
          <p:cNvPr id="474" name="Text 30"/>
          <p:cNvSpPr txBox="1"/>
          <p:nvPr/>
        </p:nvSpPr>
        <p:spPr>
          <a:xfrm>
            <a:off x="5269332" y="4389009"/>
            <a:ext cx="598663" cy="1473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algn="ctr" defTabSz="1219200">
              <a:lnSpc>
                <a:spcPts val="2800"/>
              </a:lnSpc>
              <a:spcBef>
                <a:spcPts val="400"/>
              </a:spcBef>
              <a:defRPr sz="900">
                <a:solidFill>
                  <a:srgbClr val="0065B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降息后</a:t>
            </a:r>
          </a:p>
          <a:p>
            <a:pPr algn="ctr" defTabSz="1219200">
              <a:lnSpc>
                <a:spcPts val="2800"/>
              </a:lnSpc>
              <a:spcBef>
                <a:spcPts val="400"/>
              </a:spcBef>
              <a:defRPr sz="900">
                <a:solidFill>
                  <a:srgbClr val="0065B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12个月</a:t>
            </a:r>
          </a:p>
        </p:txBody>
      </p:sp>
      <p:sp>
        <p:nvSpPr>
          <p:cNvPr id="475" name="Shape 31"/>
          <p:cNvSpPr/>
          <p:nvPr/>
        </p:nvSpPr>
        <p:spPr>
          <a:xfrm>
            <a:off x="6252353" y="1935239"/>
            <a:ext cx="2260947" cy="1"/>
          </a:xfrm>
          <a:prstGeom prst="line">
            <a:avLst/>
          </a:prstGeom>
          <a:ln w="12700">
            <a:solidFill>
              <a:srgbClr val="0065BD"/>
            </a:solidFill>
          </a:ln>
        </p:spPr>
        <p:txBody>
          <a:bodyPr lIns="45719" rIns="45719"/>
          <a:lstStyle/>
          <a:p>
            <a:pPr defTabSz="1219200">
              <a:defRPr sz="2400"/>
            </a:pPr>
          </a:p>
        </p:txBody>
      </p:sp>
      <p:sp>
        <p:nvSpPr>
          <p:cNvPr id="476" name="Text 32"/>
          <p:cNvSpPr txBox="1"/>
          <p:nvPr/>
        </p:nvSpPr>
        <p:spPr>
          <a:xfrm>
            <a:off x="6252353" y="1576957"/>
            <a:ext cx="2491756" cy="367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219200">
              <a:lnSpc>
                <a:spcPts val="2800"/>
              </a:lnSpc>
              <a:spcBef>
                <a:spcPts val="400"/>
              </a:spcBef>
              <a:defRPr sz="900">
                <a:solidFill>
                  <a:srgbClr val="00296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传导机制</a:t>
            </a:r>
          </a:p>
        </p:txBody>
      </p:sp>
      <p:sp>
        <p:nvSpPr>
          <p:cNvPr id="477" name="Text 33"/>
          <p:cNvSpPr/>
          <p:nvPr/>
        </p:nvSpPr>
        <p:spPr>
          <a:xfrm>
            <a:off x="6235759" y="2055506"/>
            <a:ext cx="2294136" cy="2124853"/>
          </a:xfrm>
          <a:prstGeom prst="rect">
            <a:avLst/>
          </a:prstGeom>
          <a:solidFill>
            <a:srgbClr val="C9F0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219200">
              <a:defRPr sz="2400"/>
            </a:pPr>
          </a:p>
        </p:txBody>
      </p:sp>
      <p:sp>
        <p:nvSpPr>
          <p:cNvPr id="478" name="Shape 34"/>
          <p:cNvSpPr/>
          <p:nvPr/>
        </p:nvSpPr>
        <p:spPr>
          <a:xfrm flipH="1">
            <a:off x="6254616" y="2055507"/>
            <a:ext cx="1" cy="2068281"/>
          </a:xfrm>
          <a:prstGeom prst="line">
            <a:avLst/>
          </a:prstGeom>
          <a:ln w="38100">
            <a:solidFill>
              <a:srgbClr val="0065BD"/>
            </a:solidFill>
          </a:ln>
        </p:spPr>
        <p:txBody>
          <a:bodyPr lIns="45719" rIns="45719"/>
          <a:lstStyle/>
          <a:p>
            <a:pPr defTabSz="1219200">
              <a:defRPr sz="2400"/>
            </a:pPr>
          </a:p>
        </p:txBody>
      </p:sp>
      <p:sp>
        <p:nvSpPr>
          <p:cNvPr id="479" name="Text 35"/>
          <p:cNvSpPr txBox="1"/>
          <p:nvPr/>
        </p:nvSpPr>
        <p:spPr>
          <a:xfrm>
            <a:off x="6367758" y="2187505"/>
            <a:ext cx="1874507" cy="1423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defTabSz="1219200">
              <a:lnSpc>
                <a:spcPts val="2800"/>
              </a:lnSpc>
              <a:spcBef>
                <a:spcPts val="400"/>
              </a:spcBef>
              <a:defRPr b="1" sz="9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关键洞察:</a:t>
            </a:r>
            <a:r>
              <a:rPr b="0"/>
              <a:t> </a:t>
            </a:r>
            <a:endParaRPr b="0"/>
          </a:p>
          <a:p>
            <a:pPr defTabSz="1219200">
              <a:lnSpc>
                <a:spcPts val="2800"/>
              </a:lnSpc>
              <a:spcBef>
                <a:spcPts val="400"/>
              </a:spcBef>
              <a:defRPr b="1" sz="9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0"/>
              <a:t>气泡大小=波动幅度。黄金领先3月启动，股票需3-6月传导，商品最滞后但弹性最大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TextBox 1"/>
          <p:cNvSpPr txBox="1"/>
          <p:nvPr/>
        </p:nvSpPr>
        <p:spPr>
          <a:xfrm>
            <a:off x="457200" y="365759"/>
            <a:ext cx="8229600" cy="594361"/>
          </a:xfrm>
          <a:prstGeom prst="rect">
            <a:avLst/>
          </a:prstGeom>
          <a:solidFill>
            <a:srgbClr val="00296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b="1"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本轮降息周期面临史无前例的三重结构性变量：美债规模达36万亿推高长端利率、俄乌战争重塑能源与央行购金逻辑、美国石油控制权博弈压制通胀但加剧地缘风险</a:t>
            </a:r>
          </a:p>
        </p:txBody>
      </p:sp>
      <p:sp>
        <p:nvSpPr>
          <p:cNvPr id="482" name="Text 1"/>
          <p:cNvSpPr/>
          <p:nvPr/>
        </p:nvSpPr>
        <p:spPr>
          <a:xfrm>
            <a:off x="380999" y="1559068"/>
            <a:ext cx="2705101" cy="3990976"/>
          </a:xfrm>
          <a:prstGeom prst="rect">
            <a:avLst/>
          </a:prstGeom>
          <a:ln w="19050">
            <a:solidFill>
              <a:srgbClr val="003087"/>
            </a:solidFill>
          </a:ln>
        </p:spPr>
        <p:txBody>
          <a:bodyPr lIns="45719" rIns="45719" anchor="ctr"/>
          <a:lstStyle/>
          <a:p>
            <a:pPr defTabSz="914400"/>
          </a:p>
        </p:txBody>
      </p:sp>
      <p:sp>
        <p:nvSpPr>
          <p:cNvPr id="483" name="Text 2"/>
          <p:cNvSpPr/>
          <p:nvPr/>
        </p:nvSpPr>
        <p:spPr>
          <a:xfrm>
            <a:off x="400049" y="1578118"/>
            <a:ext cx="2667001" cy="260897"/>
          </a:xfrm>
          <a:prstGeom prst="rect">
            <a:avLst/>
          </a:prstGeom>
          <a:solidFill>
            <a:srgbClr val="003087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/>
          </a:p>
        </p:txBody>
      </p:sp>
      <p:sp>
        <p:nvSpPr>
          <p:cNvPr id="484" name="Text 3"/>
          <p:cNvSpPr txBox="1"/>
          <p:nvPr/>
        </p:nvSpPr>
        <p:spPr>
          <a:xfrm>
            <a:off x="476249" y="1635268"/>
            <a:ext cx="1830161" cy="167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914400">
              <a:lnSpc>
                <a:spcPts val="1100"/>
              </a:lnSpc>
              <a:defRPr b="1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中美债务博弈新格局</a:t>
            </a:r>
          </a:p>
        </p:txBody>
      </p:sp>
      <p:sp>
        <p:nvSpPr>
          <p:cNvPr id="485" name="Text 4"/>
          <p:cNvSpPr txBox="1"/>
          <p:nvPr/>
        </p:nvSpPr>
        <p:spPr>
          <a:xfrm>
            <a:off x="495299" y="1934264"/>
            <a:ext cx="252603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914400">
              <a:lnSpc>
                <a:spcPts val="800"/>
              </a:lnSpc>
              <a:spcBef>
                <a:spcPts val="400"/>
              </a:spcBef>
              <a:defRPr b="1" sz="900">
                <a:solidFill>
                  <a:srgbClr val="00308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去美元化加速</a:t>
            </a:r>
          </a:p>
        </p:txBody>
      </p:sp>
      <p:sp>
        <p:nvSpPr>
          <p:cNvPr id="486" name="Text 5"/>
          <p:cNvSpPr txBox="1"/>
          <p:nvPr/>
        </p:nvSpPr>
        <p:spPr>
          <a:xfrm>
            <a:off x="552449" y="2096635"/>
            <a:ext cx="2419351" cy="1688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7150" indent="-57150" defTabSz="914400">
              <a:lnSpc>
                <a:spcPts val="2100"/>
              </a:lnSpc>
              <a:spcBef>
                <a:spcPts val="300"/>
              </a:spcBef>
              <a:buSzPct val="100000"/>
              <a:buChar char="•"/>
              <a:defRPr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美国联邦债务: </a:t>
            </a:r>
            <a:r>
              <a:rPr b="1">
                <a:solidFill>
                  <a:srgbClr val="003087"/>
                </a:solidFill>
              </a:rPr>
              <a:t>36万亿美元</a:t>
            </a:r>
            <a:r>
              <a:t> (占GDP 123%)</a:t>
            </a:r>
          </a:p>
          <a:p>
            <a:pPr marL="57150" indent="-57150" defTabSz="914400">
              <a:lnSpc>
                <a:spcPts val="2100"/>
              </a:lnSpc>
              <a:spcBef>
                <a:spcPts val="300"/>
              </a:spcBef>
              <a:buSzPct val="100000"/>
              <a:buChar char="•"/>
              <a:defRPr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中国持有美债: </a:t>
            </a:r>
            <a:r>
              <a:rPr b="1">
                <a:solidFill>
                  <a:srgbClr val="003087"/>
                </a:solidFill>
              </a:rPr>
              <a:t>从1.3万亿降至7600亿</a:t>
            </a:r>
            <a:r>
              <a:t> (2013-2024)</a:t>
            </a:r>
          </a:p>
          <a:p>
            <a:pPr marL="57150" indent="-57150" defTabSz="914400">
              <a:lnSpc>
                <a:spcPts val="2100"/>
              </a:lnSpc>
              <a:spcBef>
                <a:spcPts val="300"/>
              </a:spcBef>
              <a:buSzPct val="100000"/>
              <a:buChar char="•"/>
              <a:defRPr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新兴市场美元储备占比: </a:t>
            </a:r>
            <a:r>
              <a:rPr b="1">
                <a:solidFill>
                  <a:srgbClr val="003087"/>
                </a:solidFill>
              </a:rPr>
              <a:t>从71%降至58%</a:t>
            </a:r>
          </a:p>
          <a:p>
            <a:pPr marL="57150" indent="-57150" defTabSz="914400">
              <a:lnSpc>
                <a:spcPts val="2100"/>
              </a:lnSpc>
              <a:spcBef>
                <a:spcPts val="300"/>
              </a:spcBef>
              <a:buSzPct val="100000"/>
              <a:buChar char="•"/>
              <a:defRPr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美债利息支出: </a:t>
            </a:r>
            <a:r>
              <a:rPr b="1">
                <a:solidFill>
                  <a:srgbClr val="003087"/>
                </a:solidFill>
              </a:rPr>
              <a:t>1.1万亿美元</a:t>
            </a:r>
            <a:r>
              <a:t> (2024年,占GDP 3.93%)</a:t>
            </a:r>
          </a:p>
        </p:txBody>
      </p:sp>
      <p:sp>
        <p:nvSpPr>
          <p:cNvPr id="487" name="Text 6"/>
          <p:cNvSpPr/>
          <p:nvPr/>
        </p:nvSpPr>
        <p:spPr>
          <a:xfrm>
            <a:off x="495299" y="5151928"/>
            <a:ext cx="2476501" cy="283816"/>
          </a:xfrm>
          <a:prstGeom prst="rect">
            <a:avLst/>
          </a:prstGeom>
          <a:solidFill>
            <a:srgbClr val="E6F2FF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/>
          </a:p>
        </p:txBody>
      </p:sp>
      <p:sp>
        <p:nvSpPr>
          <p:cNvPr id="488" name="Text 7"/>
          <p:cNvSpPr txBox="1"/>
          <p:nvPr/>
        </p:nvSpPr>
        <p:spPr>
          <a:xfrm>
            <a:off x="563308" y="5087588"/>
            <a:ext cx="2390014" cy="412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914400">
              <a:lnSpc>
                <a:spcPts val="800"/>
              </a:lnSpc>
              <a:spcBef>
                <a:spcPts val="300"/>
              </a:spcBef>
              <a:defRPr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债务货币化削弱美元信用</a:t>
            </a:r>
          </a:p>
          <a:p>
            <a:pPr defTabSz="914400">
              <a:lnSpc>
                <a:spcPts val="800"/>
              </a:lnSpc>
              <a:spcBef>
                <a:spcPts val="300"/>
              </a:spcBef>
              <a:defRPr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914400">
              <a:lnSpc>
                <a:spcPts val="800"/>
              </a:lnSpc>
              <a:spcBef>
                <a:spcPts val="300"/>
              </a:spcBef>
              <a:defRPr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黄金成为'非主权信用资产'首选</a:t>
            </a:r>
          </a:p>
        </p:txBody>
      </p:sp>
      <p:sp>
        <p:nvSpPr>
          <p:cNvPr id="489" name="Text 8"/>
          <p:cNvSpPr/>
          <p:nvPr/>
        </p:nvSpPr>
        <p:spPr>
          <a:xfrm>
            <a:off x="3219449" y="1559068"/>
            <a:ext cx="2705101" cy="3990976"/>
          </a:xfrm>
          <a:prstGeom prst="rect">
            <a:avLst/>
          </a:prstGeom>
          <a:ln w="19050">
            <a:solidFill>
              <a:srgbClr val="003087"/>
            </a:solidFill>
          </a:ln>
        </p:spPr>
        <p:txBody>
          <a:bodyPr lIns="45719" rIns="45719" anchor="ctr"/>
          <a:lstStyle/>
          <a:p>
            <a:pPr defTabSz="914400"/>
          </a:p>
        </p:txBody>
      </p:sp>
      <p:sp>
        <p:nvSpPr>
          <p:cNvPr id="490" name="Text 9"/>
          <p:cNvSpPr/>
          <p:nvPr/>
        </p:nvSpPr>
        <p:spPr>
          <a:xfrm>
            <a:off x="3238499" y="1578118"/>
            <a:ext cx="2667001" cy="260897"/>
          </a:xfrm>
          <a:prstGeom prst="rect">
            <a:avLst/>
          </a:prstGeom>
          <a:solidFill>
            <a:srgbClr val="003087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/>
          </a:p>
        </p:txBody>
      </p:sp>
      <p:sp>
        <p:nvSpPr>
          <p:cNvPr id="491" name="Text 10"/>
          <p:cNvSpPr txBox="1"/>
          <p:nvPr/>
        </p:nvSpPr>
        <p:spPr>
          <a:xfrm>
            <a:off x="3314699" y="1635268"/>
            <a:ext cx="1725386" cy="167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914400">
              <a:lnSpc>
                <a:spcPts val="1100"/>
              </a:lnSpc>
              <a:defRPr b="1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俄乌战争长期化影响</a:t>
            </a:r>
          </a:p>
        </p:txBody>
      </p:sp>
      <p:sp>
        <p:nvSpPr>
          <p:cNvPr id="492" name="Text 11"/>
          <p:cNvSpPr txBox="1"/>
          <p:nvPr/>
        </p:nvSpPr>
        <p:spPr>
          <a:xfrm>
            <a:off x="3333749" y="1934264"/>
            <a:ext cx="252603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914400">
              <a:lnSpc>
                <a:spcPts val="800"/>
              </a:lnSpc>
              <a:spcBef>
                <a:spcPts val="400"/>
              </a:spcBef>
              <a:defRPr b="1" sz="900">
                <a:solidFill>
                  <a:srgbClr val="00308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地缘溢价常态化</a:t>
            </a:r>
          </a:p>
        </p:txBody>
      </p:sp>
      <p:sp>
        <p:nvSpPr>
          <p:cNvPr id="493" name="Text 12"/>
          <p:cNvSpPr txBox="1"/>
          <p:nvPr/>
        </p:nvSpPr>
        <p:spPr>
          <a:xfrm>
            <a:off x="3390899" y="2096635"/>
            <a:ext cx="2419351" cy="143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7150" indent="-57150" defTabSz="914400">
              <a:lnSpc>
                <a:spcPts val="2100"/>
              </a:lnSpc>
              <a:spcBef>
                <a:spcPts val="300"/>
              </a:spcBef>
              <a:buSzPct val="100000"/>
              <a:buChar char="•"/>
              <a:defRPr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2024年央行购金: </a:t>
            </a:r>
            <a:r>
              <a:rPr b="1">
                <a:solidFill>
                  <a:srgbClr val="003087"/>
                </a:solidFill>
              </a:rPr>
              <a:t>1045吨</a:t>
            </a:r>
            <a:r>
              <a:t> (史上第二高)</a:t>
            </a:r>
          </a:p>
          <a:p>
            <a:pPr marL="57150" indent="-57150" defTabSz="914400">
              <a:lnSpc>
                <a:spcPts val="2100"/>
              </a:lnSpc>
              <a:spcBef>
                <a:spcPts val="300"/>
              </a:spcBef>
              <a:buSzPct val="100000"/>
              <a:buChar char="•"/>
              <a:defRPr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连续三年超千吨: </a:t>
            </a:r>
            <a:r>
              <a:rPr b="1">
                <a:solidFill>
                  <a:srgbClr val="003087"/>
                </a:solidFill>
              </a:rPr>
              <a:t>2022-2024年</a:t>
            </a:r>
            <a:r>
              <a:t> (平均1072吨/年)</a:t>
            </a:r>
          </a:p>
          <a:p>
            <a:pPr marL="57150" indent="-57150" defTabSz="914400">
              <a:lnSpc>
                <a:spcPts val="2100"/>
              </a:lnSpc>
              <a:spcBef>
                <a:spcPts val="300"/>
              </a:spcBef>
              <a:buSzPct val="100000"/>
              <a:buChar char="•"/>
              <a:defRPr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俄罗斯外储冻结: </a:t>
            </a:r>
            <a:r>
              <a:rPr b="1">
                <a:solidFill>
                  <a:srgbClr val="003087"/>
                </a:solidFill>
              </a:rPr>
              <a:t>触发全球去美元化</a:t>
            </a:r>
          </a:p>
          <a:p>
            <a:pPr marL="57150" indent="-57150" defTabSz="914400">
              <a:lnSpc>
                <a:spcPts val="2100"/>
              </a:lnSpc>
              <a:spcBef>
                <a:spcPts val="300"/>
              </a:spcBef>
              <a:buSzPct val="100000"/>
              <a:buChar char="•"/>
              <a:defRPr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欧洲天然气价格涨幅: </a:t>
            </a:r>
            <a:r>
              <a:rPr b="1">
                <a:solidFill>
                  <a:srgbClr val="003087"/>
                </a:solidFill>
              </a:rPr>
              <a:t>150%</a:t>
            </a:r>
            <a:r>
              <a:t> (战前vs战后)</a:t>
            </a:r>
          </a:p>
        </p:txBody>
      </p:sp>
      <p:sp>
        <p:nvSpPr>
          <p:cNvPr id="494" name="Text 13"/>
          <p:cNvSpPr/>
          <p:nvPr/>
        </p:nvSpPr>
        <p:spPr>
          <a:xfrm>
            <a:off x="3333749" y="5151928"/>
            <a:ext cx="2476501" cy="283816"/>
          </a:xfrm>
          <a:prstGeom prst="rect">
            <a:avLst/>
          </a:prstGeom>
          <a:solidFill>
            <a:srgbClr val="E6F2FF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/>
          </a:p>
        </p:txBody>
      </p:sp>
      <p:sp>
        <p:nvSpPr>
          <p:cNvPr id="495" name="Text 14"/>
          <p:cNvSpPr txBox="1"/>
          <p:nvPr/>
        </p:nvSpPr>
        <p:spPr>
          <a:xfrm>
            <a:off x="3401758" y="5087588"/>
            <a:ext cx="2402714" cy="412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914400">
              <a:lnSpc>
                <a:spcPts val="800"/>
              </a:lnSpc>
              <a:spcBef>
                <a:spcPts val="300"/>
              </a:spcBef>
              <a:defRPr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地缘冲突从’黑天鹅'变为'灰犀牛'</a:t>
            </a:r>
          </a:p>
          <a:p>
            <a:pPr defTabSz="914400">
              <a:lnSpc>
                <a:spcPts val="800"/>
              </a:lnSpc>
              <a:spcBef>
                <a:spcPts val="300"/>
              </a:spcBef>
              <a:defRPr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914400">
              <a:lnSpc>
                <a:spcPts val="800"/>
              </a:lnSpc>
              <a:spcBef>
                <a:spcPts val="300"/>
              </a:spcBef>
              <a:defRPr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避险需求结构性抬升</a:t>
            </a:r>
          </a:p>
        </p:txBody>
      </p:sp>
      <p:sp>
        <p:nvSpPr>
          <p:cNvPr id="496" name="Text 15"/>
          <p:cNvSpPr/>
          <p:nvPr/>
        </p:nvSpPr>
        <p:spPr>
          <a:xfrm>
            <a:off x="6057899" y="1559068"/>
            <a:ext cx="2705101" cy="3990976"/>
          </a:xfrm>
          <a:prstGeom prst="rect">
            <a:avLst/>
          </a:prstGeom>
          <a:ln w="19050">
            <a:solidFill>
              <a:srgbClr val="003087"/>
            </a:solidFill>
          </a:ln>
        </p:spPr>
        <p:txBody>
          <a:bodyPr lIns="45719" rIns="45719" anchor="ctr"/>
          <a:lstStyle/>
          <a:p>
            <a:pPr defTabSz="914400"/>
          </a:p>
        </p:txBody>
      </p:sp>
      <p:sp>
        <p:nvSpPr>
          <p:cNvPr id="497" name="Text 16"/>
          <p:cNvSpPr/>
          <p:nvPr/>
        </p:nvSpPr>
        <p:spPr>
          <a:xfrm>
            <a:off x="6076949" y="1578118"/>
            <a:ext cx="2667001" cy="260897"/>
          </a:xfrm>
          <a:prstGeom prst="rect">
            <a:avLst/>
          </a:prstGeom>
          <a:solidFill>
            <a:srgbClr val="003087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/>
          </a:p>
        </p:txBody>
      </p:sp>
      <p:sp>
        <p:nvSpPr>
          <p:cNvPr id="498" name="Text 17"/>
          <p:cNvSpPr txBox="1"/>
          <p:nvPr/>
        </p:nvSpPr>
        <p:spPr>
          <a:xfrm>
            <a:off x="6153149" y="1635268"/>
            <a:ext cx="1922218" cy="167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914400">
              <a:lnSpc>
                <a:spcPts val="1100"/>
              </a:lnSpc>
              <a:defRPr b="1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美国石油控制权战略</a:t>
            </a:r>
          </a:p>
        </p:txBody>
      </p:sp>
      <p:sp>
        <p:nvSpPr>
          <p:cNvPr id="499" name="Text 18"/>
          <p:cNvSpPr txBox="1"/>
          <p:nvPr/>
        </p:nvSpPr>
        <p:spPr>
          <a:xfrm>
            <a:off x="6172199" y="1934264"/>
            <a:ext cx="252603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914400">
              <a:lnSpc>
                <a:spcPts val="800"/>
              </a:lnSpc>
              <a:spcBef>
                <a:spcPts val="400"/>
              </a:spcBef>
              <a:defRPr b="1" sz="900">
                <a:solidFill>
                  <a:srgbClr val="00308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压油价vs稳地缘的两难</a:t>
            </a:r>
          </a:p>
        </p:txBody>
      </p:sp>
      <p:sp>
        <p:nvSpPr>
          <p:cNvPr id="500" name="Text 19"/>
          <p:cNvSpPr txBox="1"/>
          <p:nvPr/>
        </p:nvSpPr>
        <p:spPr>
          <a:xfrm>
            <a:off x="6229349" y="2096635"/>
            <a:ext cx="2419351" cy="170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7150" indent="-57150" defTabSz="914400">
              <a:lnSpc>
                <a:spcPts val="2100"/>
              </a:lnSpc>
              <a:spcBef>
                <a:spcPts val="300"/>
              </a:spcBef>
              <a:buSzPct val="100000"/>
              <a:buChar char="•"/>
              <a:defRPr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美国原油产量: </a:t>
            </a:r>
            <a:r>
              <a:rPr b="1">
                <a:solidFill>
                  <a:srgbClr val="003087"/>
                </a:solidFill>
              </a:rPr>
              <a:t>1330万桶/日</a:t>
            </a:r>
            <a:r>
              <a:t> (全球第一)</a:t>
            </a:r>
          </a:p>
          <a:p>
            <a:pPr marL="57150" indent="-57150" defTabSz="914400">
              <a:lnSpc>
                <a:spcPts val="2100"/>
              </a:lnSpc>
              <a:spcBef>
                <a:spcPts val="300"/>
              </a:spcBef>
              <a:buSzPct val="100000"/>
              <a:buChar char="•"/>
              <a:defRPr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特朗普承诺: </a:t>
            </a:r>
            <a:r>
              <a:rPr b="1">
                <a:solidFill>
                  <a:srgbClr val="003087"/>
                </a:solidFill>
              </a:rPr>
              <a:t>提高产量降低通胀</a:t>
            </a:r>
          </a:p>
          <a:p>
            <a:pPr marL="57150" indent="-57150" defTabSz="914400">
              <a:lnSpc>
                <a:spcPts val="2100"/>
              </a:lnSpc>
              <a:spcBef>
                <a:spcPts val="300"/>
              </a:spcBef>
              <a:buSzPct val="100000"/>
              <a:buChar char="•"/>
              <a:defRPr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OPEC+减产: </a:t>
            </a:r>
            <a:r>
              <a:rPr b="1">
                <a:solidFill>
                  <a:srgbClr val="003087"/>
                </a:solidFill>
              </a:rPr>
              <a:t>220万桶/日</a:t>
            </a:r>
            <a:r>
              <a:t> (沙特100万桶/日)</a:t>
            </a:r>
          </a:p>
          <a:p>
            <a:pPr marL="57150" indent="-57150" defTabSz="914400">
              <a:lnSpc>
                <a:spcPts val="2100"/>
              </a:lnSpc>
              <a:spcBef>
                <a:spcPts val="300"/>
              </a:spcBef>
              <a:buSzPct val="100000"/>
              <a:buChar char="•"/>
              <a:defRPr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WTI油价: </a:t>
            </a:r>
            <a:r>
              <a:rPr b="1">
                <a:solidFill>
                  <a:srgbClr val="003087"/>
                </a:solidFill>
              </a:rPr>
              <a:t>65-75美元区间</a:t>
            </a:r>
            <a:r>
              <a:t> (2024均价77美元)</a:t>
            </a:r>
          </a:p>
        </p:txBody>
      </p:sp>
      <p:sp>
        <p:nvSpPr>
          <p:cNvPr id="501" name="Text 20"/>
          <p:cNvSpPr/>
          <p:nvPr/>
        </p:nvSpPr>
        <p:spPr>
          <a:xfrm>
            <a:off x="6172199" y="5151928"/>
            <a:ext cx="2476501" cy="283816"/>
          </a:xfrm>
          <a:prstGeom prst="rect">
            <a:avLst/>
          </a:prstGeom>
          <a:solidFill>
            <a:srgbClr val="E6F2FF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/>
          </a:p>
        </p:txBody>
      </p:sp>
      <p:sp>
        <p:nvSpPr>
          <p:cNvPr id="502" name="Text 21"/>
          <p:cNvSpPr txBox="1"/>
          <p:nvPr/>
        </p:nvSpPr>
        <p:spPr>
          <a:xfrm>
            <a:off x="6240208" y="5087588"/>
            <a:ext cx="2390014" cy="412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914400">
              <a:lnSpc>
                <a:spcPts val="800"/>
              </a:lnSpc>
              <a:spcBef>
                <a:spcPts val="300"/>
              </a:spcBef>
              <a:defRPr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低油价利于降息但损害能源股</a:t>
            </a:r>
          </a:p>
          <a:p>
            <a:pPr defTabSz="914400">
              <a:lnSpc>
                <a:spcPts val="800"/>
              </a:lnSpc>
              <a:spcBef>
                <a:spcPts val="300"/>
              </a:spcBef>
              <a:defRPr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914400">
              <a:lnSpc>
                <a:spcPts val="800"/>
              </a:lnSpc>
              <a:spcBef>
                <a:spcPts val="300"/>
              </a:spcBef>
              <a:defRPr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高油价提振通胀预期制约降息空间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