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2"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69C9F-C873-4CA1-A048-67FCACF390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1CBAB6-9280-4BE0-AA9E-4973F64C55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D95D8C-436F-4EE9-80CB-5C594B2FC064}"/>
              </a:ext>
            </a:extLst>
          </p:cNvPr>
          <p:cNvSpPr>
            <a:spLocks noGrp="1"/>
          </p:cNvSpPr>
          <p:nvPr>
            <p:ph type="dt" sz="half" idx="10"/>
          </p:nvPr>
        </p:nvSpPr>
        <p:spPr/>
        <p:txBody>
          <a:bodyPr/>
          <a:lstStyle/>
          <a:p>
            <a:fld id="{36833366-611C-4149-B8B3-F44CAD431A40}" type="datetimeFigureOut">
              <a:rPr lang="en-US" smtClean="0"/>
              <a:t>11/16/2023</a:t>
            </a:fld>
            <a:endParaRPr lang="en-US"/>
          </a:p>
        </p:txBody>
      </p:sp>
      <p:sp>
        <p:nvSpPr>
          <p:cNvPr id="5" name="Footer Placeholder 4">
            <a:extLst>
              <a:ext uri="{FF2B5EF4-FFF2-40B4-BE49-F238E27FC236}">
                <a16:creationId xmlns:a16="http://schemas.microsoft.com/office/drawing/2014/main" id="{EC9B3DC9-1D79-4A11-977A-04C94C86BA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6997F-3E2C-4E51-AFCE-EC7BE6AD4775}"/>
              </a:ext>
            </a:extLst>
          </p:cNvPr>
          <p:cNvSpPr>
            <a:spLocks noGrp="1"/>
          </p:cNvSpPr>
          <p:nvPr>
            <p:ph type="sldNum" sz="quarter" idx="12"/>
          </p:nvPr>
        </p:nvSpPr>
        <p:spPr/>
        <p:txBody>
          <a:bodyPr/>
          <a:lstStyle/>
          <a:p>
            <a:fld id="{AFA43705-380D-42A2-A45D-78724935E2F4}" type="slidenum">
              <a:rPr lang="en-US" smtClean="0"/>
              <a:t>‹#›</a:t>
            </a:fld>
            <a:endParaRPr lang="en-US"/>
          </a:p>
        </p:txBody>
      </p:sp>
    </p:spTree>
    <p:extLst>
      <p:ext uri="{BB962C8B-B14F-4D97-AF65-F5344CB8AC3E}">
        <p14:creationId xmlns:p14="http://schemas.microsoft.com/office/powerpoint/2010/main" val="249821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A4993-08F3-4F4A-A9D8-DC6D1883AD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25D2EE-A448-4E92-9E59-8CF7EA42DA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1F67B-FD38-4E4B-83BA-FF4368831164}"/>
              </a:ext>
            </a:extLst>
          </p:cNvPr>
          <p:cNvSpPr>
            <a:spLocks noGrp="1"/>
          </p:cNvSpPr>
          <p:nvPr>
            <p:ph type="dt" sz="half" idx="10"/>
          </p:nvPr>
        </p:nvSpPr>
        <p:spPr/>
        <p:txBody>
          <a:bodyPr/>
          <a:lstStyle/>
          <a:p>
            <a:fld id="{36833366-611C-4149-B8B3-F44CAD431A40}" type="datetimeFigureOut">
              <a:rPr lang="en-US" smtClean="0"/>
              <a:t>11/16/2023</a:t>
            </a:fld>
            <a:endParaRPr lang="en-US"/>
          </a:p>
        </p:txBody>
      </p:sp>
      <p:sp>
        <p:nvSpPr>
          <p:cNvPr id="5" name="Footer Placeholder 4">
            <a:extLst>
              <a:ext uri="{FF2B5EF4-FFF2-40B4-BE49-F238E27FC236}">
                <a16:creationId xmlns:a16="http://schemas.microsoft.com/office/drawing/2014/main" id="{E24E1DB2-8D31-48B9-9896-2EB3A28A66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545E9-D93B-486F-8BAB-85B7CA204718}"/>
              </a:ext>
            </a:extLst>
          </p:cNvPr>
          <p:cNvSpPr>
            <a:spLocks noGrp="1"/>
          </p:cNvSpPr>
          <p:nvPr>
            <p:ph type="sldNum" sz="quarter" idx="12"/>
          </p:nvPr>
        </p:nvSpPr>
        <p:spPr/>
        <p:txBody>
          <a:bodyPr/>
          <a:lstStyle/>
          <a:p>
            <a:fld id="{AFA43705-380D-42A2-A45D-78724935E2F4}" type="slidenum">
              <a:rPr lang="en-US" smtClean="0"/>
              <a:t>‹#›</a:t>
            </a:fld>
            <a:endParaRPr lang="en-US"/>
          </a:p>
        </p:txBody>
      </p:sp>
    </p:spTree>
    <p:extLst>
      <p:ext uri="{BB962C8B-B14F-4D97-AF65-F5344CB8AC3E}">
        <p14:creationId xmlns:p14="http://schemas.microsoft.com/office/powerpoint/2010/main" val="115343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22D746-61A8-49AD-AD94-1CF089B49E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4428BC-30EA-4095-8462-F92000E81B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3D964-06EB-4AE0-B119-09F58B44A76E}"/>
              </a:ext>
            </a:extLst>
          </p:cNvPr>
          <p:cNvSpPr>
            <a:spLocks noGrp="1"/>
          </p:cNvSpPr>
          <p:nvPr>
            <p:ph type="dt" sz="half" idx="10"/>
          </p:nvPr>
        </p:nvSpPr>
        <p:spPr/>
        <p:txBody>
          <a:bodyPr/>
          <a:lstStyle/>
          <a:p>
            <a:fld id="{36833366-611C-4149-B8B3-F44CAD431A40}" type="datetimeFigureOut">
              <a:rPr lang="en-US" smtClean="0"/>
              <a:t>11/16/2023</a:t>
            </a:fld>
            <a:endParaRPr lang="en-US"/>
          </a:p>
        </p:txBody>
      </p:sp>
      <p:sp>
        <p:nvSpPr>
          <p:cNvPr id="5" name="Footer Placeholder 4">
            <a:extLst>
              <a:ext uri="{FF2B5EF4-FFF2-40B4-BE49-F238E27FC236}">
                <a16:creationId xmlns:a16="http://schemas.microsoft.com/office/drawing/2014/main" id="{1A7E8D9C-71CD-4D6B-9729-664F83AAA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C2B3D-A167-422C-85A0-12C66D704B0E}"/>
              </a:ext>
            </a:extLst>
          </p:cNvPr>
          <p:cNvSpPr>
            <a:spLocks noGrp="1"/>
          </p:cNvSpPr>
          <p:nvPr>
            <p:ph type="sldNum" sz="quarter" idx="12"/>
          </p:nvPr>
        </p:nvSpPr>
        <p:spPr/>
        <p:txBody>
          <a:bodyPr/>
          <a:lstStyle/>
          <a:p>
            <a:fld id="{AFA43705-380D-42A2-A45D-78724935E2F4}" type="slidenum">
              <a:rPr lang="en-US" smtClean="0"/>
              <a:t>‹#›</a:t>
            </a:fld>
            <a:endParaRPr lang="en-US"/>
          </a:p>
        </p:txBody>
      </p:sp>
    </p:spTree>
    <p:extLst>
      <p:ext uri="{BB962C8B-B14F-4D97-AF65-F5344CB8AC3E}">
        <p14:creationId xmlns:p14="http://schemas.microsoft.com/office/powerpoint/2010/main" val="1790360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3301F-5629-40A3-BA1D-4C2CEC3F67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90B5EC-30E4-49F3-85BD-032F4506C0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96A67B-AA9E-4B55-B603-C43DEB5006FD}"/>
              </a:ext>
            </a:extLst>
          </p:cNvPr>
          <p:cNvSpPr>
            <a:spLocks noGrp="1"/>
          </p:cNvSpPr>
          <p:nvPr>
            <p:ph type="dt" sz="half" idx="10"/>
          </p:nvPr>
        </p:nvSpPr>
        <p:spPr/>
        <p:txBody>
          <a:bodyPr/>
          <a:lstStyle/>
          <a:p>
            <a:fld id="{36833366-611C-4149-B8B3-F44CAD431A40}" type="datetimeFigureOut">
              <a:rPr lang="en-US" smtClean="0"/>
              <a:t>11/16/2023</a:t>
            </a:fld>
            <a:endParaRPr lang="en-US"/>
          </a:p>
        </p:txBody>
      </p:sp>
      <p:sp>
        <p:nvSpPr>
          <p:cNvPr id="5" name="Footer Placeholder 4">
            <a:extLst>
              <a:ext uri="{FF2B5EF4-FFF2-40B4-BE49-F238E27FC236}">
                <a16:creationId xmlns:a16="http://schemas.microsoft.com/office/drawing/2014/main" id="{C5CF6B21-C7D1-46A0-8740-6EAD23BB6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19E469-D292-4D10-9F41-7383C6B752F5}"/>
              </a:ext>
            </a:extLst>
          </p:cNvPr>
          <p:cNvSpPr>
            <a:spLocks noGrp="1"/>
          </p:cNvSpPr>
          <p:nvPr>
            <p:ph type="sldNum" sz="quarter" idx="12"/>
          </p:nvPr>
        </p:nvSpPr>
        <p:spPr/>
        <p:txBody>
          <a:bodyPr/>
          <a:lstStyle/>
          <a:p>
            <a:fld id="{AFA43705-380D-42A2-A45D-78724935E2F4}" type="slidenum">
              <a:rPr lang="en-US" smtClean="0"/>
              <a:t>‹#›</a:t>
            </a:fld>
            <a:endParaRPr lang="en-US"/>
          </a:p>
        </p:txBody>
      </p:sp>
    </p:spTree>
    <p:extLst>
      <p:ext uri="{BB962C8B-B14F-4D97-AF65-F5344CB8AC3E}">
        <p14:creationId xmlns:p14="http://schemas.microsoft.com/office/powerpoint/2010/main" val="853168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3560-947D-4847-BCCC-103ADE1448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BB9A68-E96C-49D0-BE26-23B94DF197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56EE50-EA2C-408A-95F0-9F106F08A491}"/>
              </a:ext>
            </a:extLst>
          </p:cNvPr>
          <p:cNvSpPr>
            <a:spLocks noGrp="1"/>
          </p:cNvSpPr>
          <p:nvPr>
            <p:ph type="dt" sz="half" idx="10"/>
          </p:nvPr>
        </p:nvSpPr>
        <p:spPr/>
        <p:txBody>
          <a:bodyPr/>
          <a:lstStyle/>
          <a:p>
            <a:fld id="{36833366-611C-4149-B8B3-F44CAD431A40}" type="datetimeFigureOut">
              <a:rPr lang="en-US" smtClean="0"/>
              <a:t>11/16/2023</a:t>
            </a:fld>
            <a:endParaRPr lang="en-US"/>
          </a:p>
        </p:txBody>
      </p:sp>
      <p:sp>
        <p:nvSpPr>
          <p:cNvPr id="5" name="Footer Placeholder 4">
            <a:extLst>
              <a:ext uri="{FF2B5EF4-FFF2-40B4-BE49-F238E27FC236}">
                <a16:creationId xmlns:a16="http://schemas.microsoft.com/office/drawing/2014/main" id="{F6DB9B52-CFF6-4BF7-A4A4-58C516900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5131CE-A533-475F-B499-B4BD6D285BDB}"/>
              </a:ext>
            </a:extLst>
          </p:cNvPr>
          <p:cNvSpPr>
            <a:spLocks noGrp="1"/>
          </p:cNvSpPr>
          <p:nvPr>
            <p:ph type="sldNum" sz="quarter" idx="12"/>
          </p:nvPr>
        </p:nvSpPr>
        <p:spPr/>
        <p:txBody>
          <a:bodyPr/>
          <a:lstStyle/>
          <a:p>
            <a:fld id="{AFA43705-380D-42A2-A45D-78724935E2F4}" type="slidenum">
              <a:rPr lang="en-US" smtClean="0"/>
              <a:t>‹#›</a:t>
            </a:fld>
            <a:endParaRPr lang="en-US"/>
          </a:p>
        </p:txBody>
      </p:sp>
    </p:spTree>
    <p:extLst>
      <p:ext uri="{BB962C8B-B14F-4D97-AF65-F5344CB8AC3E}">
        <p14:creationId xmlns:p14="http://schemas.microsoft.com/office/powerpoint/2010/main" val="336019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601F-649B-4C3C-AEBC-43BA4010EF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37A07C-4E96-4EC2-9786-21554624A4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C859E5-AF1A-47A4-9456-C52AE763EC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9FA181-02EB-49FD-B215-E51FA17AB39F}"/>
              </a:ext>
            </a:extLst>
          </p:cNvPr>
          <p:cNvSpPr>
            <a:spLocks noGrp="1"/>
          </p:cNvSpPr>
          <p:nvPr>
            <p:ph type="dt" sz="half" idx="10"/>
          </p:nvPr>
        </p:nvSpPr>
        <p:spPr/>
        <p:txBody>
          <a:bodyPr/>
          <a:lstStyle/>
          <a:p>
            <a:fld id="{36833366-611C-4149-B8B3-F44CAD431A40}" type="datetimeFigureOut">
              <a:rPr lang="en-US" smtClean="0"/>
              <a:t>11/16/2023</a:t>
            </a:fld>
            <a:endParaRPr lang="en-US"/>
          </a:p>
        </p:txBody>
      </p:sp>
      <p:sp>
        <p:nvSpPr>
          <p:cNvPr id="6" name="Footer Placeholder 5">
            <a:extLst>
              <a:ext uri="{FF2B5EF4-FFF2-40B4-BE49-F238E27FC236}">
                <a16:creationId xmlns:a16="http://schemas.microsoft.com/office/drawing/2014/main" id="{4040A682-F92C-4979-BD43-BA5DBEBE98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020E1-592D-45B8-ABEB-4F7B96700F6F}"/>
              </a:ext>
            </a:extLst>
          </p:cNvPr>
          <p:cNvSpPr>
            <a:spLocks noGrp="1"/>
          </p:cNvSpPr>
          <p:nvPr>
            <p:ph type="sldNum" sz="quarter" idx="12"/>
          </p:nvPr>
        </p:nvSpPr>
        <p:spPr/>
        <p:txBody>
          <a:bodyPr/>
          <a:lstStyle/>
          <a:p>
            <a:fld id="{AFA43705-380D-42A2-A45D-78724935E2F4}" type="slidenum">
              <a:rPr lang="en-US" smtClean="0"/>
              <a:t>‹#›</a:t>
            </a:fld>
            <a:endParaRPr lang="en-US"/>
          </a:p>
        </p:txBody>
      </p:sp>
    </p:spTree>
    <p:extLst>
      <p:ext uri="{BB962C8B-B14F-4D97-AF65-F5344CB8AC3E}">
        <p14:creationId xmlns:p14="http://schemas.microsoft.com/office/powerpoint/2010/main" val="3209229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6E040-CF90-425A-AAC2-F4D1F04BE8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66B866-6773-48FB-9BA2-C694ABABBE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852B00-BBD4-4A68-B111-3578559F11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B66307-778C-44F7-82F9-049BE73D67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809405-1A6C-4091-BB99-8E66A9A894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555CAC-6CDB-4ECE-931A-ECB6D9E347C1}"/>
              </a:ext>
            </a:extLst>
          </p:cNvPr>
          <p:cNvSpPr>
            <a:spLocks noGrp="1"/>
          </p:cNvSpPr>
          <p:nvPr>
            <p:ph type="dt" sz="half" idx="10"/>
          </p:nvPr>
        </p:nvSpPr>
        <p:spPr/>
        <p:txBody>
          <a:bodyPr/>
          <a:lstStyle/>
          <a:p>
            <a:fld id="{36833366-611C-4149-B8B3-F44CAD431A40}" type="datetimeFigureOut">
              <a:rPr lang="en-US" smtClean="0"/>
              <a:t>11/16/2023</a:t>
            </a:fld>
            <a:endParaRPr lang="en-US"/>
          </a:p>
        </p:txBody>
      </p:sp>
      <p:sp>
        <p:nvSpPr>
          <p:cNvPr id="8" name="Footer Placeholder 7">
            <a:extLst>
              <a:ext uri="{FF2B5EF4-FFF2-40B4-BE49-F238E27FC236}">
                <a16:creationId xmlns:a16="http://schemas.microsoft.com/office/drawing/2014/main" id="{38657439-664D-456C-8E70-ADF0366D46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0AD548-F723-43EE-8894-D69DFE9391F4}"/>
              </a:ext>
            </a:extLst>
          </p:cNvPr>
          <p:cNvSpPr>
            <a:spLocks noGrp="1"/>
          </p:cNvSpPr>
          <p:nvPr>
            <p:ph type="sldNum" sz="quarter" idx="12"/>
          </p:nvPr>
        </p:nvSpPr>
        <p:spPr/>
        <p:txBody>
          <a:bodyPr/>
          <a:lstStyle/>
          <a:p>
            <a:fld id="{AFA43705-380D-42A2-A45D-78724935E2F4}" type="slidenum">
              <a:rPr lang="en-US" smtClean="0"/>
              <a:t>‹#›</a:t>
            </a:fld>
            <a:endParaRPr lang="en-US"/>
          </a:p>
        </p:txBody>
      </p:sp>
    </p:spTree>
    <p:extLst>
      <p:ext uri="{BB962C8B-B14F-4D97-AF65-F5344CB8AC3E}">
        <p14:creationId xmlns:p14="http://schemas.microsoft.com/office/powerpoint/2010/main" val="2790578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C442E-7BB9-4D47-8C76-0B69F4C73C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D882CF-7739-41F9-8957-7833C163267E}"/>
              </a:ext>
            </a:extLst>
          </p:cNvPr>
          <p:cNvSpPr>
            <a:spLocks noGrp="1"/>
          </p:cNvSpPr>
          <p:nvPr>
            <p:ph type="dt" sz="half" idx="10"/>
          </p:nvPr>
        </p:nvSpPr>
        <p:spPr/>
        <p:txBody>
          <a:bodyPr/>
          <a:lstStyle/>
          <a:p>
            <a:fld id="{36833366-611C-4149-B8B3-F44CAD431A40}" type="datetimeFigureOut">
              <a:rPr lang="en-US" smtClean="0"/>
              <a:t>11/16/2023</a:t>
            </a:fld>
            <a:endParaRPr lang="en-US"/>
          </a:p>
        </p:txBody>
      </p:sp>
      <p:sp>
        <p:nvSpPr>
          <p:cNvPr id="4" name="Footer Placeholder 3">
            <a:extLst>
              <a:ext uri="{FF2B5EF4-FFF2-40B4-BE49-F238E27FC236}">
                <a16:creationId xmlns:a16="http://schemas.microsoft.com/office/drawing/2014/main" id="{9CDB419D-CA32-474A-8962-37CDF9C3FE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6D722B-ED29-42F0-A553-3A7A6CA6CD7F}"/>
              </a:ext>
            </a:extLst>
          </p:cNvPr>
          <p:cNvSpPr>
            <a:spLocks noGrp="1"/>
          </p:cNvSpPr>
          <p:nvPr>
            <p:ph type="sldNum" sz="quarter" idx="12"/>
          </p:nvPr>
        </p:nvSpPr>
        <p:spPr/>
        <p:txBody>
          <a:bodyPr/>
          <a:lstStyle/>
          <a:p>
            <a:fld id="{AFA43705-380D-42A2-A45D-78724935E2F4}" type="slidenum">
              <a:rPr lang="en-US" smtClean="0"/>
              <a:t>‹#›</a:t>
            </a:fld>
            <a:endParaRPr lang="en-US"/>
          </a:p>
        </p:txBody>
      </p:sp>
    </p:spTree>
    <p:extLst>
      <p:ext uri="{BB962C8B-B14F-4D97-AF65-F5344CB8AC3E}">
        <p14:creationId xmlns:p14="http://schemas.microsoft.com/office/powerpoint/2010/main" val="111492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79DB36-98A9-402C-8C5B-B55449BBA23A}"/>
              </a:ext>
            </a:extLst>
          </p:cNvPr>
          <p:cNvSpPr>
            <a:spLocks noGrp="1"/>
          </p:cNvSpPr>
          <p:nvPr>
            <p:ph type="dt" sz="half" idx="10"/>
          </p:nvPr>
        </p:nvSpPr>
        <p:spPr/>
        <p:txBody>
          <a:bodyPr/>
          <a:lstStyle/>
          <a:p>
            <a:fld id="{36833366-611C-4149-B8B3-F44CAD431A40}" type="datetimeFigureOut">
              <a:rPr lang="en-US" smtClean="0"/>
              <a:t>11/16/2023</a:t>
            </a:fld>
            <a:endParaRPr lang="en-US"/>
          </a:p>
        </p:txBody>
      </p:sp>
      <p:sp>
        <p:nvSpPr>
          <p:cNvPr id="3" name="Footer Placeholder 2">
            <a:extLst>
              <a:ext uri="{FF2B5EF4-FFF2-40B4-BE49-F238E27FC236}">
                <a16:creationId xmlns:a16="http://schemas.microsoft.com/office/drawing/2014/main" id="{9420DEAA-ACF5-47A4-AAAE-FAEC666267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BA61A0-29E2-40D4-8A30-07AC7E64CBDD}"/>
              </a:ext>
            </a:extLst>
          </p:cNvPr>
          <p:cNvSpPr>
            <a:spLocks noGrp="1"/>
          </p:cNvSpPr>
          <p:nvPr>
            <p:ph type="sldNum" sz="quarter" idx="12"/>
          </p:nvPr>
        </p:nvSpPr>
        <p:spPr/>
        <p:txBody>
          <a:bodyPr/>
          <a:lstStyle/>
          <a:p>
            <a:fld id="{AFA43705-380D-42A2-A45D-78724935E2F4}" type="slidenum">
              <a:rPr lang="en-US" smtClean="0"/>
              <a:t>‹#›</a:t>
            </a:fld>
            <a:endParaRPr lang="en-US"/>
          </a:p>
        </p:txBody>
      </p:sp>
    </p:spTree>
    <p:extLst>
      <p:ext uri="{BB962C8B-B14F-4D97-AF65-F5344CB8AC3E}">
        <p14:creationId xmlns:p14="http://schemas.microsoft.com/office/powerpoint/2010/main" val="511407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9E695-25DA-4C35-9C05-ACB2022509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E643CE-BE0F-4979-BDF5-B8B5D5D906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DD7ADF-1D6F-4B6E-A54E-BDA3AA5075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9AD5AA-C98C-4525-B3D5-03E6B2EFF2BC}"/>
              </a:ext>
            </a:extLst>
          </p:cNvPr>
          <p:cNvSpPr>
            <a:spLocks noGrp="1"/>
          </p:cNvSpPr>
          <p:nvPr>
            <p:ph type="dt" sz="half" idx="10"/>
          </p:nvPr>
        </p:nvSpPr>
        <p:spPr/>
        <p:txBody>
          <a:bodyPr/>
          <a:lstStyle/>
          <a:p>
            <a:fld id="{36833366-611C-4149-B8B3-F44CAD431A40}" type="datetimeFigureOut">
              <a:rPr lang="en-US" smtClean="0"/>
              <a:t>11/16/2023</a:t>
            </a:fld>
            <a:endParaRPr lang="en-US"/>
          </a:p>
        </p:txBody>
      </p:sp>
      <p:sp>
        <p:nvSpPr>
          <p:cNvPr id="6" name="Footer Placeholder 5">
            <a:extLst>
              <a:ext uri="{FF2B5EF4-FFF2-40B4-BE49-F238E27FC236}">
                <a16:creationId xmlns:a16="http://schemas.microsoft.com/office/drawing/2014/main" id="{60D41316-DFE7-46F9-B6B2-C4BEA30762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FFDE38-F36C-4C2C-8891-D430A13E494E}"/>
              </a:ext>
            </a:extLst>
          </p:cNvPr>
          <p:cNvSpPr>
            <a:spLocks noGrp="1"/>
          </p:cNvSpPr>
          <p:nvPr>
            <p:ph type="sldNum" sz="quarter" idx="12"/>
          </p:nvPr>
        </p:nvSpPr>
        <p:spPr/>
        <p:txBody>
          <a:bodyPr/>
          <a:lstStyle/>
          <a:p>
            <a:fld id="{AFA43705-380D-42A2-A45D-78724935E2F4}" type="slidenum">
              <a:rPr lang="en-US" smtClean="0"/>
              <a:t>‹#›</a:t>
            </a:fld>
            <a:endParaRPr lang="en-US"/>
          </a:p>
        </p:txBody>
      </p:sp>
    </p:spTree>
    <p:extLst>
      <p:ext uri="{BB962C8B-B14F-4D97-AF65-F5344CB8AC3E}">
        <p14:creationId xmlns:p14="http://schemas.microsoft.com/office/powerpoint/2010/main" val="23519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F9D8-6380-401D-9B03-645741F618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9DE22B-EF7B-4FC6-A8CE-7D24E87E63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328525-AEFE-42B3-86F2-C6017747E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935387-1A9D-4618-ACDA-3F4D23B490CA}"/>
              </a:ext>
            </a:extLst>
          </p:cNvPr>
          <p:cNvSpPr>
            <a:spLocks noGrp="1"/>
          </p:cNvSpPr>
          <p:nvPr>
            <p:ph type="dt" sz="half" idx="10"/>
          </p:nvPr>
        </p:nvSpPr>
        <p:spPr/>
        <p:txBody>
          <a:bodyPr/>
          <a:lstStyle/>
          <a:p>
            <a:fld id="{36833366-611C-4149-B8B3-F44CAD431A40}" type="datetimeFigureOut">
              <a:rPr lang="en-US" smtClean="0"/>
              <a:t>11/16/2023</a:t>
            </a:fld>
            <a:endParaRPr lang="en-US"/>
          </a:p>
        </p:txBody>
      </p:sp>
      <p:sp>
        <p:nvSpPr>
          <p:cNvPr id="6" name="Footer Placeholder 5">
            <a:extLst>
              <a:ext uri="{FF2B5EF4-FFF2-40B4-BE49-F238E27FC236}">
                <a16:creationId xmlns:a16="http://schemas.microsoft.com/office/drawing/2014/main" id="{C9920C67-C18B-4B97-889B-B0226B8700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1234B-F16D-42AD-9F1F-C5EBCDC14A21}"/>
              </a:ext>
            </a:extLst>
          </p:cNvPr>
          <p:cNvSpPr>
            <a:spLocks noGrp="1"/>
          </p:cNvSpPr>
          <p:nvPr>
            <p:ph type="sldNum" sz="quarter" idx="12"/>
          </p:nvPr>
        </p:nvSpPr>
        <p:spPr/>
        <p:txBody>
          <a:bodyPr/>
          <a:lstStyle/>
          <a:p>
            <a:fld id="{AFA43705-380D-42A2-A45D-78724935E2F4}" type="slidenum">
              <a:rPr lang="en-US" smtClean="0"/>
              <a:t>‹#›</a:t>
            </a:fld>
            <a:endParaRPr lang="en-US"/>
          </a:p>
        </p:txBody>
      </p:sp>
    </p:spTree>
    <p:extLst>
      <p:ext uri="{BB962C8B-B14F-4D97-AF65-F5344CB8AC3E}">
        <p14:creationId xmlns:p14="http://schemas.microsoft.com/office/powerpoint/2010/main" val="2229867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E7B2C1-35FF-46A3-BC15-2A7737239B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95F117-6812-4BE8-ACDB-F96C104C17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A7D413-5C67-42C9-B9C1-5A550F5DE5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833366-611C-4149-B8B3-F44CAD431A40}" type="datetimeFigureOut">
              <a:rPr lang="en-US" smtClean="0"/>
              <a:t>11/16/2023</a:t>
            </a:fld>
            <a:endParaRPr lang="en-US"/>
          </a:p>
        </p:txBody>
      </p:sp>
      <p:sp>
        <p:nvSpPr>
          <p:cNvPr id="5" name="Footer Placeholder 4">
            <a:extLst>
              <a:ext uri="{FF2B5EF4-FFF2-40B4-BE49-F238E27FC236}">
                <a16:creationId xmlns:a16="http://schemas.microsoft.com/office/drawing/2014/main" id="{06038619-2AC0-4593-B0F0-8B43B04F81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AB3FBD-EC23-44CC-928B-4A18F188B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A43705-380D-42A2-A45D-78724935E2F4}" type="slidenum">
              <a:rPr lang="en-US" smtClean="0"/>
              <a:t>‹#›</a:t>
            </a:fld>
            <a:endParaRPr lang="en-US"/>
          </a:p>
        </p:txBody>
      </p:sp>
    </p:spTree>
    <p:extLst>
      <p:ext uri="{BB962C8B-B14F-4D97-AF65-F5344CB8AC3E}">
        <p14:creationId xmlns:p14="http://schemas.microsoft.com/office/powerpoint/2010/main" val="2238999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87DEA-B1FB-401E-B92E-A133F72787F5}"/>
              </a:ext>
            </a:extLst>
          </p:cNvPr>
          <p:cNvSpPr>
            <a:spLocks noGrp="1"/>
          </p:cNvSpPr>
          <p:nvPr>
            <p:ph type="ctrTitle"/>
          </p:nvPr>
        </p:nvSpPr>
        <p:spPr>
          <a:xfrm>
            <a:off x="1524000" y="1122363"/>
            <a:ext cx="9144000" cy="2306637"/>
          </a:xfrm>
        </p:spPr>
        <p:txBody>
          <a:bodyPr>
            <a:normAutofit fontScale="90000"/>
          </a:bodyPr>
          <a:lstStyle/>
          <a:p>
            <a:r>
              <a:rPr lang="en-US" sz="4400" b="1" dirty="0">
                <a:solidFill>
                  <a:srgbClr val="FF0000"/>
                </a:solidFill>
                <a:latin typeface="+mn-lt"/>
              </a:rPr>
              <a:t>COLOR CHANNEL FUSION NETWORK FOR LOW-LIGHT IMAGE ENHANCEMENT </a:t>
            </a:r>
            <a:r>
              <a:rPr lang="en-US" b="1" i="0" dirty="0" err="1">
                <a:solidFill>
                  <a:srgbClr val="FAFAFA"/>
                </a:solidFill>
                <a:effectLst/>
                <a:latin typeface="Big Shoulders Display"/>
              </a:rPr>
              <a:t>hannel</a:t>
            </a:r>
            <a:r>
              <a:rPr lang="en-US" b="1" i="0" dirty="0">
                <a:solidFill>
                  <a:srgbClr val="FAFAFA"/>
                </a:solidFill>
                <a:effectLst/>
                <a:latin typeface="Big Shoulders Display"/>
              </a:rPr>
              <a:t> Fusion Network Image Enhancement</a:t>
            </a:r>
            <a:endParaRPr lang="en-US" dirty="0"/>
          </a:p>
        </p:txBody>
      </p:sp>
      <p:sp>
        <p:nvSpPr>
          <p:cNvPr id="3" name="Subtitle 2">
            <a:extLst>
              <a:ext uri="{FF2B5EF4-FFF2-40B4-BE49-F238E27FC236}">
                <a16:creationId xmlns:a16="http://schemas.microsoft.com/office/drawing/2014/main" id="{55F9EFF4-35FC-4880-86F4-28ABE2AE9B57}"/>
              </a:ext>
            </a:extLst>
          </p:cNvPr>
          <p:cNvSpPr>
            <a:spLocks noGrp="1"/>
          </p:cNvSpPr>
          <p:nvPr>
            <p:ph type="subTitle" idx="1"/>
          </p:nvPr>
        </p:nvSpPr>
        <p:spPr>
          <a:xfrm>
            <a:off x="663388" y="2483223"/>
            <a:ext cx="10004612" cy="3325905"/>
          </a:xfrm>
        </p:spPr>
        <p:txBody>
          <a:bodyPr>
            <a:normAutofit/>
          </a:bodyPr>
          <a:lstStyle/>
          <a:p>
            <a:r>
              <a:rPr lang="en-US" sz="3200" dirty="0">
                <a:solidFill>
                  <a:srgbClr val="00B0F0"/>
                </a:solidFill>
              </a:rPr>
              <a:t>Presented By:-</a:t>
            </a:r>
          </a:p>
          <a:p>
            <a:r>
              <a:rPr lang="pt-BR" sz="3200" dirty="0"/>
              <a:t>R E Zera Marveen Lyngkhoi</a:t>
            </a:r>
            <a:r>
              <a:rPr lang="en-US" sz="3200" dirty="0"/>
              <a:t> (2311AI06)</a:t>
            </a:r>
          </a:p>
          <a:p>
            <a:r>
              <a:rPr lang="en-US" sz="3200" dirty="0"/>
              <a:t>Sushant </a:t>
            </a:r>
            <a:r>
              <a:rPr lang="en-US" sz="3200" dirty="0" err="1"/>
              <a:t>Desale</a:t>
            </a:r>
            <a:r>
              <a:rPr lang="en-US" sz="3200" dirty="0"/>
              <a:t> (2311AI09)</a:t>
            </a:r>
          </a:p>
          <a:p>
            <a:endParaRPr lang="en-US" sz="3200" dirty="0"/>
          </a:p>
          <a:p>
            <a:r>
              <a:rPr lang="en-US" sz="3600" dirty="0">
                <a:solidFill>
                  <a:schemeClr val="accent6">
                    <a:lumMod val="75000"/>
                  </a:schemeClr>
                </a:solidFill>
              </a:rPr>
              <a:t>Submitted to:- </a:t>
            </a:r>
            <a:r>
              <a:rPr lang="en-US" sz="3600" dirty="0"/>
              <a:t>Dr. </a:t>
            </a:r>
            <a:r>
              <a:rPr lang="en-US" sz="3600" dirty="0" err="1"/>
              <a:t>Rajib</a:t>
            </a:r>
            <a:r>
              <a:rPr lang="en-US" sz="3600" dirty="0"/>
              <a:t> Kumar Jha</a:t>
            </a:r>
          </a:p>
        </p:txBody>
      </p:sp>
    </p:spTree>
    <p:extLst>
      <p:ext uri="{BB962C8B-B14F-4D97-AF65-F5344CB8AC3E}">
        <p14:creationId xmlns:p14="http://schemas.microsoft.com/office/powerpoint/2010/main" val="4252605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BDD2D-3A63-42B3-A13B-09093FF85407}"/>
              </a:ext>
            </a:extLst>
          </p:cNvPr>
          <p:cNvSpPr>
            <a:spLocks noGrp="1"/>
          </p:cNvSpPr>
          <p:nvPr>
            <p:ph type="title"/>
          </p:nvPr>
        </p:nvSpPr>
        <p:spPr>
          <a:xfrm>
            <a:off x="838200" y="1"/>
            <a:ext cx="10515600" cy="1084728"/>
          </a:xfrm>
        </p:spPr>
        <p:txBody>
          <a:bodyPr/>
          <a:lstStyle/>
          <a:p>
            <a:r>
              <a:rPr lang="en-US" u="sng" dirty="0">
                <a:solidFill>
                  <a:srgbClr val="0070C0"/>
                </a:solidFill>
              </a:rPr>
              <a:t>Channel Relevance Loss</a:t>
            </a:r>
            <a:r>
              <a:rPr lang="en-US" dirty="0">
                <a:solidFill>
                  <a:srgbClr val="0070C0"/>
                </a:solidFill>
              </a:rPr>
              <a:t>:-</a:t>
            </a:r>
          </a:p>
        </p:txBody>
      </p:sp>
      <p:sp>
        <p:nvSpPr>
          <p:cNvPr id="3" name="Content Placeholder 2">
            <a:extLst>
              <a:ext uri="{FF2B5EF4-FFF2-40B4-BE49-F238E27FC236}">
                <a16:creationId xmlns:a16="http://schemas.microsoft.com/office/drawing/2014/main" id="{669EE53B-5871-49BA-818B-2E7EF1199A78}"/>
              </a:ext>
            </a:extLst>
          </p:cNvPr>
          <p:cNvSpPr>
            <a:spLocks noGrp="1"/>
          </p:cNvSpPr>
          <p:nvPr>
            <p:ph idx="1"/>
          </p:nvPr>
        </p:nvSpPr>
        <p:spPr>
          <a:xfrm>
            <a:off x="838200" y="1156446"/>
            <a:ext cx="10515600" cy="5289177"/>
          </a:xfrm>
        </p:spPr>
        <p:txBody>
          <a:bodyPr>
            <a:normAutofit/>
          </a:bodyPr>
          <a:lstStyle/>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pPr algn="just"/>
            <a:r>
              <a:rPr lang="en-US" dirty="0">
                <a:latin typeface="+mj-lt"/>
              </a:rPr>
              <a:t>As illustrated in above figure, given two image channels P and Q. We firstly reshape {P, Q} ∈ R(H×W×1) to R(N×1), where N = H × W is the number of pixels. </a:t>
            </a:r>
          </a:p>
          <a:p>
            <a:pPr marL="0" indent="0">
              <a:buNone/>
            </a:pPr>
            <a:endParaRPr lang="en-US" dirty="0"/>
          </a:p>
          <a:p>
            <a:endParaRPr lang="en-US" dirty="0"/>
          </a:p>
          <a:p>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F160FDB0-9781-43FC-970C-CA7E3480B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8375" y="1667434"/>
            <a:ext cx="5746377" cy="2805954"/>
          </a:xfrm>
          <a:prstGeom prst="rect">
            <a:avLst/>
          </a:prstGeom>
        </p:spPr>
      </p:pic>
    </p:spTree>
    <p:extLst>
      <p:ext uri="{BB962C8B-B14F-4D97-AF65-F5344CB8AC3E}">
        <p14:creationId xmlns:p14="http://schemas.microsoft.com/office/powerpoint/2010/main" val="4127981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D8427B-13BC-4BE4-B226-A691A3C79F72}"/>
              </a:ext>
            </a:extLst>
          </p:cNvPr>
          <p:cNvSpPr>
            <a:spLocks noGrp="1"/>
          </p:cNvSpPr>
          <p:nvPr>
            <p:ph idx="1"/>
          </p:nvPr>
        </p:nvSpPr>
        <p:spPr>
          <a:xfrm>
            <a:off x="838200" y="905435"/>
            <a:ext cx="10515600" cy="5271528"/>
          </a:xfrm>
        </p:spPr>
        <p:txBody>
          <a:bodyPr>
            <a:normAutofit/>
          </a:bodyPr>
          <a:lstStyle/>
          <a:p>
            <a:r>
              <a:rPr lang="en-US" dirty="0">
                <a:latin typeface="+mj-lt"/>
              </a:rPr>
              <a:t>Then we apply a matrix multiplication between P and the transpose of Q, and perform a </a:t>
            </a:r>
            <a:r>
              <a:rPr lang="en-US" dirty="0" err="1">
                <a:latin typeface="+mj-lt"/>
              </a:rPr>
              <a:t>softmax</a:t>
            </a:r>
            <a:r>
              <a:rPr lang="en-US" dirty="0">
                <a:latin typeface="+mj-lt"/>
              </a:rPr>
              <a:t> operation to calculate the channel relevance map X ∈ R(N×N).</a:t>
            </a:r>
            <a:endParaRPr lang="en-US" dirty="0"/>
          </a:p>
          <a:p>
            <a:pPr algn="just"/>
            <a:r>
              <a:rPr lang="en-US" dirty="0">
                <a:latin typeface="+mj-lt"/>
              </a:rPr>
              <a:t>Channel relevance loss </a:t>
            </a:r>
            <a:r>
              <a:rPr lang="en-US" dirty="0" err="1">
                <a:latin typeface="+mj-lt"/>
              </a:rPr>
              <a:t>LcrCCN</a:t>
            </a:r>
            <a:r>
              <a:rPr lang="en-US" dirty="0">
                <a:latin typeface="+mj-lt"/>
              </a:rPr>
              <a:t> maintains the correlation between channels while the images are enhanced: </a:t>
            </a:r>
          </a:p>
          <a:p>
            <a:endParaRPr lang="en-US" dirty="0"/>
          </a:p>
          <a:p>
            <a:endParaRPr lang="en-US" dirty="0"/>
          </a:p>
          <a:p>
            <a:pPr marL="0" indent="0">
              <a:buNone/>
            </a:pPr>
            <a:endParaRPr lang="en-US" dirty="0"/>
          </a:p>
          <a:p>
            <a:pPr marL="0" indent="0">
              <a:buNone/>
            </a:pPr>
            <a:r>
              <a:rPr lang="en-US" dirty="0">
                <a:latin typeface="+mj-lt"/>
              </a:rPr>
              <a:t>where X measures the impact of the k </a:t>
            </a:r>
            <a:r>
              <a:rPr lang="en-US" dirty="0" err="1">
                <a:latin typeface="+mj-lt"/>
              </a:rPr>
              <a:t>th</a:t>
            </a:r>
            <a:r>
              <a:rPr lang="en-US" dirty="0">
                <a:latin typeface="+mj-lt"/>
              </a:rPr>
              <a:t> position of P channel on the </a:t>
            </a:r>
          </a:p>
          <a:p>
            <a:pPr marL="0" indent="0">
              <a:buNone/>
            </a:pPr>
            <a:r>
              <a:rPr lang="en-US" dirty="0" err="1">
                <a:latin typeface="+mj-lt"/>
              </a:rPr>
              <a:t>jth</a:t>
            </a:r>
            <a:r>
              <a:rPr lang="en-US" dirty="0">
                <a:latin typeface="+mj-lt"/>
              </a:rPr>
              <a:t> position of Q channel in normal/enhanced images.</a:t>
            </a:r>
          </a:p>
          <a:p>
            <a:pPr marL="0" indent="0">
              <a:buNone/>
            </a:pPr>
            <a:endParaRPr lang="en-US" dirty="0">
              <a:latin typeface="+mj-lt"/>
            </a:endParaRPr>
          </a:p>
          <a:p>
            <a:endParaRPr lang="en-US" dirty="0"/>
          </a:p>
        </p:txBody>
      </p:sp>
      <p:pic>
        <p:nvPicPr>
          <p:cNvPr id="5" name="Picture 4">
            <a:extLst>
              <a:ext uri="{FF2B5EF4-FFF2-40B4-BE49-F238E27FC236}">
                <a16:creationId xmlns:a16="http://schemas.microsoft.com/office/drawing/2014/main" id="{E3843D53-F6D2-4336-9ACE-D896BD027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9364" y="3164542"/>
            <a:ext cx="4894730" cy="1138518"/>
          </a:xfrm>
          <a:prstGeom prst="rect">
            <a:avLst/>
          </a:prstGeom>
        </p:spPr>
      </p:pic>
    </p:spTree>
    <p:extLst>
      <p:ext uri="{BB962C8B-B14F-4D97-AF65-F5344CB8AC3E}">
        <p14:creationId xmlns:p14="http://schemas.microsoft.com/office/powerpoint/2010/main" val="1266615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122D9-C6A9-4695-A4CB-2D16CF597C89}"/>
              </a:ext>
            </a:extLst>
          </p:cNvPr>
          <p:cNvSpPr>
            <a:spLocks noGrp="1"/>
          </p:cNvSpPr>
          <p:nvPr>
            <p:ph type="title"/>
          </p:nvPr>
        </p:nvSpPr>
        <p:spPr>
          <a:xfrm>
            <a:off x="838200" y="365125"/>
            <a:ext cx="10515600" cy="880969"/>
          </a:xfrm>
        </p:spPr>
        <p:txBody>
          <a:bodyPr/>
          <a:lstStyle/>
          <a:p>
            <a:r>
              <a:rPr lang="en-US" u="sng" dirty="0">
                <a:solidFill>
                  <a:srgbClr val="FF0000"/>
                </a:solidFill>
              </a:rPr>
              <a:t>Multi-Scale Fusion Network (MFN)</a:t>
            </a:r>
            <a:r>
              <a:rPr lang="en-US" dirty="0">
                <a:solidFill>
                  <a:srgbClr val="FF0000"/>
                </a:solidFill>
              </a:rPr>
              <a:t>:-</a:t>
            </a:r>
          </a:p>
        </p:txBody>
      </p:sp>
      <p:sp>
        <p:nvSpPr>
          <p:cNvPr id="3" name="Content Placeholder 2">
            <a:extLst>
              <a:ext uri="{FF2B5EF4-FFF2-40B4-BE49-F238E27FC236}">
                <a16:creationId xmlns:a16="http://schemas.microsoft.com/office/drawing/2014/main" id="{D6912386-97DE-4B61-B574-E6F7945CA9DF}"/>
              </a:ext>
            </a:extLst>
          </p:cNvPr>
          <p:cNvSpPr>
            <a:spLocks noGrp="1"/>
          </p:cNvSpPr>
          <p:nvPr>
            <p:ph idx="1"/>
          </p:nvPr>
        </p:nvSpPr>
        <p:spPr>
          <a:xfrm>
            <a:off x="838200" y="1362635"/>
            <a:ext cx="10515600" cy="5405718"/>
          </a:xfrm>
        </p:spPr>
        <p:txBody>
          <a:bodyPr>
            <a:normAutofit/>
          </a:bodyPr>
          <a:lstStyle/>
          <a:p>
            <a:endParaRPr lang="en-US" dirty="0"/>
          </a:p>
          <a:p>
            <a:endParaRPr lang="en-US" dirty="0"/>
          </a:p>
          <a:p>
            <a:endParaRPr lang="en-US" dirty="0"/>
          </a:p>
          <a:p>
            <a:endParaRPr lang="en-US" dirty="0"/>
          </a:p>
          <a:p>
            <a:pPr marL="0" indent="0">
              <a:buNone/>
            </a:pPr>
            <a:endParaRPr lang="en-US" dirty="0"/>
          </a:p>
          <a:p>
            <a:pPr marL="0" indent="0">
              <a:buNone/>
            </a:pPr>
            <a:endParaRPr lang="en-US" dirty="0"/>
          </a:p>
          <a:p>
            <a:pPr algn="just"/>
            <a:r>
              <a:rPr lang="en-US" dirty="0">
                <a:latin typeface="+mj-lt"/>
              </a:rPr>
              <a:t>In order to make full use of the advantage of the outputs produced by CCN, MFN is trained to automatically combine them instead of simply averaging</a:t>
            </a:r>
            <a:r>
              <a:rPr lang="en-US" dirty="0"/>
              <a:t>. </a:t>
            </a:r>
          </a:p>
          <a:p>
            <a:pPr algn="just"/>
            <a:r>
              <a:rPr lang="en-US" dirty="0">
                <a:latin typeface="+mj-lt"/>
              </a:rPr>
              <a:t>So we use a multi-scale feature channel shuffle module (MFCS) in the fusion stage. </a:t>
            </a:r>
          </a:p>
          <a:p>
            <a:pPr algn="just"/>
            <a:endParaRPr lang="en-US" dirty="0"/>
          </a:p>
          <a:p>
            <a:pPr algn="just"/>
            <a:endParaRPr lang="en-US" dirty="0"/>
          </a:p>
        </p:txBody>
      </p:sp>
      <p:pic>
        <p:nvPicPr>
          <p:cNvPr id="5" name="Picture 4">
            <a:extLst>
              <a:ext uri="{FF2B5EF4-FFF2-40B4-BE49-F238E27FC236}">
                <a16:creationId xmlns:a16="http://schemas.microsoft.com/office/drawing/2014/main" id="{D1DCC983-B6A5-446E-ABC1-A6C1FF6B2E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8377" y="1362635"/>
            <a:ext cx="5692588" cy="2994212"/>
          </a:xfrm>
          <a:prstGeom prst="rect">
            <a:avLst/>
          </a:prstGeom>
        </p:spPr>
      </p:pic>
    </p:spTree>
    <p:extLst>
      <p:ext uri="{BB962C8B-B14F-4D97-AF65-F5344CB8AC3E}">
        <p14:creationId xmlns:p14="http://schemas.microsoft.com/office/powerpoint/2010/main" val="3470279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52CDF6-9ABD-4431-A299-48042ABCC771}"/>
              </a:ext>
            </a:extLst>
          </p:cNvPr>
          <p:cNvSpPr>
            <a:spLocks noGrp="1"/>
          </p:cNvSpPr>
          <p:nvPr>
            <p:ph idx="1"/>
          </p:nvPr>
        </p:nvSpPr>
        <p:spPr>
          <a:xfrm>
            <a:off x="838200" y="546847"/>
            <a:ext cx="10555941" cy="5862918"/>
          </a:xfrm>
        </p:spPr>
        <p:txBody>
          <a:bodyPr>
            <a:normAutofit lnSpcReduction="10000"/>
          </a:bodyPr>
          <a:lstStyle/>
          <a:p>
            <a:pPr algn="just"/>
            <a:r>
              <a:rPr lang="en-US" dirty="0">
                <a:latin typeface="+mj-lt"/>
              </a:rPr>
              <a:t>As shown in above figure, MFCS uses different convolution kernels to simulate the Gaussian surrounding function of MSR and adaptively detects image features of different scales.</a:t>
            </a:r>
          </a:p>
          <a:p>
            <a:pPr algn="just"/>
            <a:r>
              <a:rPr lang="en-US" dirty="0">
                <a:latin typeface="+mj-lt"/>
              </a:rPr>
              <a:t>Instead of directly using 5 × 5 or 7 × 7 convolution kernels with more parameters, a different number of 3 × 3 convolution layers are used to extract context information.</a:t>
            </a:r>
          </a:p>
          <a:p>
            <a:pPr algn="just"/>
            <a:r>
              <a:rPr lang="en-US" dirty="0">
                <a:latin typeface="+mj-lt"/>
              </a:rPr>
              <a:t>As the information contained in same scales may be the same, directly combination feature maps hinders the flow of multiscale information in different characteristic channels</a:t>
            </a:r>
          </a:p>
          <a:p>
            <a:pPr algn="just"/>
            <a:r>
              <a:rPr lang="en-US" dirty="0">
                <a:latin typeface="+mj-lt"/>
              </a:rPr>
              <a:t>Channel shuffling strategy is applied after the multi-scale feature extraction, which can improve the learning ability without other parameters. </a:t>
            </a:r>
          </a:p>
          <a:p>
            <a:pPr algn="just"/>
            <a:r>
              <a:rPr lang="en-US" dirty="0">
                <a:latin typeface="+mj-lt"/>
              </a:rPr>
              <a:t>MFCS is stacked repeatedly to build MFN. A convolution layer is used to generate fusion weight maps at last. </a:t>
            </a:r>
          </a:p>
          <a:p>
            <a:endParaRPr lang="en-US" dirty="0"/>
          </a:p>
        </p:txBody>
      </p:sp>
    </p:spTree>
    <p:extLst>
      <p:ext uri="{BB962C8B-B14F-4D97-AF65-F5344CB8AC3E}">
        <p14:creationId xmlns:p14="http://schemas.microsoft.com/office/powerpoint/2010/main" val="1926593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B521EB-5D94-4868-BAF8-F990538F0876}"/>
              </a:ext>
            </a:extLst>
          </p:cNvPr>
          <p:cNvSpPr>
            <a:spLocks noGrp="1"/>
          </p:cNvSpPr>
          <p:nvPr>
            <p:ph idx="1"/>
          </p:nvPr>
        </p:nvSpPr>
        <p:spPr>
          <a:xfrm>
            <a:off x="838200" y="721518"/>
            <a:ext cx="10515600" cy="5679282"/>
          </a:xfrm>
        </p:spPr>
        <p:txBody>
          <a:bodyPr/>
          <a:lstStyle/>
          <a:p>
            <a:r>
              <a:rPr lang="en-US" dirty="0">
                <a:latin typeface="+mj-lt"/>
              </a:rPr>
              <a:t>The fused images with excellent visual effect are obtained by MFN: I(</a:t>
            </a:r>
            <a:r>
              <a:rPr lang="en-US" dirty="0" err="1">
                <a:latin typeface="+mj-lt"/>
              </a:rPr>
              <a:t>fus</a:t>
            </a:r>
            <a:r>
              <a:rPr lang="en-US" dirty="0">
                <a:latin typeface="+mj-lt"/>
              </a:rPr>
              <a:t>) = [w1iR˜i, w2iG˜i, w3iB˜i], (</a:t>
            </a:r>
            <a:r>
              <a:rPr lang="en-US" dirty="0" err="1">
                <a:latin typeface="+mj-lt"/>
              </a:rPr>
              <a:t>i</a:t>
            </a:r>
            <a:r>
              <a:rPr lang="en-US" dirty="0">
                <a:latin typeface="+mj-lt"/>
              </a:rPr>
              <a:t> = 1, 2)  w1i,w2i and w3i are the fusion weights of CCN outputs</a:t>
            </a:r>
            <a:endParaRPr lang="en-US" dirty="0"/>
          </a:p>
          <a:p>
            <a:pPr algn="just"/>
            <a:r>
              <a:rPr lang="en-US" dirty="0">
                <a:latin typeface="+mj-lt"/>
              </a:rPr>
              <a:t>MFN loss function L MFN can be described as:</a:t>
            </a:r>
          </a:p>
          <a:p>
            <a:pPr algn="just"/>
            <a:endParaRPr lang="en-US" dirty="0">
              <a:latin typeface="+mj-lt"/>
            </a:endParaRPr>
          </a:p>
          <a:p>
            <a:endParaRPr lang="en-US" dirty="0"/>
          </a:p>
          <a:p>
            <a:pPr marL="0" indent="0" algn="just">
              <a:buNone/>
            </a:pPr>
            <a:r>
              <a:rPr lang="en-US" dirty="0">
                <a:latin typeface="+mj-lt"/>
              </a:rPr>
              <a:t>which including reconstruction loss, color loss, spatial consistency loss     and smoothness loss. µr, µc, µp and µs are weighting hyper-parameters.</a:t>
            </a:r>
          </a:p>
          <a:p>
            <a:r>
              <a:rPr lang="en-US" dirty="0">
                <a:latin typeface="+mj-lt"/>
              </a:rPr>
              <a:t>Where,</a:t>
            </a:r>
          </a:p>
          <a:p>
            <a:pPr marL="0" indent="0">
              <a:buNone/>
            </a:pPr>
            <a:r>
              <a:rPr lang="en-US" dirty="0"/>
              <a:t>     </a:t>
            </a:r>
          </a:p>
          <a:p>
            <a:pPr marL="0" indent="0">
              <a:buNone/>
            </a:pPr>
            <a:r>
              <a:rPr lang="en-US" dirty="0"/>
              <a:t>   </a:t>
            </a:r>
          </a:p>
          <a:p>
            <a:endParaRPr lang="en-US" dirty="0"/>
          </a:p>
          <a:p>
            <a:endParaRPr lang="en-US" dirty="0"/>
          </a:p>
        </p:txBody>
      </p:sp>
      <p:pic>
        <p:nvPicPr>
          <p:cNvPr id="5" name="Picture 4">
            <a:extLst>
              <a:ext uri="{FF2B5EF4-FFF2-40B4-BE49-F238E27FC236}">
                <a16:creationId xmlns:a16="http://schemas.microsoft.com/office/drawing/2014/main" id="{1F974188-D2E5-4528-B83F-5402121403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025" y="2731977"/>
            <a:ext cx="5172634" cy="697023"/>
          </a:xfrm>
          <a:prstGeom prst="rect">
            <a:avLst/>
          </a:prstGeom>
        </p:spPr>
      </p:pic>
      <p:pic>
        <p:nvPicPr>
          <p:cNvPr id="7" name="Picture 6">
            <a:extLst>
              <a:ext uri="{FF2B5EF4-FFF2-40B4-BE49-F238E27FC236}">
                <a16:creationId xmlns:a16="http://schemas.microsoft.com/office/drawing/2014/main" id="{64D64051-BCC4-4269-A637-E57A5ED1A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3463" y="5255222"/>
            <a:ext cx="3182471" cy="536101"/>
          </a:xfrm>
          <a:prstGeom prst="rect">
            <a:avLst/>
          </a:prstGeom>
        </p:spPr>
      </p:pic>
      <p:pic>
        <p:nvPicPr>
          <p:cNvPr id="9" name="Picture 8">
            <a:extLst>
              <a:ext uri="{FF2B5EF4-FFF2-40B4-BE49-F238E27FC236}">
                <a16:creationId xmlns:a16="http://schemas.microsoft.com/office/drawing/2014/main" id="{6B4F553C-8A89-4613-B14A-1B1A478419EF}"/>
              </a:ext>
            </a:extLst>
          </p:cNvPr>
          <p:cNvPicPr>
            <a:picLocks noChangeAspect="1"/>
          </p:cNvPicPr>
          <p:nvPr/>
        </p:nvPicPr>
        <p:blipFill rotWithShape="1">
          <a:blip r:embed="rId4">
            <a:extLst>
              <a:ext uri="{28A0092B-C50C-407E-A947-70E740481C1C}">
                <a14:useLocalDpi xmlns:a14="http://schemas.microsoft.com/office/drawing/2010/main" val="0"/>
              </a:ext>
            </a:extLst>
          </a:blip>
          <a:srcRect t="4820" b="13692"/>
          <a:stretch/>
        </p:blipFill>
        <p:spPr>
          <a:xfrm>
            <a:off x="6750423" y="5255222"/>
            <a:ext cx="3182471" cy="536101"/>
          </a:xfrm>
          <a:prstGeom prst="rect">
            <a:avLst/>
          </a:prstGeom>
        </p:spPr>
      </p:pic>
    </p:spTree>
    <p:extLst>
      <p:ext uri="{BB962C8B-B14F-4D97-AF65-F5344CB8AC3E}">
        <p14:creationId xmlns:p14="http://schemas.microsoft.com/office/powerpoint/2010/main" val="4008976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4D58-F6C5-4C62-A9A0-0B3FBB7BE6B8}"/>
              </a:ext>
            </a:extLst>
          </p:cNvPr>
          <p:cNvSpPr>
            <a:spLocks noGrp="1"/>
          </p:cNvSpPr>
          <p:nvPr>
            <p:ph type="title"/>
          </p:nvPr>
        </p:nvSpPr>
        <p:spPr>
          <a:xfrm>
            <a:off x="838200" y="365125"/>
            <a:ext cx="10515600" cy="907863"/>
          </a:xfrm>
        </p:spPr>
        <p:txBody>
          <a:bodyPr/>
          <a:lstStyle/>
          <a:p>
            <a:r>
              <a:rPr lang="en-US" u="sng" dirty="0">
                <a:solidFill>
                  <a:srgbClr val="0070C0"/>
                </a:solidFill>
              </a:rPr>
              <a:t>Spatial Consistency Loss</a:t>
            </a:r>
            <a:r>
              <a:rPr lang="en-US" dirty="0">
                <a:solidFill>
                  <a:srgbClr val="0070C0"/>
                </a:solidFill>
              </a:rPr>
              <a:t>:-</a:t>
            </a:r>
          </a:p>
        </p:txBody>
      </p:sp>
      <p:sp>
        <p:nvSpPr>
          <p:cNvPr id="3" name="Content Placeholder 2">
            <a:extLst>
              <a:ext uri="{FF2B5EF4-FFF2-40B4-BE49-F238E27FC236}">
                <a16:creationId xmlns:a16="http://schemas.microsoft.com/office/drawing/2014/main" id="{0812D4B0-B163-48EE-BA87-B5BA88676811}"/>
              </a:ext>
            </a:extLst>
          </p:cNvPr>
          <p:cNvSpPr>
            <a:spLocks noGrp="1"/>
          </p:cNvSpPr>
          <p:nvPr>
            <p:ph idx="1"/>
          </p:nvPr>
        </p:nvSpPr>
        <p:spPr>
          <a:xfrm>
            <a:off x="838200" y="1568824"/>
            <a:ext cx="10515600" cy="4608139"/>
          </a:xfrm>
        </p:spPr>
        <p:txBody>
          <a:bodyPr>
            <a:normAutofit lnSpcReduction="10000"/>
          </a:bodyPr>
          <a:lstStyle/>
          <a:p>
            <a:pPr algn="just"/>
            <a:r>
              <a:rPr lang="en-US" dirty="0">
                <a:latin typeface="+mj-lt"/>
              </a:rPr>
              <a:t>The spatial coherence is maintained by preserving the differences among adjacent regions between the enhanced images and the corresponding normal images. Spatial consistency loss </a:t>
            </a:r>
            <a:r>
              <a:rPr lang="en-US" dirty="0" err="1">
                <a:latin typeface="+mj-lt"/>
              </a:rPr>
              <a:t>LpMFN</a:t>
            </a:r>
            <a:r>
              <a:rPr lang="en-US" dirty="0">
                <a:latin typeface="+mj-lt"/>
              </a:rPr>
              <a:t> can be expressed as:</a:t>
            </a:r>
          </a:p>
          <a:p>
            <a:endParaRPr lang="en-US" dirty="0"/>
          </a:p>
          <a:p>
            <a:endParaRPr lang="en-US" dirty="0"/>
          </a:p>
          <a:p>
            <a:endParaRPr lang="en-US" dirty="0"/>
          </a:p>
          <a:p>
            <a:pPr marL="0" indent="0" algn="just">
              <a:buNone/>
            </a:pPr>
            <a:r>
              <a:rPr lang="en-US" dirty="0">
                <a:latin typeface="+mj-lt"/>
              </a:rPr>
              <a:t>where K is the number of local regions, and Ω(</a:t>
            </a:r>
            <a:r>
              <a:rPr lang="en-US" dirty="0" err="1">
                <a:latin typeface="+mj-lt"/>
              </a:rPr>
              <a:t>i</a:t>
            </a:r>
            <a:r>
              <a:rPr lang="en-US" dirty="0">
                <a:latin typeface="+mj-lt"/>
              </a:rPr>
              <a:t>) is the 4-connected areas (top, down, left, right) of 4×4 region </a:t>
            </a:r>
            <a:r>
              <a:rPr lang="en-US" dirty="0" err="1">
                <a:latin typeface="+mj-lt"/>
              </a:rPr>
              <a:t>i</a:t>
            </a:r>
            <a:r>
              <a:rPr lang="en-US" dirty="0">
                <a:latin typeface="+mj-lt"/>
              </a:rPr>
              <a:t>. </a:t>
            </a:r>
            <a:r>
              <a:rPr lang="en-US" dirty="0" err="1">
                <a:latin typeface="+mj-lt"/>
              </a:rPr>
              <a:t>Y˜fus</a:t>
            </a:r>
            <a:r>
              <a:rPr lang="en-US" dirty="0">
                <a:latin typeface="+mj-lt"/>
              </a:rPr>
              <a:t> and </a:t>
            </a:r>
            <a:r>
              <a:rPr lang="en-US" dirty="0" err="1">
                <a:latin typeface="+mj-lt"/>
              </a:rPr>
              <a:t>Enor</a:t>
            </a:r>
            <a:r>
              <a:rPr lang="en-US" dirty="0">
                <a:latin typeface="+mj-lt"/>
              </a:rPr>
              <a:t> are denoted as the average intensity value of the fusion outputs and normal images, respectively.</a:t>
            </a:r>
          </a:p>
          <a:p>
            <a:endParaRPr lang="en-US" dirty="0"/>
          </a:p>
        </p:txBody>
      </p:sp>
      <p:pic>
        <p:nvPicPr>
          <p:cNvPr id="5" name="Picture 4">
            <a:extLst>
              <a:ext uri="{FF2B5EF4-FFF2-40B4-BE49-F238E27FC236}">
                <a16:creationId xmlns:a16="http://schemas.microsoft.com/office/drawing/2014/main" id="{1C85A2F1-0B81-41E4-8515-912C97FC0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2471" y="3294529"/>
            <a:ext cx="5056094" cy="1026460"/>
          </a:xfrm>
          <a:prstGeom prst="rect">
            <a:avLst/>
          </a:prstGeom>
        </p:spPr>
      </p:pic>
    </p:spTree>
    <p:extLst>
      <p:ext uri="{BB962C8B-B14F-4D97-AF65-F5344CB8AC3E}">
        <p14:creationId xmlns:p14="http://schemas.microsoft.com/office/powerpoint/2010/main" val="2986006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A8D94-5FA9-456D-B535-71B32F01ADA5}"/>
              </a:ext>
            </a:extLst>
          </p:cNvPr>
          <p:cNvSpPr>
            <a:spLocks noGrp="1"/>
          </p:cNvSpPr>
          <p:nvPr>
            <p:ph type="title"/>
          </p:nvPr>
        </p:nvSpPr>
        <p:spPr>
          <a:xfrm>
            <a:off x="838200" y="365126"/>
            <a:ext cx="10515600" cy="872003"/>
          </a:xfrm>
        </p:spPr>
        <p:txBody>
          <a:bodyPr/>
          <a:lstStyle/>
          <a:p>
            <a:r>
              <a:rPr lang="en-US" u="sng" dirty="0">
                <a:solidFill>
                  <a:srgbClr val="0070C0"/>
                </a:solidFill>
              </a:rPr>
              <a:t>Smoothness Loss</a:t>
            </a:r>
            <a:r>
              <a:rPr lang="en-US" dirty="0">
                <a:solidFill>
                  <a:srgbClr val="0070C0"/>
                </a:solidFill>
              </a:rPr>
              <a:t>:-</a:t>
            </a:r>
          </a:p>
        </p:txBody>
      </p:sp>
      <p:sp>
        <p:nvSpPr>
          <p:cNvPr id="3" name="Content Placeholder 2">
            <a:extLst>
              <a:ext uri="{FF2B5EF4-FFF2-40B4-BE49-F238E27FC236}">
                <a16:creationId xmlns:a16="http://schemas.microsoft.com/office/drawing/2014/main" id="{5940889D-4CA5-4187-8670-69BF878D50E2}"/>
              </a:ext>
            </a:extLst>
          </p:cNvPr>
          <p:cNvSpPr>
            <a:spLocks noGrp="1"/>
          </p:cNvSpPr>
          <p:nvPr>
            <p:ph idx="1"/>
          </p:nvPr>
        </p:nvSpPr>
        <p:spPr>
          <a:xfrm>
            <a:off x="838200" y="1622612"/>
            <a:ext cx="10515600" cy="4554351"/>
          </a:xfrm>
        </p:spPr>
        <p:txBody>
          <a:bodyPr/>
          <a:lstStyle/>
          <a:p>
            <a:pPr algn="just"/>
            <a:r>
              <a:rPr lang="en-US" dirty="0">
                <a:latin typeface="+mj-lt"/>
              </a:rPr>
              <a:t>An image can be regarded as a two-dimensional discrete function, and the image gradient is the derivative of the discrete function. It helps to avoid the fuzzy boundaries and increase the hierarchy sense of images. The smoothness loss L MFN s is defined as:</a:t>
            </a:r>
          </a:p>
          <a:p>
            <a:pPr algn="just"/>
            <a:endParaRPr lang="en-US" dirty="0">
              <a:latin typeface="+mj-lt"/>
            </a:endParaRPr>
          </a:p>
          <a:p>
            <a:pPr algn="just"/>
            <a:endParaRPr lang="en-US" dirty="0">
              <a:latin typeface="+mj-lt"/>
            </a:endParaRPr>
          </a:p>
          <a:p>
            <a:pPr algn="just"/>
            <a:endParaRPr lang="en-US" dirty="0">
              <a:latin typeface="+mj-lt"/>
            </a:endParaRPr>
          </a:p>
          <a:p>
            <a:pPr marL="0" indent="0" algn="just">
              <a:buNone/>
            </a:pPr>
            <a:r>
              <a:rPr lang="en-US" dirty="0">
                <a:latin typeface="+mj-lt"/>
              </a:rPr>
              <a:t>where ∇ represents gradient operations including ∇x (horizontal) and ∇y (vertical).</a:t>
            </a:r>
          </a:p>
        </p:txBody>
      </p:sp>
      <p:pic>
        <p:nvPicPr>
          <p:cNvPr id="5" name="Picture 4">
            <a:extLst>
              <a:ext uri="{FF2B5EF4-FFF2-40B4-BE49-F238E27FC236}">
                <a16:creationId xmlns:a16="http://schemas.microsoft.com/office/drawing/2014/main" id="{54C77348-855C-4C6F-B1C9-B7BCC8E2E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541" y="3717866"/>
            <a:ext cx="4016188" cy="952745"/>
          </a:xfrm>
          <a:prstGeom prst="rect">
            <a:avLst/>
          </a:prstGeom>
        </p:spPr>
      </p:pic>
    </p:spTree>
    <p:extLst>
      <p:ext uri="{BB962C8B-B14F-4D97-AF65-F5344CB8AC3E}">
        <p14:creationId xmlns:p14="http://schemas.microsoft.com/office/powerpoint/2010/main" val="4254344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56F4-64C4-4FFF-9E2F-21F9F0F564FA}"/>
              </a:ext>
            </a:extLst>
          </p:cNvPr>
          <p:cNvSpPr>
            <a:spLocks noGrp="1"/>
          </p:cNvSpPr>
          <p:nvPr>
            <p:ph type="title"/>
          </p:nvPr>
        </p:nvSpPr>
        <p:spPr>
          <a:xfrm>
            <a:off x="838200" y="365126"/>
            <a:ext cx="10515600" cy="863040"/>
          </a:xfrm>
        </p:spPr>
        <p:txBody>
          <a:bodyPr/>
          <a:lstStyle/>
          <a:p>
            <a:r>
              <a:rPr lang="en-US" u="sng" dirty="0">
                <a:solidFill>
                  <a:srgbClr val="FF0000"/>
                </a:solidFill>
              </a:rPr>
              <a:t>Detail Enhancement Network (DEN)</a:t>
            </a:r>
            <a:r>
              <a:rPr lang="en-US" dirty="0">
                <a:solidFill>
                  <a:srgbClr val="FF0000"/>
                </a:solidFill>
              </a:rPr>
              <a:t>:-</a:t>
            </a:r>
          </a:p>
        </p:txBody>
      </p:sp>
      <p:sp>
        <p:nvSpPr>
          <p:cNvPr id="3" name="Content Placeholder 2">
            <a:extLst>
              <a:ext uri="{FF2B5EF4-FFF2-40B4-BE49-F238E27FC236}">
                <a16:creationId xmlns:a16="http://schemas.microsoft.com/office/drawing/2014/main" id="{4C945A96-CA98-49B5-9BA7-D64E7EB23CE5}"/>
              </a:ext>
            </a:extLst>
          </p:cNvPr>
          <p:cNvSpPr>
            <a:spLocks noGrp="1"/>
          </p:cNvSpPr>
          <p:nvPr>
            <p:ph idx="1"/>
          </p:nvPr>
        </p:nvSpPr>
        <p:spPr>
          <a:xfrm>
            <a:off x="838200" y="1532964"/>
            <a:ext cx="10515600" cy="5127811"/>
          </a:xfrm>
        </p:spPr>
        <p:txBody>
          <a:bodyPr>
            <a:normAutofit/>
          </a:bodyPr>
          <a:lstStyle/>
          <a:p>
            <a:endParaRPr lang="en-US" dirty="0"/>
          </a:p>
          <a:p>
            <a:endParaRPr lang="en-US" dirty="0"/>
          </a:p>
          <a:p>
            <a:endParaRPr lang="en-US" dirty="0"/>
          </a:p>
          <a:p>
            <a:endParaRPr lang="en-US" dirty="0"/>
          </a:p>
          <a:p>
            <a:pPr marL="0" indent="0">
              <a:buNone/>
            </a:pPr>
            <a:endParaRPr lang="en-US" dirty="0"/>
          </a:p>
          <a:p>
            <a:pPr algn="just"/>
            <a:r>
              <a:rPr lang="en-US" dirty="0">
                <a:latin typeface="+mj-lt"/>
              </a:rPr>
              <a:t>DEN is designed to solve the problem of unclear details of the images collected under insufficient illumination. </a:t>
            </a:r>
          </a:p>
          <a:p>
            <a:pPr algn="just"/>
            <a:r>
              <a:rPr lang="en-US" dirty="0">
                <a:latin typeface="+mj-lt"/>
              </a:rPr>
              <a:t>It has 5 layers which is shown in above figure with two different types of layer: </a:t>
            </a:r>
            <a:r>
              <a:rPr lang="en-US" dirty="0" err="1">
                <a:latin typeface="+mj-lt"/>
              </a:rPr>
              <a:t>Conv+Relu</a:t>
            </a:r>
            <a:r>
              <a:rPr lang="en-US" dirty="0">
                <a:latin typeface="+mj-lt"/>
              </a:rPr>
              <a:t> and Conv</a:t>
            </a:r>
          </a:p>
        </p:txBody>
      </p:sp>
      <p:pic>
        <p:nvPicPr>
          <p:cNvPr id="9" name="Picture 8">
            <a:extLst>
              <a:ext uri="{FF2B5EF4-FFF2-40B4-BE49-F238E27FC236}">
                <a16:creationId xmlns:a16="http://schemas.microsoft.com/office/drawing/2014/main" id="{FCB91F19-6BD7-401C-8FF5-16495BDBA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447" y="1631576"/>
            <a:ext cx="6060141" cy="2160495"/>
          </a:xfrm>
          <a:prstGeom prst="rect">
            <a:avLst/>
          </a:prstGeom>
        </p:spPr>
      </p:pic>
    </p:spTree>
    <p:extLst>
      <p:ext uri="{BB962C8B-B14F-4D97-AF65-F5344CB8AC3E}">
        <p14:creationId xmlns:p14="http://schemas.microsoft.com/office/powerpoint/2010/main" val="3782564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B7E15D-60E4-412E-BDC8-2EACB31747EC}"/>
              </a:ext>
            </a:extLst>
          </p:cNvPr>
          <p:cNvSpPr>
            <a:spLocks noGrp="1"/>
          </p:cNvSpPr>
          <p:nvPr>
            <p:ph idx="1"/>
          </p:nvPr>
        </p:nvSpPr>
        <p:spPr>
          <a:xfrm>
            <a:off x="838200" y="609600"/>
            <a:ext cx="10515600" cy="5567363"/>
          </a:xfrm>
        </p:spPr>
        <p:txBody>
          <a:bodyPr/>
          <a:lstStyle/>
          <a:p>
            <a:pPr algn="just"/>
            <a:r>
              <a:rPr lang="en-US" dirty="0">
                <a:latin typeface="+mj-lt"/>
              </a:rPr>
              <a:t>As for </a:t>
            </a:r>
            <a:r>
              <a:rPr lang="en-US" dirty="0" err="1">
                <a:latin typeface="+mj-lt"/>
              </a:rPr>
              <a:t>Conv+Relu</a:t>
            </a:r>
            <a:r>
              <a:rPr lang="en-US" dirty="0">
                <a:latin typeface="+mj-lt"/>
              </a:rPr>
              <a:t>, the 64 filters of size 3 × 3 with stride 1 are used to generate 64 feature maps. After </a:t>
            </a:r>
            <a:r>
              <a:rPr lang="en-US" dirty="0" err="1">
                <a:latin typeface="+mj-lt"/>
              </a:rPr>
              <a:t>Relu</a:t>
            </a:r>
            <a:r>
              <a:rPr lang="en-US" dirty="0">
                <a:latin typeface="+mj-lt"/>
              </a:rPr>
              <a:t> layer sparseness, the model can better mine the relevant features and fit the training data. </a:t>
            </a:r>
          </a:p>
          <a:p>
            <a:pPr algn="just"/>
            <a:r>
              <a:rPr lang="en-US" dirty="0">
                <a:latin typeface="+mj-lt"/>
              </a:rPr>
              <a:t>The outputs of convolution operation are RGB channel detail enhancement results.</a:t>
            </a:r>
          </a:p>
          <a:p>
            <a:pPr algn="just"/>
            <a:r>
              <a:rPr lang="en-US" dirty="0">
                <a:latin typeface="+mj-lt"/>
              </a:rPr>
              <a:t>High-frequency information forms the edges and details of the images, which can further strengthen the image contents. </a:t>
            </a:r>
          </a:p>
          <a:p>
            <a:pPr algn="just"/>
            <a:r>
              <a:rPr lang="en-US" dirty="0">
                <a:latin typeface="+mj-lt"/>
              </a:rPr>
              <a:t>As per following given equation, arithmetic mean filter (</a:t>
            </a:r>
            <a:r>
              <a:rPr lang="en-US" dirty="0" err="1">
                <a:latin typeface="+mj-lt"/>
              </a:rPr>
              <a:t>fm</a:t>
            </a:r>
            <a:r>
              <a:rPr lang="en-US" dirty="0">
                <a:latin typeface="+mj-lt"/>
              </a:rPr>
              <a:t>) of size 3 × 3 is used to get the base layers and original images I(</a:t>
            </a:r>
            <a:r>
              <a:rPr lang="en-US" dirty="0" err="1">
                <a:latin typeface="+mj-lt"/>
              </a:rPr>
              <a:t>fus</a:t>
            </a:r>
            <a:r>
              <a:rPr lang="en-US" dirty="0">
                <a:latin typeface="+mj-lt"/>
              </a:rPr>
              <a:t>) are subtracted to get the initial detail images I(det).</a:t>
            </a:r>
          </a:p>
          <a:p>
            <a:endParaRPr lang="en-US" dirty="0"/>
          </a:p>
          <a:p>
            <a:endParaRPr lang="en-US" dirty="0"/>
          </a:p>
        </p:txBody>
      </p:sp>
      <p:pic>
        <p:nvPicPr>
          <p:cNvPr id="5" name="Picture 4">
            <a:extLst>
              <a:ext uri="{FF2B5EF4-FFF2-40B4-BE49-F238E27FC236}">
                <a16:creationId xmlns:a16="http://schemas.microsoft.com/office/drawing/2014/main" id="{2D2685BB-CFD5-4A07-B406-4EC01BFB0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8259" y="5205786"/>
            <a:ext cx="3711389" cy="737814"/>
          </a:xfrm>
          <a:prstGeom prst="rect">
            <a:avLst/>
          </a:prstGeom>
        </p:spPr>
      </p:pic>
    </p:spTree>
    <p:extLst>
      <p:ext uri="{BB962C8B-B14F-4D97-AF65-F5344CB8AC3E}">
        <p14:creationId xmlns:p14="http://schemas.microsoft.com/office/powerpoint/2010/main" val="38548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9F40D2-D7BE-4DE3-B20B-DB6D1A22FDEF}"/>
              </a:ext>
            </a:extLst>
          </p:cNvPr>
          <p:cNvSpPr>
            <a:spLocks noGrp="1"/>
          </p:cNvSpPr>
          <p:nvPr>
            <p:ph idx="1"/>
          </p:nvPr>
        </p:nvSpPr>
        <p:spPr>
          <a:xfrm>
            <a:off x="838200" y="842682"/>
            <a:ext cx="10515600" cy="5334281"/>
          </a:xfrm>
        </p:spPr>
        <p:txBody>
          <a:bodyPr/>
          <a:lstStyle/>
          <a:p>
            <a:pPr algn="just"/>
            <a:r>
              <a:rPr lang="en-US" dirty="0">
                <a:latin typeface="+mj-lt"/>
              </a:rPr>
              <a:t>More abundant detail information images I(det) are obtained by automatic learning.</a:t>
            </a:r>
          </a:p>
          <a:p>
            <a:pPr algn="just"/>
            <a:endParaRPr lang="en-US" dirty="0">
              <a:highlight>
                <a:srgbClr val="C0C0C0"/>
              </a:highlight>
              <a:latin typeface="+mj-lt"/>
            </a:endParaRPr>
          </a:p>
          <a:p>
            <a:endParaRPr lang="en-US" dirty="0"/>
          </a:p>
          <a:p>
            <a:pPr algn="just"/>
            <a:r>
              <a:rPr lang="en-US" dirty="0">
                <a:latin typeface="+mj-lt"/>
              </a:rPr>
              <a:t>Above equation is used to guide the training process. </a:t>
            </a:r>
          </a:p>
          <a:p>
            <a:pPr algn="just"/>
            <a:r>
              <a:rPr lang="en-US" dirty="0">
                <a:latin typeface="+mj-lt"/>
              </a:rPr>
              <a:t>Final enhancement outputs I(</a:t>
            </a:r>
            <a:r>
              <a:rPr lang="en-US" dirty="0" err="1">
                <a:latin typeface="+mj-lt"/>
              </a:rPr>
              <a:t>enh</a:t>
            </a:r>
            <a:r>
              <a:rPr lang="en-US" dirty="0">
                <a:latin typeface="+mj-lt"/>
              </a:rPr>
              <a:t>) are obtained by adding up I(</a:t>
            </a:r>
            <a:r>
              <a:rPr lang="en-US" dirty="0" err="1">
                <a:latin typeface="+mj-lt"/>
              </a:rPr>
              <a:t>fus</a:t>
            </a:r>
            <a:r>
              <a:rPr lang="en-US" dirty="0">
                <a:latin typeface="+mj-lt"/>
              </a:rPr>
              <a:t>) and I(det).</a:t>
            </a:r>
          </a:p>
        </p:txBody>
      </p:sp>
      <p:pic>
        <p:nvPicPr>
          <p:cNvPr id="5" name="Picture 4">
            <a:extLst>
              <a:ext uri="{FF2B5EF4-FFF2-40B4-BE49-F238E27FC236}">
                <a16:creationId xmlns:a16="http://schemas.microsoft.com/office/drawing/2014/main" id="{33CB77E8-54AE-4EA3-9F94-7E1EE10FF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0405" y="2030271"/>
            <a:ext cx="3298230" cy="614318"/>
          </a:xfrm>
          <a:prstGeom prst="rect">
            <a:avLst/>
          </a:prstGeom>
        </p:spPr>
      </p:pic>
    </p:spTree>
    <p:extLst>
      <p:ext uri="{BB962C8B-B14F-4D97-AF65-F5344CB8AC3E}">
        <p14:creationId xmlns:p14="http://schemas.microsoft.com/office/powerpoint/2010/main" val="2885089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6BA66-2382-44DE-8930-8C3B135C6D18}"/>
              </a:ext>
            </a:extLst>
          </p:cNvPr>
          <p:cNvSpPr>
            <a:spLocks noGrp="1"/>
          </p:cNvSpPr>
          <p:nvPr>
            <p:ph type="title"/>
          </p:nvPr>
        </p:nvSpPr>
        <p:spPr/>
        <p:txBody>
          <a:bodyPr/>
          <a:lstStyle/>
          <a:p>
            <a:r>
              <a:rPr lang="en-US" u="sng" dirty="0">
                <a:solidFill>
                  <a:srgbClr val="FF0000"/>
                </a:solidFill>
              </a:rPr>
              <a:t>Introduction</a:t>
            </a:r>
            <a:r>
              <a:rPr lang="en-US" dirty="0">
                <a:solidFill>
                  <a:srgbClr val="FF0000"/>
                </a:solidFill>
              </a:rPr>
              <a:t>:-</a:t>
            </a:r>
          </a:p>
        </p:txBody>
      </p:sp>
      <p:sp>
        <p:nvSpPr>
          <p:cNvPr id="3" name="Content Placeholder 2">
            <a:extLst>
              <a:ext uri="{FF2B5EF4-FFF2-40B4-BE49-F238E27FC236}">
                <a16:creationId xmlns:a16="http://schemas.microsoft.com/office/drawing/2014/main" id="{AD1415E3-00DD-46FB-A6A2-EBDBD4BB49A8}"/>
              </a:ext>
            </a:extLst>
          </p:cNvPr>
          <p:cNvSpPr>
            <a:spLocks noGrp="1"/>
          </p:cNvSpPr>
          <p:nvPr>
            <p:ph idx="1"/>
          </p:nvPr>
        </p:nvSpPr>
        <p:spPr/>
        <p:txBody>
          <a:bodyPr>
            <a:normAutofit lnSpcReduction="10000"/>
          </a:bodyPr>
          <a:lstStyle/>
          <a:p>
            <a:pPr algn="just"/>
            <a:r>
              <a:rPr lang="en-US" dirty="0">
                <a:latin typeface="+mj-lt"/>
              </a:rPr>
              <a:t>Due to the low-light conditions, the captured image quality is seriously degraded. It badly affects the visual effect of human eyes and limits the accuracy of further tasks such as object detection, image classification and video surveillance.</a:t>
            </a:r>
          </a:p>
          <a:p>
            <a:pPr algn="just"/>
            <a:r>
              <a:rPr lang="en-US" dirty="0">
                <a:latin typeface="+mj-lt"/>
              </a:rPr>
              <a:t>Based on past research low light image enhancement approaches was classified into four categories: </a:t>
            </a:r>
          </a:p>
          <a:p>
            <a:pPr marL="514350" indent="-514350" algn="just">
              <a:buFont typeface="+mj-lt"/>
              <a:buAutoNum type="arabicPeriod"/>
            </a:pPr>
            <a:r>
              <a:rPr lang="en-US" dirty="0">
                <a:latin typeface="+mj-lt"/>
              </a:rPr>
              <a:t>Histogram based</a:t>
            </a:r>
          </a:p>
          <a:p>
            <a:pPr marL="514350" indent="-514350" algn="just">
              <a:buFont typeface="+mj-lt"/>
              <a:buAutoNum type="arabicPeriod"/>
            </a:pPr>
            <a:r>
              <a:rPr lang="en-US" dirty="0">
                <a:latin typeface="+mj-lt"/>
              </a:rPr>
              <a:t>Fusion based</a:t>
            </a:r>
          </a:p>
          <a:p>
            <a:pPr marL="514350" indent="-514350" algn="just">
              <a:buFont typeface="+mj-lt"/>
              <a:buAutoNum type="arabicPeriod"/>
            </a:pPr>
            <a:r>
              <a:rPr lang="en-US" dirty="0">
                <a:latin typeface="+mj-lt"/>
              </a:rPr>
              <a:t>Retinex based </a:t>
            </a:r>
          </a:p>
          <a:p>
            <a:pPr marL="514350" indent="-514350" algn="just">
              <a:buFont typeface="+mj-lt"/>
              <a:buAutoNum type="arabicPeriod"/>
            </a:pPr>
            <a:r>
              <a:rPr lang="en-US" dirty="0">
                <a:latin typeface="+mj-lt"/>
              </a:rPr>
              <a:t>Data driven based</a:t>
            </a:r>
          </a:p>
        </p:txBody>
      </p:sp>
    </p:spTree>
    <p:extLst>
      <p:ext uri="{BB962C8B-B14F-4D97-AF65-F5344CB8AC3E}">
        <p14:creationId xmlns:p14="http://schemas.microsoft.com/office/powerpoint/2010/main" val="3252553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B46D8CC-392D-4AAD-9F49-31123852F2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9811" y="927436"/>
            <a:ext cx="8489577" cy="5182049"/>
          </a:xfrm>
        </p:spPr>
      </p:pic>
    </p:spTree>
    <p:extLst>
      <p:ext uri="{BB962C8B-B14F-4D97-AF65-F5344CB8AC3E}">
        <p14:creationId xmlns:p14="http://schemas.microsoft.com/office/powerpoint/2010/main" val="324313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44F05-30CB-4804-8667-A6BC568C7B31}"/>
              </a:ext>
            </a:extLst>
          </p:cNvPr>
          <p:cNvSpPr>
            <a:spLocks noGrp="1"/>
          </p:cNvSpPr>
          <p:nvPr>
            <p:ph type="title"/>
          </p:nvPr>
        </p:nvSpPr>
        <p:spPr/>
        <p:txBody>
          <a:bodyPr/>
          <a:lstStyle/>
          <a:p>
            <a:r>
              <a:rPr lang="en-US" u="sng" dirty="0">
                <a:solidFill>
                  <a:srgbClr val="FF0000"/>
                </a:solidFill>
              </a:rPr>
              <a:t>Color Channel Fusion Network (CCFN)</a:t>
            </a:r>
            <a:r>
              <a:rPr lang="en-US" dirty="0">
                <a:solidFill>
                  <a:srgbClr val="FF0000"/>
                </a:solidFill>
              </a:rPr>
              <a:t>:-</a:t>
            </a:r>
          </a:p>
        </p:txBody>
      </p:sp>
      <p:sp>
        <p:nvSpPr>
          <p:cNvPr id="3" name="Content Placeholder 2">
            <a:extLst>
              <a:ext uri="{FF2B5EF4-FFF2-40B4-BE49-F238E27FC236}">
                <a16:creationId xmlns:a16="http://schemas.microsoft.com/office/drawing/2014/main" id="{B06AA244-9472-4969-BAE5-610ED121AECE}"/>
              </a:ext>
            </a:extLst>
          </p:cNvPr>
          <p:cNvSpPr>
            <a:spLocks noGrp="1"/>
          </p:cNvSpPr>
          <p:nvPr>
            <p:ph idx="1"/>
          </p:nvPr>
        </p:nvSpPr>
        <p:spPr>
          <a:xfrm>
            <a:off x="838200" y="1690688"/>
            <a:ext cx="10515600" cy="4889406"/>
          </a:xfrm>
        </p:spPr>
        <p:txBody>
          <a:bodyPr/>
          <a:lstStyle/>
          <a:p>
            <a:pPr algn="just">
              <a:buFont typeface="Arial" panose="020B0604020202020204" pitchFamily="34" charset="0"/>
              <a:buChar char="•"/>
            </a:pPr>
            <a:r>
              <a:rPr lang="en-US" b="0" i="0" dirty="0">
                <a:effectLst/>
                <a:latin typeface="+mj-lt"/>
              </a:rPr>
              <a:t>A novel deep learning network for enhancing low-light images </a:t>
            </a:r>
            <a:r>
              <a:rPr lang="en-US" dirty="0">
                <a:latin typeface="+mj-lt"/>
              </a:rPr>
              <a:t>which consists of three parts:-</a:t>
            </a:r>
          </a:p>
          <a:p>
            <a:pPr marL="514350" indent="-514350" algn="just">
              <a:buFont typeface="+mj-lt"/>
              <a:buAutoNum type="arabicPeriod"/>
            </a:pPr>
            <a:r>
              <a:rPr lang="en-US" b="0" i="0" dirty="0">
                <a:effectLst/>
                <a:latin typeface="+mj-lt"/>
              </a:rPr>
              <a:t>Channel Correlation Network (CCN) :- </a:t>
            </a:r>
            <a:r>
              <a:rPr lang="en-US" dirty="0">
                <a:latin typeface="+mj-lt"/>
              </a:rPr>
              <a:t>CCN improves the overall brightness of the low-light images while maintaining the relevance of RGB channels.</a:t>
            </a:r>
          </a:p>
          <a:p>
            <a:pPr marL="514350" indent="-514350" algn="just">
              <a:buFont typeface="+mj-lt"/>
              <a:buAutoNum type="arabicPeriod"/>
            </a:pPr>
            <a:r>
              <a:rPr lang="en-US" dirty="0">
                <a:latin typeface="+mj-lt"/>
              </a:rPr>
              <a:t>Multi-Scale Fusion Network (MFN) :- MFN learns the weight matrices automatically to synthesize the enhanced images and adjusts the contrast to obtain a more natural appearance.</a:t>
            </a:r>
          </a:p>
          <a:p>
            <a:pPr marL="514350" indent="-514350" algn="just">
              <a:buFont typeface="+mj-lt"/>
              <a:buAutoNum type="arabicPeriod"/>
            </a:pPr>
            <a:r>
              <a:rPr lang="en-US" dirty="0">
                <a:latin typeface="+mj-lt"/>
              </a:rPr>
              <a:t>Detail Enhancement Network (DEN) :- DEN is designed for abundant structure information</a:t>
            </a:r>
            <a:r>
              <a:rPr lang="en-US" dirty="0"/>
              <a:t>.</a:t>
            </a:r>
          </a:p>
          <a:p>
            <a:pPr marL="514350" indent="-514350" algn="l">
              <a:buFont typeface="+mj-lt"/>
              <a:buAutoNum type="arabicPeriod"/>
            </a:pPr>
            <a:endParaRPr lang="en-US" b="0" i="0" dirty="0">
              <a:effectLst/>
              <a:latin typeface="Inter"/>
            </a:endParaRPr>
          </a:p>
          <a:p>
            <a:endParaRPr lang="en-US" dirty="0"/>
          </a:p>
        </p:txBody>
      </p:sp>
    </p:spTree>
    <p:extLst>
      <p:ext uri="{BB962C8B-B14F-4D97-AF65-F5344CB8AC3E}">
        <p14:creationId xmlns:p14="http://schemas.microsoft.com/office/powerpoint/2010/main" val="3640950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D5859-6B64-40B0-B36D-5B29AA1A05BC}"/>
              </a:ext>
            </a:extLst>
          </p:cNvPr>
          <p:cNvSpPr>
            <a:spLocks noGrp="1"/>
          </p:cNvSpPr>
          <p:nvPr>
            <p:ph type="title"/>
          </p:nvPr>
        </p:nvSpPr>
        <p:spPr>
          <a:xfrm>
            <a:off x="838200" y="1"/>
            <a:ext cx="10515600" cy="1147481"/>
          </a:xfrm>
        </p:spPr>
        <p:txBody>
          <a:bodyPr/>
          <a:lstStyle/>
          <a:p>
            <a:r>
              <a:rPr lang="en-US" u="sng" dirty="0">
                <a:solidFill>
                  <a:srgbClr val="FF0000"/>
                </a:solidFill>
              </a:rPr>
              <a:t>Proposed Method</a:t>
            </a:r>
            <a:r>
              <a:rPr lang="en-US" dirty="0">
                <a:solidFill>
                  <a:srgbClr val="FF0000"/>
                </a:solidFill>
              </a:rPr>
              <a:t>:-</a:t>
            </a:r>
          </a:p>
        </p:txBody>
      </p:sp>
      <p:sp>
        <p:nvSpPr>
          <p:cNvPr id="3" name="Content Placeholder 2">
            <a:extLst>
              <a:ext uri="{FF2B5EF4-FFF2-40B4-BE49-F238E27FC236}">
                <a16:creationId xmlns:a16="http://schemas.microsoft.com/office/drawing/2014/main" id="{335AF209-8CA9-4F96-B93C-AE54D26BF325}"/>
              </a:ext>
            </a:extLst>
          </p:cNvPr>
          <p:cNvSpPr>
            <a:spLocks noGrp="1"/>
          </p:cNvSpPr>
          <p:nvPr>
            <p:ph idx="1"/>
          </p:nvPr>
        </p:nvSpPr>
        <p:spPr>
          <a:xfrm>
            <a:off x="838200" y="1147482"/>
            <a:ext cx="10515600" cy="5029481"/>
          </a:xfrm>
        </p:spPr>
        <p:txBody>
          <a:bodyPr>
            <a:normAutofit lnSpcReduction="10000"/>
          </a:bodyPr>
          <a:lstStyle/>
          <a:p>
            <a:pPr algn="just"/>
            <a:r>
              <a:rPr lang="en-US" dirty="0">
                <a:latin typeface="+mj-lt"/>
              </a:rPr>
              <a:t>Steps:-</a:t>
            </a:r>
          </a:p>
          <a:p>
            <a:pPr marL="514350" indent="-514350" algn="just">
              <a:buFont typeface="+mj-lt"/>
              <a:buAutoNum type="arabicPeriod"/>
            </a:pPr>
            <a:r>
              <a:rPr lang="en-US" dirty="0">
                <a:latin typeface="+mj-lt"/>
              </a:rPr>
              <a:t>The RG, RB and GB channels are extracted from the original RGB images I(org).</a:t>
            </a:r>
          </a:p>
          <a:p>
            <a:pPr marL="514350" indent="-514350" algn="just">
              <a:buFont typeface="+mj-lt"/>
              <a:buAutoNum type="arabicPeriod"/>
            </a:pPr>
            <a:r>
              <a:rPr lang="en-US" dirty="0">
                <a:latin typeface="+mj-lt"/>
              </a:rPr>
              <a:t>Input to the CCN to get the preliminary enhanced RG, RB and GB channel images. </a:t>
            </a:r>
          </a:p>
          <a:p>
            <a:pPr marL="514350" indent="-514350" algn="just">
              <a:buFont typeface="+mj-lt"/>
              <a:buAutoNum type="arabicPeriod"/>
            </a:pPr>
            <a:r>
              <a:rPr lang="en-US" dirty="0">
                <a:latin typeface="+mj-lt"/>
              </a:rPr>
              <a:t>Through the reasonable allocation of fusion weights by MFN, CCN outputs are fused to obtain I(fus). </a:t>
            </a:r>
          </a:p>
          <a:p>
            <a:pPr marL="514350" indent="-514350" algn="just">
              <a:buFont typeface="+mj-lt"/>
              <a:buAutoNum type="arabicPeriod"/>
            </a:pPr>
            <a:r>
              <a:rPr lang="en-US" dirty="0">
                <a:latin typeface="+mj-lt"/>
              </a:rPr>
              <a:t>After that mean filter is used to get initial details I(det) of I(fus) and more abundant detail images I(det) are acquired by automatic learning. </a:t>
            </a:r>
          </a:p>
          <a:p>
            <a:pPr marL="514350" indent="-514350" algn="just">
              <a:buFont typeface="+mj-lt"/>
              <a:buAutoNum type="arabicPeriod"/>
            </a:pPr>
            <a:r>
              <a:rPr lang="en-US" dirty="0">
                <a:latin typeface="+mj-lt"/>
              </a:rPr>
              <a:t>Target images I(enh) are generated by adding the detail boosting images I(det) with the fusion outputs I(fus).</a:t>
            </a:r>
          </a:p>
          <a:p>
            <a:pPr marL="514350" indent="-514350">
              <a:buFont typeface="+mj-lt"/>
              <a:buAutoNum type="arabicPeriod"/>
            </a:pPr>
            <a:endParaRPr lang="en-US" dirty="0"/>
          </a:p>
        </p:txBody>
      </p:sp>
    </p:spTree>
    <p:extLst>
      <p:ext uri="{BB962C8B-B14F-4D97-AF65-F5344CB8AC3E}">
        <p14:creationId xmlns:p14="http://schemas.microsoft.com/office/powerpoint/2010/main" val="2723869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F0668A2-4E7B-407E-9A24-9034A81988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8518" y="824753"/>
            <a:ext cx="10112188" cy="5163671"/>
          </a:xfrm>
        </p:spPr>
      </p:pic>
    </p:spTree>
    <p:extLst>
      <p:ext uri="{BB962C8B-B14F-4D97-AF65-F5344CB8AC3E}">
        <p14:creationId xmlns:p14="http://schemas.microsoft.com/office/powerpoint/2010/main" val="296468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710C-7EAE-4B16-AD10-D44D60285CC3}"/>
              </a:ext>
            </a:extLst>
          </p:cNvPr>
          <p:cNvSpPr>
            <a:spLocks noGrp="1"/>
          </p:cNvSpPr>
          <p:nvPr>
            <p:ph type="title"/>
          </p:nvPr>
        </p:nvSpPr>
        <p:spPr>
          <a:xfrm>
            <a:off x="838200" y="365126"/>
            <a:ext cx="10515600" cy="916828"/>
          </a:xfrm>
        </p:spPr>
        <p:txBody>
          <a:bodyPr/>
          <a:lstStyle/>
          <a:p>
            <a:r>
              <a:rPr lang="en-US" u="sng" dirty="0">
                <a:solidFill>
                  <a:srgbClr val="FF0000"/>
                </a:solidFill>
              </a:rPr>
              <a:t>Channel Correlation Network (CCN)</a:t>
            </a:r>
            <a:r>
              <a:rPr lang="en-US" dirty="0">
                <a:solidFill>
                  <a:srgbClr val="FF0000"/>
                </a:solidFill>
              </a:rPr>
              <a:t>:-</a:t>
            </a:r>
          </a:p>
        </p:txBody>
      </p:sp>
      <p:sp>
        <p:nvSpPr>
          <p:cNvPr id="3" name="Content Placeholder 2">
            <a:extLst>
              <a:ext uri="{FF2B5EF4-FFF2-40B4-BE49-F238E27FC236}">
                <a16:creationId xmlns:a16="http://schemas.microsoft.com/office/drawing/2014/main" id="{1179258E-406F-4123-933E-73E8432BE838}"/>
              </a:ext>
            </a:extLst>
          </p:cNvPr>
          <p:cNvSpPr>
            <a:spLocks noGrp="1"/>
          </p:cNvSpPr>
          <p:nvPr>
            <p:ph idx="1"/>
          </p:nvPr>
        </p:nvSpPr>
        <p:spPr>
          <a:xfrm>
            <a:off x="838200" y="1532965"/>
            <a:ext cx="10515600" cy="4643998"/>
          </a:xfrm>
        </p:spPr>
        <p:txBody>
          <a:bodyPr>
            <a:normAutofit lnSpcReduction="10000"/>
          </a:bodyPr>
          <a:lstStyle/>
          <a:p>
            <a:pPr algn="just"/>
            <a:r>
              <a:rPr lang="en-US" dirty="0">
                <a:latin typeface="+mj-lt"/>
              </a:rPr>
              <a:t>Enhancement based on the RGB color space always enhances these three components separately, which ignores the correlation among the components and leads to the color deviation in the enhanced images.</a:t>
            </a:r>
          </a:p>
          <a:p>
            <a:pPr algn="just"/>
            <a:r>
              <a:rPr lang="en-US" dirty="0">
                <a:latin typeface="+mj-lt"/>
              </a:rPr>
              <a:t>To overcome this color deviation CCN adopts RGB partial channel combination as RG, RB and GB channels for the whole image enhancement. </a:t>
            </a:r>
          </a:p>
          <a:p>
            <a:pPr algn="just"/>
            <a:r>
              <a:rPr lang="en-US" dirty="0">
                <a:latin typeface="+mj-lt"/>
              </a:rPr>
              <a:t>It consists of plain convolutional neural network (CNN) of eight convolutional layers with symmetrical concatenation followed by two convolutional layers. Each layer consists of 64 convolutional kernels of size 3 × 3 and stride 1 followed by batch normalization and </a:t>
            </a:r>
            <a:r>
              <a:rPr lang="en-US" dirty="0" err="1">
                <a:latin typeface="+mj-lt"/>
              </a:rPr>
              <a:t>ReLU</a:t>
            </a:r>
            <a:r>
              <a:rPr lang="en-US" dirty="0">
                <a:latin typeface="+mj-lt"/>
              </a:rPr>
              <a:t> activation function. </a:t>
            </a:r>
          </a:p>
        </p:txBody>
      </p:sp>
    </p:spTree>
    <p:extLst>
      <p:ext uri="{BB962C8B-B14F-4D97-AF65-F5344CB8AC3E}">
        <p14:creationId xmlns:p14="http://schemas.microsoft.com/office/powerpoint/2010/main" val="3815578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E56EB0-A2B5-4AA7-8BD3-33F818D3A6F3}"/>
              </a:ext>
            </a:extLst>
          </p:cNvPr>
          <p:cNvSpPr>
            <a:spLocks noGrp="1"/>
          </p:cNvSpPr>
          <p:nvPr>
            <p:ph idx="1"/>
          </p:nvPr>
        </p:nvSpPr>
        <p:spPr>
          <a:xfrm>
            <a:off x="838200" y="439271"/>
            <a:ext cx="10515600" cy="5737692"/>
          </a:xfrm>
        </p:spPr>
        <p:txBody>
          <a:bodyPr/>
          <a:lstStyle/>
          <a:p>
            <a:pPr algn="just"/>
            <a:r>
              <a:rPr lang="en-US" dirty="0">
                <a:latin typeface="+mj-lt"/>
              </a:rPr>
              <a:t>The last layer uses convolution to get the outputs I(</a:t>
            </a:r>
            <a:r>
              <a:rPr lang="en-US" dirty="0" err="1">
                <a:latin typeface="+mj-lt"/>
              </a:rPr>
              <a:t>i</a:t>
            </a:r>
            <a:r>
              <a:rPr lang="en-US" dirty="0">
                <a:latin typeface="+mj-lt"/>
              </a:rPr>
              <a:t>) pre(</a:t>
            </a:r>
            <a:r>
              <a:rPr lang="en-US" dirty="0" err="1">
                <a:latin typeface="+mj-lt"/>
              </a:rPr>
              <a:t>i</a:t>
            </a:r>
            <a:r>
              <a:rPr lang="en-US" dirty="0">
                <a:latin typeface="+mj-lt"/>
              </a:rPr>
              <a:t> = 1, 2, 3), where I(1) pre = {R˜1, G˜1}, I(2) pre = {R˜2, B˜1} and I(3) pre = {G˜2, B˜2}.</a:t>
            </a:r>
          </a:p>
          <a:p>
            <a:pPr algn="just"/>
            <a:r>
              <a:rPr lang="en-US" dirty="0">
                <a:latin typeface="+mj-lt"/>
              </a:rPr>
              <a:t>To enable the training procedure, We use loss function LCCN that is composed of reconstruction loss, color loss and channel relevance loss to let us evaluate the quality of enhanced images. </a:t>
            </a:r>
          </a:p>
          <a:p>
            <a:pPr algn="just"/>
            <a:endParaRPr lang="en-US" dirty="0">
              <a:latin typeface="+mj-lt"/>
            </a:endParaRPr>
          </a:p>
          <a:p>
            <a:pPr marL="0" indent="0" algn="just">
              <a:buNone/>
            </a:pPr>
            <a:endParaRPr lang="en-US" dirty="0">
              <a:latin typeface="+mj-lt"/>
            </a:endParaRPr>
          </a:p>
          <a:p>
            <a:pPr marL="0" indent="0" algn="just">
              <a:buNone/>
            </a:pPr>
            <a:endParaRPr lang="en-US" dirty="0">
              <a:latin typeface="+mj-lt"/>
            </a:endParaRPr>
          </a:p>
          <a:p>
            <a:pPr marL="0" indent="0" algn="just">
              <a:buNone/>
            </a:pPr>
            <a:r>
              <a:rPr lang="en-US" dirty="0">
                <a:latin typeface="+mj-lt"/>
              </a:rPr>
              <a:t>   where </a:t>
            </a:r>
            <a:r>
              <a:rPr lang="en-US" dirty="0" err="1">
                <a:latin typeface="+mj-lt"/>
              </a:rPr>
              <a:t>λr</a:t>
            </a:r>
            <a:r>
              <a:rPr lang="en-US" dirty="0">
                <a:latin typeface="+mj-lt"/>
              </a:rPr>
              <a:t>, </a:t>
            </a:r>
            <a:r>
              <a:rPr lang="en-US" dirty="0" err="1">
                <a:latin typeface="+mj-lt"/>
              </a:rPr>
              <a:t>λc</a:t>
            </a:r>
            <a:r>
              <a:rPr lang="en-US" dirty="0">
                <a:latin typeface="+mj-lt"/>
              </a:rPr>
              <a:t> and </a:t>
            </a:r>
            <a:r>
              <a:rPr lang="en-US" dirty="0" err="1">
                <a:latin typeface="+mj-lt"/>
              </a:rPr>
              <a:t>λcr</a:t>
            </a:r>
            <a:r>
              <a:rPr lang="en-US" dirty="0">
                <a:latin typeface="+mj-lt"/>
              </a:rPr>
              <a:t> are weighting hyper-parameters</a:t>
            </a:r>
            <a:r>
              <a:rPr lang="en-US" dirty="0"/>
              <a:t>.</a:t>
            </a:r>
          </a:p>
          <a:p>
            <a:pPr marL="0" indent="0" algn="just">
              <a:buNone/>
            </a:pPr>
            <a:endParaRPr lang="en-US" dirty="0">
              <a:latin typeface="+mj-lt"/>
            </a:endParaRPr>
          </a:p>
        </p:txBody>
      </p:sp>
      <p:pic>
        <p:nvPicPr>
          <p:cNvPr id="4" name="Picture 3">
            <a:extLst>
              <a:ext uri="{FF2B5EF4-FFF2-40B4-BE49-F238E27FC236}">
                <a16:creationId xmlns:a16="http://schemas.microsoft.com/office/drawing/2014/main" id="{A969993B-B9F3-45F0-B711-ED520C4C9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8329" y="3429000"/>
            <a:ext cx="5369859" cy="739588"/>
          </a:xfrm>
          <a:prstGeom prst="rect">
            <a:avLst/>
          </a:prstGeom>
        </p:spPr>
      </p:pic>
    </p:spTree>
    <p:extLst>
      <p:ext uri="{BB962C8B-B14F-4D97-AF65-F5344CB8AC3E}">
        <p14:creationId xmlns:p14="http://schemas.microsoft.com/office/powerpoint/2010/main" val="570281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60104-3D54-48C6-BDEF-4E6C61D84068}"/>
              </a:ext>
            </a:extLst>
          </p:cNvPr>
          <p:cNvSpPr>
            <a:spLocks noGrp="1"/>
          </p:cNvSpPr>
          <p:nvPr>
            <p:ph type="title"/>
          </p:nvPr>
        </p:nvSpPr>
        <p:spPr>
          <a:xfrm>
            <a:off x="838200" y="365125"/>
            <a:ext cx="10515600" cy="979581"/>
          </a:xfrm>
        </p:spPr>
        <p:txBody>
          <a:bodyPr/>
          <a:lstStyle/>
          <a:p>
            <a:r>
              <a:rPr lang="en-US" u="sng" dirty="0">
                <a:solidFill>
                  <a:srgbClr val="0070C0"/>
                </a:solidFill>
              </a:rPr>
              <a:t>Reconstruction Loss</a:t>
            </a:r>
            <a:r>
              <a:rPr lang="en-US" dirty="0">
                <a:solidFill>
                  <a:srgbClr val="0070C0"/>
                </a:solidFill>
              </a:rPr>
              <a:t>:-</a:t>
            </a:r>
          </a:p>
        </p:txBody>
      </p:sp>
      <p:sp>
        <p:nvSpPr>
          <p:cNvPr id="3" name="Content Placeholder 2">
            <a:extLst>
              <a:ext uri="{FF2B5EF4-FFF2-40B4-BE49-F238E27FC236}">
                <a16:creationId xmlns:a16="http://schemas.microsoft.com/office/drawing/2014/main" id="{EEF5CE31-552A-4CB8-9326-EECF2DEAB456}"/>
              </a:ext>
            </a:extLst>
          </p:cNvPr>
          <p:cNvSpPr>
            <a:spLocks noGrp="1"/>
          </p:cNvSpPr>
          <p:nvPr>
            <p:ph idx="1"/>
          </p:nvPr>
        </p:nvSpPr>
        <p:spPr>
          <a:xfrm>
            <a:off x="838200" y="1461247"/>
            <a:ext cx="10515600" cy="4715716"/>
          </a:xfrm>
        </p:spPr>
        <p:txBody>
          <a:bodyPr/>
          <a:lstStyle/>
          <a:p>
            <a:pPr algn="just"/>
            <a:r>
              <a:rPr lang="en-US" dirty="0">
                <a:latin typeface="+mj-lt"/>
              </a:rPr>
              <a:t>Reconstruction Loss Minimizing the sum of absolute value of gray difference between the enhanced images I(</a:t>
            </a:r>
            <a:r>
              <a:rPr lang="en-US" dirty="0" err="1">
                <a:latin typeface="+mj-lt"/>
              </a:rPr>
              <a:t>i</a:t>
            </a:r>
            <a:r>
              <a:rPr lang="en-US" dirty="0">
                <a:latin typeface="+mj-lt"/>
              </a:rPr>
              <a:t>) pre and corresponding normal images I(nor).</a:t>
            </a:r>
          </a:p>
          <a:p>
            <a:pPr algn="just"/>
            <a:r>
              <a:rPr lang="en-US" dirty="0">
                <a:latin typeface="+mj-lt"/>
              </a:rPr>
              <a:t>Reconstruction loss </a:t>
            </a:r>
            <a:r>
              <a:rPr lang="en-US" dirty="0" err="1">
                <a:latin typeface="+mj-lt"/>
              </a:rPr>
              <a:t>LrCCN</a:t>
            </a:r>
            <a:r>
              <a:rPr lang="en-US" dirty="0">
                <a:latin typeface="+mj-lt"/>
              </a:rPr>
              <a:t>  is introduced to constrain the consistency of I(</a:t>
            </a:r>
            <a:r>
              <a:rPr lang="en-US" dirty="0" err="1">
                <a:latin typeface="+mj-lt"/>
              </a:rPr>
              <a:t>i</a:t>
            </a:r>
            <a:r>
              <a:rPr lang="en-US" dirty="0">
                <a:latin typeface="+mj-lt"/>
              </a:rPr>
              <a:t>) pre and I(nor). </a:t>
            </a:r>
          </a:p>
          <a:p>
            <a:pPr marL="0" indent="0">
              <a:buNone/>
            </a:pPr>
            <a:r>
              <a:rPr lang="en-US" dirty="0"/>
              <a:t>       </a:t>
            </a:r>
          </a:p>
          <a:p>
            <a:pPr marL="0" indent="0">
              <a:buNone/>
            </a:pPr>
            <a:endParaRPr lang="en-US" dirty="0"/>
          </a:p>
          <a:p>
            <a:pPr marL="0" indent="0">
              <a:buNone/>
            </a:pPr>
            <a:r>
              <a:rPr lang="en-US" dirty="0"/>
              <a:t> </a:t>
            </a:r>
          </a:p>
          <a:p>
            <a:pPr marL="0" indent="0" algn="just">
              <a:buNone/>
            </a:pPr>
            <a:r>
              <a:rPr lang="en-US" dirty="0"/>
              <a:t> </a:t>
            </a:r>
            <a:r>
              <a:rPr lang="en-US" dirty="0">
                <a:latin typeface="+mj-lt"/>
              </a:rPr>
              <a:t>where I(</a:t>
            </a:r>
            <a:r>
              <a:rPr lang="en-US" dirty="0" err="1">
                <a:latin typeface="+mj-lt"/>
              </a:rPr>
              <a:t>inor</a:t>
            </a:r>
            <a:r>
              <a:rPr lang="en-US" dirty="0">
                <a:latin typeface="+mj-lt"/>
              </a:rPr>
              <a:t>)(</a:t>
            </a:r>
            <a:r>
              <a:rPr lang="en-US" dirty="0" err="1">
                <a:latin typeface="+mj-lt"/>
              </a:rPr>
              <a:t>i</a:t>
            </a:r>
            <a:r>
              <a:rPr lang="en-US" dirty="0">
                <a:latin typeface="+mj-lt"/>
              </a:rPr>
              <a:t> = 1, 2, 3) are RG, RB and GB channels extracted from I(nor) respectively. || · ||1   means l1 norm.</a:t>
            </a:r>
          </a:p>
        </p:txBody>
      </p:sp>
      <p:pic>
        <p:nvPicPr>
          <p:cNvPr id="5" name="Picture 4">
            <a:extLst>
              <a:ext uri="{FF2B5EF4-FFF2-40B4-BE49-F238E27FC236}">
                <a16:creationId xmlns:a16="http://schemas.microsoft.com/office/drawing/2014/main" id="{1D7AABAC-69ED-4AD6-932D-BB364B2FE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906" y="3972232"/>
            <a:ext cx="4078941" cy="958356"/>
          </a:xfrm>
          <a:prstGeom prst="rect">
            <a:avLst/>
          </a:prstGeom>
        </p:spPr>
      </p:pic>
    </p:spTree>
    <p:extLst>
      <p:ext uri="{BB962C8B-B14F-4D97-AF65-F5344CB8AC3E}">
        <p14:creationId xmlns:p14="http://schemas.microsoft.com/office/powerpoint/2010/main" val="3351006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7E95-F384-444E-8984-31DF92FEE9C1}"/>
              </a:ext>
            </a:extLst>
          </p:cNvPr>
          <p:cNvSpPr>
            <a:spLocks noGrp="1"/>
          </p:cNvSpPr>
          <p:nvPr>
            <p:ph type="title"/>
          </p:nvPr>
        </p:nvSpPr>
        <p:spPr>
          <a:xfrm>
            <a:off x="838200" y="233083"/>
            <a:ext cx="10515600" cy="797858"/>
          </a:xfrm>
        </p:spPr>
        <p:txBody>
          <a:bodyPr/>
          <a:lstStyle/>
          <a:p>
            <a:r>
              <a:rPr lang="en-US" u="sng" dirty="0">
                <a:solidFill>
                  <a:srgbClr val="0070C0"/>
                </a:solidFill>
              </a:rPr>
              <a:t>Color Loss</a:t>
            </a:r>
            <a:r>
              <a:rPr lang="en-US" dirty="0">
                <a:solidFill>
                  <a:srgbClr val="0070C0"/>
                </a:solidFill>
              </a:rPr>
              <a:t>:-</a:t>
            </a:r>
          </a:p>
        </p:txBody>
      </p:sp>
      <p:sp>
        <p:nvSpPr>
          <p:cNvPr id="3" name="Content Placeholder 2">
            <a:extLst>
              <a:ext uri="{FF2B5EF4-FFF2-40B4-BE49-F238E27FC236}">
                <a16:creationId xmlns:a16="http://schemas.microsoft.com/office/drawing/2014/main" id="{04DBA406-6C37-4972-93E2-5CFFA039F34C}"/>
              </a:ext>
            </a:extLst>
          </p:cNvPr>
          <p:cNvSpPr>
            <a:spLocks noGrp="1"/>
          </p:cNvSpPr>
          <p:nvPr>
            <p:ph idx="1"/>
          </p:nvPr>
        </p:nvSpPr>
        <p:spPr>
          <a:xfrm>
            <a:off x="838200" y="1183342"/>
            <a:ext cx="10515600" cy="4993622"/>
          </a:xfrm>
        </p:spPr>
        <p:txBody>
          <a:bodyPr/>
          <a:lstStyle/>
          <a:p>
            <a:pPr algn="just"/>
            <a:r>
              <a:rPr lang="en-US" dirty="0">
                <a:latin typeface="+mj-lt"/>
              </a:rPr>
              <a:t>In RGB color space, the Euclidean Distance between two color points does not represent the true visual differences. Only using reconstruction loss to measure the numerical differences still leads to significant color differences. </a:t>
            </a:r>
          </a:p>
          <a:p>
            <a:pPr algn="just"/>
            <a:r>
              <a:rPr lang="en-US" dirty="0">
                <a:latin typeface="+mj-lt"/>
              </a:rPr>
              <a:t>Therefore, angle difference is considered to improve the results of RGB color differences. Color loss L CCN c sums the angle difference of the corresponding color vectors in I(</a:t>
            </a:r>
            <a:r>
              <a:rPr lang="en-US" dirty="0" err="1">
                <a:latin typeface="+mj-lt"/>
              </a:rPr>
              <a:t>i</a:t>
            </a:r>
            <a:r>
              <a:rPr lang="en-US" dirty="0">
                <a:latin typeface="+mj-lt"/>
              </a:rPr>
              <a:t>) pre and I(</a:t>
            </a:r>
            <a:r>
              <a:rPr lang="en-US" dirty="0" err="1">
                <a:latin typeface="+mj-lt"/>
              </a:rPr>
              <a:t>inor</a:t>
            </a:r>
            <a:r>
              <a:rPr lang="en-US" dirty="0">
                <a:latin typeface="+mj-lt"/>
              </a:rPr>
              <a:t>):</a:t>
            </a:r>
          </a:p>
          <a:p>
            <a:pPr marL="0" indent="0" algn="just">
              <a:buNone/>
            </a:pPr>
            <a:endParaRPr lang="en-US" dirty="0">
              <a:latin typeface="+mj-lt"/>
            </a:endParaRPr>
          </a:p>
          <a:p>
            <a:pPr algn="just"/>
            <a:endParaRPr lang="en-US" dirty="0">
              <a:latin typeface="+mj-lt"/>
            </a:endParaRPr>
          </a:p>
          <a:p>
            <a:pPr marL="0" indent="0" algn="just">
              <a:buNone/>
            </a:pPr>
            <a:r>
              <a:rPr lang="en-US" dirty="0">
                <a:latin typeface="+mj-lt"/>
              </a:rPr>
              <a:t>where ()n denotes a pixel, ∠(,) is an operation for calculating the angle between color vectors.</a:t>
            </a:r>
          </a:p>
        </p:txBody>
      </p:sp>
      <p:pic>
        <p:nvPicPr>
          <p:cNvPr id="5" name="Picture 4">
            <a:extLst>
              <a:ext uri="{FF2B5EF4-FFF2-40B4-BE49-F238E27FC236}">
                <a16:creationId xmlns:a16="http://schemas.microsoft.com/office/drawing/2014/main" id="{D024FBBE-60AD-4A2E-BD6B-FDB454A72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6212" y="4175953"/>
            <a:ext cx="4473388" cy="835317"/>
          </a:xfrm>
          <a:prstGeom prst="rect">
            <a:avLst/>
          </a:prstGeom>
        </p:spPr>
      </p:pic>
    </p:spTree>
    <p:extLst>
      <p:ext uri="{BB962C8B-B14F-4D97-AF65-F5344CB8AC3E}">
        <p14:creationId xmlns:p14="http://schemas.microsoft.com/office/powerpoint/2010/main" val="3560111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894</TotalTime>
  <Words>1491</Words>
  <Application>Microsoft Office PowerPoint</Application>
  <PresentationFormat>Widescreen</PresentationFormat>
  <Paragraphs>120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Big Shoulders Display</vt:lpstr>
      <vt:lpstr>Calibri</vt:lpstr>
      <vt:lpstr>Calibri Light</vt:lpstr>
      <vt:lpstr>Inter</vt:lpstr>
      <vt:lpstr>Office Theme</vt:lpstr>
      <vt:lpstr>COLOR CHANNEL FUSION NETWORK FOR LOW-LIGHT IMAGE ENHANCEMENT hannel Fusion Network Image Enhancement</vt:lpstr>
      <vt:lpstr>Introduction:-</vt:lpstr>
      <vt:lpstr>Color Channel Fusion Network (CCFN):-</vt:lpstr>
      <vt:lpstr>Proposed Method:-</vt:lpstr>
      <vt:lpstr>PowerPoint Presentation</vt:lpstr>
      <vt:lpstr>Channel Correlation Network (CCN):-</vt:lpstr>
      <vt:lpstr>PowerPoint Presentation</vt:lpstr>
      <vt:lpstr>Reconstruction Loss:-</vt:lpstr>
      <vt:lpstr>Color Loss:-</vt:lpstr>
      <vt:lpstr>Channel Relevance Loss:-</vt:lpstr>
      <vt:lpstr>PowerPoint Presentation</vt:lpstr>
      <vt:lpstr>Multi-Scale Fusion Network (MFN):-</vt:lpstr>
      <vt:lpstr>PowerPoint Presentation</vt:lpstr>
      <vt:lpstr>PowerPoint Presentation</vt:lpstr>
      <vt:lpstr>Spatial Consistency Loss:-</vt:lpstr>
      <vt:lpstr>Smoothness Loss:-</vt:lpstr>
      <vt:lpstr>Detail Enhancement Network (DEN):-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CHANNEL FUSION NETWORK FOR LOW-LIGHT IMAGE ENHANCEMENT hannel Fusion Network Image Enhancement</dc:title>
  <dc:creator>hp</dc:creator>
  <cp:lastModifiedBy>hp</cp:lastModifiedBy>
  <cp:revision>3</cp:revision>
  <dcterms:created xsi:type="dcterms:W3CDTF">2023-11-09T22:34:38Z</dcterms:created>
  <dcterms:modified xsi:type="dcterms:W3CDTF">2023-11-16T16:35:24Z</dcterms:modified>
</cp:coreProperties>
</file>