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4" r:id="rId1"/>
  </p:sldMasterIdLst>
  <p:notesMasterIdLst>
    <p:notesMasterId r:id="rId105"/>
  </p:notesMasterIdLst>
  <p:sldIdLst>
    <p:sldId id="256" r:id="rId2"/>
    <p:sldId id="310" r:id="rId3"/>
    <p:sldId id="380" r:id="rId4"/>
    <p:sldId id="464" r:id="rId5"/>
    <p:sldId id="257" r:id="rId6"/>
    <p:sldId id="311" r:id="rId7"/>
    <p:sldId id="453" r:id="rId8"/>
    <p:sldId id="454" r:id="rId9"/>
    <p:sldId id="451" r:id="rId10"/>
    <p:sldId id="452" r:id="rId11"/>
    <p:sldId id="455" r:id="rId12"/>
    <p:sldId id="456" r:id="rId13"/>
    <p:sldId id="457" r:id="rId14"/>
    <p:sldId id="379" r:id="rId15"/>
    <p:sldId id="458" r:id="rId16"/>
    <p:sldId id="377" r:id="rId17"/>
    <p:sldId id="378" r:id="rId18"/>
    <p:sldId id="459" r:id="rId19"/>
    <p:sldId id="460" r:id="rId20"/>
    <p:sldId id="461" r:id="rId21"/>
    <p:sldId id="312" r:id="rId22"/>
    <p:sldId id="381" r:id="rId23"/>
    <p:sldId id="414" r:id="rId24"/>
    <p:sldId id="429" r:id="rId25"/>
    <p:sldId id="415" r:id="rId26"/>
    <p:sldId id="432" r:id="rId27"/>
    <p:sldId id="462" r:id="rId28"/>
    <p:sldId id="419" r:id="rId29"/>
    <p:sldId id="418" r:id="rId30"/>
    <p:sldId id="463" r:id="rId31"/>
    <p:sldId id="430" r:id="rId32"/>
    <p:sldId id="314" r:id="rId33"/>
    <p:sldId id="466" r:id="rId34"/>
    <p:sldId id="382" r:id="rId35"/>
    <p:sldId id="420" r:id="rId36"/>
    <p:sldId id="441" r:id="rId37"/>
    <p:sldId id="404" r:id="rId38"/>
    <p:sldId id="425" r:id="rId39"/>
    <p:sldId id="426" r:id="rId40"/>
    <p:sldId id="411" r:id="rId41"/>
    <p:sldId id="431" r:id="rId42"/>
    <p:sldId id="440" r:id="rId43"/>
    <p:sldId id="424" r:id="rId44"/>
    <p:sldId id="316" r:id="rId45"/>
    <p:sldId id="383" r:id="rId46"/>
    <p:sldId id="421" r:id="rId47"/>
    <p:sldId id="465" r:id="rId48"/>
    <p:sldId id="422" r:id="rId49"/>
    <p:sldId id="469" r:id="rId50"/>
    <p:sldId id="467" r:id="rId51"/>
    <p:sldId id="470" r:id="rId52"/>
    <p:sldId id="471" r:id="rId53"/>
    <p:sldId id="468" r:id="rId54"/>
    <p:sldId id="398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442" r:id="rId64"/>
    <p:sldId id="472" r:id="rId65"/>
    <p:sldId id="399" r:id="rId66"/>
    <p:sldId id="388" r:id="rId67"/>
    <p:sldId id="389" r:id="rId68"/>
    <p:sldId id="423" r:id="rId69"/>
    <p:sldId id="318" r:id="rId70"/>
    <p:sldId id="384" r:id="rId71"/>
    <p:sldId id="427" r:id="rId72"/>
    <p:sldId id="434" r:id="rId73"/>
    <p:sldId id="435" r:id="rId74"/>
    <p:sldId id="444" r:id="rId75"/>
    <p:sldId id="445" r:id="rId76"/>
    <p:sldId id="412" r:id="rId77"/>
    <p:sldId id="438" r:id="rId78"/>
    <p:sldId id="433" r:id="rId79"/>
    <p:sldId id="446" r:id="rId80"/>
    <p:sldId id="474" r:id="rId81"/>
    <p:sldId id="436" r:id="rId82"/>
    <p:sldId id="473" r:id="rId83"/>
    <p:sldId id="475" r:id="rId84"/>
    <p:sldId id="476" r:id="rId85"/>
    <p:sldId id="439" r:id="rId86"/>
    <p:sldId id="443" r:id="rId87"/>
    <p:sldId id="320" r:id="rId88"/>
    <p:sldId id="385" r:id="rId89"/>
    <p:sldId id="428" r:id="rId90"/>
    <p:sldId id="477" r:id="rId91"/>
    <p:sldId id="405" r:id="rId92"/>
    <p:sldId id="406" r:id="rId93"/>
    <p:sldId id="447" r:id="rId94"/>
    <p:sldId id="449" r:id="rId95"/>
    <p:sldId id="448" r:id="rId96"/>
    <p:sldId id="478" r:id="rId97"/>
    <p:sldId id="450" r:id="rId98"/>
    <p:sldId id="322" r:id="rId99"/>
    <p:sldId id="403" r:id="rId100"/>
    <p:sldId id="342" r:id="rId101"/>
    <p:sldId id="371" r:id="rId102"/>
    <p:sldId id="373" r:id="rId103"/>
    <p:sldId id="343" r:id="rId104"/>
  </p:sldIdLst>
  <p:sldSz cx="9144000" cy="5143500" type="screen16x9"/>
  <p:notesSz cx="6858000" cy="9144000"/>
  <p:embeddedFontLst>
    <p:embeddedFont>
      <p:font typeface="Proxima Nova" panose="020B0604020202020204" charset="0"/>
      <p:regular r:id="rId106"/>
      <p:bold r:id="rId107"/>
      <p:italic r:id="rId108"/>
      <p:boldItalic r:id="rId109"/>
    </p:embeddedFont>
    <p:embeddedFont>
      <p:font typeface="Trebuchet MS" panose="020B0603020202020204" pitchFamily="34" charset="0"/>
      <p:regular r:id="rId110"/>
      <p:bold r:id="rId111"/>
      <p:italic r:id="rId112"/>
      <p:boldItalic r:id="rId113"/>
    </p:embeddedFont>
    <p:embeddedFont>
      <p:font typeface="Tw Cen MT" panose="020B0602020104020603" pitchFamily="34" charset="0"/>
      <p:regular r:id="rId114"/>
      <p:bold r:id="rId115"/>
      <p:italic r:id="rId116"/>
      <p:boldItalic r:id="rId117"/>
    </p:embeddedFont>
    <p:embeddedFont>
      <p:font typeface="DM Sans" panose="020B0604020202020204" charset="0"/>
      <p:regular r:id="rId118"/>
      <p:bold r:id="rId119"/>
      <p:italic r:id="rId120"/>
      <p:boldItalic r:id="rId121"/>
    </p:embeddedFont>
    <p:embeddedFont>
      <p:font typeface="Viga" panose="020B0604020202020204" charset="0"/>
      <p:regular r:id="rId1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 userDrawn="1">
          <p15:clr>
            <a:srgbClr val="9AA0A6"/>
          </p15:clr>
        </p15:guide>
        <p15:guide id="2" pos="2880" userDrawn="1">
          <p15:clr>
            <a:srgbClr val="9AA0A6"/>
          </p15:clr>
        </p15:guide>
        <p15:guide id="3" pos="456" userDrawn="1">
          <p15:clr>
            <a:srgbClr val="9AA0A6"/>
          </p15:clr>
        </p15:guide>
        <p15:guide id="4" orient="horz" pos="1732" userDrawn="1">
          <p15:clr>
            <a:srgbClr val="9AA0A6"/>
          </p15:clr>
        </p15:guide>
        <p15:guide id="5" orient="horz" pos="266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66163A-9531-4210-9626-13BCE747C353}">
  <a:tblStyle styleId="{3C66163A-9531-4210-9626-13BCE747C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390" autoAdjust="0"/>
  </p:normalViewPr>
  <p:slideViewPr>
    <p:cSldViewPr snapToGrid="0">
      <p:cViewPr varScale="1">
        <p:scale>
          <a:sx n="141" d="100"/>
          <a:sy n="141" d="100"/>
        </p:scale>
        <p:origin x="828" y="11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outlineViewPr>
    <p:cViewPr>
      <p:scale>
        <a:sx n="33" d="100"/>
        <a:sy n="33" d="100"/>
      </p:scale>
      <p:origin x="0" y="-32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2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7.fntdata"/><Relationship Id="rId16" Type="http://schemas.openxmlformats.org/officeDocument/2006/relationships/slide" Target="slides/slide15.xml"/><Relationship Id="rId107" Type="http://schemas.openxmlformats.org/officeDocument/2006/relationships/font" Target="fonts/font2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8.fntdata"/><Relationship Id="rId118" Type="http://schemas.openxmlformats.org/officeDocument/2006/relationships/font" Target="fonts/font13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3.fntdata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9.fntdata"/><Relationship Id="rId119" Type="http://schemas.openxmlformats.org/officeDocument/2006/relationships/font" Target="fonts/font14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4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5.fntdata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5.fntdata"/><Relationship Id="rId115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6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6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15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19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99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80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8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89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350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87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02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84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380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904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258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64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995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566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105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47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776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827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00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948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266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24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2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7316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564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022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16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31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969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4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34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0782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451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023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689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80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342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370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1074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5722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37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0826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2662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3452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7165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28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9080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5902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602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4225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61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9092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659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8380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1714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272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4753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3295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720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6350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3374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40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61505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4364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87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0861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015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547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3041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8778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1424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9965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90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4431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344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558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5357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554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8270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8342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5560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5260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66594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0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956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8352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79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3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21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21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20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93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7" y="3228499"/>
            <a:ext cx="7434267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7" y="454819"/>
            <a:ext cx="7434267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7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3314702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283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3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5" y="549295"/>
            <a:ext cx="457200" cy="438582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1148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493243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687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1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7" y="2005847"/>
            <a:ext cx="2397675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41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7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1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7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7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572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1" y="3303449"/>
            <a:ext cx="2396431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1" y="2000249"/>
            <a:ext cx="2396431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1" y="3735644"/>
            <a:ext cx="2396431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1" y="3303449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1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5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7" y="3303448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3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3"/>
            <a:ext cx="2396227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00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26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2" y="457202"/>
            <a:ext cx="1503759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2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5082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0478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54" lvl="1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4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4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2" lvl="5" indent="-304784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4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4" lvl="8" indent="-304784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26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74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021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064422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9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1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18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9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64347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7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60" y="2305050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7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05050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756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565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30" y="457203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1" y="444501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30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07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457202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3"/>
            <a:ext cx="2750019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441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3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1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1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2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7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0geek.blogspot.com/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17361" y="1131355"/>
            <a:ext cx="3935616" cy="24801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Web Application Pen-Testing Course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1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4" indent="0">
              <a:buNone/>
            </a:pPr>
            <a:r>
              <a:rPr lang="en-US" sz="1400" dirty="0"/>
              <a:t>JSON stand for JavaScript Object Notation, simple way to store and transport data, it is easy to understand.</a:t>
            </a:r>
            <a:endParaRPr lang="ar-EG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Technologies (JSON)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44" y="1527751"/>
            <a:ext cx="7038181" cy="32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Choose well title to the vulnerability.</a:t>
            </a:r>
          </a:p>
          <a:p>
            <a:endParaRPr lang="en-US" dirty="0" smtClean="0"/>
          </a:p>
          <a:p>
            <a:r>
              <a:rPr lang="en-US" dirty="0" smtClean="0"/>
              <a:t>Explain Finding.</a:t>
            </a:r>
          </a:p>
          <a:p>
            <a:endParaRPr lang="en-US" dirty="0" smtClean="0"/>
          </a:p>
          <a:p>
            <a:r>
              <a:rPr lang="en-US" dirty="0" smtClean="0"/>
              <a:t>Risk and Impact [Business </a:t>
            </a:r>
            <a:r>
              <a:rPr lang="en-US" dirty="0"/>
              <a:t>impact]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Recommendations</a:t>
            </a:r>
          </a:p>
          <a:p>
            <a:endParaRPr lang="en-US" dirty="0" smtClean="0"/>
          </a:p>
          <a:p>
            <a:r>
              <a:rPr lang="en-US" dirty="0" smtClean="0"/>
              <a:t>Proof-of-Concept</a:t>
            </a:r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  <a:p>
            <a:endParaRPr lang="en-US" dirty="0"/>
          </a:p>
          <a:p>
            <a:r>
              <a:rPr lang="en-US" dirty="0"/>
              <a:t>Ref [https://github.com/juliocesarfort/public-pentesting-reports]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Good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27" y="223203"/>
            <a:ext cx="4389375" cy="43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6625" y="877876"/>
            <a:ext cx="7322400" cy="4067505"/>
          </a:xfrm>
        </p:spPr>
        <p:txBody>
          <a:bodyPr/>
          <a:lstStyle/>
          <a:p>
            <a:pPr marL="152394" indent="0">
              <a:buNone/>
            </a:pPr>
            <a:endParaRPr lang="en-US" dirty="0" smtClean="0"/>
          </a:p>
          <a:p>
            <a:r>
              <a:rPr lang="en-US" dirty="0" smtClean="0"/>
              <a:t>Scripting / write a code</a:t>
            </a:r>
          </a:p>
          <a:p>
            <a:r>
              <a:rPr lang="en-US" dirty="0" smtClean="0"/>
              <a:t>Write reports</a:t>
            </a:r>
          </a:p>
          <a:p>
            <a:r>
              <a:rPr lang="en-US" dirty="0" smtClean="0"/>
              <a:t>Dealing with clients</a:t>
            </a:r>
          </a:p>
          <a:p>
            <a:r>
              <a:rPr lang="en-US" smtClean="0"/>
              <a:t>Soft Skills</a:t>
            </a:r>
            <a:endParaRPr lang="en-US" dirty="0"/>
          </a:p>
          <a:p>
            <a:r>
              <a:rPr lang="en-US" dirty="0" smtClean="0"/>
              <a:t>Understand web technologies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Html / Html5</a:t>
            </a:r>
          </a:p>
          <a:p>
            <a:pPr lvl="1"/>
            <a:r>
              <a:rPr lang="en-US" dirty="0" smtClean="0"/>
              <a:t>Data formats (JSON, XML, CSV)</a:t>
            </a:r>
          </a:p>
          <a:p>
            <a:pPr lvl="1"/>
            <a:r>
              <a:rPr lang="en-US" dirty="0" smtClean="0"/>
              <a:t>Web Framework</a:t>
            </a:r>
          </a:p>
          <a:p>
            <a:pPr lvl="1"/>
            <a:r>
              <a:rPr lang="en-US" dirty="0" smtClean="0"/>
              <a:t>Programming languages (PHP, JS, etc..)</a:t>
            </a:r>
          </a:p>
          <a:p>
            <a:endParaRPr lang="en-US" dirty="0" smtClean="0"/>
          </a:p>
          <a:p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31" y="1021568"/>
            <a:ext cx="3436076" cy="3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6625" y="877877"/>
            <a:ext cx="7322400" cy="3016790"/>
          </a:xfrm>
        </p:spPr>
        <p:txBody>
          <a:bodyPr/>
          <a:lstStyle/>
          <a:p>
            <a:pPr marL="152394" indent="0">
              <a:buNone/>
            </a:pPr>
            <a:endParaRPr lang="en-US" sz="1400" dirty="0"/>
          </a:p>
          <a:p>
            <a:r>
              <a:rPr lang="en-US" sz="1400" dirty="0" err="1"/>
              <a:t>PortSwigger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PentesterLab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Increase your knowledge [reading * </a:t>
            </a:r>
            <a:r>
              <a:rPr lang="en-US" sz="1400"/>
              <a:t>1000</a:t>
            </a:r>
            <a:r>
              <a:rPr lang="en-US" sz="1400" smtClean="0"/>
              <a:t>] | H1 Reports</a:t>
            </a:r>
            <a:endParaRPr lang="en-US" sz="1400" dirty="0"/>
          </a:p>
          <a:p>
            <a:endParaRPr lang="ar-EG" sz="1400" dirty="0"/>
          </a:p>
          <a:p>
            <a:r>
              <a:rPr lang="en-US" sz="1400" dirty="0" smtClean="0"/>
              <a:t>Practice</a:t>
            </a:r>
          </a:p>
          <a:p>
            <a:endParaRPr lang="en-US" sz="1400" dirty="0"/>
          </a:p>
          <a:p>
            <a:r>
              <a:rPr lang="en-US" sz="1400" dirty="0" smtClean="0"/>
              <a:t>Targets</a:t>
            </a:r>
            <a:endParaRPr lang="ar-EG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yourself &amp; 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6625" y="1136955"/>
            <a:ext cx="7322400" cy="3262200"/>
          </a:xfrm>
        </p:spPr>
        <p:txBody>
          <a:bodyPr/>
          <a:lstStyle/>
          <a:p>
            <a:pPr marL="152392" indent="0">
              <a:buNone/>
            </a:pPr>
            <a:r>
              <a:rPr lang="en-US" sz="1400" dirty="0"/>
              <a:t>Talk to me if you need anything.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Facebook: @flex0geek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Twitter: @flex0geek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/>
              <a:t>Linkedin</a:t>
            </a:r>
            <a:r>
              <a:rPr lang="en-US" sz="1100" dirty="0"/>
              <a:t>: @flex0geek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Blog: </a:t>
            </a:r>
            <a:r>
              <a:rPr lang="en-US" sz="1100" dirty="0">
                <a:hlinkClick r:id="rId2"/>
              </a:rPr>
              <a:t>https://flex0geek.blogspot.com/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/>
              <a:t>Youtube</a:t>
            </a:r>
            <a:r>
              <a:rPr lang="en-US" sz="1100" dirty="0"/>
              <a:t>: http://youtube.com/c/HackWizFlEx/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4" indent="0">
              <a:buNone/>
            </a:pPr>
            <a:r>
              <a:rPr lang="en-US" sz="1400" dirty="0"/>
              <a:t>Database is an organized collection of data.</a:t>
            </a:r>
          </a:p>
          <a:p>
            <a:pPr marL="152394" indent="0">
              <a:buNone/>
            </a:pPr>
            <a:endParaRPr lang="en-US" dirty="0" smtClean="0"/>
          </a:p>
          <a:p>
            <a:r>
              <a:rPr lang="en-US" dirty="0"/>
              <a:t>MySQL: https://</a:t>
            </a:r>
            <a:r>
              <a:rPr lang="en-US" dirty="0" smtClean="0"/>
              <a:t>www.youtube.com/playlist?list=PLDoPjvoNmBAz6DT8SzQ1CODJTH-NIA7R9</a:t>
            </a:r>
          </a:p>
          <a:p>
            <a:endParaRPr lang="en-US" dirty="0"/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Technologies (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4" indent="0">
              <a:buNone/>
            </a:pPr>
            <a:r>
              <a:rPr lang="en-US" sz="1400" dirty="0"/>
              <a:t>Programming is a formal language.</a:t>
            </a:r>
          </a:p>
          <a:p>
            <a:pPr marL="152394" indent="0">
              <a:buNone/>
            </a:pPr>
            <a:endParaRPr lang="en-US" dirty="0" smtClean="0"/>
          </a:p>
          <a:p>
            <a:r>
              <a:rPr lang="en-US" dirty="0" smtClean="0"/>
              <a:t>PHP</a:t>
            </a:r>
            <a:r>
              <a:rPr lang="en-US" dirty="0"/>
              <a:t>: https://www.youtube.com/playlist?list=PLDoPjvoNmBAzH72MTPuAAaYfReraNlQgM</a:t>
            </a:r>
            <a:endParaRPr lang="ar-EG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Technologies (Programing Lang)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62" y="877875"/>
            <a:ext cx="5877529" cy="40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3" y="1060824"/>
            <a:ext cx="7697275" cy="37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963937"/>
            <a:ext cx="8939605" cy="376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Confidentiality</a:t>
            </a:r>
            <a:br>
              <a:rPr lang="en-US" dirty="0" smtClean="0"/>
            </a:br>
            <a:r>
              <a:rPr lang="en-US" dirty="0" smtClean="0"/>
              <a:t>Prevent private information from unauthorized Access.</a:t>
            </a:r>
            <a:r>
              <a:rPr lang="ar-EG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Integrity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/>
              <a:t>Data must not be changed in </a:t>
            </a:r>
            <a:r>
              <a:rPr lang="en-US" dirty="0" smtClean="0"/>
              <a:t>transit, </a:t>
            </a:r>
            <a:r>
              <a:rPr lang="en-US" dirty="0"/>
              <a:t>and steps must be taken to ensure data cannot be altered by unauthorized </a:t>
            </a:r>
            <a:r>
              <a:rPr lang="en-US" dirty="0" smtClean="0"/>
              <a:t>people.</a:t>
            </a:r>
          </a:p>
          <a:p>
            <a:endParaRPr lang="en-US" dirty="0"/>
          </a:p>
          <a:p>
            <a:r>
              <a:rPr lang="en-US" dirty="0" smtClean="0"/>
              <a:t>Availability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Web site.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Triad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One way Hash and it's not reversible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Encryption</a:t>
            </a:r>
            <a:br>
              <a:rPr lang="en-US" dirty="0" smtClean="0"/>
            </a:br>
            <a:r>
              <a:rPr lang="en-US" dirty="0" smtClean="0"/>
              <a:t>Convert plaintext to cipher text and use a Key to encrypt and Decrypt.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Encoding</a:t>
            </a:r>
            <a:br>
              <a:rPr lang="en-US" dirty="0" smtClean="0"/>
            </a:br>
            <a:r>
              <a:rPr lang="en-US" dirty="0" smtClean="0"/>
              <a:t>Convert plaintext to a format and it’s reversible.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Hashing, </a:t>
            </a:r>
            <a:r>
              <a:rPr lang="en-US" dirty="0" smtClean="0"/>
              <a:t>Encryption, </a:t>
            </a:r>
            <a:r>
              <a:rPr lang="en-US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760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479178" y="1575996"/>
            <a:ext cx="1317812" cy="147379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869167" y="1575994"/>
            <a:ext cx="1317812" cy="147379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6259159" y="1575996"/>
            <a:ext cx="1317812" cy="147379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098f6bcd4621d373cade4e832627b4f6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8659" y="3224691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7405" y="3224691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Plain 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8382" y="322469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Hashed Text</a:t>
            </a:r>
          </a:p>
        </p:txBody>
      </p:sp>
      <p:sp>
        <p:nvSpPr>
          <p:cNvPr id="12" name="Striped Right Arrow 11"/>
          <p:cNvSpPr/>
          <p:nvPr/>
        </p:nvSpPr>
        <p:spPr>
          <a:xfrm>
            <a:off x="2913530" y="2267175"/>
            <a:ext cx="839097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5303521" y="2267175"/>
            <a:ext cx="839097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989705" y="1575994"/>
            <a:ext cx="1317812" cy="147379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869167" y="1575994"/>
            <a:ext cx="1317812" cy="147379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wD2+mxZmuS7jzu0BvbgxBnq7xPigMceTVN8Xw9Ejeik=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6807853" y="1575994"/>
            <a:ext cx="1317812" cy="147379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0118" y="3216704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Encrypted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8927" y="3224689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Unencrypted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Plain Text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67075" y="3224686"/>
            <a:ext cx="10005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Decrytped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Plain Text</a:t>
            </a:r>
          </a:p>
          <a:p>
            <a:r>
              <a:rPr lang="en-US" dirty="0">
                <a:solidFill>
                  <a:schemeClr val="tx1"/>
                </a:solidFill>
              </a:rPr>
              <a:t>Message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5914">
            <a:off x="2831599" y="2095608"/>
            <a:ext cx="434564" cy="434564"/>
          </a:xfrm>
          <a:prstGeom prst="rect">
            <a:avLst/>
          </a:prstGeom>
        </p:spPr>
      </p:pic>
      <p:sp>
        <p:nvSpPr>
          <p:cNvPr id="14" name="Striped Right Arrow 13"/>
          <p:cNvSpPr/>
          <p:nvPr/>
        </p:nvSpPr>
        <p:spPr>
          <a:xfrm>
            <a:off x="2364891" y="2259106"/>
            <a:ext cx="473336" cy="537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>
            <a:off x="3269360" y="2259106"/>
            <a:ext cx="473336" cy="537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5914">
            <a:off x="5732577" y="2095607"/>
            <a:ext cx="434564" cy="434564"/>
          </a:xfrm>
          <a:prstGeom prst="rect">
            <a:avLst/>
          </a:prstGeom>
        </p:spPr>
      </p:pic>
      <p:sp>
        <p:nvSpPr>
          <p:cNvPr id="19" name="Striped Right Arrow 18"/>
          <p:cNvSpPr/>
          <p:nvPr/>
        </p:nvSpPr>
        <p:spPr>
          <a:xfrm>
            <a:off x="5265868" y="2259105"/>
            <a:ext cx="473336" cy="537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6170339" y="2259105"/>
            <a:ext cx="473336" cy="537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01857" y="167192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2835" y="167431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264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3668625" y="1406238"/>
            <a:ext cx="4381480" cy="27684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285737" indent="-28573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Also known as </a:t>
            </a:r>
            <a:r>
              <a:rPr lang="en-US" dirty="0" smtClean="0">
                <a:solidFill>
                  <a:schemeClr val="tx1"/>
                </a:solidFill>
              </a:rPr>
              <a:t>FlEx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37" indent="-28573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Cyber Security Engineer @ </a:t>
            </a:r>
            <a:r>
              <a:rPr lang="en-US" dirty="0" err="1">
                <a:solidFill>
                  <a:schemeClr val="tx1"/>
                </a:solidFill>
              </a:rPr>
              <a:t>CyShield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37" indent="-28573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also make videos about hacking on </a:t>
            </a:r>
            <a:r>
              <a:rPr lang="en-US" dirty="0" err="1">
                <a:solidFill>
                  <a:schemeClr val="tx1"/>
                </a:solidFill>
              </a:rPr>
              <a:t>Youtube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37" indent="-28573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[Small] Bug Hunter.</a:t>
            </a:r>
          </a:p>
          <a:p>
            <a:pPr marL="171442" indent="-171442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Who am i?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524;p33"/>
          <p:cNvSpPr txBox="1">
            <a:spLocks/>
          </p:cNvSpPr>
          <p:nvPr/>
        </p:nvSpPr>
        <p:spPr>
          <a:xfrm>
            <a:off x="570256" y="2726607"/>
            <a:ext cx="21177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Mohamed Sayed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1" y="1461857"/>
            <a:ext cx="1264056" cy="12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479178" y="1575996"/>
            <a:ext cx="1317812" cy="147379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869167" y="1575994"/>
            <a:ext cx="1317812" cy="147379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6259159" y="1575996"/>
            <a:ext cx="1317812" cy="147379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dGVzdA</a:t>
            </a:r>
            <a:r>
              <a:rPr lang="en-US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8659" y="3224691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7405" y="3224691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Plain 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8381" y="322469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Encoded Text</a:t>
            </a:r>
          </a:p>
        </p:txBody>
      </p:sp>
      <p:sp>
        <p:nvSpPr>
          <p:cNvPr id="12" name="Striped Right Arrow 11"/>
          <p:cNvSpPr/>
          <p:nvPr/>
        </p:nvSpPr>
        <p:spPr>
          <a:xfrm>
            <a:off x="2913530" y="2267175"/>
            <a:ext cx="839097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5303521" y="2267173"/>
            <a:ext cx="839097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 smtClean="0"/>
              <a:t>Burp Suite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6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</a:p>
          <a:p>
            <a:endParaRPr lang="en-US" dirty="0"/>
          </a:p>
          <a:p>
            <a:r>
              <a:rPr lang="en-US" dirty="0" smtClean="0"/>
              <a:t>CORS Attack</a:t>
            </a:r>
          </a:p>
          <a:p>
            <a:endParaRPr lang="en-US" dirty="0"/>
          </a:p>
          <a:p>
            <a:r>
              <a:rPr lang="en-US" dirty="0" smtClean="0"/>
              <a:t>Open redirect</a:t>
            </a:r>
          </a:p>
          <a:p>
            <a:endParaRPr lang="en-US" dirty="0"/>
          </a:p>
          <a:p>
            <a:r>
              <a:rPr lang="en-US" dirty="0" smtClean="0"/>
              <a:t>JSON With Padding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8" y="877875"/>
            <a:ext cx="7422337" cy="40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</a:t>
            </a:r>
            <a:r>
              <a:rPr lang="en-US" dirty="0" smtClean="0"/>
              <a:t>raushanraj_65039/clickjacking-in-google-docs-and-voice-typing-feature-c481d00b020a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hackerone.com/reports/1144081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samy.pl/quickjack/quickjack.html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portswigger.net/web-security/clickjacking/lab-basic-csrf-protected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</a:t>
            </a:r>
            <a:r>
              <a:rPr lang="en-US" dirty="0" smtClean="0"/>
              <a:t>Misconfiguration Attack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7016779" y="1002645"/>
            <a:ext cx="1392248" cy="6135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  <a:p>
            <a:pPr algn="ctr"/>
            <a:r>
              <a:rPr lang="en-US" dirty="0"/>
              <a:t>Website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45455" y="979802"/>
            <a:ext cx="1392248" cy="6135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3738" y="1704912"/>
            <a:ext cx="135685" cy="3191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5060" y="1704912"/>
            <a:ext cx="135685" cy="3191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96012" y="2043991"/>
            <a:ext cx="2920181" cy="1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92750" y="4643651"/>
            <a:ext cx="2920181" cy="1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26625" y="1028869"/>
            <a:ext cx="1392248" cy="6135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696011" y="2590359"/>
            <a:ext cx="2920181" cy="1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62516" y="1704911"/>
            <a:ext cx="135685" cy="3191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76130" y="3069903"/>
            <a:ext cx="2920181" cy="1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37478" y="1704910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Victim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92537" y="2261692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Send Malicious script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968487" y="2715072"/>
            <a:ext cx="2156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Execute Malicious script 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495828" y="3505558"/>
            <a:ext cx="2920181" cy="1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37254" y="3197782"/>
            <a:ext cx="1787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Response with Data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653659" y="3634832"/>
            <a:ext cx="1911527" cy="6135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 Origin,</a:t>
            </a:r>
          </a:p>
          <a:p>
            <a:pPr algn="ctr"/>
            <a:r>
              <a:rPr lang="en-US" dirty="0"/>
              <a:t>Credentials allowed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89014" y="42921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Replay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hackerone.com/reports/1016744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portswigger.net/web-security/cors/lab-basic-origin-reflection-attack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4" y="798193"/>
            <a:ext cx="8025205" cy="40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XSS [</a:t>
            </a:r>
            <a:r>
              <a:rPr lang="en-US" dirty="0" err="1" smtClean="0"/>
              <a:t>Javascript</a:t>
            </a:r>
            <a:r>
              <a:rPr lang="en-US" dirty="0" smtClean="0"/>
              <a:t>, data]</a:t>
            </a:r>
          </a:p>
          <a:p>
            <a:endParaRPr lang="en-US" dirty="0"/>
          </a:p>
          <a:p>
            <a:r>
              <a:rPr lang="en-US" dirty="0" smtClean="0"/>
              <a:t>Using #</a:t>
            </a:r>
          </a:p>
          <a:p>
            <a:endParaRPr lang="en-US" dirty="0"/>
          </a:p>
          <a:p>
            <a:r>
              <a:rPr lang="en-US" dirty="0" smtClean="0"/>
              <a:t>Using [\, \\]</a:t>
            </a:r>
          </a:p>
          <a:p>
            <a:endParaRPr lang="en-US" dirty="0"/>
          </a:p>
          <a:p>
            <a:r>
              <a:rPr lang="en-US" dirty="0" smtClean="0"/>
              <a:t>Using @</a:t>
            </a:r>
            <a:endParaRPr lang="ar-EG" dirty="0" smtClean="0"/>
          </a:p>
          <a:p>
            <a:endParaRPr lang="ar-EG" dirty="0"/>
          </a:p>
          <a:p>
            <a:r>
              <a:rPr lang="en-US" dirty="0" smtClean="0"/>
              <a:t>Modify Top level domain [TLD]</a:t>
            </a:r>
          </a:p>
          <a:p>
            <a:endParaRPr lang="en-US" dirty="0" smtClean="0"/>
          </a:p>
          <a:p>
            <a:r>
              <a:rPr lang="en-US" dirty="0" smtClean="0"/>
              <a:t>Without // [http:google.com]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hackerone.com/reports/396295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Redirect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27" y="1127051"/>
            <a:ext cx="4674389" cy="23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Leak Credit card </a:t>
            </a:r>
            <a:r>
              <a:rPr lang="en-US" dirty="0"/>
              <a:t>numbers [https://hackerone.com/reports/941718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Bypass SOP with JSONP [https://</a:t>
            </a:r>
            <a:r>
              <a:rPr lang="en-US" dirty="0" smtClean="0"/>
              <a:t>hackerone.com/reports/10373]</a:t>
            </a:r>
          </a:p>
          <a:p>
            <a:endParaRPr lang="en-US" dirty="0"/>
          </a:p>
          <a:p>
            <a:r>
              <a:rPr lang="en-US" dirty="0"/>
              <a:t>https://flex0geek.blogspot.com/2019/04/steal-some-json-response-by-jsonp.html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With Padding</a:t>
            </a:r>
          </a:p>
        </p:txBody>
      </p:sp>
    </p:spTree>
    <p:extLst>
      <p:ext uri="{BB962C8B-B14F-4D97-AF65-F5344CB8AC3E}">
        <p14:creationId xmlns:p14="http://schemas.microsoft.com/office/powerpoint/2010/main" val="9753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7" y="526350"/>
            <a:ext cx="3297939" cy="409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 algn="ctr"/>
            <a:r>
              <a:rPr lang="en-US" dirty="0"/>
              <a:t>Day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5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With Padding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2" y="1403873"/>
            <a:ext cx="8357060" cy="21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</a:t>
            </a:r>
            <a:r>
              <a:rPr lang="en-US" dirty="0"/>
              <a:t>me about Security </a:t>
            </a:r>
            <a:r>
              <a:rPr lang="en-US" dirty="0" smtClean="0"/>
              <a:t>Headers</a:t>
            </a:r>
          </a:p>
          <a:p>
            <a:endParaRPr lang="en-US" dirty="0"/>
          </a:p>
          <a:p>
            <a:r>
              <a:rPr lang="en-US" dirty="0"/>
              <a:t>Examples with info for hashing, Encryption, </a:t>
            </a:r>
            <a:r>
              <a:rPr lang="en-US" dirty="0" smtClean="0"/>
              <a:t>Encoding</a:t>
            </a:r>
            <a:endParaRPr lang="ar-EG" dirty="0" smtClean="0"/>
          </a:p>
          <a:p>
            <a:endParaRPr lang="ar-EG" dirty="0"/>
          </a:p>
          <a:p>
            <a:r>
              <a:rPr lang="en-US" dirty="0" smtClean="0"/>
              <a:t>What is Magic Hashes</a:t>
            </a:r>
          </a:p>
          <a:p>
            <a:endParaRPr lang="ar-EG" dirty="0"/>
          </a:p>
          <a:p>
            <a:r>
              <a:rPr lang="en-US" dirty="0" smtClean="0"/>
              <a:t>What can I do </a:t>
            </a:r>
            <a:r>
              <a:rPr lang="en-US" dirty="0"/>
              <a:t>with open </a:t>
            </a:r>
            <a:r>
              <a:rPr lang="en-US" dirty="0" smtClean="0"/>
              <a:t>redirect</a:t>
            </a:r>
          </a:p>
          <a:p>
            <a:endParaRPr lang="en-US" dirty="0"/>
          </a:p>
          <a:p>
            <a:r>
              <a:rPr lang="en-US" dirty="0" smtClean="0"/>
              <a:t>Read 2 reports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7" y="526350"/>
            <a:ext cx="3297939" cy="409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 algn="ctr"/>
            <a:r>
              <a:rPr lang="en-US" dirty="0" smtClean="0"/>
              <a:t>Day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6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LFI / RFI</a:t>
            </a:r>
          </a:p>
          <a:p>
            <a:endParaRPr lang="en-US" dirty="0"/>
          </a:p>
          <a:p>
            <a:r>
              <a:rPr lang="en-US" dirty="0" smtClean="0"/>
              <a:t>Path Traversal / LFD</a:t>
            </a:r>
          </a:p>
          <a:p>
            <a:endParaRPr lang="en-US" dirty="0"/>
          </a:p>
          <a:p>
            <a:r>
              <a:rPr lang="en-US" dirty="0" smtClean="0"/>
              <a:t>Cross Site Request Forgery (CSRF)</a:t>
            </a:r>
          </a:p>
          <a:p>
            <a:endParaRPr lang="en-US" dirty="0"/>
          </a:p>
          <a:p>
            <a:r>
              <a:rPr lang="en-US" dirty="0" smtClean="0"/>
              <a:t>HTTP Host Header Injection</a:t>
            </a:r>
          </a:p>
          <a:p>
            <a:endParaRPr lang="en-US" dirty="0"/>
          </a:p>
          <a:p>
            <a:r>
              <a:rPr lang="en-US" dirty="0" smtClean="0"/>
              <a:t>XXS</a:t>
            </a:r>
          </a:p>
          <a:p>
            <a:endParaRPr lang="en-US" dirty="0"/>
          </a:p>
          <a:p>
            <a:r>
              <a:rPr lang="en-US" dirty="0" smtClean="0"/>
              <a:t>Use Vulnerable components.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between LFI &amp; Path traversal</a:t>
            </a:r>
          </a:p>
          <a:p>
            <a:endParaRPr lang="en-US" dirty="0" smtClean="0"/>
          </a:p>
          <a:p>
            <a:r>
              <a:rPr lang="en-US" dirty="0" smtClean="0"/>
              <a:t>LFI to RCE [http</a:t>
            </a:r>
            <a:r>
              <a:rPr lang="en-US" dirty="0"/>
              <a:t>://18.192.3.151/join-team</a:t>
            </a:r>
            <a:r>
              <a:rPr lang="en-US" dirty="0" smtClean="0"/>
              <a:t>/ </a:t>
            </a:r>
            <a:r>
              <a:rPr lang="en-US" dirty="0" err="1" smtClean="0"/>
              <a:t>CyberTalent</a:t>
            </a:r>
            <a:r>
              <a:rPr lang="en-US" dirty="0" smtClean="0"/>
              <a:t> challenge]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LFI</a:t>
            </a:r>
            <a:r>
              <a:rPr lang="ar-EG" dirty="0" smtClean="0"/>
              <a:t> </a:t>
            </a:r>
            <a:r>
              <a:rPr lang="en-US" dirty="0" smtClean="0"/>
              <a:t>&amp; RFI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Path Traversal </a:t>
            </a:r>
            <a:r>
              <a:rPr lang="en-US" dirty="0"/>
              <a:t>and difference </a:t>
            </a:r>
            <a:r>
              <a:rPr lang="en-US" dirty="0" smtClean="0"/>
              <a:t>with</a:t>
            </a:r>
            <a:r>
              <a:rPr lang="ar-EG" dirty="0" smtClean="0"/>
              <a:t> </a:t>
            </a:r>
            <a:r>
              <a:rPr lang="en-US" dirty="0" smtClean="0"/>
              <a:t> LFI.</a:t>
            </a:r>
          </a:p>
          <a:p>
            <a:pPr marL="152394" indent="0">
              <a:buNone/>
            </a:pP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portswigger.net/web-security/file-path-traversal/lab-simple</a:t>
            </a:r>
          </a:p>
          <a:p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portswigger.net/web-security/file-path-traversal/lab-absolute-path-bypass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traversal &amp; LFD</a:t>
            </a:r>
          </a:p>
        </p:txBody>
      </p:sp>
    </p:spTree>
    <p:extLst>
      <p:ext uri="{BB962C8B-B14F-4D97-AF65-F5344CB8AC3E}">
        <p14:creationId xmlns:p14="http://schemas.microsoft.com/office/powerpoint/2010/main" val="5748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 smtClean="0"/>
              <a:t>CSRF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60867" y="1318261"/>
            <a:ext cx="3671055" cy="2430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1773" y="1318261"/>
            <a:ext cx="3812209" cy="2430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Email when receive a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719" y="10075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Exploit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3503" y="1007507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Vulnerable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7" y="4189426"/>
            <a:ext cx="4107180" cy="71157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484123" y="3645382"/>
            <a:ext cx="45719" cy="5089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0865" y="1536965"/>
            <a:ext cx="3651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71773" y="1527069"/>
            <a:ext cx="3812209" cy="9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020037" y="2533653"/>
            <a:ext cx="105488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99094" y="225665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Send request</a:t>
            </a:r>
          </a:p>
        </p:txBody>
      </p:sp>
    </p:spTree>
    <p:extLst>
      <p:ext uri="{BB962C8B-B14F-4D97-AF65-F5344CB8AC3E}">
        <p14:creationId xmlns:p14="http://schemas.microsoft.com/office/powerpoint/2010/main" val="31917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CSRF Token</a:t>
            </a:r>
          </a:p>
          <a:p>
            <a:endParaRPr lang="en-US" dirty="0"/>
          </a:p>
          <a:p>
            <a:r>
              <a:rPr lang="en-US" dirty="0" smtClean="0"/>
              <a:t>Weak CSRF Token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content type</a:t>
            </a:r>
          </a:p>
          <a:p>
            <a:endParaRPr lang="en-US" dirty="0"/>
          </a:p>
          <a:p>
            <a:r>
              <a:rPr lang="en-US" dirty="0" smtClean="0"/>
              <a:t>Check </a:t>
            </a:r>
            <a:r>
              <a:rPr lang="en-US" dirty="0" err="1" smtClean="0"/>
              <a:t>Referer</a:t>
            </a:r>
            <a:r>
              <a:rPr lang="en-US" dirty="0" smtClean="0"/>
              <a:t> Header [?, same path]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flex0geek.blogspot.com/2019/04/critical-ibm-bypass-csrf-protection.html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Removing Anti-CSRF Token</a:t>
            </a:r>
          </a:p>
          <a:p>
            <a:endParaRPr lang="en-US" dirty="0"/>
          </a:p>
          <a:p>
            <a:r>
              <a:rPr lang="en-US" dirty="0" smtClean="0"/>
              <a:t>No check for the user’s Token</a:t>
            </a:r>
          </a:p>
          <a:p>
            <a:endParaRPr lang="en-US" dirty="0"/>
          </a:p>
          <a:p>
            <a:r>
              <a:rPr lang="en-US" dirty="0" smtClean="0"/>
              <a:t>Weak Token</a:t>
            </a:r>
          </a:p>
          <a:p>
            <a:endParaRPr lang="en-US" dirty="0"/>
          </a:p>
          <a:p>
            <a:r>
              <a:rPr lang="en-US" dirty="0" smtClean="0"/>
              <a:t>Reusable tokens</a:t>
            </a:r>
          </a:p>
          <a:p>
            <a:endParaRPr lang="en-US" dirty="0"/>
          </a:p>
          <a:p>
            <a:r>
              <a:rPr lang="en-US" dirty="0" smtClean="0"/>
              <a:t>Change request method</a:t>
            </a:r>
          </a:p>
          <a:p>
            <a:endParaRPr lang="en-US" dirty="0"/>
          </a:p>
          <a:p>
            <a:r>
              <a:rPr lang="en-US" dirty="0"/>
              <a:t>Guessable </a:t>
            </a:r>
            <a:r>
              <a:rPr lang="en-US" dirty="0" smtClean="0"/>
              <a:t>tokens</a:t>
            </a:r>
            <a:endParaRPr lang="ar-EG" dirty="0" smtClean="0"/>
          </a:p>
          <a:p>
            <a:endParaRPr lang="ar-EG" dirty="0"/>
          </a:p>
          <a:p>
            <a:r>
              <a:rPr lang="en-US" dirty="0" smtClean="0"/>
              <a:t>Bypass </a:t>
            </a:r>
            <a:r>
              <a:rPr lang="en-US" dirty="0" err="1" smtClean="0"/>
              <a:t>referer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token bypass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1527587" y="348849"/>
            <a:ext cx="5762909" cy="409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What is vulnerability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 smtClean="0"/>
              <a:t>Host Header Injection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2385204" y="1043027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forgot password function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02338" y="1043025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Catch the request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2338" y="2436247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host header value to </a:t>
            </a:r>
            <a:r>
              <a:rPr lang="en-US" sz="1200" dirty="0" err="1"/>
              <a:t>ur</a:t>
            </a:r>
            <a:r>
              <a:rPr lang="en-US" sz="1200" dirty="0"/>
              <a:t> domain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039143" y="1435733"/>
            <a:ext cx="10188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796445" y="2110729"/>
            <a:ext cx="320071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4039143" y="2791933"/>
            <a:ext cx="10188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85204" y="2451153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sent with </a:t>
            </a:r>
            <a:r>
              <a:rPr lang="en-US" sz="1200" dirty="0" err="1"/>
              <a:t>ur</a:t>
            </a:r>
            <a:r>
              <a:rPr lang="en-US" sz="1200" dirty="0"/>
              <a:t> domain to victim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3489" y="2514933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vulnerable = true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85204" y="3825417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Victim open the link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02338" y="3825417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 sent to your domain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062273" y="4166199"/>
            <a:ext cx="10188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2979311" y="3501927"/>
            <a:ext cx="320071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625" y="877874"/>
            <a:ext cx="7322400" cy="3863263"/>
          </a:xfrm>
        </p:spPr>
        <p:txBody>
          <a:bodyPr/>
          <a:lstStyle/>
          <a:p>
            <a:r>
              <a:rPr lang="en-US" dirty="0" smtClean="0"/>
              <a:t>XSS in </a:t>
            </a:r>
            <a:r>
              <a:rPr lang="en-US" dirty="0"/>
              <a:t>[Attribute, JS variable, Blind, DOM, Direct </a:t>
            </a:r>
            <a:r>
              <a:rPr lang="en-US" dirty="0" smtClean="0"/>
              <a:t>HTML, XSS in Link]</a:t>
            </a:r>
          </a:p>
          <a:p>
            <a:endParaRPr lang="en-US" dirty="0" smtClean="0"/>
          </a:p>
          <a:p>
            <a:r>
              <a:rPr lang="en-US" dirty="0" smtClean="0"/>
              <a:t>Reflected XSS</a:t>
            </a:r>
          </a:p>
          <a:p>
            <a:pPr lvl="1"/>
            <a:r>
              <a:rPr lang="en-US" dirty="0" smtClean="0"/>
              <a:t>https://hackerone.com/reports/838910</a:t>
            </a:r>
          </a:p>
          <a:p>
            <a:pPr marL="152394" indent="0">
              <a:buNone/>
            </a:pPr>
            <a:endParaRPr lang="en-US" dirty="0" smtClean="0"/>
          </a:p>
          <a:p>
            <a:r>
              <a:rPr lang="en-US" dirty="0" smtClean="0"/>
              <a:t>Stored XSS</a:t>
            </a:r>
          </a:p>
          <a:p>
            <a:pPr lvl="1"/>
            <a:r>
              <a:rPr lang="en-US" dirty="0" smtClean="0"/>
              <a:t>https://bugcrowd.com/submissions/aebed3b9459704fa9daaa9fdda3450a60c2bec44fae34e2600ce3a547800f0a0</a:t>
            </a:r>
          </a:p>
          <a:p>
            <a:pPr lvl="1"/>
            <a:r>
              <a:rPr lang="en-US" dirty="0" smtClean="0"/>
              <a:t>https://bugcrowd.com/submissions/5275ad4bba20545f09b18de9d6ddce572d456f8eb485e4ce19e9aee53f8f9120</a:t>
            </a:r>
          </a:p>
          <a:p>
            <a:endParaRPr lang="en-US" dirty="0" smtClean="0"/>
          </a:p>
          <a:p>
            <a:r>
              <a:rPr lang="en-US" dirty="0" smtClean="0"/>
              <a:t>DOM XSS</a:t>
            </a:r>
          </a:p>
          <a:p>
            <a:endParaRPr lang="en-US" dirty="0"/>
          </a:p>
          <a:p>
            <a:r>
              <a:rPr lang="en-US" dirty="0" smtClean="0"/>
              <a:t>Blind XSS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CVEs</a:t>
            </a:r>
          </a:p>
          <a:p>
            <a:endParaRPr lang="en-US" dirty="0"/>
          </a:p>
          <a:p>
            <a:r>
              <a:rPr lang="en-US" dirty="0" smtClean="0"/>
              <a:t>PHP Type Juggling = Magic Hash</a:t>
            </a:r>
          </a:p>
          <a:p>
            <a:endParaRPr lang="en-US" dirty="0"/>
          </a:p>
          <a:p>
            <a:r>
              <a:rPr lang="en-US" dirty="0" smtClean="0"/>
              <a:t>PHP-8.0.1 dev</a:t>
            </a:r>
            <a:endParaRPr lang="ar-E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Vulnerable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33548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https://xss-game.appspot.com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/>
              <a:t>http://23.239.9.22/queryMe</a:t>
            </a:r>
            <a:r>
              <a:rPr lang="en-US" dirty="0" smtClean="0"/>
              <a:t>/</a:t>
            </a:r>
            <a:endParaRPr lang="ar-EG" dirty="0" smtClean="0"/>
          </a:p>
          <a:p>
            <a:endParaRPr lang="ar-EG" dirty="0"/>
          </a:p>
          <a:p>
            <a:r>
              <a:rPr lang="en-US" dirty="0"/>
              <a:t>http://18.192.3.151/join-team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/>
              <a:t>Read 2 reports</a:t>
            </a:r>
            <a:endParaRPr lang="ar-E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7" y="526350"/>
            <a:ext cx="3297939" cy="409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 algn="ctr"/>
            <a:r>
              <a:rPr lang="en-US" dirty="0" smtClean="0"/>
              <a:t>Day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Injection.</a:t>
            </a:r>
            <a:endParaRPr lang="ar-EG" dirty="0" smtClean="0"/>
          </a:p>
          <a:p>
            <a:endParaRPr lang="ar-EG" dirty="0"/>
          </a:p>
          <a:p>
            <a:r>
              <a:rPr lang="en-US" dirty="0" smtClean="0"/>
              <a:t>SSRF</a:t>
            </a:r>
          </a:p>
          <a:p>
            <a:endParaRPr lang="en-US" dirty="0"/>
          </a:p>
          <a:p>
            <a:r>
              <a:rPr lang="en-US" dirty="0" smtClean="0"/>
              <a:t>XML External Entities (XXE).</a:t>
            </a:r>
          </a:p>
          <a:p>
            <a:endParaRPr lang="en-US" dirty="0"/>
          </a:p>
          <a:p>
            <a:r>
              <a:rPr lang="en-US" dirty="0" smtClean="0"/>
              <a:t>APIs</a:t>
            </a:r>
            <a:endParaRPr lang="en-US" dirty="0"/>
          </a:p>
          <a:p>
            <a:pPr marL="152394" indent="0">
              <a:buNone/>
            </a:pPr>
            <a:endParaRPr lang="en-US" dirty="0"/>
          </a:p>
          <a:p>
            <a:r>
              <a:rPr lang="en-US" dirty="0" smtClean="0"/>
              <a:t>PostMessage.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endParaRPr lang="en-US" dirty="0"/>
          </a:p>
          <a:p>
            <a:r>
              <a:rPr lang="en-US" dirty="0" smtClean="0"/>
              <a:t>Blind </a:t>
            </a:r>
          </a:p>
          <a:p>
            <a:pPr lvl="1"/>
            <a:r>
              <a:rPr lang="en-US" dirty="0" smtClean="0"/>
              <a:t>Time based</a:t>
            </a:r>
          </a:p>
          <a:p>
            <a:pPr lvl="1"/>
            <a:r>
              <a:rPr lang="en-US" dirty="0" smtClean="0"/>
              <a:t>Boolean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 smtClean="0"/>
              <a:t>Column</a:t>
            </a:r>
          </a:p>
          <a:p>
            <a:endParaRPr lang="en-US" dirty="0"/>
          </a:p>
          <a:p>
            <a:r>
              <a:rPr lang="en-US" smtClean="0"/>
              <a:t>Query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</a:p>
          <a:p>
            <a:endParaRPr lang="en-US" dirty="0" smtClean="0"/>
          </a:p>
          <a:p>
            <a:r>
              <a:rPr lang="en-US" dirty="0" smtClean="0"/>
              <a:t>SELECT</a:t>
            </a:r>
          </a:p>
          <a:p>
            <a:endParaRPr lang="en-US" dirty="0" smtClean="0"/>
          </a:p>
          <a:p>
            <a:r>
              <a:rPr lang="en-US" dirty="0" smtClean="0"/>
              <a:t>FROM</a:t>
            </a:r>
          </a:p>
          <a:p>
            <a:endParaRPr lang="en-US" dirty="0" smtClean="0"/>
          </a:p>
          <a:p>
            <a:r>
              <a:rPr lang="en-US" dirty="0" err="1" smtClean="0"/>
              <a:t>Information_schema</a:t>
            </a:r>
            <a:r>
              <a:rPr lang="en-US" dirty="0" smtClean="0"/>
              <a:t> [</a:t>
            </a:r>
            <a:r>
              <a:rPr lang="en-US" dirty="0" err="1" smtClean="0"/>
              <a:t>tables,columns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WHERE &amp; HAVING</a:t>
            </a:r>
          </a:p>
          <a:p>
            <a:endParaRPr lang="en-US" dirty="0" smtClean="0"/>
          </a:p>
          <a:p>
            <a:r>
              <a:rPr lang="en-US" dirty="0" smtClean="0"/>
              <a:t>LIKE</a:t>
            </a:r>
          </a:p>
          <a:p>
            <a:endParaRPr lang="en-US" dirty="0" smtClean="0"/>
          </a:p>
          <a:p>
            <a:r>
              <a:rPr lang="en-US" dirty="0" smtClean="0"/>
              <a:t>Comment [#, --, /**/]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ersion()</a:t>
            </a:r>
          </a:p>
          <a:p>
            <a:endParaRPr lang="en-US" dirty="0"/>
          </a:p>
          <a:p>
            <a:r>
              <a:rPr lang="en-US" dirty="0" smtClean="0"/>
              <a:t>database()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37235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1260" y="1873015"/>
            <a:ext cx="3703408" cy="1360833"/>
          </a:xfrm>
        </p:spPr>
        <p:txBody>
          <a:bodyPr/>
          <a:lstStyle/>
          <a:p>
            <a:r>
              <a:rPr lang="en-US" sz="6600" dirty="0"/>
              <a:t>SSRF</a:t>
            </a:r>
          </a:p>
        </p:txBody>
      </p:sp>
    </p:spTree>
    <p:extLst>
      <p:ext uri="{BB962C8B-B14F-4D97-AF65-F5344CB8AC3E}">
        <p14:creationId xmlns:p14="http://schemas.microsoft.com/office/powerpoint/2010/main" val="13335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7"/>
            <a:ext cx="7322400" cy="40337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71442" indent="-171442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Web Technologies.</a:t>
            </a:r>
            <a:br>
              <a:rPr lang="en-US" dirty="0" smtClean="0"/>
            </a:br>
            <a:endParaRPr lang="en-US" dirty="0" smtClean="0"/>
          </a:p>
          <a:p>
            <a:pPr marL="171442" indent="-171442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HTTP Headers.</a:t>
            </a:r>
            <a:br>
              <a:rPr lang="en-US" dirty="0" smtClean="0"/>
            </a:br>
            <a:endParaRPr lang="en-US" dirty="0" smtClean="0"/>
          </a:p>
          <a:p>
            <a:pPr marL="171442" indent="-171442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CIA Triad.</a:t>
            </a:r>
            <a:br>
              <a:rPr lang="en-US" dirty="0" smtClean="0"/>
            </a:br>
            <a:endParaRPr lang="en-US" dirty="0" smtClean="0"/>
          </a:p>
          <a:p>
            <a:pPr marL="171442" indent="-171442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Hashing, Encryption, Encoding.</a:t>
            </a:r>
            <a:br>
              <a:rPr lang="en-US" dirty="0" smtClean="0"/>
            </a:br>
            <a:endParaRPr lang="en-US" dirty="0" smtClean="0"/>
          </a:p>
          <a:p>
            <a:pPr marL="171442" indent="-171442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Using web Proxies (burp).</a:t>
            </a:r>
            <a:br>
              <a:rPr lang="en-US" dirty="0" smtClean="0"/>
            </a:br>
            <a:endParaRPr lang="en-US" dirty="0" smtClean="0"/>
          </a:p>
          <a:p>
            <a:pPr marL="171442" indent="-171442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Basic Attacks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 smtClean="0"/>
              <a:t>Day 1 Content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 Networks</a:t>
            </a:r>
          </a:p>
          <a:p>
            <a:endParaRPr lang="en-US" dirty="0"/>
          </a:p>
          <a:p>
            <a:r>
              <a:rPr lang="en-US" dirty="0" smtClean="0"/>
              <a:t>Basic SSRF Attack</a:t>
            </a:r>
          </a:p>
          <a:p>
            <a:endParaRPr lang="en-US" dirty="0"/>
          </a:p>
          <a:p>
            <a:r>
              <a:rPr lang="en-US" dirty="0" smtClean="0"/>
              <a:t>Blind SSRF Attack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http://domain.com:port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127.0.0.1 | localhost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portswigger.net/web-security/ssrf/lab-basic-ssrf-against-localhost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portswigger.net/web-security/ssrf/lab-basic-ssrf-against-backend-system</a:t>
            </a:r>
          </a:p>
          <a:p>
            <a:endParaRPr lang="en-US" dirty="0"/>
          </a:p>
          <a:p>
            <a:r>
              <a:rPr lang="en-US" dirty="0"/>
              <a:t>https://portswigger.net/web-security/ssrf/lab-ssrf-with-blacklist-filter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1260" y="1873015"/>
            <a:ext cx="3703408" cy="1360833"/>
          </a:xfrm>
        </p:spPr>
        <p:txBody>
          <a:bodyPr/>
          <a:lstStyle/>
          <a:p>
            <a:r>
              <a:rPr lang="en-US" sz="6600" dirty="0"/>
              <a:t>XXE</a:t>
            </a:r>
          </a:p>
        </p:txBody>
      </p:sp>
    </p:spTree>
    <p:extLst>
      <p:ext uri="{BB962C8B-B14F-4D97-AF65-F5344CB8AC3E}">
        <p14:creationId xmlns:p14="http://schemas.microsoft.com/office/powerpoint/2010/main" val="16358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5" y="507047"/>
            <a:ext cx="4655976" cy="100026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0448" y="823894"/>
            <a:ext cx="7322400" cy="3449389"/>
          </a:xfrm>
        </p:spPr>
        <p:txBody>
          <a:bodyPr/>
          <a:lstStyle/>
          <a:p>
            <a:pPr marL="152392" indent="0">
              <a:buNone/>
            </a:pPr>
            <a:r>
              <a:rPr lang="en-US" sz="1600" dirty="0"/>
              <a:t>First line contain the Meta Data</a:t>
            </a:r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r>
              <a:rPr lang="en-US" sz="1600" dirty="0"/>
              <a:t>Second line contain Root Element Opening</a:t>
            </a:r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r>
              <a:rPr lang="en-US" sz="1600" dirty="0"/>
              <a:t>Third &amp; Fourth line is children of root element</a:t>
            </a:r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r>
              <a:rPr lang="en-US" sz="1600" dirty="0"/>
              <a:t>Fifth line is the closing of root element</a:t>
            </a:r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r>
              <a:rPr lang="en-US" sz="1600" dirty="0"/>
              <a:t>Not Allowed:</a:t>
            </a:r>
          </a:p>
          <a:p>
            <a:pPr marL="152392" indent="0">
              <a:buNone/>
            </a:pPr>
            <a:endParaRPr lang="en-US" sz="1600" dirty="0"/>
          </a:p>
          <a:p>
            <a:pPr marL="495276" indent="-342882">
              <a:buFont typeface="DM Sans"/>
              <a:buAutoNum type="arabicPeriod"/>
            </a:pPr>
            <a:r>
              <a:rPr lang="en-US" sz="1600" dirty="0"/>
              <a:t>Tag name is case sensitive </a:t>
            </a:r>
          </a:p>
          <a:p>
            <a:pPr marL="495276" indent="-342882">
              <a:buAutoNum type="arabicPeriod"/>
            </a:pPr>
            <a:r>
              <a:rPr lang="en-US" sz="1600" dirty="0"/>
              <a:t>‘”&gt;&lt; Not allowed in the XML doc directly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66" y="3190995"/>
            <a:ext cx="4655975" cy="10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32109" y="787733"/>
            <a:ext cx="7322400" cy="3449389"/>
          </a:xfrm>
        </p:spPr>
        <p:txBody>
          <a:bodyPr/>
          <a:lstStyle/>
          <a:p>
            <a:pPr marL="152392" indent="0">
              <a:buNone/>
            </a:pPr>
            <a:r>
              <a:rPr lang="en-US" sz="1600" b="1" dirty="0"/>
              <a:t>Entity</a:t>
            </a:r>
            <a:r>
              <a:rPr lang="en-US" sz="1600" dirty="0"/>
              <a:t> Let’s say it like a variable</a:t>
            </a:r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r>
              <a:rPr lang="en-US" sz="1600" dirty="0"/>
              <a:t>Document type definition (</a:t>
            </a:r>
            <a:r>
              <a:rPr lang="en-US" sz="1600" b="1" dirty="0"/>
              <a:t>DTD</a:t>
            </a:r>
            <a:r>
              <a:rPr lang="en-US" sz="1600" dirty="0"/>
              <a:t>) define the Entities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09" y="1909873"/>
            <a:ext cx="5635691" cy="18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3935" y="877874"/>
            <a:ext cx="7959012" cy="3722117"/>
          </a:xfrm>
        </p:spPr>
        <p:txBody>
          <a:bodyPr/>
          <a:lstStyle/>
          <a:p>
            <a:r>
              <a:rPr lang="en-US" sz="1600" dirty="0"/>
              <a:t>General</a:t>
            </a:r>
          </a:p>
          <a:p>
            <a:pPr marL="609570" lvl="1" indent="0">
              <a:buNone/>
            </a:pPr>
            <a:r>
              <a:rPr lang="en-US" sz="1600" dirty="0"/>
              <a:t>We saw this type in preview example</a:t>
            </a:r>
          </a:p>
          <a:p>
            <a:endParaRPr lang="en-US" sz="1600" dirty="0"/>
          </a:p>
          <a:p>
            <a:r>
              <a:rPr lang="en-US" sz="1600" dirty="0"/>
              <a:t>Parameter</a:t>
            </a:r>
          </a:p>
          <a:p>
            <a:pPr marL="609570" lvl="1" indent="0">
              <a:buNone/>
            </a:pPr>
            <a:r>
              <a:rPr lang="en-US" sz="1600" dirty="0"/>
              <a:t>This type only in DTD and useful for creating entity have value another entity.</a:t>
            </a:r>
          </a:p>
          <a:p>
            <a:endParaRPr lang="en-US" sz="1600" dirty="0"/>
          </a:p>
          <a:p>
            <a:r>
              <a:rPr lang="en-US" sz="1600" dirty="0"/>
              <a:t>Predefined</a:t>
            </a:r>
          </a:p>
          <a:p>
            <a:pPr marL="609570" lvl="1" indent="0">
              <a:buNone/>
            </a:pPr>
            <a:r>
              <a:rPr lang="en-US" sz="1600" dirty="0"/>
              <a:t>This type is used predefined values which could break the syntax like using (&amp;#x3C;) which is (&lt;)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0911" y="887846"/>
            <a:ext cx="7959012" cy="3722117"/>
          </a:xfrm>
        </p:spPr>
        <p:txBody>
          <a:bodyPr/>
          <a:lstStyle/>
          <a:p>
            <a:pPr marL="495276" indent="-342882">
              <a:buAutoNum type="arabicPeriod"/>
            </a:pPr>
            <a:r>
              <a:rPr lang="en-US" sz="1600" dirty="0"/>
              <a:t>Using System Keyword we can use External Entity.</a:t>
            </a:r>
          </a:p>
          <a:p>
            <a:pPr marL="495276" indent="-342882">
              <a:buAutoNum type="arabicPeriod"/>
            </a:pPr>
            <a:endParaRPr lang="en-US" sz="1600" dirty="0"/>
          </a:p>
          <a:p>
            <a:pPr marL="495276" indent="-342882">
              <a:buAutoNum type="arabicPeriod"/>
            </a:pPr>
            <a:r>
              <a:rPr lang="en-US" sz="1600" dirty="0"/>
              <a:t>XML accept any valid URI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can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3935" y="877874"/>
            <a:ext cx="7959012" cy="37221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Inband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common type which display the output on the screen.</a:t>
            </a:r>
          </a:p>
          <a:p>
            <a:pPr marL="609570" lvl="1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Error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This type is parsing the XML and you can see just 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(Out of band) OOB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This type is Blind without any errors or results, you can do some requests to check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endParaRPr lang="en-US" dirty="0"/>
          </a:p>
          <a:p>
            <a:r>
              <a:rPr lang="en-US" dirty="0" smtClean="0"/>
              <a:t>JS</a:t>
            </a:r>
          </a:p>
          <a:p>
            <a:endParaRPr lang="en-US" dirty="0" smtClean="0"/>
          </a:p>
          <a:p>
            <a:r>
              <a:rPr lang="en-US" dirty="0" smtClean="0"/>
              <a:t>XML</a:t>
            </a:r>
          </a:p>
          <a:p>
            <a:endParaRPr lang="en-US" dirty="0" smtClean="0"/>
          </a:p>
          <a:p>
            <a:r>
              <a:rPr lang="en-US" dirty="0" smtClean="0"/>
              <a:t>JSON</a:t>
            </a:r>
            <a:endParaRPr lang="ar-EG" dirty="0" smtClean="0"/>
          </a:p>
          <a:p>
            <a:endParaRPr lang="ar-EG" dirty="0"/>
          </a:p>
          <a:p>
            <a:r>
              <a:rPr lang="en-US" dirty="0" smtClean="0"/>
              <a:t>Databases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, ..)</a:t>
            </a:r>
          </a:p>
          <a:p>
            <a:endParaRPr lang="en-US" dirty="0"/>
          </a:p>
          <a:p>
            <a:r>
              <a:rPr lang="en-US" dirty="0" smtClean="0"/>
              <a:t>Programming Language (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.net</a:t>
            </a:r>
            <a:r>
              <a:rPr lang="en-US" dirty="0" smtClean="0"/>
              <a:t>, java, etc..)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1245" y="877876"/>
            <a:ext cx="7959012" cy="3722117"/>
          </a:xfrm>
        </p:spPr>
        <p:txBody>
          <a:bodyPr/>
          <a:lstStyle/>
          <a:p>
            <a:pPr marL="152392" indent="0">
              <a:buNone/>
            </a:pPr>
            <a:r>
              <a:rPr lang="en-US" sz="1600" dirty="0" err="1"/>
              <a:t>Inband</a:t>
            </a:r>
            <a:r>
              <a:rPr lang="en-US" sz="1600" dirty="0"/>
              <a:t> Type</a:t>
            </a:r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r>
              <a:rPr lang="en-US" sz="1600" dirty="0"/>
              <a:t>Error Based</a:t>
            </a:r>
          </a:p>
          <a:p>
            <a:pPr marL="152392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628" y="1395169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payload in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2810" y="1376315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Vulnerable function parsing payload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8992" y="1395169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the result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80567" y="1758809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966750" y="1735949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6628" y="3355653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payload in request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12809" y="3355653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Vulnerable function parsing payload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8992" y="3355653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error contain the result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80567" y="3719293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66750" y="3696435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5281" y="877874"/>
            <a:ext cx="3782457" cy="3722117"/>
          </a:xfrm>
        </p:spPr>
        <p:txBody>
          <a:bodyPr/>
          <a:lstStyle/>
          <a:p>
            <a:pPr marL="152392" indent="0">
              <a:buNone/>
            </a:pPr>
            <a:r>
              <a:rPr lang="en-US" sz="1600" dirty="0"/>
              <a:t>Error Based Example</a:t>
            </a:r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r>
              <a:rPr lang="en-US" sz="1600" dirty="0"/>
              <a:t>If we send a payload like that</a:t>
            </a:r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r>
              <a:rPr lang="en-US" sz="1600" dirty="0"/>
              <a:t>The output will be in error like that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2" y="877876"/>
            <a:ext cx="5137608" cy="11206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2" y="2457522"/>
            <a:ext cx="5137608" cy="21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3935" y="877874"/>
            <a:ext cx="7959012" cy="3722117"/>
          </a:xfrm>
        </p:spPr>
        <p:txBody>
          <a:bodyPr/>
          <a:lstStyle/>
          <a:p>
            <a:pPr marL="152392" indent="0">
              <a:buNone/>
            </a:pPr>
            <a:r>
              <a:rPr lang="en-US" sz="1600" dirty="0"/>
              <a:t>OOB Type</a:t>
            </a:r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  <a:p>
            <a:pPr marL="152392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628" y="1395169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payload in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2810" y="1376315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Vulnerable function parsing payload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8992" y="1395169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result printed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80567" y="1758809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966750" y="1735949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6332699" y="2716076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44710" y="3309701"/>
            <a:ext cx="1508289" cy="77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payload is executed</a:t>
            </a:r>
          </a:p>
        </p:txBody>
      </p:sp>
    </p:spTree>
    <p:extLst>
      <p:ext uri="{BB962C8B-B14F-4D97-AF65-F5344CB8AC3E}">
        <p14:creationId xmlns:p14="http://schemas.microsoft.com/office/powerpoint/2010/main" val="5270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portswigger.net/web-security/information-disclosure/exploiting/lab-infoleak-via-backup-files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portswigger.net/web-security/information-disclosure/exploiting/lab-infoleak-on-debug-page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hackerone.com/reports/1267743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hackerone.com/reports/823454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Leak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</a:p>
          <a:p>
            <a:pPr lvl="1"/>
            <a:r>
              <a:rPr lang="en-US" dirty="0" smtClean="0"/>
              <a:t>Common</a:t>
            </a:r>
          </a:p>
          <a:p>
            <a:pPr lvl="1"/>
            <a:r>
              <a:rPr lang="en-US" dirty="0" smtClean="0"/>
              <a:t>Use JSON</a:t>
            </a:r>
          </a:p>
          <a:p>
            <a:endParaRPr lang="en-US" dirty="0"/>
          </a:p>
          <a:p>
            <a:r>
              <a:rPr lang="en-US" dirty="0" err="1" smtClean="0"/>
              <a:t>GraphQL</a:t>
            </a:r>
            <a:endParaRPr lang="en-US" dirty="0" smtClean="0"/>
          </a:p>
          <a:p>
            <a:pPr lvl="1"/>
            <a:r>
              <a:rPr lang="en-US" dirty="0" smtClean="0"/>
              <a:t>New</a:t>
            </a:r>
          </a:p>
          <a:p>
            <a:pPr lvl="1"/>
            <a:r>
              <a:rPr lang="en-US" dirty="0" smtClean="0"/>
              <a:t>Uses a custom query.</a:t>
            </a:r>
          </a:p>
          <a:p>
            <a:pPr lvl="1"/>
            <a:r>
              <a:rPr lang="en-US" dirty="0" smtClean="0"/>
              <a:t>Single endpoint control all API</a:t>
            </a:r>
          </a:p>
          <a:p>
            <a:endParaRPr lang="en-US" dirty="0"/>
          </a:p>
          <a:p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Less common</a:t>
            </a:r>
          </a:p>
          <a:p>
            <a:pPr lvl="1"/>
            <a:r>
              <a:rPr lang="en-US" dirty="0" smtClean="0"/>
              <a:t>Uses XML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5275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9140" y="1885231"/>
            <a:ext cx="5428445" cy="1360833"/>
          </a:xfrm>
        </p:spPr>
        <p:txBody>
          <a:bodyPr/>
          <a:lstStyle/>
          <a:p>
            <a:r>
              <a:rPr lang="en-US" sz="6600" dirty="0" err="1"/>
              <a:t>PostMessage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282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7"/>
            <a:ext cx="7322400" cy="35308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We can use it </a:t>
            </a:r>
            <a:r>
              <a:rPr lang="en-US" sz="1400" dirty="0" err="1"/>
              <a:t>postMessage</a:t>
            </a:r>
            <a:r>
              <a:rPr lang="en-US" sz="1400" dirty="0"/>
              <a:t> with iframe or pop-up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To create event listener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we will give it a name and a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function to call when it used,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this function will take the value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from </a:t>
            </a:r>
            <a:r>
              <a:rPr lang="en-US" sz="1400" dirty="0" err="1"/>
              <a:t>postMessage</a:t>
            </a:r>
            <a:r>
              <a:rPr lang="en-US" sz="1400" dirty="0"/>
              <a:t> and do its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actions.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err="1"/>
              <a:t>message.origin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will display the origin which send the request.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err="1">
                <a:sym typeface="Wingdings" panose="05000000000000000000" pitchFamily="2" charset="2"/>
              </a:rPr>
              <a:t>message.data</a:t>
            </a:r>
            <a:r>
              <a:rPr lang="en-US" sz="1400" dirty="0">
                <a:sym typeface="Wingdings" panose="05000000000000000000" pitchFamily="2" charset="2"/>
              </a:rPr>
              <a:t>  will display the sent value.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ym typeface="Wingdings" panose="05000000000000000000" pitchFamily="2" charset="2"/>
              </a:rPr>
              <a:t>We can use the following like to check and validate the origins before take the value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ym typeface="Wingdings" panose="05000000000000000000" pitchFamily="2" charset="2"/>
              </a:rPr>
              <a:t>but the check have an issue and could be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ym typeface="Wingdings" panose="05000000000000000000" pitchFamily="2" charset="2"/>
              </a:rPr>
              <a:t>bypassed.</a:t>
            </a:r>
            <a:endParaRPr lang="en-US" sz="14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 smtClean="0"/>
              <a:t>Explain PostMessage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81" y="1417575"/>
            <a:ext cx="5687219" cy="1495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85" y="3948465"/>
            <a:ext cx="4741817" cy="11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480769" y="877877"/>
            <a:ext cx="3478491" cy="35308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Vulnerable page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Have a listener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Exploit Page </a:t>
            </a:r>
            <a:r>
              <a:rPr lang="en-US" sz="1400" dirty="0">
                <a:sym typeface="Wingdings" panose="05000000000000000000" pitchFamily="2" charset="2"/>
              </a:rPr>
              <a:t> send </a:t>
            </a:r>
            <a:r>
              <a:rPr lang="en-US" sz="1400" dirty="0" err="1">
                <a:sym typeface="Wingdings" panose="05000000000000000000" pitchFamily="2" charset="2"/>
              </a:rPr>
              <a:t>postMessage</a:t>
            </a:r>
            <a:r>
              <a:rPr lang="en-US" sz="1400" dirty="0">
                <a:sym typeface="Wingdings" panose="05000000000000000000" pitchFamily="2" charset="2"/>
              </a:rPr>
              <a:t> with malicious value like XSS payload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ym typeface="Wingdings" panose="05000000000000000000" pitchFamily="2" charset="2"/>
              </a:rPr>
              <a:t>The pages will communicate together using the </a:t>
            </a:r>
            <a:r>
              <a:rPr lang="en-US" sz="1400" dirty="0" err="1">
                <a:sym typeface="Wingdings" panose="05000000000000000000" pitchFamily="2" charset="2"/>
              </a:rPr>
              <a:t>postMessage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  <a:endParaRPr lang="en-US" sz="14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 smtClean="0"/>
              <a:t>Exploit PostMessage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959261" y="877875"/>
            <a:ext cx="5005633" cy="3506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6015" y="2036190"/>
            <a:ext cx="3769220" cy="2045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59261" y="1095705"/>
            <a:ext cx="5005633" cy="7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26015" y="2219066"/>
            <a:ext cx="3769220" cy="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Up-Down Arrow 11"/>
          <p:cNvSpPr/>
          <p:nvPr/>
        </p:nvSpPr>
        <p:spPr>
          <a:xfrm>
            <a:off x="8053086" y="1733353"/>
            <a:ext cx="219047" cy="6315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26015" y="2344807"/>
            <a:ext cx="24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Vulnerable page in iframe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3096" y="116687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Exploit Page</a:t>
            </a:r>
          </a:p>
        </p:txBody>
      </p:sp>
    </p:spTree>
    <p:extLst>
      <p:ext uri="{BB962C8B-B14F-4D97-AF65-F5344CB8AC3E}">
        <p14:creationId xmlns:p14="http://schemas.microsoft.com/office/powerpoint/2010/main" val="36685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application </a:t>
            </a:r>
            <a:r>
              <a:rPr lang="en-US" dirty="0"/>
              <a:t>blocks [</a:t>
            </a:r>
            <a:r>
              <a:rPr lang="en-US" dirty="0" err="1" smtClean="0"/>
              <a:t>Information_schema</a:t>
            </a:r>
            <a:r>
              <a:rPr lang="en-US" dirty="0" smtClean="0"/>
              <a:t>] what we can do?</a:t>
            </a:r>
          </a:p>
          <a:p>
            <a:endParaRPr lang="en-US" dirty="0"/>
          </a:p>
          <a:p>
            <a:r>
              <a:rPr lang="en-US" dirty="0" smtClean="0"/>
              <a:t>Write script for Blind </a:t>
            </a:r>
            <a:r>
              <a:rPr lang="en-US" dirty="0" err="1" smtClean="0"/>
              <a:t>SQLi</a:t>
            </a:r>
            <a:r>
              <a:rPr lang="en-US" dirty="0" smtClean="0"/>
              <a:t> Time based.</a:t>
            </a:r>
          </a:p>
          <a:p>
            <a:endParaRPr lang="en-US" dirty="0" smtClean="0"/>
          </a:p>
          <a:p>
            <a:r>
              <a:rPr lang="en-US" dirty="0" smtClean="0"/>
              <a:t>Read 2 Reports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7" y="526350"/>
            <a:ext cx="3297939" cy="409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dirty="0" smtClean="0"/>
              <a:t>Day 4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668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4" indent="0">
              <a:buNone/>
            </a:pPr>
            <a:r>
              <a:rPr lang="en-US" sz="1400" dirty="0"/>
              <a:t>HTML stand for Hyper Text Markup Language, used to create web pages and describes the</a:t>
            </a:r>
          </a:p>
          <a:p>
            <a:pPr marL="152394" indent="0">
              <a:buNone/>
            </a:pPr>
            <a:r>
              <a:rPr lang="en-US" sz="1400" dirty="0"/>
              <a:t>Structure of web page.</a:t>
            </a:r>
          </a:p>
          <a:p>
            <a:pPr marL="152394" indent="0">
              <a:buNone/>
            </a:pPr>
            <a:endParaRPr lang="en-US" dirty="0" smtClean="0"/>
          </a:p>
          <a:p>
            <a:r>
              <a:rPr lang="en-US" dirty="0" smtClean="0"/>
              <a:t>HTML: https</a:t>
            </a:r>
            <a:r>
              <a:rPr lang="en-US" dirty="0"/>
              <a:t>://</a:t>
            </a:r>
            <a:r>
              <a:rPr lang="en-US" dirty="0" smtClean="0"/>
              <a:t>www.youtube.com/playlist?list=PLDoPjvoNmBAwClZ1PDcjWilxp9YERUbNt</a:t>
            </a:r>
            <a:endParaRPr lang="ar-EG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Technologies (HTML)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 Attacks.</a:t>
            </a:r>
          </a:p>
          <a:p>
            <a:endParaRPr lang="en-US" dirty="0"/>
          </a:p>
          <a:p>
            <a:r>
              <a:rPr lang="en-US" dirty="0" smtClean="0"/>
              <a:t>Authentication VS Authorization.</a:t>
            </a:r>
          </a:p>
          <a:p>
            <a:endParaRPr lang="en-US" dirty="0"/>
          </a:p>
          <a:p>
            <a:r>
              <a:rPr lang="en-US" dirty="0" smtClean="0"/>
              <a:t>Broken Authentication.</a:t>
            </a:r>
          </a:p>
          <a:p>
            <a:endParaRPr lang="en-US" dirty="0"/>
          </a:p>
          <a:p>
            <a:r>
              <a:rPr lang="en-US" dirty="0" smtClean="0"/>
              <a:t>IDOR</a:t>
            </a:r>
          </a:p>
          <a:p>
            <a:endParaRPr lang="en-US" dirty="0"/>
          </a:p>
          <a:p>
            <a:r>
              <a:rPr lang="en-US" dirty="0" smtClean="0"/>
              <a:t>Insecure Deserialization.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passwords</a:t>
            </a:r>
          </a:p>
          <a:p>
            <a:endParaRPr lang="en-US" dirty="0"/>
          </a:p>
          <a:p>
            <a:r>
              <a:rPr lang="en-US" dirty="0" smtClean="0"/>
              <a:t>Bypass OTP</a:t>
            </a:r>
          </a:p>
          <a:p>
            <a:endParaRPr lang="en-US" dirty="0"/>
          </a:p>
          <a:p>
            <a:r>
              <a:rPr lang="en-US" dirty="0" smtClean="0"/>
              <a:t>DOS and block accounts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</a:t>
            </a:r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Who you are?</a:t>
            </a:r>
          </a:p>
          <a:p>
            <a:endParaRPr lang="en-US" dirty="0"/>
          </a:p>
          <a:p>
            <a:r>
              <a:rPr lang="en-US" dirty="0" smtClean="0"/>
              <a:t>Authorization</a:t>
            </a:r>
            <a:endParaRPr lang="en-US" dirty="0"/>
          </a:p>
          <a:p>
            <a:pPr lvl="1"/>
            <a:r>
              <a:rPr lang="en-US" dirty="0" smtClean="0"/>
              <a:t>What you can do?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302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Bypass 2FA</a:t>
            </a:r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2FA code </a:t>
            </a:r>
            <a:r>
              <a:rPr lang="en-US" dirty="0" smtClean="0">
                <a:effectLst/>
              </a:rPr>
              <a:t>Reusability</a:t>
            </a:r>
          </a:p>
          <a:p>
            <a:pPr lvl="1"/>
            <a:r>
              <a:rPr lang="en-US" dirty="0" smtClean="0">
                <a:effectLst/>
              </a:rPr>
              <a:t>Code back in response</a:t>
            </a:r>
          </a:p>
          <a:p>
            <a:pPr lvl="1"/>
            <a:r>
              <a:rPr lang="en-US" dirty="0" smtClean="0"/>
              <a:t>Edit Response</a:t>
            </a:r>
          </a:p>
          <a:p>
            <a:pPr lvl="1"/>
            <a:r>
              <a:rPr lang="en-US" dirty="0" smtClean="0"/>
              <a:t>Use Another user’s code</a:t>
            </a:r>
          </a:p>
          <a:p>
            <a:endParaRPr lang="en-US" dirty="0"/>
          </a:p>
          <a:p>
            <a:r>
              <a:rPr lang="en-US" dirty="0" smtClean="0"/>
              <a:t>Broken Logic of Password reset function.</a:t>
            </a:r>
          </a:p>
          <a:p>
            <a:endParaRPr lang="en-US" dirty="0"/>
          </a:p>
          <a:p>
            <a:r>
              <a:rPr lang="en-US" dirty="0"/>
              <a:t>Default </a:t>
            </a:r>
            <a:r>
              <a:rPr lang="en-US" dirty="0" smtClean="0"/>
              <a:t>credentials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hackerone.com/reports/699030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</a:t>
            </a:r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Vertical </a:t>
            </a:r>
            <a:r>
              <a:rPr lang="en-US" dirty="0" smtClean="0">
                <a:effectLst/>
              </a:rPr>
              <a:t>access controls VS </a:t>
            </a:r>
            <a:r>
              <a:rPr lang="en-US" dirty="0">
                <a:effectLst/>
              </a:rPr>
              <a:t>Horizontal </a:t>
            </a:r>
            <a:r>
              <a:rPr lang="en-US" dirty="0" smtClean="0">
                <a:effectLst/>
              </a:rPr>
              <a:t>access controls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IDOR</a:t>
            </a:r>
          </a:p>
          <a:p>
            <a:endParaRPr lang="en-US" dirty="0"/>
          </a:p>
          <a:p>
            <a:r>
              <a:rPr lang="en-US" dirty="0" smtClean="0"/>
              <a:t>Force Browsing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687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Vertical</a:t>
            </a:r>
          </a:p>
          <a:p>
            <a:pPr lvl="1"/>
            <a:r>
              <a:rPr lang="en-US" dirty="0" smtClean="0">
                <a:effectLst/>
              </a:rPr>
              <a:t>Access </a:t>
            </a:r>
            <a:r>
              <a:rPr lang="en-US" dirty="0">
                <a:effectLst/>
              </a:rPr>
              <a:t>to sensitive functionality that is not available to other types of users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Horizontal</a:t>
            </a:r>
          </a:p>
          <a:p>
            <a:pPr lvl="1"/>
            <a:r>
              <a:rPr lang="en-US" dirty="0" smtClean="0">
                <a:effectLst/>
              </a:rPr>
              <a:t>Access </a:t>
            </a:r>
            <a:r>
              <a:rPr lang="en-US" dirty="0">
                <a:effectLst/>
              </a:rPr>
              <a:t>to resources to the users who are specifically allowed to access those </a:t>
            </a:r>
            <a:r>
              <a:rPr lang="en-US" dirty="0" smtClean="0">
                <a:effectLst/>
              </a:rPr>
              <a:t>resources</a:t>
            </a:r>
            <a:r>
              <a:rPr lang="en-US" dirty="0">
                <a:effectLst/>
              </a:rPr>
              <a:t>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Vertical / </a:t>
            </a:r>
            <a:r>
              <a:rPr lang="en-US" dirty="0">
                <a:effectLst/>
              </a:rPr>
              <a:t>Horizontal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access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 smtClean="0"/>
              <a:t>IDOR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135" y="1804888"/>
            <a:ext cx="1057423" cy="1362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" y="1804885"/>
            <a:ext cx="1124107" cy="13908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81" y="1457317"/>
            <a:ext cx="2076451" cy="2057400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5602631" y="2301243"/>
            <a:ext cx="233750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5602631" y="2674621"/>
            <a:ext cx="2337503" cy="83820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1188679" y="2279768"/>
            <a:ext cx="2337503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188679" y="2707193"/>
            <a:ext cx="2337503" cy="8484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44974" y="1955313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Change email of user 1001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8923" y="1958293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Change email of user 1000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04609" y="285538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200 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18561" y="2855384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200 OK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8611" y="1174061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User 1000</a:t>
            </a:r>
          </a:p>
        </p:txBody>
      </p:sp>
    </p:spTree>
    <p:extLst>
      <p:ext uri="{BB962C8B-B14F-4D97-AF65-F5344CB8AC3E}">
        <p14:creationId xmlns:p14="http://schemas.microsoft.com/office/powerpoint/2010/main" val="30121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IDOR</a:t>
            </a:r>
          </a:p>
          <a:p>
            <a:pPr lvl="1"/>
            <a:r>
              <a:rPr lang="en-US" dirty="0" smtClean="0"/>
              <a:t>User A try to access Data of User B.</a:t>
            </a:r>
          </a:p>
          <a:p>
            <a:endParaRPr lang="en-US" dirty="0"/>
          </a:p>
          <a:p>
            <a:r>
              <a:rPr lang="en-US" dirty="0" smtClean="0"/>
              <a:t>Unauthenticated IDOR</a:t>
            </a:r>
          </a:p>
          <a:p>
            <a:pPr lvl="1"/>
            <a:r>
              <a:rPr lang="en-US" dirty="0" smtClean="0"/>
              <a:t>Access the endpoint without a Cookie.</a:t>
            </a:r>
          </a:p>
          <a:p>
            <a:endParaRPr lang="en-US" dirty="0"/>
          </a:p>
          <a:p>
            <a:r>
              <a:rPr lang="en-US" dirty="0" smtClean="0"/>
              <a:t>Permission IDOR</a:t>
            </a:r>
          </a:p>
          <a:p>
            <a:pPr lvl="1"/>
            <a:r>
              <a:rPr lang="en-US" dirty="0" smtClean="0"/>
              <a:t>Check the Admin endpoints with Normal User.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hackerone.com/reports/391092</a:t>
            </a:r>
          </a:p>
          <a:p>
            <a:endParaRPr lang="en-US" dirty="0"/>
          </a:p>
          <a:p>
            <a:r>
              <a:rPr lang="en-US" dirty="0"/>
              <a:t>https</a:t>
            </a:r>
            <a:r>
              <a:rPr lang="en-US" dirty="0" smtClean="0"/>
              <a:t>://hackerone.com/reports/887387</a:t>
            </a:r>
          </a:p>
          <a:p>
            <a:endParaRPr lang="en-US" dirty="0"/>
          </a:p>
          <a:p>
            <a:r>
              <a:rPr lang="en-US" dirty="0"/>
              <a:t>https</a:t>
            </a:r>
            <a:r>
              <a:rPr lang="en-US" dirty="0" smtClean="0"/>
              <a:t>://hackerone.com/reports/845733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hackerone.com/reports/565736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Force Browsing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4" indent="0">
              <a:buNone/>
            </a:pPr>
            <a:r>
              <a:rPr lang="en-US" sz="1400" dirty="0"/>
              <a:t>JavaScript is a scripting language that enables you to create dynamically updating content</a:t>
            </a:r>
          </a:p>
          <a:p>
            <a:pPr marL="152394" indent="0">
              <a:buNone/>
            </a:pPr>
            <a:endParaRPr lang="en-US" dirty="0" smtClean="0"/>
          </a:p>
          <a:p>
            <a:r>
              <a:rPr lang="en-US" dirty="0"/>
              <a:t>JS: https://www.youtube.com/playlist?list=PLDoPjvoNmBAw6p0z0Ek0OjPzeXoqlFlCh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Technologies (JS)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3847" y="1891334"/>
            <a:ext cx="5716306" cy="710787"/>
          </a:xfrm>
        </p:spPr>
        <p:txBody>
          <a:bodyPr/>
          <a:lstStyle/>
          <a:p>
            <a:r>
              <a:rPr lang="en-US" sz="4400" dirty="0" smtClean="0"/>
              <a:t>WHAT </a:t>
            </a:r>
            <a:r>
              <a:rPr lang="en-US" sz="4400" dirty="0"/>
              <a:t>IS serialization</a:t>
            </a:r>
          </a:p>
        </p:txBody>
      </p:sp>
    </p:spTree>
    <p:extLst>
      <p:ext uri="{BB962C8B-B14F-4D97-AF65-F5344CB8AC3E}">
        <p14:creationId xmlns:p14="http://schemas.microsoft.com/office/powerpoint/2010/main" val="41244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endParaRPr lang="en-US" dirty="0"/>
          </a:p>
          <a:p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Binary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32311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Serialization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4"/>
            <a:ext cx="9144000" cy="34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660"/>
            <a:ext cx="914400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http://35.197.254.240/wantbiscuits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portswigger.net/web-security/deserialization/exploiting/lab-deserialization-modifying-serialized-objects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portswigger.net/web-security/deserialization/exploiting/lab-deserialization-modifying-serialized-data-types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portswigger.net/web-security/deserialization/exploiting/lab-deserialization-exploiting-java-deserialization-with-apache-commons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35421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2 Reports.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Solve Labs and tell me about issues.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7" y="526350"/>
            <a:ext cx="3297939" cy="409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 algn="ctr"/>
            <a:r>
              <a:rPr lang="en-US" dirty="0" smtClean="0"/>
              <a:t>Day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6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625" y="877875"/>
            <a:ext cx="7322400" cy="2482842"/>
          </a:xfrm>
        </p:spPr>
        <p:txBody>
          <a:bodyPr/>
          <a:lstStyle/>
          <a:p>
            <a:r>
              <a:rPr lang="en-US" dirty="0" smtClean="0"/>
              <a:t>File Upload.</a:t>
            </a:r>
          </a:p>
          <a:p>
            <a:endParaRPr lang="en-US" dirty="0"/>
          </a:p>
          <a:p>
            <a:r>
              <a:rPr lang="en-US" dirty="0"/>
              <a:t>Oath </a:t>
            </a:r>
            <a:r>
              <a:rPr lang="en-US" dirty="0" smtClean="0"/>
              <a:t>Misconfigurations. </a:t>
            </a:r>
          </a:p>
          <a:p>
            <a:endParaRPr lang="en-US" dirty="0"/>
          </a:p>
          <a:p>
            <a:r>
              <a:rPr lang="en-US" dirty="0" smtClean="0"/>
              <a:t>Server Side Template Injection.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ar-EG" dirty="0" smtClean="0"/>
          </a:p>
          <a:p>
            <a:endParaRPr lang="en-US" dirty="0"/>
          </a:p>
          <a:p>
            <a:r>
              <a:rPr lang="en-US" dirty="0" smtClean="0"/>
              <a:t>Filter bypass</a:t>
            </a:r>
            <a:endParaRPr lang="ar-EG" dirty="0" smtClean="0"/>
          </a:p>
          <a:p>
            <a:endParaRPr lang="en-US" dirty="0" smtClean="0"/>
          </a:p>
          <a:p>
            <a:r>
              <a:rPr lang="en-US" dirty="0" smtClean="0"/>
              <a:t>XSS</a:t>
            </a:r>
          </a:p>
          <a:p>
            <a:pPr lvl="1"/>
            <a:r>
              <a:rPr lang="en-US" dirty="0" smtClean="0"/>
              <a:t>SVG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9544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4" indent="0">
              <a:buNone/>
            </a:pPr>
            <a:r>
              <a:rPr lang="en-US" sz="1400" dirty="0"/>
              <a:t>XML stands for </a:t>
            </a:r>
            <a:r>
              <a:rPr lang="en-US" sz="1400" dirty="0" err="1"/>
              <a:t>eXtensible</a:t>
            </a:r>
            <a:r>
              <a:rPr lang="en-US" sz="1400" dirty="0"/>
              <a:t> Markup Language looks like HTML, used to store and transport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Technologies (XML)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19" y="1326136"/>
            <a:ext cx="5847743" cy="360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625" y="877874"/>
            <a:ext cx="7322400" cy="3515995"/>
          </a:xfrm>
        </p:spPr>
        <p:txBody>
          <a:bodyPr/>
          <a:lstStyle/>
          <a:p>
            <a:r>
              <a:rPr lang="en-US" dirty="0" smtClean="0"/>
              <a:t>Blacklist</a:t>
            </a:r>
          </a:p>
          <a:p>
            <a:pPr lvl="1"/>
            <a:r>
              <a:rPr lang="en-US" dirty="0" smtClean="0"/>
              <a:t>Try non-common extensions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Whitelist</a:t>
            </a:r>
          </a:p>
          <a:p>
            <a:pPr lvl="1"/>
            <a:r>
              <a:rPr lang="en-US" dirty="0" smtClean="0"/>
              <a:t>Try double extensions</a:t>
            </a:r>
          </a:p>
          <a:p>
            <a:pPr lvl="1"/>
            <a:r>
              <a:rPr lang="en-US" dirty="0" smtClean="0"/>
              <a:t>NULL byte</a:t>
            </a:r>
          </a:p>
          <a:p>
            <a:pPr lvl="1"/>
            <a:r>
              <a:rPr lang="en-US" dirty="0" smtClean="0"/>
              <a:t>Change Content-Typ</a:t>
            </a:r>
            <a:r>
              <a:rPr lang="en-US" dirty="0"/>
              <a:t>e</a:t>
            </a:r>
            <a:endParaRPr lang="en-US" dirty="0" smtClean="0"/>
          </a:p>
          <a:p>
            <a:pPr marL="609570" lvl="1" indent="0">
              <a:buNone/>
            </a:pPr>
            <a:endParaRPr lang="en-US" dirty="0" smtClean="0"/>
          </a:p>
          <a:p>
            <a:r>
              <a:rPr lang="en-US" dirty="0" smtClean="0"/>
              <a:t>Magic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Upload</a:t>
            </a:r>
            <a:r>
              <a:rPr lang="en-US" dirty="0"/>
              <a:t> </a:t>
            </a:r>
            <a:r>
              <a:rPr lang="en-US" dirty="0" smtClean="0"/>
              <a:t>Bypass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2" indent="0">
              <a:buNone/>
            </a:pPr>
            <a:endParaRPr lang="en-US" sz="1400" dirty="0"/>
          </a:p>
          <a:p>
            <a:pPr marL="152392" indent="0">
              <a:buNone/>
            </a:pPr>
            <a:r>
              <a:rPr lang="en-US" sz="1400" dirty="0"/>
              <a:t>Client Application </a:t>
            </a:r>
            <a:r>
              <a:rPr lang="en-US" sz="1400" dirty="0">
                <a:sym typeface="Wingdings" panose="05000000000000000000" pitchFamily="2" charset="2"/>
              </a:rPr>
              <a:t> Web App want to access user’s data</a:t>
            </a:r>
          </a:p>
          <a:p>
            <a:pPr marL="15239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152392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Resource Owner  The user.</a:t>
            </a:r>
          </a:p>
          <a:p>
            <a:pPr marL="15239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152392" indent="0">
              <a:buNone/>
            </a:pPr>
            <a:r>
              <a:rPr lang="en-US" sz="1400" dirty="0"/>
              <a:t>OAuth service provider </a:t>
            </a:r>
            <a:r>
              <a:rPr lang="en-US" sz="1400" dirty="0">
                <a:sym typeface="Wingdings" panose="05000000000000000000" pitchFamily="2" charset="2"/>
              </a:rPr>
              <a:t> application that control user’s data and access to it.</a:t>
            </a:r>
          </a:p>
          <a:p>
            <a:pPr marL="15239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152392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Parameters:</a:t>
            </a:r>
          </a:p>
          <a:p>
            <a:pPr marL="15239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152392" indent="0">
              <a:buNone/>
            </a:pPr>
            <a:r>
              <a:rPr lang="en-US" sz="1600" dirty="0" err="1"/>
              <a:t>redirect_uri</a:t>
            </a:r>
            <a:endParaRPr lang="en-US" sz="1600" dirty="0"/>
          </a:p>
          <a:p>
            <a:pPr marL="152392" indent="0">
              <a:buNone/>
            </a:pPr>
            <a:r>
              <a:rPr lang="en-US" sz="1600" dirty="0"/>
              <a:t>code</a:t>
            </a:r>
          </a:p>
          <a:p>
            <a:pPr marL="152392" indent="0">
              <a:buNone/>
            </a:pPr>
            <a:r>
              <a:rPr lang="en-US" sz="1800" dirty="0"/>
              <a:t>state</a:t>
            </a:r>
          </a:p>
          <a:p>
            <a:pPr marL="152392" indent="0">
              <a:buNone/>
            </a:pPr>
            <a:endParaRPr lang="en-US" sz="14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 smtClean="0"/>
              <a:t>OAuth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5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 smtClean="0"/>
              <a:t>How it work (OAuth) 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487680" y="877875"/>
            <a:ext cx="1432560" cy="399288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239000" y="877875"/>
            <a:ext cx="1432560" cy="399288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63340" y="877878"/>
            <a:ext cx="1432560" cy="2558745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055" y="946458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App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63625" y="946454"/>
            <a:ext cx="137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OAuth </a:t>
            </a:r>
          </a:p>
          <a:p>
            <a:r>
              <a:rPr lang="en-US" dirty="0"/>
              <a:t>service API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4441" y="94645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User-Agent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34440" y="1600201"/>
            <a:ext cx="1090363" cy="9677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  <a:br>
              <a:rPr lang="en-US" dirty="0"/>
            </a:br>
            <a:r>
              <a:rPr lang="en-US" dirty="0"/>
              <a:t>Owner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81535" y="1438735"/>
            <a:ext cx="5196175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flipV="1">
            <a:off x="5186098" y="2011681"/>
            <a:ext cx="2122855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445073" y="1600201"/>
            <a:ext cx="1090363" cy="14859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445073" y="3235477"/>
            <a:ext cx="1090363" cy="9677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/info</a:t>
            </a:r>
          </a:p>
        </p:txBody>
      </p:sp>
      <p:sp>
        <p:nvSpPr>
          <p:cNvPr id="29" name="Oval 28"/>
          <p:cNvSpPr/>
          <p:nvPr/>
        </p:nvSpPr>
        <p:spPr>
          <a:xfrm>
            <a:off x="2555214" y="1385391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6122671" y="1958337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1" name="Right Arrow 30"/>
          <p:cNvSpPr/>
          <p:nvPr/>
        </p:nvSpPr>
        <p:spPr>
          <a:xfrm rot="10800000" flipV="1">
            <a:off x="1814418" y="2917144"/>
            <a:ext cx="55625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55214" y="2863801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21017" y="2343152"/>
            <a:ext cx="1090363" cy="9677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oauth</a:t>
            </a:r>
            <a:r>
              <a:rPr lang="en-US" sz="1200" dirty="0"/>
              <a:t>-login</a:t>
            </a:r>
          </a:p>
        </p:txBody>
      </p:sp>
      <p:sp>
        <p:nvSpPr>
          <p:cNvPr id="41" name="Right Arrow 40"/>
          <p:cNvSpPr/>
          <p:nvPr/>
        </p:nvSpPr>
        <p:spPr>
          <a:xfrm flipV="1">
            <a:off x="2018947" y="3460295"/>
            <a:ext cx="5395480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22671" y="3413887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44" name="Right Arrow 43"/>
          <p:cNvSpPr/>
          <p:nvPr/>
        </p:nvSpPr>
        <p:spPr>
          <a:xfrm rot="10800000" flipV="1">
            <a:off x="1988303" y="3853088"/>
            <a:ext cx="54261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55214" y="3817749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2879" y="1098721"/>
            <a:ext cx="104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/>
                </a:solidFill>
              </a:rPr>
              <a:t>Auth</a:t>
            </a:r>
            <a:r>
              <a:rPr lang="en-US" sz="1100" dirty="0">
                <a:solidFill>
                  <a:schemeClr val="tx1"/>
                </a:solidFill>
              </a:rPr>
              <a:t> request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5257" y="2150960"/>
            <a:ext cx="152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User Login &amp; consent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97577" y="2519185"/>
            <a:ext cx="152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05221" y="3113737"/>
            <a:ext cx="152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API Call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80721" y="4011457"/>
            <a:ext cx="152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899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redirect </a:t>
            </a:r>
            <a:r>
              <a:rPr lang="en-US" dirty="0"/>
              <a:t>with OAuth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CSRF with OAuth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Misconfiguration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9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redirect </a:t>
            </a:r>
            <a:r>
              <a:rPr lang="en-US" dirty="0"/>
              <a:t>in OAuth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6" y="1134869"/>
            <a:ext cx="7972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 smtClean="0"/>
              <a:t>CSRF in OAuth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487680" y="877875"/>
            <a:ext cx="1432560" cy="399288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239000" y="877875"/>
            <a:ext cx="1432560" cy="399288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63340" y="877878"/>
            <a:ext cx="1432560" cy="2558745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055" y="946458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App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63625" y="946454"/>
            <a:ext cx="137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OAuth </a:t>
            </a:r>
          </a:p>
          <a:p>
            <a:r>
              <a:rPr lang="en-US" dirty="0"/>
              <a:t>service API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4441" y="94645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User-Agent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34440" y="1600201"/>
            <a:ext cx="1090363" cy="9677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  <a:br>
              <a:rPr lang="en-US" dirty="0"/>
            </a:br>
            <a:r>
              <a:rPr lang="en-US" dirty="0"/>
              <a:t>Owner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81535" y="1438735"/>
            <a:ext cx="5196175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flipV="1">
            <a:off x="5186098" y="2011681"/>
            <a:ext cx="2122855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445073" y="1600201"/>
            <a:ext cx="1090363" cy="14859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445073" y="3235477"/>
            <a:ext cx="1090363" cy="9677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/info</a:t>
            </a:r>
          </a:p>
        </p:txBody>
      </p:sp>
      <p:sp>
        <p:nvSpPr>
          <p:cNvPr id="29" name="Oval 28"/>
          <p:cNvSpPr/>
          <p:nvPr/>
        </p:nvSpPr>
        <p:spPr>
          <a:xfrm>
            <a:off x="2555214" y="1385391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6122671" y="1958337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1" name="Right Arrow 30"/>
          <p:cNvSpPr/>
          <p:nvPr/>
        </p:nvSpPr>
        <p:spPr>
          <a:xfrm rot="10800000" flipV="1">
            <a:off x="1814418" y="2917144"/>
            <a:ext cx="55625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55214" y="2863801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21017" y="2343152"/>
            <a:ext cx="1090363" cy="9677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oauth</a:t>
            </a:r>
            <a:r>
              <a:rPr lang="en-US" sz="1200" dirty="0"/>
              <a:t>-login</a:t>
            </a:r>
          </a:p>
        </p:txBody>
      </p:sp>
      <p:sp>
        <p:nvSpPr>
          <p:cNvPr id="41" name="Right Arrow 40"/>
          <p:cNvSpPr/>
          <p:nvPr/>
        </p:nvSpPr>
        <p:spPr>
          <a:xfrm flipV="1">
            <a:off x="2018947" y="3460295"/>
            <a:ext cx="5395480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22671" y="3413887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44" name="Right Arrow 43"/>
          <p:cNvSpPr/>
          <p:nvPr/>
        </p:nvSpPr>
        <p:spPr>
          <a:xfrm rot="10800000" flipV="1">
            <a:off x="1988303" y="3853088"/>
            <a:ext cx="54261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55214" y="3817749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2879" y="1098721"/>
            <a:ext cx="104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/>
                </a:solidFill>
              </a:rPr>
              <a:t>Auth</a:t>
            </a:r>
            <a:r>
              <a:rPr lang="en-US" sz="1100" dirty="0">
                <a:solidFill>
                  <a:schemeClr val="tx1"/>
                </a:solidFill>
              </a:rPr>
              <a:t> request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5257" y="2150960"/>
            <a:ext cx="152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User Login &amp; consent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8947" y="2443429"/>
            <a:ext cx="1820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Access Token</a:t>
            </a:r>
            <a:r>
              <a:rPr lang="ar-EG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 &amp;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connect Social account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05221" y="3113737"/>
            <a:ext cx="152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API Call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80721" y="4011457"/>
            <a:ext cx="152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572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Template Injection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7" y="877875"/>
            <a:ext cx="6626431" cy="39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4" indent="0">
              <a:buNone/>
            </a:pPr>
            <a:endParaRPr lang="ar-EG" dirty="0"/>
          </a:p>
          <a:p>
            <a:r>
              <a:rPr lang="en-US" dirty="0" smtClean="0"/>
              <a:t>Docker Machine</a:t>
            </a:r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Template Injection</a:t>
            </a:r>
          </a:p>
        </p:txBody>
      </p:sp>
    </p:spTree>
    <p:extLst>
      <p:ext uri="{BB962C8B-B14F-4D97-AF65-F5344CB8AC3E}">
        <p14:creationId xmlns:p14="http://schemas.microsoft.com/office/powerpoint/2010/main" val="34561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7" y="526350"/>
            <a:ext cx="3297939" cy="409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 algn="ctr"/>
            <a:r>
              <a:rPr lang="en-US" dirty="0" smtClean="0"/>
              <a:t>Day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2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Mitigation of Vulnerabilities.</a:t>
            </a:r>
          </a:p>
          <a:p>
            <a:endParaRPr lang="en-US" dirty="0"/>
          </a:p>
          <a:p>
            <a:r>
              <a:rPr lang="en-US" dirty="0" smtClean="0"/>
              <a:t>Reporting. </a:t>
            </a:r>
          </a:p>
          <a:p>
            <a:endParaRPr lang="en-US" dirty="0"/>
          </a:p>
          <a:p>
            <a:r>
              <a:rPr lang="en-US" dirty="0" smtClean="0"/>
              <a:t>Risk Calculate (CVSS)</a:t>
            </a:r>
          </a:p>
          <a:p>
            <a:endParaRPr lang="en-US" dirty="0"/>
          </a:p>
          <a:p>
            <a:r>
              <a:rPr lang="en-US" dirty="0" smtClean="0"/>
              <a:t>Skills</a:t>
            </a:r>
          </a:p>
          <a:p>
            <a:endParaRPr lang="en-US" dirty="0"/>
          </a:p>
          <a:p>
            <a:r>
              <a:rPr lang="en-US" dirty="0" smtClean="0"/>
              <a:t>Next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2250</TotalTime>
  <Words>1683</Words>
  <Application>Microsoft Office PowerPoint</Application>
  <PresentationFormat>On-screen Show (16:9)</PresentationFormat>
  <Paragraphs>690</Paragraphs>
  <Slides>103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Times New Roman</vt:lpstr>
      <vt:lpstr>Proxima Nova</vt:lpstr>
      <vt:lpstr>Trebuchet MS</vt:lpstr>
      <vt:lpstr>Tw Cen MT</vt:lpstr>
      <vt:lpstr>Wingdings</vt:lpstr>
      <vt:lpstr>DM Sans</vt:lpstr>
      <vt:lpstr>Viga</vt:lpstr>
      <vt:lpstr>Circuit</vt:lpstr>
      <vt:lpstr>Web Application Pen-Testing Course</vt:lpstr>
      <vt:lpstr>Who am i?</vt:lpstr>
      <vt:lpstr>Day 1</vt:lpstr>
      <vt:lpstr>What is vulnerability</vt:lpstr>
      <vt:lpstr>Day 1 Content</vt:lpstr>
      <vt:lpstr>Web Technologies</vt:lpstr>
      <vt:lpstr>Web Technologies (HTML)</vt:lpstr>
      <vt:lpstr>Web Technologies (JS)</vt:lpstr>
      <vt:lpstr>Web Technologies (XML)</vt:lpstr>
      <vt:lpstr>Web Technologies (JSON)</vt:lpstr>
      <vt:lpstr>Web Technologies (db)</vt:lpstr>
      <vt:lpstr>Web Technologies (Programing Lang)</vt:lpstr>
      <vt:lpstr>HTTP Headers</vt:lpstr>
      <vt:lpstr>HTTP Headers</vt:lpstr>
      <vt:lpstr>HTTP Headers</vt:lpstr>
      <vt:lpstr>CIA Triad</vt:lpstr>
      <vt:lpstr>Hashing, Encryption, Encoding</vt:lpstr>
      <vt:lpstr>Hashing</vt:lpstr>
      <vt:lpstr>Encryption</vt:lpstr>
      <vt:lpstr>Encoding</vt:lpstr>
      <vt:lpstr>Burp Suite</vt:lpstr>
      <vt:lpstr>Attacks</vt:lpstr>
      <vt:lpstr>Clickjacking</vt:lpstr>
      <vt:lpstr>Clickjacking</vt:lpstr>
      <vt:lpstr>CORS Misconfiguration Attack</vt:lpstr>
      <vt:lpstr>CORS</vt:lpstr>
      <vt:lpstr>CORS</vt:lpstr>
      <vt:lpstr>Open Redirect</vt:lpstr>
      <vt:lpstr>JSON With Padding</vt:lpstr>
      <vt:lpstr>JSON With Padding</vt:lpstr>
      <vt:lpstr>Tasks</vt:lpstr>
      <vt:lpstr>Day 2</vt:lpstr>
      <vt:lpstr>PowerPoint Presentation</vt:lpstr>
      <vt:lpstr>Day 2</vt:lpstr>
      <vt:lpstr>LFI &amp; RFI</vt:lpstr>
      <vt:lpstr>Path traversal &amp; LFD</vt:lpstr>
      <vt:lpstr>CSRF</vt:lpstr>
      <vt:lpstr>CSRF</vt:lpstr>
      <vt:lpstr>CSRF token bypass</vt:lpstr>
      <vt:lpstr>Host Header Injection</vt:lpstr>
      <vt:lpstr>XSS</vt:lpstr>
      <vt:lpstr>Use Vulnerable components</vt:lpstr>
      <vt:lpstr>Tasks</vt:lpstr>
      <vt:lpstr>Day 3</vt:lpstr>
      <vt:lpstr>Day 3</vt:lpstr>
      <vt:lpstr>SQL injection</vt:lpstr>
      <vt:lpstr>SQL injection</vt:lpstr>
      <vt:lpstr>SQL queries</vt:lpstr>
      <vt:lpstr>SSRF</vt:lpstr>
      <vt:lpstr>SSRF</vt:lpstr>
      <vt:lpstr>PowerPoint Presentation</vt:lpstr>
      <vt:lpstr>PowerPoint Presentation</vt:lpstr>
      <vt:lpstr>SSRF</vt:lpstr>
      <vt:lpstr>XXE</vt:lpstr>
      <vt:lpstr>PowerPoint Presentation</vt:lpstr>
      <vt:lpstr>PowerPoint Presentation</vt:lpstr>
      <vt:lpstr>Entities Types</vt:lpstr>
      <vt:lpstr>Features we can use</vt:lpstr>
      <vt:lpstr>Types</vt:lpstr>
      <vt:lpstr>Exploit</vt:lpstr>
      <vt:lpstr>Exploit</vt:lpstr>
      <vt:lpstr>Exploit</vt:lpstr>
      <vt:lpstr>Information Leak</vt:lpstr>
      <vt:lpstr>APIs</vt:lpstr>
      <vt:lpstr>PostMessage</vt:lpstr>
      <vt:lpstr>Explain PostMessage</vt:lpstr>
      <vt:lpstr>Exploit PostMessage</vt:lpstr>
      <vt:lpstr>Tasks</vt:lpstr>
      <vt:lpstr>Day 4</vt:lpstr>
      <vt:lpstr>Day 4</vt:lpstr>
      <vt:lpstr>Brute force Attacks</vt:lpstr>
      <vt:lpstr>Authentication VS Authorization</vt:lpstr>
      <vt:lpstr>Broken Authentication</vt:lpstr>
      <vt:lpstr>Broken Access Control</vt:lpstr>
      <vt:lpstr>Vertical / Horizontal access controls</vt:lpstr>
      <vt:lpstr>IDOR</vt:lpstr>
      <vt:lpstr>Types of IDORs</vt:lpstr>
      <vt:lpstr>IDOR</vt:lpstr>
      <vt:lpstr>Force Browsing</vt:lpstr>
      <vt:lpstr>WHAT IS serialization</vt:lpstr>
      <vt:lpstr>Insecure Deserialization</vt:lpstr>
      <vt:lpstr>PHP Serialization</vt:lpstr>
      <vt:lpstr>.NET Serialization</vt:lpstr>
      <vt:lpstr>PowerPoint Presentation</vt:lpstr>
      <vt:lpstr>Insecure Deserialization</vt:lpstr>
      <vt:lpstr>Tasks</vt:lpstr>
      <vt:lpstr>Day 5</vt:lpstr>
      <vt:lpstr>Day 5</vt:lpstr>
      <vt:lpstr>File Upload</vt:lpstr>
      <vt:lpstr>File Upload Bypass</vt:lpstr>
      <vt:lpstr>OAuth </vt:lpstr>
      <vt:lpstr>How it work (OAuth) </vt:lpstr>
      <vt:lpstr>OAuth Misconfiguration</vt:lpstr>
      <vt:lpstr>Open redirect in OAuth</vt:lpstr>
      <vt:lpstr>CSRF in OAuth</vt:lpstr>
      <vt:lpstr>Server Side Template Injection</vt:lpstr>
      <vt:lpstr>Server Side Template Injection</vt:lpstr>
      <vt:lpstr>Day 6</vt:lpstr>
      <vt:lpstr>Day 6</vt:lpstr>
      <vt:lpstr>Writing A Good Report</vt:lpstr>
      <vt:lpstr>Skills</vt:lpstr>
      <vt:lpstr>Improve yourself &amp; Next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 Pen-Testing Course</dc:title>
  <cp:lastModifiedBy>Mohamed</cp:lastModifiedBy>
  <cp:revision>747</cp:revision>
  <dcterms:modified xsi:type="dcterms:W3CDTF">2021-10-01T13:33:11Z</dcterms:modified>
</cp:coreProperties>
</file>