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65"/>
  </p:notesMasterIdLst>
  <p:sldIdLst>
    <p:sldId id="256" r:id="rId2"/>
    <p:sldId id="310" r:id="rId3"/>
    <p:sldId id="257" r:id="rId4"/>
    <p:sldId id="311" r:id="rId5"/>
    <p:sldId id="377" r:id="rId6"/>
    <p:sldId id="378" r:id="rId7"/>
    <p:sldId id="379" r:id="rId8"/>
    <p:sldId id="285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46" r:id="rId27"/>
    <p:sldId id="347" r:id="rId28"/>
    <p:sldId id="348" r:id="rId29"/>
    <p:sldId id="351" r:id="rId30"/>
    <p:sldId id="352" r:id="rId31"/>
    <p:sldId id="356" r:id="rId32"/>
    <p:sldId id="357" r:id="rId33"/>
    <p:sldId id="358" r:id="rId34"/>
    <p:sldId id="344" r:id="rId35"/>
    <p:sldId id="345" r:id="rId36"/>
    <p:sldId id="330" r:id="rId37"/>
    <p:sldId id="331" r:id="rId38"/>
    <p:sldId id="332" r:id="rId39"/>
    <p:sldId id="333" r:id="rId40"/>
    <p:sldId id="364" r:id="rId41"/>
    <p:sldId id="365" r:id="rId42"/>
    <p:sldId id="366" r:id="rId43"/>
    <p:sldId id="367" r:id="rId44"/>
    <p:sldId id="370" r:id="rId45"/>
    <p:sldId id="369" r:id="rId46"/>
    <p:sldId id="368" r:id="rId47"/>
    <p:sldId id="374" r:id="rId48"/>
    <p:sldId id="336" r:id="rId49"/>
    <p:sldId id="337" r:id="rId50"/>
    <p:sldId id="353" r:id="rId51"/>
    <p:sldId id="354" r:id="rId52"/>
    <p:sldId id="338" r:id="rId53"/>
    <p:sldId id="339" r:id="rId54"/>
    <p:sldId id="340" r:id="rId55"/>
    <p:sldId id="341" r:id="rId56"/>
    <p:sldId id="359" r:id="rId57"/>
    <p:sldId id="361" r:id="rId58"/>
    <p:sldId id="362" r:id="rId59"/>
    <p:sldId id="376" r:id="rId60"/>
    <p:sldId id="342" r:id="rId61"/>
    <p:sldId id="371" r:id="rId62"/>
    <p:sldId id="373" r:id="rId63"/>
    <p:sldId id="343" r:id="rId64"/>
  </p:sldIdLst>
  <p:sldSz cx="9144000" cy="5143500" type="screen16x9"/>
  <p:notesSz cx="6858000" cy="9144000"/>
  <p:embeddedFontLst>
    <p:embeddedFont>
      <p:font typeface="DM Sans" panose="020B0604020202020204" charset="0"/>
      <p:regular r:id="rId66"/>
      <p:bold r:id="rId67"/>
      <p:italic r:id="rId68"/>
      <p:boldItalic r:id="rId69"/>
    </p:embeddedFont>
    <p:embeddedFont>
      <p:font typeface="Proxima Nova" panose="020B0604020202020204" charset="0"/>
      <p:regular r:id="rId70"/>
      <p:bold r:id="rId71"/>
      <p:italic r:id="rId72"/>
      <p:boldItalic r:id="rId73"/>
    </p:embeddedFont>
    <p:embeddedFont>
      <p:font typeface="Viga" panose="020B0604020202020204" charset="0"/>
      <p:regular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66163A-9531-4210-9626-13BCE747C353}">
  <a:tblStyle styleId="{3C66163A-9531-4210-9626-13BCE747C3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18" y="11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70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78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613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83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355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908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5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835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39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380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234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918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142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11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363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396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052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608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509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33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214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838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798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64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253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0562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085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956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5508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56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9092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5219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540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799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5184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447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863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0417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5337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24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290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3508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6006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0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8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25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0geek.blogspo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lt2"/>
                </a:solidFill>
              </a:rPr>
              <a:t>Web Application </a:t>
            </a:r>
            <a:r>
              <a:rPr lang="en-US" dirty="0" smtClean="0">
                <a:solidFill>
                  <a:schemeClr val="lt2"/>
                </a:solidFill>
              </a:rPr>
              <a:t>Pen-Testing Course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br>
              <a:rPr lang="en-US" dirty="0" smtClean="0"/>
            </a:br>
            <a:r>
              <a:rPr lang="en-US" dirty="0" smtClean="0"/>
              <a:t>XSS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16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XSS?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can I do with XSS?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Types of XSS.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Filters &amp; Bypasses for XSS.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XSS Lab.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atch bug in code.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 (XSS)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4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br>
              <a:rPr lang="en-US" dirty="0" smtClean="0"/>
            </a:br>
            <a:r>
              <a:rPr lang="en-US" dirty="0" smtClean="0"/>
              <a:t>CSRF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CSRF?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can I do with </a:t>
            </a:r>
            <a:r>
              <a:rPr lang="en-US" sz="1600" dirty="0"/>
              <a:t>CSRF</a:t>
            </a:r>
            <a:r>
              <a:rPr lang="en-US" sz="1600" dirty="0" smtClean="0"/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Bypasses for CSRF.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Lab.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 in code.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 (CSRF)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/>
              <a:t>Vulnerabilities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LFI/path traversal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668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LFI &amp; Path </a:t>
            </a:r>
            <a:r>
              <a:rPr lang="en-US" sz="1600" dirty="0"/>
              <a:t>traversal</a:t>
            </a:r>
            <a:r>
              <a:rPr lang="en-US" sz="1600" dirty="0" smtClean="0"/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different between LFI &amp; Path </a:t>
            </a:r>
            <a:r>
              <a:rPr lang="en-US" sz="1600" dirty="0"/>
              <a:t>traversal</a:t>
            </a:r>
            <a:r>
              <a:rPr lang="en-US" sz="1600" dirty="0" smtClean="0"/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can I do LFI &amp; Path traversal?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lab.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 in code.</a:t>
            </a: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 (LFI/Path traversal)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8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br>
              <a:rPr lang="en-US" dirty="0" smtClean="0"/>
            </a:br>
            <a:r>
              <a:rPr lang="en-US" dirty="0" smtClean="0"/>
              <a:t>IDOR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6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IDOR?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can I do with IDOR?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Lab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 in code.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 (IDOR)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br>
              <a:rPr lang="en-US" dirty="0" smtClean="0"/>
            </a:br>
            <a:r>
              <a:rPr lang="en-US" dirty="0" smtClean="0"/>
              <a:t>File Upload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2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</a:t>
            </a:r>
            <a:r>
              <a:rPr lang="en-US" sz="1600" dirty="0"/>
              <a:t>File </a:t>
            </a:r>
            <a:r>
              <a:rPr lang="en-US" sz="1600" dirty="0" smtClean="0"/>
              <a:t>Upload vulnerability?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can I do with </a:t>
            </a:r>
            <a:r>
              <a:rPr lang="en-US" sz="1600" dirty="0"/>
              <a:t>File Upload vulnerability</a:t>
            </a:r>
            <a:r>
              <a:rPr lang="en-US" sz="1600" dirty="0" smtClean="0"/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Filters &amp; Bypasses for File upload.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lab.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 in code.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Vulnerabilities (File Upload)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0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3668625" y="1406236"/>
            <a:ext cx="4381480" cy="2768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Also known as </a:t>
            </a:r>
            <a:r>
              <a:rPr lang="en-US" dirty="0" smtClean="0">
                <a:solidFill>
                  <a:schemeClr val="tx1"/>
                </a:solidFill>
              </a:rPr>
              <a:t>FlEx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Cyber Security Engineer @ </a:t>
            </a:r>
            <a:r>
              <a:rPr lang="en-US" dirty="0" err="1">
                <a:solidFill>
                  <a:schemeClr val="tx1"/>
                </a:solidFill>
              </a:rPr>
              <a:t>CyShield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 also make videos about hacking on </a:t>
            </a:r>
            <a:r>
              <a:rPr lang="en-US" dirty="0" err="1">
                <a:solidFill>
                  <a:schemeClr val="tx1"/>
                </a:solidFill>
              </a:rPr>
              <a:t>Youtube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[Small] Bug Hunter.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Who am i?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524;p33"/>
          <p:cNvSpPr txBox="1">
            <a:spLocks/>
          </p:cNvSpPr>
          <p:nvPr/>
        </p:nvSpPr>
        <p:spPr>
          <a:xfrm>
            <a:off x="570256" y="2726604"/>
            <a:ext cx="211772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smtClean="0">
                <a:latin typeface="Proxima Nova"/>
                <a:ea typeface="Proxima Nova"/>
                <a:cs typeface="Proxima Nova"/>
                <a:sym typeface="Proxima Nova"/>
              </a:rPr>
              <a:t>Mohamed Sayed</a:t>
            </a:r>
            <a:endParaRPr lang="en-US"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1" y="1461856"/>
            <a:ext cx="1264056" cy="12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SQL injection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</a:t>
            </a:r>
            <a:r>
              <a:rPr lang="en-US" sz="1600" dirty="0"/>
              <a:t>SQL injection</a:t>
            </a:r>
            <a:r>
              <a:rPr lang="en-US" sz="1600" dirty="0" smtClean="0"/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can I do with </a:t>
            </a:r>
            <a:r>
              <a:rPr lang="en-US" sz="1600" dirty="0"/>
              <a:t>SQL injection</a:t>
            </a:r>
            <a:r>
              <a:rPr lang="en-US" sz="1600" dirty="0" smtClean="0"/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Types of </a:t>
            </a:r>
            <a:r>
              <a:rPr lang="en-US" sz="1600" dirty="0"/>
              <a:t>SQL injection</a:t>
            </a:r>
            <a:r>
              <a:rPr lang="en-US" sz="1600" dirty="0" smtClean="0"/>
              <a:t>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Filters and Bypasses for SQL Injection.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lab.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 in code.</a:t>
            </a: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Vulnerabilities (SQL injection)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6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Insecure Deserialization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621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</a:t>
            </a:r>
            <a:r>
              <a:rPr lang="en-US" sz="1600" dirty="0"/>
              <a:t>Insecure Deserialization</a:t>
            </a:r>
            <a:r>
              <a:rPr lang="en-US" sz="1600" dirty="0" smtClean="0"/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can I do with </a:t>
            </a:r>
            <a:r>
              <a:rPr lang="en-US" sz="1600" dirty="0"/>
              <a:t>Insecure Deserialization</a:t>
            </a:r>
            <a:r>
              <a:rPr lang="en-US" sz="1600" dirty="0" smtClean="0"/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lab.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 in code</a:t>
            </a: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Vulnerabilities (</a:t>
            </a:r>
            <a:r>
              <a:rPr lang="en-US" dirty="0"/>
              <a:t>Insecure Deserialization</a:t>
            </a:r>
            <a:r>
              <a:rPr lang="en-US" dirty="0" smtClean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4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br>
              <a:rPr lang="en-US" dirty="0" smtClean="0"/>
            </a:br>
            <a:r>
              <a:rPr lang="en-US" dirty="0" smtClean="0"/>
              <a:t>XXE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XML &amp; XXE?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can I do with XXE?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Why websites use XML.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Types of XXE.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lab.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 in code.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 (XXE)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8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24" y="616041"/>
            <a:ext cx="4655976" cy="100026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0" y="803229"/>
            <a:ext cx="7322400" cy="3449389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 smtClean="0"/>
              <a:t>First line contain the Meta Data</a:t>
            </a:r>
          </a:p>
          <a:p>
            <a:pPr marL="152400" indent="0">
              <a:buNone/>
            </a:pPr>
            <a:endParaRPr lang="en-US" sz="1600" dirty="0" smtClean="0"/>
          </a:p>
          <a:p>
            <a:pPr marL="152400" indent="0">
              <a:buNone/>
            </a:pPr>
            <a:r>
              <a:rPr lang="en-US" sz="1600" dirty="0" smtClean="0"/>
              <a:t>Second line contain Root Element Opening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 smtClean="0"/>
              <a:t>Third &amp; Fourth line is children of root element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 smtClean="0"/>
              <a:t>Fifth line is the closing of root element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600" dirty="0" smtClean="0"/>
          </a:p>
          <a:p>
            <a:pPr marL="152400" indent="0">
              <a:buNone/>
            </a:pPr>
            <a:r>
              <a:rPr lang="en-US" sz="1600" dirty="0" smtClean="0"/>
              <a:t>Not Allowed:</a:t>
            </a:r>
          </a:p>
          <a:p>
            <a:pPr marL="152400" indent="0">
              <a:buNone/>
            </a:pPr>
            <a:endParaRPr lang="en-US" sz="1600" dirty="0"/>
          </a:p>
          <a:p>
            <a:pPr marL="495300" indent="-342900">
              <a:buFont typeface="DM Sans"/>
              <a:buAutoNum type="arabicPeriod"/>
            </a:pPr>
            <a:r>
              <a:rPr lang="en-US" sz="1600" dirty="0"/>
              <a:t>Tag name is case sensitive </a:t>
            </a:r>
          </a:p>
          <a:p>
            <a:pPr marL="495300" indent="-342900">
              <a:buAutoNum type="arabicPeriod"/>
            </a:pPr>
            <a:r>
              <a:rPr lang="en-US" sz="1600" dirty="0" smtClean="0"/>
              <a:t>‘”&gt;&lt; Not allowed in the XML doc directly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25" y="3345975"/>
            <a:ext cx="4655975" cy="1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3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0" y="803229"/>
            <a:ext cx="7322400" cy="3449389"/>
          </a:xfrm>
        </p:spPr>
        <p:txBody>
          <a:bodyPr/>
          <a:lstStyle/>
          <a:p>
            <a:pPr marL="152400" indent="0">
              <a:buNone/>
            </a:pPr>
            <a:r>
              <a:rPr lang="en-US" sz="1600" b="1" dirty="0" smtClean="0"/>
              <a:t>Entity</a:t>
            </a:r>
            <a:r>
              <a:rPr lang="en-US" sz="1600" dirty="0" smtClean="0"/>
              <a:t> Let’s say it like a variable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 smtClean="0"/>
              <a:t>Document </a:t>
            </a:r>
            <a:r>
              <a:rPr lang="en-US" sz="1600" dirty="0"/>
              <a:t>type definition (</a:t>
            </a:r>
            <a:r>
              <a:rPr lang="en-US" sz="1600" b="1" dirty="0"/>
              <a:t>DTD</a:t>
            </a:r>
            <a:r>
              <a:rPr lang="en-US" sz="1600" dirty="0" smtClean="0"/>
              <a:t>) define the Entities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10" y="1894372"/>
            <a:ext cx="5635690" cy="18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6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3935" y="877874"/>
            <a:ext cx="7959012" cy="3722117"/>
          </a:xfrm>
        </p:spPr>
        <p:txBody>
          <a:bodyPr/>
          <a:lstStyle/>
          <a:p>
            <a:r>
              <a:rPr lang="en-US" sz="1600" dirty="0" smtClean="0"/>
              <a:t>General</a:t>
            </a:r>
          </a:p>
          <a:p>
            <a:pPr marL="609600" lvl="1" indent="0">
              <a:buNone/>
            </a:pPr>
            <a:r>
              <a:rPr lang="en-US" sz="1600" dirty="0" smtClean="0"/>
              <a:t>We saw this type </a:t>
            </a:r>
            <a:r>
              <a:rPr lang="en-US" sz="1600" dirty="0"/>
              <a:t>in preview </a:t>
            </a:r>
            <a:r>
              <a:rPr lang="en-US" sz="1600" dirty="0" smtClean="0"/>
              <a:t>example</a:t>
            </a:r>
          </a:p>
          <a:p>
            <a:endParaRPr lang="en-US" sz="1600" dirty="0" smtClean="0"/>
          </a:p>
          <a:p>
            <a:r>
              <a:rPr lang="en-US" sz="1600" dirty="0" smtClean="0"/>
              <a:t>Parameter</a:t>
            </a:r>
          </a:p>
          <a:p>
            <a:pPr marL="609600" lvl="1" indent="0">
              <a:buNone/>
            </a:pPr>
            <a:r>
              <a:rPr lang="en-US" sz="1600" dirty="0" smtClean="0"/>
              <a:t>This type only in DTD and useful for creating entity have value another entity.</a:t>
            </a:r>
          </a:p>
          <a:p>
            <a:endParaRPr lang="en-US" sz="1600" dirty="0"/>
          </a:p>
          <a:p>
            <a:r>
              <a:rPr lang="en-US" sz="1600" dirty="0" smtClean="0"/>
              <a:t>Predefined</a:t>
            </a:r>
          </a:p>
          <a:p>
            <a:pPr marL="609600" lvl="1" indent="0">
              <a:buNone/>
            </a:pPr>
            <a:r>
              <a:rPr lang="en-US" sz="1600" dirty="0" smtClean="0"/>
              <a:t>This type is used predefined values which could break the syntax like using (&amp;#x3C;) which is (&lt;)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75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3935" y="877874"/>
            <a:ext cx="7959012" cy="3722117"/>
          </a:xfrm>
        </p:spPr>
        <p:txBody>
          <a:bodyPr/>
          <a:lstStyle/>
          <a:p>
            <a:pPr marL="495300" indent="-342900">
              <a:buAutoNum type="arabicPeriod"/>
            </a:pPr>
            <a:r>
              <a:rPr lang="en-US" sz="1600" dirty="0"/>
              <a:t>Using System Keyword we can use External Entity.</a:t>
            </a:r>
          </a:p>
          <a:p>
            <a:pPr marL="495300" indent="-342900">
              <a:buAutoNum type="arabicPeriod"/>
            </a:pPr>
            <a:endParaRPr lang="en-US" sz="1600" dirty="0"/>
          </a:p>
          <a:p>
            <a:pPr marL="495300" indent="-342900">
              <a:buAutoNum type="arabicPeriod"/>
            </a:pPr>
            <a:r>
              <a:rPr lang="en-US" sz="1600" dirty="0"/>
              <a:t>XML accept any valid URI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can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3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4"/>
            <a:ext cx="7322400" cy="4033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What you need to start.</a:t>
            </a:r>
            <a:endParaRPr lang="ar-EG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How Web App work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Vulnerabilities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Explain the Vulnerability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Solve Lab for it.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Type of attacks for this vulnerability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Explain the code which cause the bug.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Solve the bug in the code.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How to write a report.</a:t>
            </a:r>
            <a:endParaRPr lang="en-US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Skills you need</a:t>
            </a:r>
            <a:r>
              <a:rPr lang="en-US" dirty="0" smtClean="0"/>
              <a:t>.</a:t>
            </a:r>
            <a:endParaRPr lang="ar-EG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 smtClean="0"/>
              <a:t>to be good &amp; next step.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What we will talk about?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3935" y="877874"/>
            <a:ext cx="7959012" cy="37221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/>
              <a:t>Inband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The common type which display the output on the screen.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Error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This type is parsing the XML and you can see just Errors.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(Out of band) OOB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This type is Blind without any errors or results, you can do some requests to check it.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37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3935" y="877874"/>
            <a:ext cx="7959012" cy="3722117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 err="1" smtClean="0"/>
              <a:t>Inband</a:t>
            </a:r>
            <a:r>
              <a:rPr lang="en-US" sz="1600" dirty="0" smtClean="0"/>
              <a:t> Type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600" dirty="0" smtClean="0"/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600" dirty="0" smtClean="0"/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600" dirty="0" smtClean="0"/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 smtClean="0"/>
              <a:t>Error Based</a:t>
            </a:r>
          </a:p>
          <a:p>
            <a:pPr marL="152400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625" y="1395167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payload in 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2807" y="1376313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Vulnerable function parsing payload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8989" y="1395167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the result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80566" y="1758806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966748" y="1735947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6625" y="3355652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payload in request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12806" y="3355652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Vulnerable function parsing payload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8989" y="3355652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error contain the result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280566" y="3719291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966748" y="3696432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0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3935" y="877874"/>
            <a:ext cx="3782457" cy="3722117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 smtClean="0"/>
              <a:t>Error Based Example</a:t>
            </a:r>
          </a:p>
          <a:p>
            <a:pPr marL="152400" indent="0">
              <a:buNone/>
            </a:pPr>
            <a:endParaRPr lang="en-US" sz="1600" dirty="0" smtClean="0"/>
          </a:p>
          <a:p>
            <a:pPr marL="152400" indent="0">
              <a:buNone/>
            </a:pPr>
            <a:r>
              <a:rPr lang="en-US" sz="1600" dirty="0" smtClean="0"/>
              <a:t>If we send a payload like that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600" dirty="0" smtClean="0"/>
          </a:p>
          <a:p>
            <a:pPr marL="152400" indent="0">
              <a:buNone/>
            </a:pPr>
            <a:endParaRPr lang="en-US" sz="1600" dirty="0" smtClean="0"/>
          </a:p>
          <a:p>
            <a:pPr marL="152400" indent="0">
              <a:buNone/>
            </a:pPr>
            <a:r>
              <a:rPr lang="en-US" sz="1600" dirty="0" smtClean="0"/>
              <a:t>The output will be in error like that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2" y="877873"/>
            <a:ext cx="5137608" cy="11206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2" y="2457522"/>
            <a:ext cx="5137608" cy="21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9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3935" y="877874"/>
            <a:ext cx="7959012" cy="3722117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 smtClean="0"/>
              <a:t>OOB Type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600" dirty="0" smtClean="0"/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625" y="1395167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payload in 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2807" y="1376313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Vulnerable function parsing payload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8989" y="1395167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result printed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80566" y="1758806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966748" y="1735947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6332698" y="2716073"/>
            <a:ext cx="88658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44707" y="3309700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payload is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56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br>
              <a:rPr lang="en-US" dirty="0" smtClean="0"/>
            </a:br>
            <a:r>
              <a:rPr lang="en-US" dirty="0" smtClean="0"/>
              <a:t>Clickjacking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3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Clickjacking?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can I do with Clickjacking?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lab.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 (Clickjacking)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br>
              <a:rPr lang="en-US" dirty="0" smtClean="0"/>
            </a:br>
            <a:r>
              <a:rPr lang="en-US" dirty="0" smtClean="0"/>
              <a:t>JSONP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JSONP?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can I do with JSONP?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Why websites use JSONP?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lab.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 (JSONP)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0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br>
              <a:rPr lang="en-US" dirty="0" smtClean="0"/>
            </a:br>
            <a:r>
              <a:rPr lang="en-US" dirty="0" smtClean="0"/>
              <a:t>ATO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ATO?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How to gain ATO?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bugs.</a:t>
            </a: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 (ATO)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6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4074967" y="2312448"/>
            <a:ext cx="418090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 need to start.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6" y="1024378"/>
            <a:ext cx="3115839" cy="31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CSRF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IDOR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Host Header injection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Open redirect with OAuth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CSRF with OAuth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gain </a:t>
            </a:r>
            <a:r>
              <a:rPr lang="en-US" dirty="0" smtClean="0"/>
              <a:t>ATO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2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gain </a:t>
            </a:r>
            <a:r>
              <a:rPr lang="en-US" dirty="0" smtClean="0"/>
              <a:t>ATO (CSRF)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60865" y="1318260"/>
            <a:ext cx="3671055" cy="2430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1770" y="1318260"/>
            <a:ext cx="3812209" cy="2430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Email </a:t>
            </a:r>
            <a:r>
              <a:rPr lang="en-US" dirty="0"/>
              <a:t>when </a:t>
            </a:r>
            <a:r>
              <a:rPr lang="en-US" dirty="0" smtClean="0"/>
              <a:t>receive a request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0716" y="1007506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3501" y="1007505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Vulnerable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5" y="4189425"/>
            <a:ext cx="4107180" cy="711578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484120" y="3645382"/>
            <a:ext cx="45719" cy="50896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0865" y="1536964"/>
            <a:ext cx="3651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71770" y="1527068"/>
            <a:ext cx="3812209" cy="9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020038" y="2533650"/>
            <a:ext cx="1054882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99091" y="225665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21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gain </a:t>
            </a:r>
            <a:r>
              <a:rPr lang="en-US" dirty="0" smtClean="0"/>
              <a:t>ATO (IDOR)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132" y="1804885"/>
            <a:ext cx="1057423" cy="1362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" y="1804885"/>
            <a:ext cx="1124107" cy="13908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80" y="1457317"/>
            <a:ext cx="2076450" cy="2057400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5602630" y="2301240"/>
            <a:ext cx="2337502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5602630" y="2674621"/>
            <a:ext cx="2337502" cy="83820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1188678" y="2279765"/>
            <a:ext cx="2337502" cy="4571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188678" y="2707192"/>
            <a:ext cx="2337502" cy="8484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44972" y="1955312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Change email of user 1001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758923" y="1958293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Change email of user 1000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04607" y="2855383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18559" y="2855382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 OK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118609" y="1174059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1000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05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gain </a:t>
            </a:r>
            <a:r>
              <a:rPr lang="en-US" dirty="0" smtClean="0"/>
              <a:t>ATO (Host Header Injection)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2385201" y="1043025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forgot password function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202336" y="1043024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Catch the request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02335" y="2436245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host header value to </a:t>
            </a:r>
            <a:r>
              <a:rPr lang="en-US" sz="1200" dirty="0" err="1" smtClean="0"/>
              <a:t>ur</a:t>
            </a:r>
            <a:r>
              <a:rPr lang="en-US" sz="1200" dirty="0" smtClean="0"/>
              <a:t> domain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>
            <a:off x="4039142" y="1435730"/>
            <a:ext cx="101889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5796443" y="2110727"/>
            <a:ext cx="320070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4039142" y="2791931"/>
            <a:ext cx="101889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85201" y="2451152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Link sent with </a:t>
            </a:r>
            <a:r>
              <a:rPr lang="en-US" sz="1200" dirty="0" err="1" smtClean="0"/>
              <a:t>ur</a:t>
            </a:r>
            <a:r>
              <a:rPr lang="en-US" sz="1200" dirty="0" smtClean="0"/>
              <a:t> domain to victim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893490" y="2514933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vulnerable = true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2385201" y="3825416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Victim open the link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5202335" y="3825416"/>
            <a:ext cx="1508289" cy="77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Token sent to your domain</a:t>
            </a:r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4062273" y="4166196"/>
            <a:ext cx="101889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2979309" y="3501924"/>
            <a:ext cx="320070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sz="1400" dirty="0" smtClean="0"/>
          </a:p>
          <a:p>
            <a:pPr marL="152400" indent="0">
              <a:buNone/>
            </a:pPr>
            <a:r>
              <a:rPr lang="en-US" sz="1400" dirty="0" smtClean="0"/>
              <a:t>Client Application </a:t>
            </a:r>
            <a:r>
              <a:rPr lang="en-US" sz="1400" dirty="0" smtClean="0">
                <a:sym typeface="Wingdings" panose="05000000000000000000" pitchFamily="2" charset="2"/>
              </a:rPr>
              <a:t> Web App want to access user’s data</a:t>
            </a:r>
          </a:p>
          <a:p>
            <a:pPr marL="152400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152400" indent="0">
              <a:buNone/>
            </a:pPr>
            <a:r>
              <a:rPr lang="en-US" sz="1400" dirty="0" smtClean="0">
                <a:sym typeface="Wingdings" panose="05000000000000000000" pitchFamily="2" charset="2"/>
              </a:rPr>
              <a:t>Resource Owner  The user.</a:t>
            </a:r>
          </a:p>
          <a:p>
            <a:pPr marL="152400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152400" indent="0">
              <a:buNone/>
            </a:pPr>
            <a:r>
              <a:rPr lang="en-US" sz="1400" dirty="0" smtClean="0"/>
              <a:t>OAuth service provider </a:t>
            </a:r>
            <a:r>
              <a:rPr lang="en-US" sz="1400" dirty="0" smtClean="0">
                <a:sym typeface="Wingdings" panose="05000000000000000000" pitchFamily="2" charset="2"/>
              </a:rPr>
              <a:t> application that control user’s data and access to it.</a:t>
            </a:r>
            <a:endParaRPr lang="en-US" sz="1400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OAuth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3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OAuth 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487680" y="877875"/>
            <a:ext cx="1432560" cy="3992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239000" y="877875"/>
            <a:ext cx="1432560" cy="3992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863340" y="877875"/>
            <a:ext cx="1432560" cy="25587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052" y="946455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App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63623" y="946454"/>
            <a:ext cx="137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OAuth </a:t>
            </a:r>
          </a:p>
          <a:p>
            <a:r>
              <a:rPr lang="en-US" dirty="0" smtClean="0"/>
              <a:t>service API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4438" y="946454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User-Agent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34438" y="1600200"/>
            <a:ext cx="1090363" cy="96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</a:t>
            </a:r>
            <a:br>
              <a:rPr lang="en-US" dirty="0" smtClean="0"/>
            </a:br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81533" y="1438732"/>
            <a:ext cx="519617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flipV="1">
            <a:off x="5186096" y="2011678"/>
            <a:ext cx="2122854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445073" y="1600200"/>
            <a:ext cx="1090363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445073" y="3235477"/>
            <a:ext cx="1090363" cy="96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/info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555212" y="1385391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30" name="Oval 29"/>
          <p:cNvSpPr/>
          <p:nvPr/>
        </p:nvSpPr>
        <p:spPr>
          <a:xfrm>
            <a:off x="6122670" y="1958337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31" name="Right Arrow 30"/>
          <p:cNvSpPr/>
          <p:nvPr/>
        </p:nvSpPr>
        <p:spPr>
          <a:xfrm rot="10800000" flipV="1">
            <a:off x="1814416" y="2917141"/>
            <a:ext cx="556259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555212" y="2863801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</a:t>
            </a:r>
            <a:endParaRPr lang="en-US" sz="900" dirty="0"/>
          </a:p>
        </p:txBody>
      </p:sp>
      <p:sp>
        <p:nvSpPr>
          <p:cNvPr id="40" name="Rounded Rectangle 39"/>
          <p:cNvSpPr/>
          <p:nvPr/>
        </p:nvSpPr>
        <p:spPr>
          <a:xfrm>
            <a:off x="621016" y="2343150"/>
            <a:ext cx="1090363" cy="96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oauth</a:t>
            </a:r>
            <a:r>
              <a:rPr lang="en-US" sz="1200" dirty="0"/>
              <a:t>-login</a:t>
            </a:r>
          </a:p>
        </p:txBody>
      </p:sp>
      <p:sp>
        <p:nvSpPr>
          <p:cNvPr id="41" name="Right Arrow 40"/>
          <p:cNvSpPr/>
          <p:nvPr/>
        </p:nvSpPr>
        <p:spPr>
          <a:xfrm flipV="1">
            <a:off x="2018947" y="3460292"/>
            <a:ext cx="5395480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22670" y="3413887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4</a:t>
            </a:r>
            <a:endParaRPr lang="en-US" sz="900" dirty="0"/>
          </a:p>
        </p:txBody>
      </p:sp>
      <p:sp>
        <p:nvSpPr>
          <p:cNvPr id="44" name="Right Arrow 43"/>
          <p:cNvSpPr/>
          <p:nvPr/>
        </p:nvSpPr>
        <p:spPr>
          <a:xfrm rot="10800000" flipV="1">
            <a:off x="1988301" y="3853085"/>
            <a:ext cx="542612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55212" y="3817748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5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262879" y="1098718"/>
            <a:ext cx="1041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Auth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485258" y="2150957"/>
            <a:ext cx="15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User Login &amp; consent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197578" y="2519182"/>
            <a:ext cx="15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Access Token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5905220" y="3113735"/>
            <a:ext cx="15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API Call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380720" y="4011455"/>
            <a:ext cx="15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31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631519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gain </a:t>
            </a:r>
            <a:r>
              <a:rPr lang="en-US" dirty="0" smtClean="0"/>
              <a:t>ATO (Open redirect with OAuth)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64" y="1032510"/>
            <a:ext cx="7972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668232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gain ATO </a:t>
            </a:r>
            <a:r>
              <a:rPr lang="en-US" dirty="0" smtClean="0"/>
              <a:t>(CSRF with </a:t>
            </a:r>
            <a:r>
              <a:rPr lang="en-US" dirty="0"/>
              <a:t>OAuth) 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487680" y="877875"/>
            <a:ext cx="1432560" cy="3992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239000" y="877875"/>
            <a:ext cx="1432560" cy="3992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863340" y="877875"/>
            <a:ext cx="1432560" cy="25587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052" y="946455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App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63623" y="946454"/>
            <a:ext cx="137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OAuth </a:t>
            </a:r>
          </a:p>
          <a:p>
            <a:r>
              <a:rPr lang="en-US" dirty="0" smtClean="0"/>
              <a:t>service API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4438" y="946454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User-Agent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34438" y="1600200"/>
            <a:ext cx="1090363" cy="96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</a:t>
            </a:r>
            <a:br>
              <a:rPr lang="en-US" dirty="0" smtClean="0"/>
            </a:br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81533" y="1438732"/>
            <a:ext cx="519617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flipV="1">
            <a:off x="5186096" y="2011678"/>
            <a:ext cx="2122854" cy="457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445073" y="1600200"/>
            <a:ext cx="1090363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445073" y="3235477"/>
            <a:ext cx="1090363" cy="96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/info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555212" y="1385391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30" name="Oval 29"/>
          <p:cNvSpPr/>
          <p:nvPr/>
        </p:nvSpPr>
        <p:spPr>
          <a:xfrm>
            <a:off x="6122670" y="1958337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31" name="Right Arrow 30"/>
          <p:cNvSpPr/>
          <p:nvPr/>
        </p:nvSpPr>
        <p:spPr>
          <a:xfrm rot="10800000" flipV="1">
            <a:off x="1814416" y="2917141"/>
            <a:ext cx="556259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555212" y="2863801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3</a:t>
            </a:r>
            <a:endParaRPr lang="en-US" sz="900" dirty="0"/>
          </a:p>
        </p:txBody>
      </p:sp>
      <p:sp>
        <p:nvSpPr>
          <p:cNvPr id="40" name="Rounded Rectangle 39"/>
          <p:cNvSpPr/>
          <p:nvPr/>
        </p:nvSpPr>
        <p:spPr>
          <a:xfrm>
            <a:off x="621016" y="2343150"/>
            <a:ext cx="1090363" cy="96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oauth</a:t>
            </a:r>
            <a:r>
              <a:rPr lang="en-US" sz="1200" dirty="0"/>
              <a:t>-login</a:t>
            </a:r>
          </a:p>
        </p:txBody>
      </p:sp>
      <p:sp>
        <p:nvSpPr>
          <p:cNvPr id="41" name="Right Arrow 40"/>
          <p:cNvSpPr/>
          <p:nvPr/>
        </p:nvSpPr>
        <p:spPr>
          <a:xfrm flipV="1">
            <a:off x="2018947" y="3460292"/>
            <a:ext cx="5395480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22670" y="3413887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4</a:t>
            </a:r>
            <a:endParaRPr lang="en-US" sz="900" dirty="0"/>
          </a:p>
        </p:txBody>
      </p:sp>
      <p:sp>
        <p:nvSpPr>
          <p:cNvPr id="44" name="Right Arrow 43"/>
          <p:cNvSpPr/>
          <p:nvPr/>
        </p:nvSpPr>
        <p:spPr>
          <a:xfrm rot="10800000" flipV="1">
            <a:off x="1988301" y="3853085"/>
            <a:ext cx="5426126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55212" y="3817748"/>
            <a:ext cx="14478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5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262879" y="1098718"/>
            <a:ext cx="1041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Auth</a:t>
            </a:r>
            <a:r>
              <a:rPr lang="en-US" sz="1100" dirty="0" smtClean="0"/>
              <a:t> request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485258" y="2150957"/>
            <a:ext cx="15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User Login &amp; consent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037954" y="2404470"/>
            <a:ext cx="1707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Access Token &amp; connect Social account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5905220" y="3113735"/>
            <a:ext cx="15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API Call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380720" y="4011455"/>
            <a:ext cx="152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69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br>
              <a:rPr lang="en-US" dirty="0" smtClean="0"/>
            </a:br>
            <a:r>
              <a:rPr lang="en-US" dirty="0" err="1" smtClean="0"/>
              <a:t>PostMessage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3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What is </a:t>
            </a:r>
            <a:r>
              <a:rPr lang="en-US" sz="1600" dirty="0" err="1"/>
              <a:t>PostMessage</a:t>
            </a:r>
            <a:r>
              <a:rPr lang="en-US" sz="1600" dirty="0"/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What can I do with </a:t>
            </a:r>
            <a:r>
              <a:rPr lang="en-US" sz="1600" dirty="0" err="1"/>
              <a:t>PostMessage</a:t>
            </a:r>
            <a:r>
              <a:rPr lang="en-US" sz="1600" dirty="0"/>
              <a:t>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How to make </a:t>
            </a:r>
            <a:r>
              <a:rPr lang="en-US" sz="1600" dirty="0" err="1"/>
              <a:t>PostMessage</a:t>
            </a:r>
            <a:r>
              <a:rPr lang="en-US" sz="1600" dirty="0"/>
              <a:t> a bug</a:t>
            </a:r>
            <a:r>
              <a:rPr lang="en-US" sz="1600" dirty="0" smtClean="0"/>
              <a:t>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lab.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bug.</a:t>
            </a:r>
            <a:endParaRPr lang="en-US" sz="16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 (</a:t>
            </a:r>
            <a:r>
              <a:rPr lang="en-US" dirty="0" err="1" smtClean="0"/>
              <a:t>PostMessage</a:t>
            </a:r>
            <a:r>
              <a:rPr lang="en-US" dirty="0" smtClean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1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Client Side [HTML, JS, CSS]</a:t>
            </a:r>
          </a:p>
          <a:p>
            <a:pPr marL="152400" indent="0">
              <a:buNone/>
            </a:pPr>
            <a:endParaRPr lang="en-US" dirty="0" smtClean="0"/>
          </a:p>
          <a:p>
            <a:r>
              <a:rPr lang="en-US" dirty="0" smtClean="0"/>
              <a:t>Server Side [PHP, ASP.NET, etc….]</a:t>
            </a:r>
          </a:p>
          <a:p>
            <a:endParaRPr lang="en-US" dirty="0"/>
          </a:p>
          <a:p>
            <a:r>
              <a:rPr lang="en-US" dirty="0" smtClean="0"/>
              <a:t>HTTP / HTTPS</a:t>
            </a:r>
          </a:p>
          <a:p>
            <a:endParaRPr lang="en-US" dirty="0"/>
          </a:p>
          <a:p>
            <a:r>
              <a:rPr lang="en-US" dirty="0" smtClean="0"/>
              <a:t>What is Headers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en-US" smtClean="0"/>
              <a:t>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4"/>
            <a:ext cx="7322400" cy="3530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We can use it </a:t>
            </a:r>
            <a:r>
              <a:rPr lang="en-US" sz="1400" dirty="0" err="1" smtClean="0"/>
              <a:t>postMessage</a:t>
            </a:r>
            <a:r>
              <a:rPr lang="en-US" sz="1400" dirty="0" smtClean="0"/>
              <a:t> with iframe or pop-up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To create event listener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we will give it a name and a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function to call when it used,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this function will take the value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from </a:t>
            </a:r>
            <a:r>
              <a:rPr lang="en-US" sz="1400" dirty="0" err="1" smtClean="0"/>
              <a:t>postMessage</a:t>
            </a:r>
            <a:r>
              <a:rPr lang="en-US" sz="1400" dirty="0" smtClean="0"/>
              <a:t> and do its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actions.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err="1" smtClean="0"/>
              <a:t>message.origin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 will display the origin which send the request.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err="1" smtClean="0">
                <a:sym typeface="Wingdings" panose="05000000000000000000" pitchFamily="2" charset="2"/>
              </a:rPr>
              <a:t>message.data</a:t>
            </a:r>
            <a:r>
              <a:rPr lang="en-US" sz="1400" dirty="0" smtClean="0">
                <a:sym typeface="Wingdings" panose="05000000000000000000" pitchFamily="2" charset="2"/>
              </a:rPr>
              <a:t>  will display the sent value.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ym typeface="Wingdings" panose="05000000000000000000" pitchFamily="2" charset="2"/>
              </a:rPr>
              <a:t>We can use the following like to check and validate the origins before take the value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>
                <a:sym typeface="Wingdings" panose="05000000000000000000" pitchFamily="2" charset="2"/>
              </a:rPr>
              <a:t>b</a:t>
            </a:r>
            <a:r>
              <a:rPr lang="en-US" sz="1400" dirty="0" smtClean="0">
                <a:sym typeface="Wingdings" panose="05000000000000000000" pitchFamily="2" charset="2"/>
              </a:rPr>
              <a:t>ut the check have an issue and could be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ym typeface="Wingdings" panose="05000000000000000000" pitchFamily="2" charset="2"/>
              </a:rPr>
              <a:t>bypassed.</a:t>
            </a:r>
            <a:endParaRPr lang="en-US" sz="1400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Explain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81" y="1417575"/>
            <a:ext cx="5687219" cy="14956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82" y="3948463"/>
            <a:ext cx="4741817" cy="11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480767" y="877874"/>
            <a:ext cx="3478491" cy="3530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Vulnerable page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Have a listener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Exploit Page </a:t>
            </a:r>
            <a:r>
              <a:rPr lang="en-US" sz="1400" dirty="0" smtClean="0">
                <a:sym typeface="Wingdings" panose="05000000000000000000" pitchFamily="2" charset="2"/>
              </a:rPr>
              <a:t> send </a:t>
            </a:r>
            <a:r>
              <a:rPr lang="en-US" sz="1400" dirty="0" err="1" smtClean="0">
                <a:sym typeface="Wingdings" panose="05000000000000000000" pitchFamily="2" charset="2"/>
              </a:rPr>
              <a:t>postMessage</a:t>
            </a:r>
            <a:r>
              <a:rPr lang="en-US" sz="1400" dirty="0">
                <a:sym typeface="Wingdings" panose="05000000000000000000" pitchFamily="2" charset="2"/>
              </a:rPr>
              <a:t> with </a:t>
            </a:r>
            <a:r>
              <a:rPr lang="en-US" sz="1400" dirty="0" smtClean="0">
                <a:sym typeface="Wingdings" panose="05000000000000000000" pitchFamily="2" charset="2"/>
              </a:rPr>
              <a:t>malicious value like XSS payload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 smtClean="0"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ym typeface="Wingdings" panose="05000000000000000000" pitchFamily="2" charset="2"/>
              </a:rPr>
              <a:t>The </a:t>
            </a:r>
            <a:r>
              <a:rPr lang="en-US" sz="1400" dirty="0">
                <a:sym typeface="Wingdings" panose="05000000000000000000" pitchFamily="2" charset="2"/>
              </a:rPr>
              <a:t>pages will </a:t>
            </a:r>
            <a:r>
              <a:rPr lang="en-US" sz="1400" dirty="0" smtClean="0">
                <a:sym typeface="Wingdings" panose="05000000000000000000" pitchFamily="2" charset="2"/>
              </a:rPr>
              <a:t>communicate together using the </a:t>
            </a:r>
            <a:r>
              <a:rPr lang="en-US" sz="1400" dirty="0" err="1" smtClean="0">
                <a:sym typeface="Wingdings" panose="05000000000000000000" pitchFamily="2" charset="2"/>
              </a:rPr>
              <a:t>postMessage</a:t>
            </a:r>
            <a:r>
              <a:rPr lang="en-US" sz="1400" dirty="0" smtClean="0">
                <a:sym typeface="Wingdings" panose="05000000000000000000" pitchFamily="2" charset="2"/>
              </a:rPr>
              <a:t>.</a:t>
            </a:r>
            <a:endParaRPr lang="en-US" sz="1400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Exploit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959258" y="877873"/>
            <a:ext cx="5005633" cy="3506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6015" y="2036190"/>
            <a:ext cx="3769220" cy="2045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959258" y="1095704"/>
            <a:ext cx="5005633" cy="7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26015" y="2219065"/>
            <a:ext cx="3769220" cy="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Up-Down Arrow 11"/>
          <p:cNvSpPr/>
          <p:nvPr/>
        </p:nvSpPr>
        <p:spPr>
          <a:xfrm>
            <a:off x="8053084" y="1733352"/>
            <a:ext cx="219046" cy="6315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26015" y="2344807"/>
            <a:ext cx="24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Vulnerable page in iframe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03094" y="1166876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br>
              <a:rPr lang="en-US" dirty="0" smtClean="0"/>
            </a:br>
            <a:r>
              <a:rPr lang="en-US" dirty="0" smtClean="0"/>
              <a:t>CORS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is CORS?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What can I do with CORS?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Why websites use CORS?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Bypass Filter.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Solve Labs.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Patch Bug.</a:t>
            </a: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 (CORS)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33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Vulnerabilities</a:t>
            </a:r>
            <a:br>
              <a:rPr lang="en-US" dirty="0" smtClean="0"/>
            </a:br>
            <a:r>
              <a:rPr lang="en-US" dirty="0" smtClean="0"/>
              <a:t>Chaining Bugs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6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XSS to ATO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Self-XSS to Reflected XSS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smtClean="0"/>
              <a:t>CORS without useful result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 (Chaining Bugs)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89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XSS to ATO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40623" y="2208625"/>
            <a:ext cx="1706252" cy="838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XSS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25624" y="2208626"/>
            <a:ext cx="1706252" cy="838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payload to steal the CSRF token from the page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710625" y="2233513"/>
            <a:ext cx="1706252" cy="838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CSRF token to send request to change victim email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>
            <a:off x="2291342" y="2582398"/>
            <a:ext cx="989815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76343" y="2605257"/>
            <a:ext cx="989815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XSS to ATO Exploit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95" y="3705917"/>
            <a:ext cx="5477639" cy="1247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95" y="877875"/>
            <a:ext cx="707806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3123" y="877875"/>
            <a:ext cx="2861034" cy="32622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 smtClean="0"/>
              <a:t>By using Clickjacking</a:t>
            </a:r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smtClean="0"/>
              <a:t>Victim will copy the </a:t>
            </a:r>
            <a:r>
              <a:rPr lang="en-US" sz="1600" dirty="0" err="1" smtClean="0"/>
              <a:t>xss</a:t>
            </a:r>
            <a:r>
              <a:rPr lang="en-US" sz="1600" dirty="0" smtClean="0"/>
              <a:t> payload to vulnerable page</a:t>
            </a:r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endParaRPr lang="en-US" sz="1600" dirty="0" smtClean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Self-XSS to Reflected XSS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129699" y="1121790"/>
            <a:ext cx="5938887" cy="3478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Exploit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5814" y="1715680"/>
            <a:ext cx="5627802" cy="1792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Vulnerable page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80528" y="1923069"/>
            <a:ext cx="5623088" cy="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9699" y="1352747"/>
            <a:ext cx="5938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un-exploitable CORS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49585" y="874007"/>
            <a:ext cx="1658983" cy="40245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8898" y="962784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Server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188801" y="874007"/>
            <a:ext cx="1658983" cy="40245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89567" y="962784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Vulnerable Endpoint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1636031" y="1658982"/>
            <a:ext cx="1293223" cy="12213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XMLHttpReqeuest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Code</a:t>
            </a:r>
            <a:endParaRPr lang="en-US" sz="900" dirty="0"/>
          </a:p>
        </p:txBody>
      </p:sp>
      <p:sp>
        <p:nvSpPr>
          <p:cNvPr id="27" name="Rounded Rectangle 26"/>
          <p:cNvSpPr/>
          <p:nvPr/>
        </p:nvSpPr>
        <p:spPr>
          <a:xfrm>
            <a:off x="5371680" y="1658982"/>
            <a:ext cx="1293223" cy="12213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Backend Server</a:t>
            </a:r>
            <a:endParaRPr lang="en-US" sz="900" dirty="0"/>
          </a:p>
        </p:txBody>
      </p:sp>
      <p:sp>
        <p:nvSpPr>
          <p:cNvPr id="26" name="Right Arrow 25"/>
          <p:cNvSpPr/>
          <p:nvPr/>
        </p:nvSpPr>
        <p:spPr>
          <a:xfrm>
            <a:off x="2968527" y="1930389"/>
            <a:ext cx="2360313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09112" y="1668779"/>
            <a:ext cx="1079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Send Request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299079" y="2618750"/>
            <a:ext cx="1891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Return Null or dummy Data</a:t>
            </a:r>
            <a:endParaRPr lang="en-US" sz="1050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2968527" y="2554140"/>
            <a:ext cx="2360313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381453" y="3360566"/>
            <a:ext cx="1293223" cy="12213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Backend Server</a:t>
            </a:r>
            <a:endParaRPr lang="en-US" sz="900" dirty="0"/>
          </a:p>
        </p:txBody>
      </p:sp>
      <p:sp>
        <p:nvSpPr>
          <p:cNvPr id="34" name="Rounded Rectangle 33"/>
          <p:cNvSpPr/>
          <p:nvPr/>
        </p:nvSpPr>
        <p:spPr>
          <a:xfrm>
            <a:off x="1636739" y="3268781"/>
            <a:ext cx="1293223" cy="12213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XMLHttpReqeuest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Code</a:t>
            </a:r>
            <a:endParaRPr lang="en-US" sz="900" dirty="0"/>
          </a:p>
        </p:txBody>
      </p:sp>
      <p:sp>
        <p:nvSpPr>
          <p:cNvPr id="39" name="Right Arrow 38"/>
          <p:cNvSpPr/>
          <p:nvPr/>
        </p:nvSpPr>
        <p:spPr>
          <a:xfrm>
            <a:off x="2968527" y="3611143"/>
            <a:ext cx="2360313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86722" y="3360566"/>
            <a:ext cx="1923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Send Request</a:t>
            </a:r>
            <a:r>
              <a:rPr lang="en-US" sz="1000" dirty="0"/>
              <a:t> </a:t>
            </a:r>
            <a:r>
              <a:rPr lang="en-US" sz="1000" dirty="0" smtClean="0"/>
              <a:t>to change value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429723" y="4280614"/>
            <a:ext cx="1630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Return 200 OK Success</a:t>
            </a:r>
            <a:endParaRPr lang="en-US" sz="1050" dirty="0"/>
          </a:p>
        </p:txBody>
      </p:sp>
      <p:sp>
        <p:nvSpPr>
          <p:cNvPr id="42" name="Right Arrow 41"/>
          <p:cNvSpPr/>
          <p:nvPr/>
        </p:nvSpPr>
        <p:spPr>
          <a:xfrm rot="10800000">
            <a:off x="2968527" y="4234894"/>
            <a:ext cx="2360313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98349" y="3074912"/>
            <a:ext cx="1659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Another vulnerable Endpoint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5441967" y="1115184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Vulnerable Endpoint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3359045" y="3670886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Content-Type: application/</a:t>
            </a:r>
            <a:r>
              <a:rPr lang="en-US" sz="800" dirty="0" err="1" smtClean="0"/>
              <a:t>json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Body: {“</a:t>
            </a:r>
            <a:r>
              <a:rPr lang="en-US" sz="800" dirty="0" err="1" smtClean="0"/>
              <a:t>name”:”Hacker</a:t>
            </a:r>
            <a:r>
              <a:rPr lang="en-US" sz="800" dirty="0" smtClean="0"/>
              <a:t>”}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416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/ HTTPS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03240"/>
              </p:ext>
            </p:extLst>
          </p:nvPr>
        </p:nvGraphicFramePr>
        <p:xfrm>
          <a:off x="626625" y="1609395"/>
          <a:ext cx="80863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651">
                  <a:extLst>
                    <a:ext uri="{9D8B030D-6E8A-4147-A177-3AD203B41FA5}">
                      <a16:colId xmlns:a16="http://schemas.microsoft.com/office/drawing/2014/main" val="1505158634"/>
                    </a:ext>
                  </a:extLst>
                </a:gridCol>
                <a:gridCol w="3024052">
                  <a:extLst>
                    <a:ext uri="{9D8B030D-6E8A-4147-A177-3AD203B41FA5}">
                      <a16:colId xmlns:a16="http://schemas.microsoft.com/office/drawing/2014/main" val="2091767587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52463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2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SSL Certificate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Encryption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4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Choose well title to the vulnerability.</a:t>
            </a:r>
          </a:p>
          <a:p>
            <a:endParaRPr lang="en-US" dirty="0" smtClean="0"/>
          </a:p>
          <a:p>
            <a:r>
              <a:rPr lang="en-US" dirty="0" smtClean="0"/>
              <a:t>Explain Finding.</a:t>
            </a:r>
          </a:p>
          <a:p>
            <a:endParaRPr lang="en-US" dirty="0" smtClean="0"/>
          </a:p>
          <a:p>
            <a:r>
              <a:rPr lang="en-US" dirty="0" smtClean="0"/>
              <a:t>Risk and Impact [Business </a:t>
            </a:r>
            <a:r>
              <a:rPr lang="en-US" dirty="0"/>
              <a:t>impact]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Recommendations</a:t>
            </a:r>
          </a:p>
          <a:p>
            <a:endParaRPr lang="en-US" dirty="0" smtClean="0"/>
          </a:p>
          <a:p>
            <a:r>
              <a:rPr lang="en-US" dirty="0" smtClean="0"/>
              <a:t>Proof-of-Concept</a:t>
            </a:r>
          </a:p>
          <a:p>
            <a:endParaRPr lang="en-US" dirty="0" smtClean="0"/>
          </a:p>
          <a:p>
            <a:r>
              <a:rPr lang="en-US" dirty="0" smtClean="0"/>
              <a:t>References</a:t>
            </a:r>
          </a:p>
          <a:p>
            <a:endParaRPr lang="en-US" dirty="0"/>
          </a:p>
          <a:p>
            <a:r>
              <a:rPr lang="en-US" dirty="0"/>
              <a:t>Ref [https://github.com/juliocesarfort/public-pentesting-reports]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Good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25" y="223200"/>
            <a:ext cx="4389375" cy="43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6625" y="877874"/>
            <a:ext cx="7322400" cy="406750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Scripting / write a code</a:t>
            </a:r>
          </a:p>
          <a:p>
            <a:endParaRPr lang="en-US" dirty="0" smtClean="0"/>
          </a:p>
          <a:p>
            <a:r>
              <a:rPr lang="en-US" dirty="0" smtClean="0"/>
              <a:t>Write reports</a:t>
            </a:r>
          </a:p>
          <a:p>
            <a:endParaRPr lang="en-US" dirty="0" smtClean="0"/>
          </a:p>
          <a:p>
            <a:r>
              <a:rPr lang="en-US" dirty="0" smtClean="0"/>
              <a:t>Dealing with clients</a:t>
            </a:r>
          </a:p>
          <a:p>
            <a:endParaRPr lang="en-US" dirty="0"/>
          </a:p>
          <a:p>
            <a:r>
              <a:rPr lang="en-US" dirty="0" smtClean="0"/>
              <a:t>Understand web technologies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Html / Html5</a:t>
            </a:r>
          </a:p>
          <a:p>
            <a:pPr lvl="1"/>
            <a:r>
              <a:rPr lang="en-US" dirty="0" smtClean="0"/>
              <a:t>Data formats (JSON, XML, CSV)</a:t>
            </a:r>
          </a:p>
          <a:p>
            <a:pPr lvl="1"/>
            <a:r>
              <a:rPr lang="en-US" dirty="0" smtClean="0"/>
              <a:t>Web Framework</a:t>
            </a:r>
          </a:p>
          <a:p>
            <a:pPr lvl="1"/>
            <a:r>
              <a:rPr lang="en-US" dirty="0" smtClean="0"/>
              <a:t>Programming languages (PHP, JS, etc..)</a:t>
            </a:r>
          </a:p>
          <a:p>
            <a:endParaRPr lang="en-US" dirty="0" smtClean="0"/>
          </a:p>
          <a:p>
            <a:endParaRPr lang="ar-E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29" y="1021566"/>
            <a:ext cx="3436076" cy="3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6625" y="877875"/>
            <a:ext cx="7322400" cy="2405325"/>
          </a:xfrm>
        </p:spPr>
        <p:txBody>
          <a:bodyPr/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PortSwigger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PentesterLab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Increase </a:t>
            </a:r>
            <a:r>
              <a:rPr lang="en-US" sz="1400" dirty="0"/>
              <a:t>your </a:t>
            </a:r>
            <a:r>
              <a:rPr lang="en-US" sz="1400" dirty="0" smtClean="0"/>
              <a:t>knowledge [reading * 1000]</a:t>
            </a:r>
          </a:p>
          <a:p>
            <a:endParaRPr lang="ar-EG" sz="1400" dirty="0" smtClean="0"/>
          </a:p>
          <a:p>
            <a:r>
              <a:rPr lang="en-US" sz="1400" smtClean="0"/>
              <a:t>Practice</a:t>
            </a:r>
            <a:endParaRPr lang="ar-EG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yourself &amp; 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6625" y="1136955"/>
            <a:ext cx="7322400" cy="3262200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 smtClean="0"/>
              <a:t>Talk to me if you need anything.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/>
              <a:t>Facebook: @flex0geek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smtClean="0"/>
              <a:t>Twitter: @flex0geek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/>
              <a:t>Linkedin</a:t>
            </a:r>
            <a:r>
              <a:rPr lang="en-US" sz="1100" dirty="0" smtClean="0"/>
              <a:t>: @flex0geek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Blog: </a:t>
            </a:r>
            <a:r>
              <a:rPr lang="en-US" sz="1100" dirty="0">
                <a:hlinkClick r:id="rId2"/>
              </a:rPr>
              <a:t>https://flex0geek.blogspot.com</a:t>
            </a:r>
            <a:r>
              <a:rPr lang="en-US" sz="1100" dirty="0" smtClean="0">
                <a:hlinkClick r:id="rId2"/>
              </a:rPr>
              <a:t>/</a:t>
            </a:r>
            <a:endParaRPr lang="en-US" sz="11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 err="1" smtClean="0"/>
              <a:t>Youtube</a:t>
            </a:r>
            <a:r>
              <a:rPr lang="en-US" sz="1100" dirty="0"/>
              <a:t>: http://youtube.com/c/HackWizFlEx/</a:t>
            </a:r>
            <a:endParaRPr lang="en-US" sz="11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Headers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67604"/>
              </p:ext>
            </p:extLst>
          </p:nvPr>
        </p:nvGraphicFramePr>
        <p:xfrm>
          <a:off x="385354" y="1609395"/>
          <a:ext cx="8523515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3115">
                  <a:extLst>
                    <a:ext uri="{9D8B030D-6E8A-4147-A177-3AD203B41FA5}">
                      <a16:colId xmlns:a16="http://schemas.microsoft.com/office/drawing/2014/main" val="1505158634"/>
                    </a:ext>
                  </a:extLst>
                </a:gridCol>
                <a:gridCol w="6970400">
                  <a:extLst>
                    <a:ext uri="{9D8B030D-6E8A-4147-A177-3AD203B41FA5}">
                      <a16:colId xmlns:a16="http://schemas.microsoft.com/office/drawing/2014/main" val="2091767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2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Contain host name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Host: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example.com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User-Agent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Contain</a:t>
                      </a:r>
                      <a:r>
                        <a:rPr lang="en-US" baseline="0" dirty="0" smtClean="0"/>
                        <a:t> Browser info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User-Agent: Mozilla/5.0 (Macintosh; Intel Mac OS X 10.14; rv:67.0) Gecko/20100101 Firefox/67.0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Contain the type of the</a:t>
                      </a:r>
                      <a:r>
                        <a:rPr lang="en-US" baseline="0" dirty="0" smtClean="0"/>
                        <a:t> request or response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Content-Type: application/</a:t>
                      </a:r>
                      <a:r>
                        <a:rPr lang="en-US" baseline="0" dirty="0" err="1" smtClean="0">
                          <a:solidFill>
                            <a:srgbClr val="00B050"/>
                          </a:solidFill>
                        </a:rPr>
                        <a:t>json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5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Referer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Contain the link</a:t>
                      </a:r>
                      <a:r>
                        <a:rPr lang="en-US" baseline="0" dirty="0" smtClean="0"/>
                        <a:t> which come from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>
                          <a:solidFill>
                            <a:srgbClr val="00B050"/>
                          </a:solidFill>
                        </a:rPr>
                        <a:t>Referer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: http://example.com/prev-page.html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4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987636" y="526350"/>
            <a:ext cx="3297939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Vulnerabilities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4"/>
            <a:ext cx="7322400" cy="3563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XSS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CSRF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LFI / Path traversal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IDOR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File Upload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SQL </a:t>
            </a:r>
            <a:r>
              <a:rPr lang="en-US" dirty="0" smtClean="0"/>
              <a:t>injection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Insecure Deserialization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XXE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Clickjacking</a:t>
            </a:r>
            <a:endParaRPr lang="ar-EG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JSONP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Account </a:t>
            </a:r>
            <a:r>
              <a:rPr lang="en-US" dirty="0" smtClean="0"/>
              <a:t>Takeover</a:t>
            </a: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 smtClean="0"/>
              <a:t>PostMessage</a:t>
            </a:r>
            <a:endParaRPr lang="en-US" dirty="0" smtClean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CORS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How to Chain Bugs?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Vulnerabilities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6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1428</Words>
  <Application>Microsoft Office PowerPoint</Application>
  <PresentationFormat>On-screen Show (16:9)</PresentationFormat>
  <Paragraphs>494</Paragraphs>
  <Slides>63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Wingdings</vt:lpstr>
      <vt:lpstr>DM Sans</vt:lpstr>
      <vt:lpstr>Proxima Nova</vt:lpstr>
      <vt:lpstr>Arial</vt:lpstr>
      <vt:lpstr>Viga</vt:lpstr>
      <vt:lpstr>Cyber Security Business Plan</vt:lpstr>
      <vt:lpstr>Web Application Pen-Testing Course</vt:lpstr>
      <vt:lpstr>Who am i?</vt:lpstr>
      <vt:lpstr>What we will talk about?</vt:lpstr>
      <vt:lpstr>What I need to start.</vt:lpstr>
      <vt:lpstr>Web Applications</vt:lpstr>
      <vt:lpstr>HTTP / HTTPS</vt:lpstr>
      <vt:lpstr>What is Headers</vt:lpstr>
      <vt:lpstr>Vulnerabilities</vt:lpstr>
      <vt:lpstr>Vulnerabilities</vt:lpstr>
      <vt:lpstr>Vulnerabilities XSS</vt:lpstr>
      <vt:lpstr>Vulnerabilities (XSS)</vt:lpstr>
      <vt:lpstr>Vulnerabilities CSRF</vt:lpstr>
      <vt:lpstr>Vulnerabilities (CSRF)</vt:lpstr>
      <vt:lpstr>Vulnerabilities LFI/path traversal</vt:lpstr>
      <vt:lpstr>Vulnerabilities (LFI/Path traversal)</vt:lpstr>
      <vt:lpstr>Vulnerabilities IDOR</vt:lpstr>
      <vt:lpstr>Vulnerabilities (IDOR)</vt:lpstr>
      <vt:lpstr>Vulnerabilities File Upload</vt:lpstr>
      <vt:lpstr>Vulnerabilities (File Upload)</vt:lpstr>
      <vt:lpstr>Vulnerabilities SQL injection</vt:lpstr>
      <vt:lpstr>Vulnerabilities (SQL injection)</vt:lpstr>
      <vt:lpstr>Vulnerabilities Insecure Deserialization</vt:lpstr>
      <vt:lpstr>Vulnerabilities (Insecure Deserialization)</vt:lpstr>
      <vt:lpstr>Vulnerabilities XXE</vt:lpstr>
      <vt:lpstr>Vulnerabilities (XXE)</vt:lpstr>
      <vt:lpstr>PowerPoint Presentation</vt:lpstr>
      <vt:lpstr>PowerPoint Presentation</vt:lpstr>
      <vt:lpstr>Entities Types</vt:lpstr>
      <vt:lpstr>Features we can use</vt:lpstr>
      <vt:lpstr>Types</vt:lpstr>
      <vt:lpstr>Exploit</vt:lpstr>
      <vt:lpstr>Exploit</vt:lpstr>
      <vt:lpstr>Exploit</vt:lpstr>
      <vt:lpstr>Vulnerabilities Clickjacking</vt:lpstr>
      <vt:lpstr>Vulnerabilities (Clickjacking)</vt:lpstr>
      <vt:lpstr>Vulnerabilities JSONP</vt:lpstr>
      <vt:lpstr>Vulnerabilities (JSONP)</vt:lpstr>
      <vt:lpstr>Vulnerabilities ATO</vt:lpstr>
      <vt:lpstr>Vulnerabilities (ATO)</vt:lpstr>
      <vt:lpstr>How to gain ATO</vt:lpstr>
      <vt:lpstr>How to gain ATO (CSRF)</vt:lpstr>
      <vt:lpstr>How to gain ATO (IDOR)</vt:lpstr>
      <vt:lpstr>How to gain ATO (Host Header Injection)</vt:lpstr>
      <vt:lpstr>OAuth </vt:lpstr>
      <vt:lpstr>OAuth </vt:lpstr>
      <vt:lpstr>How to gain ATO (Open redirect with OAuth)</vt:lpstr>
      <vt:lpstr>How to gain ATO (CSRF with OAuth) </vt:lpstr>
      <vt:lpstr>Vulnerabilities PostMessage</vt:lpstr>
      <vt:lpstr>Vulnerabilities (PostMessage)</vt:lpstr>
      <vt:lpstr>Explain</vt:lpstr>
      <vt:lpstr>Exploit</vt:lpstr>
      <vt:lpstr>Vulnerabilities CORS</vt:lpstr>
      <vt:lpstr>Vulnerabilities (CORS)</vt:lpstr>
      <vt:lpstr>Vulnerabilities Chaining Bugs</vt:lpstr>
      <vt:lpstr>Vulnerabilities (Chaining Bugs)</vt:lpstr>
      <vt:lpstr>XSS to ATO</vt:lpstr>
      <vt:lpstr>XSS to ATO Exploit</vt:lpstr>
      <vt:lpstr>Self-XSS to Reflected XSS</vt:lpstr>
      <vt:lpstr>un-exploitable CORS</vt:lpstr>
      <vt:lpstr>Writing A Good Report</vt:lpstr>
      <vt:lpstr>Skills</vt:lpstr>
      <vt:lpstr>Improve yourself &amp; Next Step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 Pen-Testing Course</dc:title>
  <cp:lastModifiedBy>FlEx</cp:lastModifiedBy>
  <cp:revision>356</cp:revision>
  <dcterms:modified xsi:type="dcterms:W3CDTF">2021-03-29T07:37:07Z</dcterms:modified>
</cp:coreProperties>
</file>