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71" d="100"/>
          <a:sy n="71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3192-FFCB-2AC7-AF52-4BE5A5F31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6A0D9-4F62-6A33-5409-A07E2E1FB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7289A-B059-6C57-6C5D-316E268E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39479-7C50-94A7-F34A-3CB84638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B85FC-41CD-662B-5B46-E60E3D88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E347-CC7A-28DB-8A09-2C2484E6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79751-EB22-AAD0-3FDC-136ED950F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BD151-0612-9E9A-D37F-AB35D32E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299AD-74FC-B671-DDE8-207FF4E5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8EAD3-7027-EBCB-F4D2-8BB9541B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3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96BBE-0001-0428-A303-F5D3617AE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484E0-6DA7-4062-B701-7411E5393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0813B-1134-6546-A076-10A4A497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14E07-DC79-163C-1B65-9E6401BBE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4D9EC-24B1-B2FC-4D75-8090DB07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1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BDCC3-83C1-00B8-96F4-33382005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CAAD1-B9B1-DF03-F65E-7DBFD70E6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F50BD-4782-7FCA-7611-732AE8D1E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F907C-20FD-9DDE-CCD2-F6522EA1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42441-EC1A-80F2-AE48-E6656CAA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8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D18B-F37E-8969-6CB3-853B898E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5A75E-2A61-9CA6-1714-F5AFC8879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C729B-E60B-F54A-517B-AC3179BC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8ABDA-4100-21EE-FC20-ADEA5C55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8F308-ED42-EC24-ED87-5A8D1F727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8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0351-5EE4-7CFF-65A6-C481F916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15A11-D475-A137-2DD9-0A497101E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64E0C-D947-53E2-C59D-9331A0443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B0CF9-16E9-59C7-F9B2-94872820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589FA-3182-C377-A9FD-45DAD9E9F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00A0F-2A05-CC31-48AC-1327534B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1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A0CD-34D5-AB4A-CF96-8B867777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10CAF-2AF9-979C-147F-86BB71386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7C537-55DE-3EED-D7B0-BC272E994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A5675-74A0-182B-110A-5F0A2AAFB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DE5D3-BB62-A95D-11BC-D35917F0D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D84B27-4F8A-981C-32A5-00EB4E71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0ABA9-2DDD-C82A-08AE-51028201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4857E-8ED4-D912-9595-F01D78A5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2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8B58-D5ED-E288-966B-EC8E174F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9D3FD-41F5-A78A-3651-3687FF8E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07A98-B68F-E5E5-4DF6-0F853A59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E1FBD-F41A-789D-A0B6-AD4278CF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9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4E241-D83A-6498-8550-89CD8BA4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496B1B-E849-EE68-5D53-8AE96C5A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88D40-E7AC-E866-A0BF-54FAF16A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7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B2F3-4045-6EC2-2B2E-79DFD9B3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225D9-2D42-DDAD-F35B-C1B7F7552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23DFE-6930-F965-CC03-511E68027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E1385-A12A-B1DA-18D4-391AAD76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D8B11-0581-08E5-B703-9EFFAC1E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266F9-83E1-078D-7059-FA27F4E3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E7926-61CE-024D-87ED-8C8B5377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DE9CF-0D22-A253-2A7C-B6260390B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913C7-CFC9-94D0-95F8-E2CB98DC6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7BD71-E9EA-B642-DB4F-25B6C526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E69AD-4E38-0492-D5D7-89F0D4C8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9FD04-9D8D-DA19-640A-979E425C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7CD7E6-3562-7292-ED95-AFCBB37B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B2B81-51B5-E2AA-DB08-E6E22224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0BCDC-8826-DFBA-88BF-69E6AB50A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898A3-FBB2-A443-AD22-96FBFF7EA23D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D2E9-FBA3-DB6D-7661-8682F749A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18D20-C90F-A87A-7985-0A68F1A20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0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A3DB-5D88-CD5F-A4CE-A55194652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753" y="726141"/>
            <a:ext cx="10542494" cy="2529821"/>
          </a:xfrm>
        </p:spPr>
        <p:txBody>
          <a:bodyPr>
            <a:noAutofit/>
          </a:bodyPr>
          <a:lstStyle/>
          <a:p>
            <a:r>
              <a:rPr lang="en-US" dirty="0"/>
              <a:t>Flexible Atomic Code 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Integration with Prism </a:t>
            </a:r>
            <a:r>
              <a:rPr lang="en-US" dirty="0" err="1"/>
              <a:t>Softwares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DADFB-7766-B757-5790-5EE3B2D99A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/>
              <a:t>Ming Gu</a:t>
            </a:r>
          </a:p>
          <a:p>
            <a:r>
              <a:rPr lang="en-US" sz="3200" dirty="0"/>
              <a:t>Prism Computational Sciences</a:t>
            </a:r>
          </a:p>
          <a:p>
            <a:r>
              <a:rPr lang="en-US" sz="3200" dirty="0"/>
              <a:t>and</a:t>
            </a:r>
          </a:p>
          <a:p>
            <a:r>
              <a:rPr lang="en-US" sz="3200" dirty="0"/>
              <a:t>Space Science Laboratory, UC Berkeley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03536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6EBC-4654-872E-D455-4616D05D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3635"/>
          </a:xfrm>
        </p:spPr>
        <p:txBody>
          <a:bodyPr/>
          <a:lstStyle/>
          <a:p>
            <a:r>
              <a:rPr lang="en-US" dirty="0"/>
              <a:t>Collisional radiative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80208-49D6-760E-9847-8C02B9CAE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60"/>
            <a:ext cx="3768090" cy="498411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dirty="0"/>
              <a:t>from </a:t>
            </a:r>
            <a:r>
              <a:rPr lang="en-US" sz="11200" dirty="0" err="1"/>
              <a:t>pfac.crm</a:t>
            </a:r>
            <a:r>
              <a:rPr lang="en-US" sz="11200" dirty="0"/>
              <a:t> import *</a:t>
            </a:r>
          </a:p>
          <a:p>
            <a:pPr marL="0" indent="0">
              <a:buNone/>
            </a:pPr>
            <a:endParaRPr lang="en-US" sz="11200" dirty="0"/>
          </a:p>
          <a:p>
            <a:pPr marL="0" indent="0">
              <a:buNone/>
            </a:pPr>
            <a:r>
              <a:rPr lang="en-US" sz="11200" dirty="0" err="1"/>
              <a:t>AddIon</a:t>
            </a:r>
            <a:r>
              <a:rPr lang="en-US" sz="11200" dirty="0"/>
              <a:t>(2, 0.0, 'ex1b')</a:t>
            </a:r>
          </a:p>
          <a:p>
            <a:pPr marL="0" indent="0">
              <a:buNone/>
            </a:pPr>
            <a:r>
              <a:rPr lang="en-US" sz="11200" dirty="0" err="1"/>
              <a:t>SetBlocks</a:t>
            </a:r>
            <a:r>
              <a:rPr lang="en-US" sz="11200" dirty="0"/>
              <a:t>(-1)</a:t>
            </a:r>
          </a:p>
          <a:p>
            <a:pPr marL="0" indent="0">
              <a:buNone/>
            </a:pPr>
            <a:r>
              <a:rPr lang="en-US" sz="11200" dirty="0" err="1"/>
              <a:t>SetEleDist</a:t>
            </a:r>
            <a:r>
              <a:rPr lang="en-US" sz="11200" dirty="0"/>
              <a:t>(0, 3e3, -1, -1)</a:t>
            </a:r>
          </a:p>
          <a:p>
            <a:pPr marL="0" indent="0">
              <a:buNone/>
            </a:pPr>
            <a:r>
              <a:rPr lang="en-US" sz="11200" dirty="0" err="1"/>
              <a:t>SetTRRates</a:t>
            </a:r>
            <a:r>
              <a:rPr lang="en-US" sz="11200" dirty="0"/>
              <a:t>(0)</a:t>
            </a:r>
          </a:p>
          <a:p>
            <a:pPr marL="0" indent="0">
              <a:buNone/>
            </a:pPr>
            <a:r>
              <a:rPr lang="en-US" sz="11200" dirty="0" err="1"/>
              <a:t>SetCERates</a:t>
            </a:r>
            <a:r>
              <a:rPr lang="en-US" sz="11200" dirty="0"/>
              <a:t>(1)</a:t>
            </a:r>
          </a:p>
          <a:p>
            <a:pPr marL="0" indent="0">
              <a:buNone/>
            </a:pPr>
            <a:r>
              <a:rPr lang="en-US" sz="9600" dirty="0" err="1"/>
              <a:t>SetAbund</a:t>
            </a:r>
            <a:r>
              <a:rPr lang="en-US" sz="9600" dirty="0"/>
              <a:t>(2, 1.0)</a:t>
            </a:r>
          </a:p>
          <a:p>
            <a:pPr marL="0" indent="0">
              <a:buNone/>
            </a:pPr>
            <a:r>
              <a:rPr lang="en-US" sz="9600" dirty="0" err="1"/>
              <a:t>SetEleDensity</a:t>
            </a:r>
            <a:r>
              <a:rPr lang="en-US" sz="9600" dirty="0"/>
              <a:t>(1.0)</a:t>
            </a:r>
          </a:p>
          <a:p>
            <a:pPr marL="0" indent="0">
              <a:buNone/>
            </a:pPr>
            <a:r>
              <a:rPr lang="en-US" sz="9600" dirty="0" err="1"/>
              <a:t>InitBlocks</a:t>
            </a:r>
            <a:r>
              <a:rPr lang="en-US" sz="9600" dirty="0"/>
              <a:t>()</a:t>
            </a:r>
          </a:p>
          <a:p>
            <a:pPr marL="0" indent="0">
              <a:buNone/>
            </a:pPr>
            <a:r>
              <a:rPr lang="en-US" sz="9600" dirty="0" err="1"/>
              <a:t>LevelPopulation</a:t>
            </a:r>
            <a:r>
              <a:rPr lang="en-US" sz="9600" dirty="0"/>
              <a:t>()</a:t>
            </a:r>
          </a:p>
          <a:p>
            <a:pPr marL="0" indent="0">
              <a:buNone/>
            </a:pPr>
            <a:endParaRPr lang="en-US" sz="11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E052CB-7DC7-DD2A-5D64-25495AAA96D6}"/>
              </a:ext>
            </a:extLst>
          </p:cNvPr>
          <p:cNvSpPr txBox="1"/>
          <p:nvPr/>
        </p:nvSpPr>
        <p:spPr>
          <a:xfrm>
            <a:off x="4789170" y="1825625"/>
            <a:ext cx="699515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DumpRates</a:t>
            </a:r>
            <a:r>
              <a:rPr lang="en-US" sz="2800" dirty="0">
                <a:solidFill>
                  <a:srgbClr val="FF0000"/>
                </a:solidFill>
              </a:rPr>
              <a:t>('ex1a.r0', 2, 0, -1, 1)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DumpRates</a:t>
            </a:r>
            <a:r>
              <a:rPr lang="en-US" sz="2800" dirty="0">
                <a:solidFill>
                  <a:srgbClr val="FF0000"/>
                </a:solidFill>
              </a:rPr>
              <a:t>('ex1a.r1', 2, 1, -1, 1)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DumpRates</a:t>
            </a:r>
            <a:r>
              <a:rPr lang="en-US" sz="2800" dirty="0">
                <a:solidFill>
                  <a:srgbClr val="FF0000"/>
                </a:solidFill>
              </a:rPr>
              <a:t>('ex1a.r2', 2, 2, -1, 1)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DumpRates</a:t>
            </a:r>
            <a:r>
              <a:rPr lang="en-US" sz="2800" dirty="0">
                <a:solidFill>
                  <a:srgbClr val="FF0000"/>
                </a:solidFill>
              </a:rPr>
              <a:t>('ex1a.r3', 2, 3, -1, 1)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SpecTable</a:t>
            </a:r>
            <a:r>
              <a:rPr lang="en-US" sz="2800" dirty="0">
                <a:solidFill>
                  <a:srgbClr val="FF0000"/>
                </a:solidFill>
              </a:rPr>
              <a:t>('ex1b.sp', 0)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PrintTable</a:t>
            </a:r>
            <a:r>
              <a:rPr lang="en-US" sz="2800" dirty="0">
                <a:solidFill>
                  <a:srgbClr val="FF0000"/>
                </a:solidFill>
              </a:rPr>
              <a:t>('ex1b.sp', 'ex1a.sp')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SelectLines</a:t>
            </a:r>
            <a:r>
              <a:rPr lang="en-US" sz="2400" dirty="0">
                <a:solidFill>
                  <a:srgbClr val="FF0000"/>
                </a:solidFill>
              </a:rPr>
              <a:t>('ex1b.sp', 'ex1a.ln', 2, 0, 6e3, 10e3, 1e-5)</a:t>
            </a:r>
          </a:p>
        </p:txBody>
      </p:sp>
    </p:spTree>
    <p:extLst>
      <p:ext uri="{BB962C8B-B14F-4D97-AF65-F5344CB8AC3E}">
        <p14:creationId xmlns:p14="http://schemas.microsoft.com/office/powerpoint/2010/main" val="580837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FADA-73AE-C74C-2F00-562FB8E9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835"/>
            <a:ext cx="10515600" cy="869315"/>
          </a:xfrm>
        </p:spPr>
        <p:txBody>
          <a:bodyPr>
            <a:normAutofit/>
          </a:bodyPr>
          <a:lstStyle/>
          <a:p>
            <a:r>
              <a:rPr lang="en-US" sz="4000" dirty="0"/>
              <a:t>Multi-ion models with recombination &amp; ionization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99145-52CE-A467-EC35-822630C3B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Radial potential needs to be optimized for individual ions.</a:t>
            </a:r>
          </a:p>
          <a:p>
            <a:r>
              <a:rPr lang="en-US" sz="3600" dirty="0"/>
              <a:t>FAC requires orthogonality of radial wavefunctions of same symmetry.</a:t>
            </a:r>
          </a:p>
          <a:p>
            <a:r>
              <a:rPr lang="en-US" sz="3600" dirty="0"/>
              <a:t>One has a choice of using the potential optimized for the ionized or recombined ion. </a:t>
            </a:r>
          </a:p>
          <a:p>
            <a:r>
              <a:rPr lang="en-US" sz="3600" dirty="0"/>
              <a:t>Let’s build a spectral model of H-like, He-like and Li-like Fe ions, with ionization and recombination coupling.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84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F7E9-0AB6-108D-C87E-E291CADFF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24" y="180702"/>
            <a:ext cx="10515600" cy="500336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python  ex4.py   26   2      output: Fe02b.en .tr, .</a:t>
            </a:r>
            <a:r>
              <a:rPr lang="en-US" sz="3200" b="1" dirty="0" err="1">
                <a:solidFill>
                  <a:srgbClr val="00B050"/>
                </a:solidFill>
              </a:rPr>
              <a:t>ce</a:t>
            </a:r>
            <a:r>
              <a:rPr lang="en-US" sz="3200" b="1" dirty="0">
                <a:solidFill>
                  <a:srgbClr val="00B050"/>
                </a:solidFill>
              </a:rPr>
              <a:t>, .ci, .</a:t>
            </a:r>
            <a:r>
              <a:rPr lang="en-US" sz="3200" b="1" dirty="0" err="1">
                <a:solidFill>
                  <a:srgbClr val="00B050"/>
                </a:solidFill>
              </a:rPr>
              <a:t>rr</a:t>
            </a:r>
            <a:r>
              <a:rPr lang="en-US" sz="3200" b="1" dirty="0">
                <a:solidFill>
                  <a:srgbClr val="00B050"/>
                </a:solidFill>
              </a:rPr>
              <a:t>, .ai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D196D-3E05-9440-25CF-3D44B9488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059" y="1075766"/>
            <a:ext cx="2111189" cy="510119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 dirty="0"/>
              <a:t>from </a:t>
            </a:r>
            <a:r>
              <a:rPr lang="en-US" sz="6400" b="1" dirty="0" err="1"/>
              <a:t>pfac.fac</a:t>
            </a:r>
            <a:r>
              <a:rPr lang="en-US" sz="6400" b="1" dirty="0"/>
              <a:t> import *</a:t>
            </a:r>
          </a:p>
          <a:p>
            <a:pPr marL="0" indent="0">
              <a:buNone/>
            </a:pPr>
            <a:r>
              <a:rPr lang="en-US" sz="6400" b="1" dirty="0"/>
              <a:t>import sys, </a:t>
            </a:r>
            <a:r>
              <a:rPr lang="en-US" sz="6400" b="1" dirty="0" err="1"/>
              <a:t>os</a:t>
            </a:r>
            <a:endParaRPr lang="en-US" sz="6400" b="1" dirty="0"/>
          </a:p>
          <a:p>
            <a:pPr marL="0" indent="0">
              <a:buNone/>
            </a:pPr>
            <a:endParaRPr lang="en-US" sz="6400" b="1" dirty="0"/>
          </a:p>
          <a:p>
            <a:pPr marL="0" indent="0">
              <a:buNone/>
            </a:pPr>
            <a:r>
              <a:rPr lang="en-US" sz="6400" b="1" dirty="0"/>
              <a:t>z = int(</a:t>
            </a:r>
            <a:r>
              <a:rPr lang="en-US" sz="6400" b="1" dirty="0" err="1"/>
              <a:t>sys.argv</a:t>
            </a:r>
            <a:r>
              <a:rPr lang="en-US" sz="6400" b="1" dirty="0"/>
              <a:t>[1])</a:t>
            </a:r>
          </a:p>
          <a:p>
            <a:pPr marL="0" indent="0">
              <a:buNone/>
            </a:pPr>
            <a:r>
              <a:rPr lang="en-US" sz="6400" b="1" dirty="0"/>
              <a:t>k = int(</a:t>
            </a:r>
            <a:r>
              <a:rPr lang="en-US" sz="6400" b="1" dirty="0" err="1"/>
              <a:t>sys.argv</a:t>
            </a:r>
            <a:r>
              <a:rPr lang="en-US" sz="6400" b="1" dirty="0"/>
              <a:t>[2])</a:t>
            </a:r>
          </a:p>
          <a:p>
            <a:pPr marL="0" indent="0">
              <a:buNone/>
            </a:pPr>
            <a:endParaRPr lang="en-US" sz="6400" b="1" dirty="0"/>
          </a:p>
          <a:p>
            <a:pPr marL="0" indent="0">
              <a:buNone/>
            </a:pPr>
            <a:r>
              <a:rPr lang="en-US" sz="6400" b="1" dirty="0" err="1"/>
              <a:t>InitializeMPI</a:t>
            </a:r>
            <a:r>
              <a:rPr lang="en-US" sz="6400" b="1" dirty="0"/>
              <a:t>(4)</a:t>
            </a:r>
          </a:p>
          <a:p>
            <a:pPr marL="0" indent="0">
              <a:buNone/>
            </a:pPr>
            <a:endParaRPr lang="en-US" sz="6400" b="1" dirty="0"/>
          </a:p>
          <a:p>
            <a:pPr marL="0" indent="0">
              <a:buNone/>
            </a:pPr>
            <a:r>
              <a:rPr lang="en-US" sz="6400" b="1" dirty="0"/>
              <a:t>a = ATOMICSYMBOL[z]</a:t>
            </a:r>
          </a:p>
          <a:p>
            <a:pPr marL="0" indent="0">
              <a:buNone/>
            </a:pPr>
            <a:r>
              <a:rPr lang="en-US" sz="6400" b="1" dirty="0"/>
              <a:t>p = '%s%02d'%(</a:t>
            </a:r>
            <a:r>
              <a:rPr lang="en-US" sz="6400" b="1" dirty="0" err="1"/>
              <a:t>a,k</a:t>
            </a:r>
            <a:r>
              <a:rPr lang="en-US" sz="6400" b="1" dirty="0"/>
              <a:t>)</a:t>
            </a:r>
          </a:p>
          <a:p>
            <a:pPr marL="0" indent="0">
              <a:buNone/>
            </a:pPr>
            <a:r>
              <a:rPr lang="en-US" sz="6400" b="1" dirty="0"/>
              <a:t>pb = </a:t>
            </a:r>
            <a:r>
              <a:rPr lang="en-US" sz="6400" b="1" dirty="0" err="1"/>
              <a:t>p+'b</a:t>
            </a:r>
            <a:r>
              <a:rPr lang="en-US" sz="6400" b="1" dirty="0"/>
              <a:t>'</a:t>
            </a:r>
          </a:p>
          <a:p>
            <a:pPr marL="0" indent="0">
              <a:buNone/>
            </a:pPr>
            <a:r>
              <a:rPr lang="en-US" sz="6400" b="1" dirty="0"/>
              <a:t>pa = </a:t>
            </a:r>
            <a:r>
              <a:rPr lang="en-US" sz="6400" b="1" dirty="0" err="1"/>
              <a:t>p+'a</a:t>
            </a:r>
            <a:r>
              <a:rPr lang="en-US" sz="6400" b="1" dirty="0"/>
              <a:t>'</a:t>
            </a:r>
          </a:p>
          <a:p>
            <a:pPr marL="0" indent="0">
              <a:buNone/>
            </a:pPr>
            <a:endParaRPr lang="en-US" sz="6400" b="1" dirty="0"/>
          </a:p>
          <a:p>
            <a:pPr marL="0" indent="0">
              <a:buNone/>
            </a:pPr>
            <a:r>
              <a:rPr lang="en-US" sz="6400" b="1" dirty="0" err="1"/>
              <a:t>WallTime</a:t>
            </a:r>
            <a:r>
              <a:rPr lang="en-US" sz="6400" b="1" dirty="0"/>
              <a:t>('Beg '+p)</a:t>
            </a:r>
          </a:p>
          <a:p>
            <a:pPr marL="0" indent="0">
              <a:buNone/>
            </a:pPr>
            <a:r>
              <a:rPr lang="en-US" sz="6400" b="1" dirty="0" err="1"/>
              <a:t>SetAtom</a:t>
            </a:r>
            <a:r>
              <a:rPr lang="en-US" sz="6400" b="1" dirty="0"/>
              <a:t>(a)</a:t>
            </a:r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69482-D8C1-F18E-50BA-854E6485C393}"/>
              </a:ext>
            </a:extLst>
          </p:cNvPr>
          <p:cNvSpPr txBox="1"/>
          <p:nvPr/>
        </p:nvSpPr>
        <p:spPr>
          <a:xfrm>
            <a:off x="2895601" y="1075766"/>
            <a:ext cx="2066365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if k == 1: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Config('g1', '1s1')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Config('g2', '2*1')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Config('i1', ' ')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gcs</a:t>
            </a:r>
            <a:r>
              <a:rPr lang="en-US" sz="1400" b="1" dirty="0">
                <a:solidFill>
                  <a:srgbClr val="0070C0"/>
                </a:solidFill>
              </a:rPr>
              <a:t> = ['g1', 'g2']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dcs</a:t>
            </a:r>
            <a:r>
              <a:rPr lang="en-US" sz="1400" b="1" dirty="0">
                <a:solidFill>
                  <a:srgbClr val="0070C0"/>
                </a:solidFill>
              </a:rPr>
              <a:t> = []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ics</a:t>
            </a:r>
            <a:r>
              <a:rPr lang="en-US" sz="1400" b="1" dirty="0">
                <a:solidFill>
                  <a:srgbClr val="0070C0"/>
                </a:solidFill>
              </a:rPr>
              <a:t> = ['i1']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70C0"/>
                </a:solidFill>
              </a:rPr>
              <a:t>elif</a:t>
            </a:r>
            <a:r>
              <a:rPr lang="en-US" sz="1400" b="1" dirty="0">
                <a:solidFill>
                  <a:srgbClr val="0070C0"/>
                </a:solidFill>
              </a:rPr>
              <a:t> k == 2: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Config('g1', '1s2')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Config('g2', '1s1 2*1')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Config('d2', '2*2')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Config('i1', '1s1')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gcs</a:t>
            </a:r>
            <a:r>
              <a:rPr lang="en-US" sz="1400" b="1" dirty="0">
                <a:solidFill>
                  <a:srgbClr val="0070C0"/>
                </a:solidFill>
              </a:rPr>
              <a:t> = ['g1','g2']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dcs</a:t>
            </a:r>
            <a:r>
              <a:rPr lang="en-US" sz="1400" b="1" dirty="0">
                <a:solidFill>
                  <a:srgbClr val="0070C0"/>
                </a:solidFill>
              </a:rPr>
              <a:t> = ['d2']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ics</a:t>
            </a:r>
            <a:r>
              <a:rPr lang="en-US" sz="1400" b="1" dirty="0">
                <a:solidFill>
                  <a:srgbClr val="0070C0"/>
                </a:solidFill>
              </a:rPr>
              <a:t> = ['i1']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70C0"/>
                </a:solidFill>
              </a:rPr>
              <a:t>elif</a:t>
            </a:r>
            <a:r>
              <a:rPr lang="en-US" sz="1400" b="1" dirty="0">
                <a:solidFill>
                  <a:srgbClr val="0070C0"/>
                </a:solidFill>
              </a:rPr>
              <a:t> k == 3: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Config('g1', '1s2 2*1')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Config('i1', '1s2')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Config('i2', '1s1 2*1')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gcs</a:t>
            </a:r>
            <a:r>
              <a:rPr lang="en-US" sz="1400" b="1" dirty="0">
                <a:solidFill>
                  <a:srgbClr val="0070C0"/>
                </a:solidFill>
              </a:rPr>
              <a:t> = ['g1']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dcs</a:t>
            </a:r>
            <a:r>
              <a:rPr lang="en-US" sz="1400" b="1" dirty="0">
                <a:solidFill>
                  <a:srgbClr val="0070C0"/>
                </a:solidFill>
              </a:rPr>
              <a:t> = []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ics</a:t>
            </a:r>
            <a:r>
              <a:rPr lang="en-US" sz="1400" b="1" dirty="0">
                <a:solidFill>
                  <a:srgbClr val="0070C0"/>
                </a:solidFill>
              </a:rPr>
              <a:t> = ['i1','i2']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70C0"/>
                </a:solidFill>
              </a:rPr>
              <a:t>ListConfig</a:t>
            </a:r>
            <a:r>
              <a:rPr lang="en-US" sz="1400" b="1" dirty="0">
                <a:solidFill>
                  <a:srgbClr val="0070C0"/>
                </a:solidFill>
              </a:rPr>
              <a:t>(pa+'.</a:t>
            </a:r>
            <a:r>
              <a:rPr lang="en-US" sz="1400" b="1" dirty="0" err="1">
                <a:solidFill>
                  <a:srgbClr val="0070C0"/>
                </a:solidFill>
              </a:rPr>
              <a:t>cfg</a:t>
            </a:r>
            <a:r>
              <a:rPr lang="en-US" sz="1400" b="1" dirty="0">
                <a:solidFill>
                  <a:srgbClr val="0070C0"/>
                </a:solidFill>
              </a:rPr>
              <a:t>')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0D99D3-2B28-70C6-61E3-E9F82F74AFB7}"/>
              </a:ext>
            </a:extLst>
          </p:cNvPr>
          <p:cNvSpPr txBox="1"/>
          <p:nvPr/>
        </p:nvSpPr>
        <p:spPr>
          <a:xfrm>
            <a:off x="5253319" y="1075766"/>
            <a:ext cx="297628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C00000"/>
                </a:solidFill>
              </a:rPr>
              <a:t>WallTime</a:t>
            </a:r>
            <a:r>
              <a:rPr lang="en-US" sz="1400" b="1" dirty="0">
                <a:solidFill>
                  <a:srgbClr val="C00000"/>
                </a:solidFill>
              </a:rPr>
              <a:t>('OPT')</a:t>
            </a:r>
          </a:p>
          <a:p>
            <a:endParaRPr lang="en-US" sz="1400" b="1" dirty="0">
              <a:solidFill>
                <a:srgbClr val="C00000"/>
              </a:solidFill>
            </a:endParaRPr>
          </a:p>
          <a:p>
            <a:r>
              <a:rPr lang="en-US" sz="1400" b="1" dirty="0" err="1">
                <a:solidFill>
                  <a:srgbClr val="C00000"/>
                </a:solidFill>
              </a:rPr>
              <a:t>ConfigEnergy</a:t>
            </a:r>
            <a:r>
              <a:rPr lang="en-US" sz="1400" b="1" dirty="0">
                <a:solidFill>
                  <a:srgbClr val="C00000"/>
                </a:solidFill>
              </a:rPr>
              <a:t>(0)</a:t>
            </a:r>
          </a:p>
          <a:p>
            <a:r>
              <a:rPr lang="en-US" sz="1400" b="1" dirty="0" err="1">
                <a:solidFill>
                  <a:srgbClr val="C00000"/>
                </a:solidFill>
              </a:rPr>
              <a:t>OptimizeRadial</a:t>
            </a:r>
            <a:r>
              <a:rPr lang="en-US" sz="1400" b="1" dirty="0">
                <a:solidFill>
                  <a:srgbClr val="C00000"/>
                </a:solidFill>
              </a:rPr>
              <a:t>('g1')</a:t>
            </a:r>
          </a:p>
          <a:p>
            <a:r>
              <a:rPr lang="en-US" sz="1400" b="1" dirty="0" err="1">
                <a:solidFill>
                  <a:srgbClr val="C00000"/>
                </a:solidFill>
              </a:rPr>
              <a:t>ConfigEnergy</a:t>
            </a:r>
            <a:r>
              <a:rPr lang="en-US" sz="1400" b="1" dirty="0">
                <a:solidFill>
                  <a:srgbClr val="C00000"/>
                </a:solidFill>
              </a:rPr>
              <a:t>(1)</a:t>
            </a:r>
          </a:p>
          <a:p>
            <a:endParaRPr lang="en-US" sz="1400" b="1" dirty="0">
              <a:solidFill>
                <a:srgbClr val="C00000"/>
              </a:solidFill>
            </a:endParaRPr>
          </a:p>
          <a:p>
            <a:r>
              <a:rPr lang="en-US" sz="1400" b="1" dirty="0" err="1">
                <a:solidFill>
                  <a:srgbClr val="C00000"/>
                </a:solidFill>
              </a:rPr>
              <a:t>WallTime</a:t>
            </a:r>
            <a:r>
              <a:rPr lang="en-US" sz="1400" b="1" dirty="0">
                <a:solidFill>
                  <a:srgbClr val="C00000"/>
                </a:solidFill>
              </a:rPr>
              <a:t>('EN')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Structure(pb+'.</a:t>
            </a:r>
            <a:r>
              <a:rPr lang="en-US" sz="1400" b="1" dirty="0" err="1">
                <a:solidFill>
                  <a:srgbClr val="C00000"/>
                </a:solidFill>
              </a:rPr>
              <a:t>en</a:t>
            </a:r>
            <a:r>
              <a:rPr lang="en-US" sz="1400" b="1" dirty="0">
                <a:solidFill>
                  <a:srgbClr val="C00000"/>
                </a:solidFill>
              </a:rPr>
              <a:t>', </a:t>
            </a:r>
            <a:r>
              <a:rPr lang="en-US" sz="1400" b="1" dirty="0" err="1">
                <a:solidFill>
                  <a:srgbClr val="C00000"/>
                </a:solidFill>
              </a:rPr>
              <a:t>gcs</a:t>
            </a:r>
            <a:r>
              <a:rPr lang="en-US" sz="1400" b="1" dirty="0">
                <a:solidFill>
                  <a:srgbClr val="C00000"/>
                </a:solidFill>
              </a:rPr>
              <a:t>)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Structure(pb+'.</a:t>
            </a:r>
            <a:r>
              <a:rPr lang="en-US" sz="1400" b="1" dirty="0" err="1">
                <a:solidFill>
                  <a:srgbClr val="C00000"/>
                </a:solidFill>
              </a:rPr>
              <a:t>en</a:t>
            </a:r>
            <a:r>
              <a:rPr lang="en-US" sz="1400" b="1" dirty="0">
                <a:solidFill>
                  <a:srgbClr val="C00000"/>
                </a:solidFill>
              </a:rPr>
              <a:t>', </a:t>
            </a:r>
            <a:r>
              <a:rPr lang="en-US" sz="1400" b="1" dirty="0" err="1">
                <a:solidFill>
                  <a:srgbClr val="C00000"/>
                </a:solidFill>
              </a:rPr>
              <a:t>ics</a:t>
            </a:r>
            <a:r>
              <a:rPr lang="en-US" sz="1400" b="1" dirty="0">
                <a:solidFill>
                  <a:srgbClr val="C00000"/>
                </a:solidFill>
              </a:rPr>
              <a:t>)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if </a:t>
            </a:r>
            <a:r>
              <a:rPr lang="en-US" sz="1400" b="1" dirty="0" err="1">
                <a:solidFill>
                  <a:srgbClr val="C00000"/>
                </a:solidFill>
              </a:rPr>
              <a:t>len</a:t>
            </a:r>
            <a:r>
              <a:rPr lang="en-US" sz="1400" b="1" dirty="0">
                <a:solidFill>
                  <a:srgbClr val="C00000"/>
                </a:solidFill>
              </a:rPr>
              <a:t>(</a:t>
            </a:r>
            <a:r>
              <a:rPr lang="en-US" sz="1400" b="1" dirty="0" err="1">
                <a:solidFill>
                  <a:srgbClr val="C00000"/>
                </a:solidFill>
              </a:rPr>
              <a:t>dcs</a:t>
            </a:r>
            <a:r>
              <a:rPr lang="en-US" sz="1400" b="1" dirty="0">
                <a:solidFill>
                  <a:srgbClr val="C00000"/>
                </a:solidFill>
              </a:rPr>
              <a:t>) &gt; 0: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    Structure(pb+'.</a:t>
            </a:r>
            <a:r>
              <a:rPr lang="en-US" sz="1400" b="1" dirty="0" err="1">
                <a:solidFill>
                  <a:srgbClr val="C00000"/>
                </a:solidFill>
              </a:rPr>
              <a:t>en</a:t>
            </a:r>
            <a:r>
              <a:rPr lang="en-US" sz="1400" b="1" dirty="0">
                <a:solidFill>
                  <a:srgbClr val="C00000"/>
                </a:solidFill>
              </a:rPr>
              <a:t>', </a:t>
            </a:r>
            <a:r>
              <a:rPr lang="en-US" sz="1400" b="1" dirty="0" err="1">
                <a:solidFill>
                  <a:srgbClr val="C00000"/>
                </a:solidFill>
              </a:rPr>
              <a:t>dcs</a:t>
            </a:r>
            <a:r>
              <a:rPr lang="en-US" sz="1400" b="1" dirty="0">
                <a:solidFill>
                  <a:srgbClr val="C00000"/>
                </a:solidFill>
              </a:rPr>
              <a:t>)</a:t>
            </a:r>
          </a:p>
          <a:p>
            <a:r>
              <a:rPr lang="en-US" sz="1400" b="1" dirty="0" err="1">
                <a:solidFill>
                  <a:srgbClr val="C00000"/>
                </a:solidFill>
              </a:rPr>
              <a:t>MemENTable</a:t>
            </a:r>
            <a:r>
              <a:rPr lang="en-US" sz="1400" b="1" dirty="0">
                <a:solidFill>
                  <a:srgbClr val="C00000"/>
                </a:solidFill>
              </a:rPr>
              <a:t>(pb+'.</a:t>
            </a:r>
            <a:r>
              <a:rPr lang="en-US" sz="1400" b="1" dirty="0" err="1">
                <a:solidFill>
                  <a:srgbClr val="C00000"/>
                </a:solidFill>
              </a:rPr>
              <a:t>en</a:t>
            </a:r>
            <a:r>
              <a:rPr lang="en-US" sz="1400" b="1" dirty="0">
                <a:solidFill>
                  <a:srgbClr val="C00000"/>
                </a:solidFill>
              </a:rPr>
              <a:t>')</a:t>
            </a:r>
          </a:p>
          <a:p>
            <a:r>
              <a:rPr lang="en-US" sz="1400" b="1" dirty="0" err="1">
                <a:solidFill>
                  <a:srgbClr val="C00000"/>
                </a:solidFill>
              </a:rPr>
              <a:t>PrintTable</a:t>
            </a:r>
            <a:r>
              <a:rPr lang="en-US" sz="1400" b="1" dirty="0">
                <a:solidFill>
                  <a:srgbClr val="C00000"/>
                </a:solidFill>
              </a:rPr>
              <a:t>(pb+'.</a:t>
            </a:r>
            <a:r>
              <a:rPr lang="en-US" sz="1400" b="1" dirty="0" err="1">
                <a:solidFill>
                  <a:srgbClr val="C00000"/>
                </a:solidFill>
              </a:rPr>
              <a:t>en</a:t>
            </a:r>
            <a:r>
              <a:rPr lang="en-US" sz="1400" b="1" dirty="0">
                <a:solidFill>
                  <a:srgbClr val="C00000"/>
                </a:solidFill>
              </a:rPr>
              <a:t>', pa+'.</a:t>
            </a:r>
            <a:r>
              <a:rPr lang="en-US" sz="1400" b="1" dirty="0" err="1">
                <a:solidFill>
                  <a:srgbClr val="C00000"/>
                </a:solidFill>
              </a:rPr>
              <a:t>en</a:t>
            </a:r>
            <a:r>
              <a:rPr lang="en-US" sz="1400" b="1" dirty="0">
                <a:solidFill>
                  <a:srgbClr val="C00000"/>
                </a:solidFill>
              </a:rPr>
              <a:t>')</a:t>
            </a:r>
          </a:p>
          <a:p>
            <a:endParaRPr lang="en-US" sz="1400" b="1" dirty="0">
              <a:solidFill>
                <a:srgbClr val="C00000"/>
              </a:solidFill>
            </a:endParaRPr>
          </a:p>
          <a:p>
            <a:r>
              <a:rPr lang="en-US" sz="1400" b="1" dirty="0" err="1">
                <a:solidFill>
                  <a:srgbClr val="C00000"/>
                </a:solidFill>
              </a:rPr>
              <a:t>WallTime</a:t>
            </a:r>
            <a:r>
              <a:rPr lang="en-US" sz="1400" b="1" dirty="0">
                <a:solidFill>
                  <a:srgbClr val="C00000"/>
                </a:solidFill>
              </a:rPr>
              <a:t>('TR')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for </a:t>
            </a:r>
            <a:r>
              <a:rPr lang="en-US" sz="1400" b="1" dirty="0" err="1">
                <a:solidFill>
                  <a:srgbClr val="C00000"/>
                </a:solidFill>
              </a:rPr>
              <a:t>i</a:t>
            </a:r>
            <a:r>
              <a:rPr lang="en-US" sz="1400" b="1" dirty="0">
                <a:solidFill>
                  <a:srgbClr val="C00000"/>
                </a:solidFill>
              </a:rPr>
              <a:t> in range(</a:t>
            </a:r>
            <a:r>
              <a:rPr lang="en-US" sz="1400" b="1" dirty="0" err="1">
                <a:solidFill>
                  <a:srgbClr val="C00000"/>
                </a:solidFill>
              </a:rPr>
              <a:t>len</a:t>
            </a:r>
            <a:r>
              <a:rPr lang="en-US" sz="1400" b="1" dirty="0">
                <a:solidFill>
                  <a:srgbClr val="C00000"/>
                </a:solidFill>
              </a:rPr>
              <a:t>(</a:t>
            </a:r>
            <a:r>
              <a:rPr lang="en-US" sz="1400" b="1" dirty="0" err="1">
                <a:solidFill>
                  <a:srgbClr val="C00000"/>
                </a:solidFill>
              </a:rPr>
              <a:t>gcs</a:t>
            </a:r>
            <a:r>
              <a:rPr lang="en-US" sz="1400" b="1" dirty="0">
                <a:solidFill>
                  <a:srgbClr val="C00000"/>
                </a:solidFill>
              </a:rPr>
              <a:t>)):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    for j in range(</a:t>
            </a:r>
            <a:r>
              <a:rPr lang="en-US" sz="1400" b="1" dirty="0" err="1">
                <a:solidFill>
                  <a:srgbClr val="C00000"/>
                </a:solidFill>
              </a:rPr>
              <a:t>i,len</a:t>
            </a:r>
            <a:r>
              <a:rPr lang="en-US" sz="1400" b="1" dirty="0">
                <a:solidFill>
                  <a:srgbClr val="C00000"/>
                </a:solidFill>
              </a:rPr>
              <a:t>(</a:t>
            </a:r>
            <a:r>
              <a:rPr lang="en-US" sz="1400" b="1" dirty="0" err="1">
                <a:solidFill>
                  <a:srgbClr val="C00000"/>
                </a:solidFill>
              </a:rPr>
              <a:t>gcs</a:t>
            </a:r>
            <a:r>
              <a:rPr lang="en-US" sz="1400" b="1" dirty="0">
                <a:solidFill>
                  <a:srgbClr val="C00000"/>
                </a:solidFill>
              </a:rPr>
              <a:t>)):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        </a:t>
            </a:r>
            <a:r>
              <a:rPr lang="en-US" sz="1400" b="1" dirty="0" err="1">
                <a:solidFill>
                  <a:srgbClr val="C00000"/>
                </a:solidFill>
              </a:rPr>
              <a:t>TRTable</a:t>
            </a:r>
            <a:r>
              <a:rPr lang="en-US" sz="1400" b="1" dirty="0">
                <a:solidFill>
                  <a:srgbClr val="C00000"/>
                </a:solidFill>
              </a:rPr>
              <a:t>(</a:t>
            </a:r>
            <a:r>
              <a:rPr lang="en-US" sz="1400" b="1" dirty="0" err="1">
                <a:solidFill>
                  <a:srgbClr val="C00000"/>
                </a:solidFill>
              </a:rPr>
              <a:t>pb+'.tr</a:t>
            </a:r>
            <a:r>
              <a:rPr lang="en-US" sz="1400" b="1" dirty="0">
                <a:solidFill>
                  <a:srgbClr val="C00000"/>
                </a:solidFill>
              </a:rPr>
              <a:t>', [</a:t>
            </a:r>
            <a:r>
              <a:rPr lang="en-US" sz="1400" b="1" dirty="0" err="1">
                <a:solidFill>
                  <a:srgbClr val="C00000"/>
                </a:solidFill>
              </a:rPr>
              <a:t>gcs</a:t>
            </a:r>
            <a:r>
              <a:rPr lang="en-US" sz="1400" b="1" dirty="0">
                <a:solidFill>
                  <a:srgbClr val="C00000"/>
                </a:solidFill>
              </a:rPr>
              <a:t>[</a:t>
            </a:r>
            <a:r>
              <a:rPr lang="en-US" sz="1400" b="1" dirty="0" err="1">
                <a:solidFill>
                  <a:srgbClr val="C00000"/>
                </a:solidFill>
              </a:rPr>
              <a:t>i</a:t>
            </a:r>
            <a:r>
              <a:rPr lang="en-US" sz="1400" b="1" dirty="0">
                <a:solidFill>
                  <a:srgbClr val="C00000"/>
                </a:solidFill>
              </a:rPr>
              <a:t>]], [</a:t>
            </a:r>
            <a:r>
              <a:rPr lang="en-US" sz="1400" b="1" dirty="0" err="1">
                <a:solidFill>
                  <a:srgbClr val="C00000"/>
                </a:solidFill>
              </a:rPr>
              <a:t>gcs</a:t>
            </a:r>
            <a:r>
              <a:rPr lang="en-US" sz="1400" b="1" dirty="0">
                <a:solidFill>
                  <a:srgbClr val="C00000"/>
                </a:solidFill>
              </a:rPr>
              <a:t>[j]])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    for j in range(</a:t>
            </a:r>
            <a:r>
              <a:rPr lang="en-US" sz="1400" b="1" dirty="0" err="1">
                <a:solidFill>
                  <a:srgbClr val="C00000"/>
                </a:solidFill>
              </a:rPr>
              <a:t>len</a:t>
            </a:r>
            <a:r>
              <a:rPr lang="en-US" sz="1400" b="1" dirty="0">
                <a:solidFill>
                  <a:srgbClr val="C00000"/>
                </a:solidFill>
              </a:rPr>
              <a:t>(</a:t>
            </a:r>
            <a:r>
              <a:rPr lang="en-US" sz="1400" b="1" dirty="0" err="1">
                <a:solidFill>
                  <a:srgbClr val="C00000"/>
                </a:solidFill>
              </a:rPr>
              <a:t>dcs</a:t>
            </a:r>
            <a:r>
              <a:rPr lang="en-US" sz="1400" b="1" dirty="0">
                <a:solidFill>
                  <a:srgbClr val="C00000"/>
                </a:solidFill>
              </a:rPr>
              <a:t>)):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        </a:t>
            </a:r>
            <a:r>
              <a:rPr lang="en-US" sz="1400" b="1" dirty="0" err="1">
                <a:solidFill>
                  <a:srgbClr val="C00000"/>
                </a:solidFill>
              </a:rPr>
              <a:t>TRTable</a:t>
            </a:r>
            <a:r>
              <a:rPr lang="en-US" sz="1400" b="1" dirty="0">
                <a:solidFill>
                  <a:srgbClr val="C00000"/>
                </a:solidFill>
              </a:rPr>
              <a:t>(</a:t>
            </a:r>
            <a:r>
              <a:rPr lang="en-US" sz="1400" b="1" dirty="0" err="1">
                <a:solidFill>
                  <a:srgbClr val="C00000"/>
                </a:solidFill>
              </a:rPr>
              <a:t>pb+'.tr</a:t>
            </a:r>
            <a:r>
              <a:rPr lang="en-US" sz="1400" b="1" dirty="0">
                <a:solidFill>
                  <a:srgbClr val="C00000"/>
                </a:solidFill>
              </a:rPr>
              <a:t>', [</a:t>
            </a:r>
            <a:r>
              <a:rPr lang="en-US" sz="1400" b="1" dirty="0" err="1">
                <a:solidFill>
                  <a:srgbClr val="C00000"/>
                </a:solidFill>
              </a:rPr>
              <a:t>gcs</a:t>
            </a:r>
            <a:r>
              <a:rPr lang="en-US" sz="1400" b="1" dirty="0">
                <a:solidFill>
                  <a:srgbClr val="C00000"/>
                </a:solidFill>
              </a:rPr>
              <a:t>[</a:t>
            </a:r>
            <a:r>
              <a:rPr lang="en-US" sz="1400" b="1" dirty="0" err="1">
                <a:solidFill>
                  <a:srgbClr val="C00000"/>
                </a:solidFill>
              </a:rPr>
              <a:t>i</a:t>
            </a:r>
            <a:r>
              <a:rPr lang="en-US" sz="1400" b="1" dirty="0">
                <a:solidFill>
                  <a:srgbClr val="C00000"/>
                </a:solidFill>
              </a:rPr>
              <a:t>]], [</a:t>
            </a:r>
            <a:r>
              <a:rPr lang="en-US" sz="1400" b="1" dirty="0" err="1">
                <a:solidFill>
                  <a:srgbClr val="C00000"/>
                </a:solidFill>
              </a:rPr>
              <a:t>dcs</a:t>
            </a:r>
            <a:r>
              <a:rPr lang="en-US" sz="1400" b="1" dirty="0">
                <a:solidFill>
                  <a:srgbClr val="C00000"/>
                </a:solidFill>
              </a:rPr>
              <a:t>[j]])</a:t>
            </a:r>
          </a:p>
          <a:p>
            <a:r>
              <a:rPr lang="en-US" sz="1400" b="1" dirty="0" err="1">
                <a:solidFill>
                  <a:srgbClr val="C00000"/>
                </a:solidFill>
              </a:rPr>
              <a:t>PrintTable</a:t>
            </a:r>
            <a:r>
              <a:rPr lang="en-US" sz="1400" b="1" dirty="0">
                <a:solidFill>
                  <a:srgbClr val="C00000"/>
                </a:solidFill>
              </a:rPr>
              <a:t>(</a:t>
            </a:r>
            <a:r>
              <a:rPr lang="en-US" sz="1400" b="1" dirty="0" err="1">
                <a:solidFill>
                  <a:srgbClr val="C00000"/>
                </a:solidFill>
              </a:rPr>
              <a:t>pb+'.tr</a:t>
            </a:r>
            <a:r>
              <a:rPr lang="en-US" sz="1400" b="1" dirty="0">
                <a:solidFill>
                  <a:srgbClr val="C00000"/>
                </a:solidFill>
              </a:rPr>
              <a:t>', </a:t>
            </a:r>
            <a:r>
              <a:rPr lang="en-US" sz="1400" b="1" dirty="0" err="1">
                <a:solidFill>
                  <a:srgbClr val="C00000"/>
                </a:solidFill>
              </a:rPr>
              <a:t>pa+'.tr</a:t>
            </a:r>
            <a:r>
              <a:rPr lang="en-US" sz="1400" b="1" dirty="0">
                <a:solidFill>
                  <a:srgbClr val="C00000"/>
                </a:solidFill>
              </a:rPr>
              <a:t>')</a:t>
            </a:r>
          </a:p>
          <a:p>
            <a:r>
              <a:rPr lang="en-US" b="1" dirty="0">
                <a:solidFill>
                  <a:srgbClr val="C00000"/>
                </a:solidFill>
              </a:rPr>
              <a:t>  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66C97-02F0-EA30-0FE0-A199014B9971}"/>
              </a:ext>
            </a:extLst>
          </p:cNvPr>
          <p:cNvSpPr txBox="1"/>
          <p:nvPr/>
        </p:nvSpPr>
        <p:spPr>
          <a:xfrm>
            <a:off x="8610600" y="941296"/>
            <a:ext cx="2716306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/>
              <a:t>WallTime</a:t>
            </a:r>
            <a:r>
              <a:rPr lang="en-US" sz="1300" b="1" dirty="0"/>
              <a:t>('CE')</a:t>
            </a:r>
          </a:p>
          <a:p>
            <a:r>
              <a:rPr lang="en-US" sz="1300" b="1" dirty="0"/>
              <a:t>for </a:t>
            </a:r>
            <a:r>
              <a:rPr lang="en-US" sz="1300" b="1" dirty="0" err="1"/>
              <a:t>i</a:t>
            </a:r>
            <a:r>
              <a:rPr lang="en-US" sz="1300" b="1" dirty="0"/>
              <a:t> in range(</a:t>
            </a:r>
            <a:r>
              <a:rPr lang="en-US" sz="1300" b="1" dirty="0" err="1"/>
              <a:t>len</a:t>
            </a:r>
            <a:r>
              <a:rPr lang="en-US" sz="1300" b="1" dirty="0"/>
              <a:t>(</a:t>
            </a:r>
            <a:r>
              <a:rPr lang="en-US" sz="1300" b="1" dirty="0" err="1"/>
              <a:t>gcs</a:t>
            </a:r>
            <a:r>
              <a:rPr lang="en-US" sz="1300" b="1" dirty="0"/>
              <a:t>)):</a:t>
            </a:r>
          </a:p>
          <a:p>
            <a:r>
              <a:rPr lang="en-US" sz="1300" b="1" dirty="0"/>
              <a:t>    for j in range(</a:t>
            </a:r>
            <a:r>
              <a:rPr lang="en-US" sz="1300" b="1" dirty="0" err="1"/>
              <a:t>i,len</a:t>
            </a:r>
            <a:r>
              <a:rPr lang="en-US" sz="1300" b="1" dirty="0"/>
              <a:t>(</a:t>
            </a:r>
            <a:r>
              <a:rPr lang="en-US" sz="1300" b="1" dirty="0" err="1"/>
              <a:t>gcs</a:t>
            </a:r>
            <a:r>
              <a:rPr lang="en-US" sz="1300" b="1" dirty="0"/>
              <a:t>)):</a:t>
            </a:r>
          </a:p>
          <a:p>
            <a:r>
              <a:rPr lang="en-US" sz="1300" b="1" dirty="0"/>
              <a:t>        </a:t>
            </a:r>
            <a:r>
              <a:rPr lang="en-US" sz="1300" b="1" dirty="0" err="1"/>
              <a:t>CETable</a:t>
            </a:r>
            <a:r>
              <a:rPr lang="en-US" sz="1300" b="1" dirty="0"/>
              <a:t>(pb+'.</a:t>
            </a:r>
            <a:r>
              <a:rPr lang="en-US" sz="1300" b="1" dirty="0" err="1"/>
              <a:t>ce</a:t>
            </a:r>
            <a:r>
              <a:rPr lang="en-US" sz="1300" b="1" dirty="0"/>
              <a:t>', [</a:t>
            </a:r>
            <a:r>
              <a:rPr lang="en-US" sz="1300" b="1" dirty="0" err="1"/>
              <a:t>gcs</a:t>
            </a:r>
            <a:r>
              <a:rPr lang="en-US" sz="1300" b="1" dirty="0"/>
              <a:t>[</a:t>
            </a:r>
            <a:r>
              <a:rPr lang="en-US" sz="1300" b="1" dirty="0" err="1"/>
              <a:t>i</a:t>
            </a:r>
            <a:r>
              <a:rPr lang="en-US" sz="1300" b="1" dirty="0"/>
              <a:t>]], [</a:t>
            </a:r>
            <a:r>
              <a:rPr lang="en-US" sz="1300" b="1" dirty="0" err="1"/>
              <a:t>gcs</a:t>
            </a:r>
            <a:r>
              <a:rPr lang="en-US" sz="1300" b="1" dirty="0"/>
              <a:t>[j]])</a:t>
            </a:r>
          </a:p>
          <a:p>
            <a:r>
              <a:rPr lang="en-US" sz="1300" b="1" dirty="0" err="1"/>
              <a:t>PrintTable</a:t>
            </a:r>
            <a:r>
              <a:rPr lang="en-US" sz="1300" b="1" dirty="0"/>
              <a:t>(pb+'.</a:t>
            </a:r>
            <a:r>
              <a:rPr lang="en-US" sz="1300" b="1" dirty="0" err="1"/>
              <a:t>ce</a:t>
            </a:r>
            <a:r>
              <a:rPr lang="en-US" sz="1300" b="1" dirty="0"/>
              <a:t>', pa+'.</a:t>
            </a:r>
            <a:r>
              <a:rPr lang="en-US" sz="1300" b="1" dirty="0" err="1"/>
              <a:t>ce</a:t>
            </a:r>
            <a:r>
              <a:rPr lang="en-US" sz="1300" b="1" dirty="0"/>
              <a:t>')</a:t>
            </a:r>
          </a:p>
          <a:p>
            <a:endParaRPr lang="en-US" sz="1300" b="1" dirty="0"/>
          </a:p>
          <a:p>
            <a:r>
              <a:rPr lang="en-US" sz="1300" b="1" dirty="0" err="1"/>
              <a:t>WallTime</a:t>
            </a:r>
            <a:r>
              <a:rPr lang="en-US" sz="1300" b="1" dirty="0"/>
              <a:t>('CI')</a:t>
            </a:r>
          </a:p>
          <a:p>
            <a:r>
              <a:rPr lang="en-US" sz="1300" b="1" dirty="0"/>
              <a:t>for </a:t>
            </a:r>
            <a:r>
              <a:rPr lang="en-US" sz="1300" b="1" dirty="0" err="1"/>
              <a:t>i</a:t>
            </a:r>
            <a:r>
              <a:rPr lang="en-US" sz="1300" b="1" dirty="0"/>
              <a:t> in range(</a:t>
            </a:r>
            <a:r>
              <a:rPr lang="en-US" sz="1300" b="1" dirty="0" err="1"/>
              <a:t>len</a:t>
            </a:r>
            <a:r>
              <a:rPr lang="en-US" sz="1300" b="1" dirty="0"/>
              <a:t>(</a:t>
            </a:r>
            <a:r>
              <a:rPr lang="en-US" sz="1300" b="1" dirty="0" err="1"/>
              <a:t>gcs</a:t>
            </a:r>
            <a:r>
              <a:rPr lang="en-US" sz="1300" b="1" dirty="0"/>
              <a:t>)):</a:t>
            </a:r>
          </a:p>
          <a:p>
            <a:r>
              <a:rPr lang="en-US" sz="1300" b="1" dirty="0"/>
              <a:t>    for j in range(</a:t>
            </a:r>
            <a:r>
              <a:rPr lang="en-US" sz="1300" b="1" dirty="0" err="1"/>
              <a:t>len</a:t>
            </a:r>
            <a:r>
              <a:rPr lang="en-US" sz="1300" b="1" dirty="0"/>
              <a:t>(</a:t>
            </a:r>
            <a:r>
              <a:rPr lang="en-US" sz="1300" b="1" dirty="0" err="1"/>
              <a:t>ics</a:t>
            </a:r>
            <a:r>
              <a:rPr lang="en-US" sz="1300" b="1" dirty="0"/>
              <a:t>)):</a:t>
            </a:r>
          </a:p>
          <a:p>
            <a:r>
              <a:rPr lang="en-US" sz="1300" b="1" dirty="0"/>
              <a:t>        </a:t>
            </a:r>
            <a:r>
              <a:rPr lang="en-US" sz="1300" b="1" dirty="0" err="1"/>
              <a:t>CITable</a:t>
            </a:r>
            <a:r>
              <a:rPr lang="en-US" sz="1300" b="1" dirty="0"/>
              <a:t>(</a:t>
            </a:r>
            <a:r>
              <a:rPr lang="en-US" sz="1300" b="1" dirty="0" err="1"/>
              <a:t>pb+'.ci</a:t>
            </a:r>
            <a:r>
              <a:rPr lang="en-US" sz="1300" b="1" dirty="0"/>
              <a:t>', [</a:t>
            </a:r>
            <a:r>
              <a:rPr lang="en-US" sz="1300" b="1" dirty="0" err="1"/>
              <a:t>gcs</a:t>
            </a:r>
            <a:r>
              <a:rPr lang="en-US" sz="1300" b="1" dirty="0"/>
              <a:t>[</a:t>
            </a:r>
            <a:r>
              <a:rPr lang="en-US" sz="1300" b="1" dirty="0" err="1"/>
              <a:t>i</a:t>
            </a:r>
            <a:r>
              <a:rPr lang="en-US" sz="1300" b="1" dirty="0"/>
              <a:t>]], [</a:t>
            </a:r>
            <a:r>
              <a:rPr lang="en-US" sz="1300" b="1" dirty="0" err="1"/>
              <a:t>ics</a:t>
            </a:r>
            <a:r>
              <a:rPr lang="en-US" sz="1300" b="1" dirty="0"/>
              <a:t>[j]])</a:t>
            </a:r>
          </a:p>
          <a:p>
            <a:r>
              <a:rPr lang="en-US" sz="1300" b="1" dirty="0" err="1"/>
              <a:t>PrintTable</a:t>
            </a:r>
            <a:r>
              <a:rPr lang="en-US" sz="1300" b="1" dirty="0"/>
              <a:t>(</a:t>
            </a:r>
            <a:r>
              <a:rPr lang="en-US" sz="1300" b="1" dirty="0" err="1"/>
              <a:t>pb+'.ci</a:t>
            </a:r>
            <a:r>
              <a:rPr lang="en-US" sz="1300" b="1" dirty="0"/>
              <a:t>', </a:t>
            </a:r>
            <a:r>
              <a:rPr lang="en-US" sz="1300" b="1" dirty="0" err="1"/>
              <a:t>pa+'.ci</a:t>
            </a:r>
            <a:r>
              <a:rPr lang="en-US" sz="1300" b="1" dirty="0"/>
              <a:t>')</a:t>
            </a:r>
          </a:p>
          <a:p>
            <a:endParaRPr lang="en-US" sz="1300" b="1" dirty="0"/>
          </a:p>
          <a:p>
            <a:r>
              <a:rPr lang="en-US" sz="1300" b="1" dirty="0" err="1"/>
              <a:t>WallTime</a:t>
            </a:r>
            <a:r>
              <a:rPr lang="en-US" sz="1300" b="1" dirty="0"/>
              <a:t>('RR')</a:t>
            </a:r>
          </a:p>
          <a:p>
            <a:r>
              <a:rPr lang="en-US" sz="1300" b="1" dirty="0"/>
              <a:t>for </a:t>
            </a:r>
            <a:r>
              <a:rPr lang="en-US" sz="1300" b="1" dirty="0" err="1"/>
              <a:t>i</a:t>
            </a:r>
            <a:r>
              <a:rPr lang="en-US" sz="1300" b="1" dirty="0"/>
              <a:t> in range(</a:t>
            </a:r>
            <a:r>
              <a:rPr lang="en-US" sz="1300" b="1" dirty="0" err="1"/>
              <a:t>len</a:t>
            </a:r>
            <a:r>
              <a:rPr lang="en-US" sz="1300" b="1" dirty="0"/>
              <a:t>(</a:t>
            </a:r>
            <a:r>
              <a:rPr lang="en-US" sz="1300" b="1" dirty="0" err="1"/>
              <a:t>gcs</a:t>
            </a:r>
            <a:r>
              <a:rPr lang="en-US" sz="1300" b="1" dirty="0"/>
              <a:t>)):</a:t>
            </a:r>
          </a:p>
          <a:p>
            <a:r>
              <a:rPr lang="en-US" sz="1300" b="1" dirty="0"/>
              <a:t>    for j in range(</a:t>
            </a:r>
            <a:r>
              <a:rPr lang="en-US" sz="1300" b="1" dirty="0" err="1"/>
              <a:t>len</a:t>
            </a:r>
            <a:r>
              <a:rPr lang="en-US" sz="1300" b="1" dirty="0"/>
              <a:t>(</a:t>
            </a:r>
            <a:r>
              <a:rPr lang="en-US" sz="1300" b="1" dirty="0" err="1"/>
              <a:t>ics</a:t>
            </a:r>
            <a:r>
              <a:rPr lang="en-US" sz="1300" b="1" dirty="0"/>
              <a:t>)):</a:t>
            </a:r>
          </a:p>
          <a:p>
            <a:r>
              <a:rPr lang="en-US" sz="1300" b="1" dirty="0"/>
              <a:t>        </a:t>
            </a:r>
            <a:r>
              <a:rPr lang="en-US" sz="1300" b="1" dirty="0" err="1"/>
              <a:t>RRTable</a:t>
            </a:r>
            <a:r>
              <a:rPr lang="en-US" sz="1300" b="1" dirty="0"/>
              <a:t>(pb+'.</a:t>
            </a:r>
            <a:r>
              <a:rPr lang="en-US" sz="1300" b="1" dirty="0" err="1"/>
              <a:t>rr</a:t>
            </a:r>
            <a:r>
              <a:rPr lang="en-US" sz="1300" b="1" dirty="0"/>
              <a:t>', [</a:t>
            </a:r>
            <a:r>
              <a:rPr lang="en-US" sz="1300" b="1" dirty="0" err="1"/>
              <a:t>gcs</a:t>
            </a:r>
            <a:r>
              <a:rPr lang="en-US" sz="1300" b="1" dirty="0"/>
              <a:t>[</a:t>
            </a:r>
            <a:r>
              <a:rPr lang="en-US" sz="1300" b="1" dirty="0" err="1"/>
              <a:t>i</a:t>
            </a:r>
            <a:r>
              <a:rPr lang="en-US" sz="1300" b="1" dirty="0"/>
              <a:t>]], [</a:t>
            </a:r>
            <a:r>
              <a:rPr lang="en-US" sz="1300" b="1" dirty="0" err="1"/>
              <a:t>ics</a:t>
            </a:r>
            <a:r>
              <a:rPr lang="en-US" sz="1300" b="1" dirty="0"/>
              <a:t>[j]])</a:t>
            </a:r>
          </a:p>
          <a:p>
            <a:r>
              <a:rPr lang="en-US" sz="1300" b="1" dirty="0" err="1"/>
              <a:t>PrintTable</a:t>
            </a:r>
            <a:r>
              <a:rPr lang="en-US" sz="1300" b="1" dirty="0"/>
              <a:t>(pb+'.</a:t>
            </a:r>
            <a:r>
              <a:rPr lang="en-US" sz="1300" b="1" dirty="0" err="1"/>
              <a:t>rr</a:t>
            </a:r>
            <a:r>
              <a:rPr lang="en-US" sz="1300" b="1" dirty="0"/>
              <a:t>', pa+'.</a:t>
            </a:r>
            <a:r>
              <a:rPr lang="en-US" sz="1300" b="1" dirty="0" err="1"/>
              <a:t>rr</a:t>
            </a:r>
            <a:r>
              <a:rPr lang="en-US" sz="1300" b="1" dirty="0"/>
              <a:t>')</a:t>
            </a:r>
          </a:p>
          <a:p>
            <a:endParaRPr lang="en-US" sz="1300" b="1" dirty="0"/>
          </a:p>
          <a:p>
            <a:r>
              <a:rPr lang="en-US" sz="1300" b="1" dirty="0" err="1"/>
              <a:t>WallTime</a:t>
            </a:r>
            <a:r>
              <a:rPr lang="en-US" sz="1300" b="1" dirty="0"/>
              <a:t>('AI')</a:t>
            </a:r>
          </a:p>
          <a:p>
            <a:r>
              <a:rPr lang="en-US" sz="1300" b="1" dirty="0"/>
              <a:t>for </a:t>
            </a:r>
            <a:r>
              <a:rPr lang="en-US" sz="1300" b="1" dirty="0" err="1"/>
              <a:t>i</a:t>
            </a:r>
            <a:r>
              <a:rPr lang="en-US" sz="1300" b="1" dirty="0"/>
              <a:t> in range(</a:t>
            </a:r>
            <a:r>
              <a:rPr lang="en-US" sz="1300" b="1" dirty="0" err="1"/>
              <a:t>len</a:t>
            </a:r>
            <a:r>
              <a:rPr lang="en-US" sz="1300" b="1" dirty="0"/>
              <a:t>(</a:t>
            </a:r>
            <a:r>
              <a:rPr lang="en-US" sz="1300" b="1" dirty="0" err="1"/>
              <a:t>dcs</a:t>
            </a:r>
            <a:r>
              <a:rPr lang="en-US" sz="1300" b="1" dirty="0"/>
              <a:t>)):</a:t>
            </a:r>
          </a:p>
          <a:p>
            <a:r>
              <a:rPr lang="en-US" sz="1300" b="1" dirty="0"/>
              <a:t>    for j in range(</a:t>
            </a:r>
            <a:r>
              <a:rPr lang="en-US" sz="1300" b="1" dirty="0" err="1"/>
              <a:t>len</a:t>
            </a:r>
            <a:r>
              <a:rPr lang="en-US" sz="1300" b="1" dirty="0"/>
              <a:t>(</a:t>
            </a:r>
            <a:r>
              <a:rPr lang="en-US" sz="1300" b="1" dirty="0" err="1"/>
              <a:t>ics</a:t>
            </a:r>
            <a:r>
              <a:rPr lang="en-US" sz="1300" b="1" dirty="0"/>
              <a:t>)):</a:t>
            </a:r>
          </a:p>
          <a:p>
            <a:r>
              <a:rPr lang="en-US" sz="1300" b="1" dirty="0"/>
              <a:t>        </a:t>
            </a:r>
            <a:r>
              <a:rPr lang="en-US" sz="1300" b="1" dirty="0" err="1"/>
              <a:t>AITable</a:t>
            </a:r>
            <a:r>
              <a:rPr lang="en-US" sz="1300" b="1" dirty="0"/>
              <a:t>(</a:t>
            </a:r>
            <a:r>
              <a:rPr lang="en-US" sz="1300" b="1" dirty="0" err="1"/>
              <a:t>pb+'.ai</a:t>
            </a:r>
            <a:r>
              <a:rPr lang="en-US" sz="1300" b="1" dirty="0"/>
              <a:t>', [</a:t>
            </a:r>
            <a:r>
              <a:rPr lang="en-US" sz="1300" b="1" dirty="0" err="1"/>
              <a:t>dcs</a:t>
            </a:r>
            <a:r>
              <a:rPr lang="en-US" sz="1300" b="1" dirty="0"/>
              <a:t>[</a:t>
            </a:r>
            <a:r>
              <a:rPr lang="en-US" sz="1300" b="1" dirty="0" err="1"/>
              <a:t>i</a:t>
            </a:r>
            <a:r>
              <a:rPr lang="en-US" sz="1300" b="1" dirty="0"/>
              <a:t>]], [</a:t>
            </a:r>
            <a:r>
              <a:rPr lang="en-US" sz="1300" b="1" dirty="0" err="1"/>
              <a:t>ics</a:t>
            </a:r>
            <a:r>
              <a:rPr lang="en-US" sz="1300" b="1" dirty="0"/>
              <a:t>[j]])</a:t>
            </a:r>
          </a:p>
          <a:p>
            <a:r>
              <a:rPr lang="en-US" sz="1300" b="1" dirty="0" err="1"/>
              <a:t>PrintTable</a:t>
            </a:r>
            <a:r>
              <a:rPr lang="en-US" sz="1300" b="1" dirty="0"/>
              <a:t>(</a:t>
            </a:r>
            <a:r>
              <a:rPr lang="en-US" sz="1300" b="1" dirty="0" err="1"/>
              <a:t>pb+'.ai</a:t>
            </a:r>
            <a:r>
              <a:rPr lang="en-US" sz="1300" b="1" dirty="0"/>
              <a:t>', </a:t>
            </a:r>
            <a:r>
              <a:rPr lang="en-US" sz="1300" b="1" dirty="0" err="1"/>
              <a:t>pa+'.ai</a:t>
            </a:r>
            <a:r>
              <a:rPr lang="en-US" sz="1300" b="1" dirty="0"/>
              <a:t>')</a:t>
            </a:r>
          </a:p>
          <a:p>
            <a:endParaRPr lang="en-US" sz="1300" b="1" dirty="0"/>
          </a:p>
          <a:p>
            <a:r>
              <a:rPr lang="en-US" sz="1300" b="1" dirty="0" err="1"/>
              <a:t>WallTime</a:t>
            </a:r>
            <a:r>
              <a:rPr lang="en-US" sz="1300" b="1" dirty="0"/>
              <a:t>('Done')</a:t>
            </a:r>
          </a:p>
          <a:p>
            <a:endParaRPr lang="en-US" sz="1300" b="1" dirty="0"/>
          </a:p>
          <a:p>
            <a:r>
              <a:rPr lang="en-US" sz="1300" b="1" dirty="0" err="1"/>
              <a:t>FinalizeMPI</a:t>
            </a:r>
            <a:r>
              <a:rPr lang="en-US" sz="1300" b="1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64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C661-C441-17D1-D30B-A10E109F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553" y="364097"/>
            <a:ext cx="10515600" cy="428251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python ex5.py   26   2   1e3   1e2   0.1   0.1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BDCAA-E41F-4DF9-5624-62596CBA3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4" y="900953"/>
            <a:ext cx="2227729" cy="537882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b="1" dirty="0"/>
              <a:t>from </a:t>
            </a:r>
            <a:r>
              <a:rPr lang="en-US" sz="5600" b="1" dirty="0" err="1"/>
              <a:t>pfac.crm</a:t>
            </a:r>
            <a:r>
              <a:rPr lang="en-US" sz="5600" b="1" dirty="0"/>
              <a:t> import *</a:t>
            </a:r>
          </a:p>
          <a:p>
            <a:pPr marL="0" indent="0">
              <a:buNone/>
            </a:pPr>
            <a:r>
              <a:rPr lang="en-US" sz="5600" b="1" dirty="0"/>
              <a:t>from </a:t>
            </a:r>
            <a:r>
              <a:rPr lang="en-US" sz="5600" b="1" dirty="0" err="1"/>
              <a:t>pfac</a:t>
            </a:r>
            <a:r>
              <a:rPr lang="en-US" sz="5600" b="1" dirty="0"/>
              <a:t> import fac</a:t>
            </a:r>
          </a:p>
          <a:p>
            <a:pPr marL="0" indent="0">
              <a:buNone/>
            </a:pPr>
            <a:r>
              <a:rPr lang="en-US" sz="5600" b="1" dirty="0"/>
              <a:t>import sys, </a:t>
            </a:r>
            <a:r>
              <a:rPr lang="en-US" sz="5600" b="1" dirty="0" err="1"/>
              <a:t>os</a:t>
            </a:r>
            <a:endParaRPr lang="en-US" sz="5600" b="1" dirty="0"/>
          </a:p>
          <a:p>
            <a:pPr marL="0" indent="0">
              <a:buNone/>
            </a:pPr>
            <a:endParaRPr lang="en-US" sz="5600" b="1" dirty="0"/>
          </a:p>
          <a:p>
            <a:pPr marL="0" indent="0">
              <a:buNone/>
            </a:pPr>
            <a:r>
              <a:rPr lang="en-US" sz="5600" b="1" dirty="0"/>
              <a:t>z = int(</a:t>
            </a:r>
            <a:r>
              <a:rPr lang="en-US" sz="5600" b="1" dirty="0" err="1"/>
              <a:t>sys.argv</a:t>
            </a:r>
            <a:r>
              <a:rPr lang="en-US" sz="5600" b="1" dirty="0"/>
              <a:t>[1])</a:t>
            </a:r>
          </a:p>
          <a:p>
            <a:pPr marL="0" indent="0">
              <a:buNone/>
            </a:pPr>
            <a:r>
              <a:rPr lang="en-US" sz="5600" b="1" dirty="0"/>
              <a:t>k = int(</a:t>
            </a:r>
            <a:r>
              <a:rPr lang="en-US" sz="5600" b="1" dirty="0" err="1"/>
              <a:t>sys.argv</a:t>
            </a:r>
            <a:r>
              <a:rPr lang="en-US" sz="5600" b="1" dirty="0"/>
              <a:t>[2])</a:t>
            </a:r>
          </a:p>
          <a:p>
            <a:pPr marL="0" indent="0">
              <a:buNone/>
            </a:pPr>
            <a:r>
              <a:rPr lang="en-US" sz="5600" b="1" dirty="0"/>
              <a:t>t = float(</a:t>
            </a:r>
            <a:r>
              <a:rPr lang="en-US" sz="5600" b="1" dirty="0" err="1"/>
              <a:t>sys.argv</a:t>
            </a:r>
            <a:r>
              <a:rPr lang="en-US" sz="5600" b="1" dirty="0"/>
              <a:t>[3])</a:t>
            </a:r>
          </a:p>
          <a:p>
            <a:pPr marL="0" indent="0">
              <a:buNone/>
            </a:pPr>
            <a:r>
              <a:rPr lang="en-US" sz="5600" b="1" dirty="0"/>
              <a:t>d = float(</a:t>
            </a:r>
            <a:r>
              <a:rPr lang="en-US" sz="5600" b="1" dirty="0" err="1"/>
              <a:t>sys.argv</a:t>
            </a:r>
            <a:r>
              <a:rPr lang="en-US" sz="5600" b="1" dirty="0"/>
              <a:t>[4])</a:t>
            </a:r>
          </a:p>
          <a:p>
            <a:pPr marL="0" indent="0">
              <a:buNone/>
            </a:pPr>
            <a:r>
              <a:rPr lang="en-US" sz="5600" b="1" dirty="0"/>
              <a:t>ai = float(</a:t>
            </a:r>
            <a:r>
              <a:rPr lang="en-US" sz="5600" b="1" dirty="0" err="1"/>
              <a:t>sys.argv</a:t>
            </a:r>
            <a:r>
              <a:rPr lang="en-US" sz="5600" b="1" dirty="0"/>
              <a:t>[5])</a:t>
            </a:r>
          </a:p>
          <a:p>
            <a:pPr marL="0" indent="0">
              <a:buNone/>
            </a:pPr>
            <a:r>
              <a:rPr lang="en-US" sz="5600" b="1" dirty="0" err="1"/>
              <a:t>ar</a:t>
            </a:r>
            <a:r>
              <a:rPr lang="en-US" sz="5600" b="1" dirty="0"/>
              <a:t> = float(</a:t>
            </a:r>
            <a:r>
              <a:rPr lang="en-US" sz="5600" b="1" dirty="0" err="1"/>
              <a:t>sys.argv</a:t>
            </a:r>
            <a:r>
              <a:rPr lang="en-US" sz="5600" b="1" dirty="0"/>
              <a:t>[6])</a:t>
            </a:r>
          </a:p>
          <a:p>
            <a:pPr marL="0" indent="0">
              <a:buNone/>
            </a:pPr>
            <a:endParaRPr lang="en-US" sz="5600" b="1" dirty="0"/>
          </a:p>
          <a:p>
            <a:pPr marL="0" indent="0">
              <a:buNone/>
            </a:pPr>
            <a:r>
              <a:rPr lang="en-US" sz="5600" b="1" dirty="0"/>
              <a:t>a = </a:t>
            </a:r>
            <a:r>
              <a:rPr lang="en-US" sz="5600" b="1" dirty="0" err="1"/>
              <a:t>fac.ATOMICSYMBOL</a:t>
            </a:r>
            <a:r>
              <a:rPr lang="en-US" sz="5600" b="1" dirty="0"/>
              <a:t>[z]</a:t>
            </a:r>
          </a:p>
          <a:p>
            <a:pPr marL="0" indent="0">
              <a:buNone/>
            </a:pPr>
            <a:endParaRPr lang="en-US" sz="5600" b="1" dirty="0"/>
          </a:p>
          <a:p>
            <a:pPr marL="0" indent="0">
              <a:buNone/>
            </a:pPr>
            <a:r>
              <a:rPr lang="en-US" sz="5600" b="1" dirty="0"/>
              <a:t>p = '%s%02d'%(</a:t>
            </a:r>
            <a:r>
              <a:rPr lang="en-US" sz="5600" b="1" dirty="0" err="1"/>
              <a:t>a,k</a:t>
            </a:r>
            <a:r>
              <a:rPr lang="en-US" sz="5600" b="1" dirty="0"/>
              <a:t>)</a:t>
            </a:r>
          </a:p>
          <a:p>
            <a:pPr marL="0" indent="0">
              <a:buNone/>
            </a:pPr>
            <a:r>
              <a:rPr lang="en-US" sz="5600" b="1" dirty="0" err="1"/>
              <a:t>pbi</a:t>
            </a:r>
            <a:r>
              <a:rPr lang="en-US" sz="5600" b="1" dirty="0"/>
              <a:t> = '%s%02db'%(a,k-1)</a:t>
            </a:r>
          </a:p>
          <a:p>
            <a:pPr marL="0" indent="0">
              <a:buNone/>
            </a:pPr>
            <a:r>
              <a:rPr lang="en-US" sz="5600" b="1" dirty="0" err="1"/>
              <a:t>pbr</a:t>
            </a:r>
            <a:r>
              <a:rPr lang="en-US" sz="5600" b="1" dirty="0"/>
              <a:t> = '%s%02db'%(a,k+1)</a:t>
            </a:r>
          </a:p>
          <a:p>
            <a:pPr marL="0" indent="0">
              <a:buNone/>
            </a:pPr>
            <a:r>
              <a:rPr lang="en-US" sz="5600" b="1" dirty="0"/>
              <a:t>pb = </a:t>
            </a:r>
            <a:r>
              <a:rPr lang="en-US" sz="5600" b="1" dirty="0" err="1"/>
              <a:t>p+'b</a:t>
            </a:r>
            <a:r>
              <a:rPr lang="en-US" sz="5600" b="1" dirty="0"/>
              <a:t>'</a:t>
            </a:r>
          </a:p>
          <a:p>
            <a:pPr marL="0" indent="0">
              <a:buNone/>
            </a:pPr>
            <a:r>
              <a:rPr lang="en-US" sz="5600" b="1" dirty="0"/>
              <a:t>pa = </a:t>
            </a:r>
            <a:r>
              <a:rPr lang="en-US" sz="5600" b="1" dirty="0" err="1"/>
              <a:t>p+'a</a:t>
            </a:r>
            <a:r>
              <a:rPr lang="en-US" sz="5600" b="1" dirty="0"/>
              <a:t>'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36ECD3-F59A-E091-A75D-8495C3463653}"/>
              </a:ext>
            </a:extLst>
          </p:cNvPr>
          <p:cNvSpPr txBox="1"/>
          <p:nvPr/>
        </p:nvSpPr>
        <p:spPr>
          <a:xfrm>
            <a:off x="2904565" y="900953"/>
            <a:ext cx="222772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C00000"/>
                </a:solidFill>
              </a:rPr>
              <a:t>WallTime</a:t>
            </a:r>
            <a:r>
              <a:rPr lang="en-US" sz="1600" b="1" dirty="0">
                <a:solidFill>
                  <a:srgbClr val="C00000"/>
                </a:solidFill>
              </a:rPr>
              <a:t>('</a:t>
            </a:r>
            <a:r>
              <a:rPr lang="en-US" sz="1600" b="1" dirty="0" err="1">
                <a:solidFill>
                  <a:srgbClr val="C00000"/>
                </a:solidFill>
              </a:rPr>
              <a:t>AddIons</a:t>
            </a:r>
            <a:r>
              <a:rPr lang="en-US" sz="1600" b="1" dirty="0">
                <a:solidFill>
                  <a:srgbClr val="C00000"/>
                </a:solidFill>
              </a:rPr>
              <a:t>')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AddIon</a:t>
            </a:r>
            <a:r>
              <a:rPr lang="en-US" sz="1600" b="1" dirty="0">
                <a:solidFill>
                  <a:srgbClr val="C00000"/>
                </a:solidFill>
              </a:rPr>
              <a:t>(k-1, 0.0, </a:t>
            </a:r>
            <a:r>
              <a:rPr lang="en-US" sz="1600" b="1" dirty="0" err="1">
                <a:solidFill>
                  <a:srgbClr val="C00000"/>
                </a:solidFill>
              </a:rPr>
              <a:t>pbi</a:t>
            </a:r>
            <a:r>
              <a:rPr lang="en-US" sz="1600" b="1" dirty="0">
                <a:solidFill>
                  <a:srgbClr val="C00000"/>
                </a:solidFill>
              </a:rPr>
              <a:t>)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AddIon</a:t>
            </a:r>
            <a:r>
              <a:rPr lang="en-US" sz="1600" b="1" dirty="0">
                <a:solidFill>
                  <a:srgbClr val="C00000"/>
                </a:solidFill>
              </a:rPr>
              <a:t>(k, 0.0, pb)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AddIon</a:t>
            </a:r>
            <a:r>
              <a:rPr lang="en-US" sz="1600" b="1" dirty="0">
                <a:solidFill>
                  <a:srgbClr val="C00000"/>
                </a:solidFill>
              </a:rPr>
              <a:t>(k+1, 0.0, </a:t>
            </a:r>
            <a:r>
              <a:rPr lang="en-US" sz="1600" b="1" dirty="0" err="1">
                <a:solidFill>
                  <a:srgbClr val="C00000"/>
                </a:solidFill>
              </a:rPr>
              <a:t>pbr</a:t>
            </a:r>
            <a:r>
              <a:rPr lang="en-US" sz="1600" b="1" dirty="0">
                <a:solidFill>
                  <a:srgbClr val="C00000"/>
                </a:solidFill>
              </a:rPr>
              <a:t>)</a:t>
            </a:r>
          </a:p>
          <a:p>
            <a:endParaRPr lang="en-US" sz="1600" b="1" dirty="0">
              <a:solidFill>
                <a:srgbClr val="C00000"/>
              </a:solidFill>
            </a:endParaRPr>
          </a:p>
          <a:p>
            <a:r>
              <a:rPr lang="en-US" sz="1600" b="1" dirty="0" err="1">
                <a:solidFill>
                  <a:srgbClr val="C00000"/>
                </a:solidFill>
              </a:rPr>
              <a:t>SetBlocks</a:t>
            </a:r>
            <a:r>
              <a:rPr lang="en-US" sz="1600" b="1" dirty="0">
                <a:solidFill>
                  <a:srgbClr val="C00000"/>
                </a:solidFill>
              </a:rPr>
              <a:t>(0)</a:t>
            </a:r>
          </a:p>
          <a:p>
            <a:endParaRPr lang="en-US" sz="1600" b="1" dirty="0">
              <a:solidFill>
                <a:srgbClr val="C00000"/>
              </a:solidFill>
            </a:endParaRPr>
          </a:p>
          <a:p>
            <a:r>
              <a:rPr lang="en-US" sz="1600" b="1" dirty="0" err="1">
                <a:solidFill>
                  <a:srgbClr val="C00000"/>
                </a:solidFill>
              </a:rPr>
              <a:t>SetEleDist</a:t>
            </a:r>
            <a:r>
              <a:rPr lang="en-US" sz="1600" b="1" dirty="0">
                <a:solidFill>
                  <a:srgbClr val="C00000"/>
                </a:solidFill>
              </a:rPr>
              <a:t>(0, t, -1, -1)</a:t>
            </a:r>
          </a:p>
          <a:p>
            <a:endParaRPr lang="en-US" sz="1600" b="1" dirty="0">
              <a:solidFill>
                <a:srgbClr val="C00000"/>
              </a:solidFill>
            </a:endParaRPr>
          </a:p>
          <a:p>
            <a:r>
              <a:rPr lang="en-US" sz="1600" b="1" dirty="0" err="1">
                <a:solidFill>
                  <a:srgbClr val="C00000"/>
                </a:solidFill>
              </a:rPr>
              <a:t>WallTime</a:t>
            </a:r>
            <a:r>
              <a:rPr lang="en-US" sz="1600" b="1" dirty="0">
                <a:solidFill>
                  <a:srgbClr val="C00000"/>
                </a:solidFill>
              </a:rPr>
              <a:t>('</a:t>
            </a:r>
            <a:r>
              <a:rPr lang="en-US" sz="1600" b="1" dirty="0" err="1">
                <a:solidFill>
                  <a:srgbClr val="C00000"/>
                </a:solidFill>
              </a:rPr>
              <a:t>SetRates</a:t>
            </a:r>
            <a:r>
              <a:rPr lang="en-US" sz="1600" b="1" dirty="0">
                <a:solidFill>
                  <a:srgbClr val="C00000"/>
                </a:solidFill>
              </a:rPr>
              <a:t>')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SetTRRates</a:t>
            </a:r>
            <a:r>
              <a:rPr lang="en-US" sz="1600" b="1" dirty="0">
                <a:solidFill>
                  <a:srgbClr val="C00000"/>
                </a:solidFill>
              </a:rPr>
              <a:t>(0)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SetCERates</a:t>
            </a:r>
            <a:r>
              <a:rPr lang="en-US" sz="1600" b="1" dirty="0">
                <a:solidFill>
                  <a:srgbClr val="C00000"/>
                </a:solidFill>
              </a:rPr>
              <a:t>(1)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SetCIRates</a:t>
            </a:r>
            <a:r>
              <a:rPr lang="en-US" sz="1600" b="1" dirty="0">
                <a:solidFill>
                  <a:srgbClr val="C00000"/>
                </a:solidFill>
              </a:rPr>
              <a:t>(1)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SetRRRates</a:t>
            </a:r>
            <a:r>
              <a:rPr lang="en-US" sz="1600" b="1" dirty="0">
                <a:solidFill>
                  <a:srgbClr val="C00000"/>
                </a:solidFill>
              </a:rPr>
              <a:t>(0)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SetAIRates</a:t>
            </a:r>
            <a:r>
              <a:rPr lang="en-US" sz="1600" b="1" dirty="0">
                <a:solidFill>
                  <a:srgbClr val="C00000"/>
                </a:solidFill>
              </a:rPr>
              <a:t>(1)</a:t>
            </a:r>
          </a:p>
          <a:p>
            <a:endParaRPr lang="en-US" sz="1600" b="1" dirty="0">
              <a:solidFill>
                <a:srgbClr val="C00000"/>
              </a:solidFill>
            </a:endParaRPr>
          </a:p>
          <a:p>
            <a:r>
              <a:rPr lang="en-US" sz="1600" b="1" dirty="0" err="1">
                <a:solidFill>
                  <a:srgbClr val="C00000"/>
                </a:solidFill>
              </a:rPr>
              <a:t>SetAbund</a:t>
            </a:r>
            <a:r>
              <a:rPr lang="en-US" sz="1600" b="1" dirty="0">
                <a:solidFill>
                  <a:srgbClr val="C00000"/>
                </a:solidFill>
              </a:rPr>
              <a:t>(k-1, ai)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SetAbund</a:t>
            </a:r>
            <a:r>
              <a:rPr lang="en-US" sz="1600" b="1" dirty="0">
                <a:solidFill>
                  <a:srgbClr val="C00000"/>
                </a:solidFill>
              </a:rPr>
              <a:t>(k, 1.0)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SetAbund</a:t>
            </a:r>
            <a:r>
              <a:rPr lang="en-US" sz="1600" b="1" dirty="0">
                <a:solidFill>
                  <a:srgbClr val="C00000"/>
                </a:solidFill>
              </a:rPr>
              <a:t>(k+1, </a:t>
            </a:r>
            <a:r>
              <a:rPr lang="en-US" sz="1600" b="1" dirty="0" err="1">
                <a:solidFill>
                  <a:srgbClr val="C00000"/>
                </a:solidFill>
              </a:rPr>
              <a:t>ar</a:t>
            </a:r>
            <a:r>
              <a:rPr lang="en-US" sz="1600" b="1" dirty="0">
                <a:solidFill>
                  <a:srgbClr val="C0000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95FFA9-3A7B-14FC-7578-B19E1C1B86E7}"/>
              </a:ext>
            </a:extLst>
          </p:cNvPr>
          <p:cNvSpPr txBox="1"/>
          <p:nvPr/>
        </p:nvSpPr>
        <p:spPr>
          <a:xfrm>
            <a:off x="5495365" y="941294"/>
            <a:ext cx="516815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SetEleDensity</a:t>
            </a:r>
            <a:r>
              <a:rPr lang="en-US" sz="1600" b="1" dirty="0"/>
              <a:t>(d)</a:t>
            </a:r>
          </a:p>
          <a:p>
            <a:endParaRPr lang="en-US" sz="1600" b="1" dirty="0"/>
          </a:p>
          <a:p>
            <a:r>
              <a:rPr lang="en-US" sz="1600" b="1" dirty="0" err="1"/>
              <a:t>InitBlocks</a:t>
            </a:r>
            <a:r>
              <a:rPr lang="en-US" sz="1600" b="1" dirty="0"/>
              <a:t>()</a:t>
            </a:r>
          </a:p>
          <a:p>
            <a:r>
              <a:rPr lang="en-US" sz="1600" b="1" dirty="0" err="1"/>
              <a:t>LevelPopulation</a:t>
            </a:r>
            <a:r>
              <a:rPr lang="en-US" sz="1600" b="1" dirty="0"/>
              <a:t>()</a:t>
            </a:r>
          </a:p>
          <a:p>
            <a:r>
              <a:rPr lang="en-US" sz="1600" b="1" dirty="0" err="1"/>
              <a:t>DumpRates</a:t>
            </a:r>
            <a:r>
              <a:rPr lang="en-US" sz="1600" b="1" dirty="0"/>
              <a:t>(pa+'.r0', -1, 0, -1, 1)</a:t>
            </a:r>
          </a:p>
          <a:p>
            <a:r>
              <a:rPr lang="en-US" sz="1600" b="1" dirty="0" err="1"/>
              <a:t>DumpRates</a:t>
            </a:r>
            <a:r>
              <a:rPr lang="en-US" sz="1600" b="1" dirty="0"/>
              <a:t>(pa+'.r1', -1, 1, -1, 1)</a:t>
            </a:r>
          </a:p>
          <a:p>
            <a:r>
              <a:rPr lang="en-US" sz="1600" b="1" dirty="0" err="1"/>
              <a:t>DumpRates</a:t>
            </a:r>
            <a:r>
              <a:rPr lang="en-US" sz="1600" b="1" dirty="0"/>
              <a:t>(pa+'.r3', -1, 3, -1, 1)</a:t>
            </a:r>
          </a:p>
          <a:p>
            <a:endParaRPr lang="en-US" sz="1600" b="1" dirty="0"/>
          </a:p>
          <a:p>
            <a:r>
              <a:rPr lang="en-US" sz="1600" b="1" dirty="0" err="1"/>
              <a:t>SpecTable</a:t>
            </a:r>
            <a:r>
              <a:rPr lang="en-US" sz="1600" b="1" dirty="0"/>
              <a:t>(pb+'.</a:t>
            </a:r>
            <a:r>
              <a:rPr lang="en-US" sz="1600" b="1" dirty="0" err="1"/>
              <a:t>sp</a:t>
            </a:r>
            <a:r>
              <a:rPr lang="en-US" sz="1600" b="1" dirty="0"/>
              <a:t>', 0)</a:t>
            </a:r>
          </a:p>
          <a:p>
            <a:r>
              <a:rPr lang="en-US" sz="1600" b="1" dirty="0" err="1"/>
              <a:t>PrintTable</a:t>
            </a:r>
            <a:r>
              <a:rPr lang="en-US" sz="1600" b="1" dirty="0"/>
              <a:t>(pb+'.</a:t>
            </a:r>
            <a:r>
              <a:rPr lang="en-US" sz="1600" b="1" dirty="0" err="1"/>
              <a:t>sp</a:t>
            </a:r>
            <a:r>
              <a:rPr lang="en-US" sz="1600" b="1" dirty="0"/>
              <a:t>', pa+'.</a:t>
            </a:r>
            <a:r>
              <a:rPr lang="en-US" sz="1600" b="1" dirty="0" err="1"/>
              <a:t>sp</a:t>
            </a:r>
            <a:r>
              <a:rPr lang="en-US" sz="1600" b="1" dirty="0"/>
              <a:t>')</a:t>
            </a:r>
          </a:p>
          <a:p>
            <a:endParaRPr lang="en-US" sz="1600" b="1" dirty="0"/>
          </a:p>
          <a:p>
            <a:r>
              <a:rPr lang="en-US" sz="1600" b="1" dirty="0"/>
              <a:t>if </a:t>
            </a:r>
            <a:r>
              <a:rPr lang="en-US" sz="1600" b="1" dirty="0" err="1"/>
              <a:t>os.path.exists</a:t>
            </a:r>
            <a:r>
              <a:rPr lang="en-US" sz="1600" b="1" dirty="0"/>
              <a:t>(</a:t>
            </a:r>
            <a:r>
              <a:rPr lang="en-US" sz="1600" b="1" dirty="0" err="1"/>
              <a:t>pa+'.ln</a:t>
            </a:r>
            <a:r>
              <a:rPr lang="en-US" sz="1600" b="1" dirty="0"/>
              <a:t>'):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os.system</a:t>
            </a:r>
            <a:r>
              <a:rPr lang="en-US" sz="1600" b="1" dirty="0"/>
              <a:t>('rm '+</a:t>
            </a:r>
            <a:r>
              <a:rPr lang="en-US" sz="1600" b="1" dirty="0" err="1"/>
              <a:t>pa+'.ln</a:t>
            </a:r>
            <a:r>
              <a:rPr lang="en-US" sz="1600" b="1" dirty="0"/>
              <a:t>’)</a:t>
            </a:r>
          </a:p>
          <a:p>
            <a:endParaRPr lang="en-US" sz="1600" b="1" dirty="0"/>
          </a:p>
          <a:p>
            <a:r>
              <a:rPr lang="en-US" sz="1600" b="1" dirty="0" err="1"/>
              <a:t>SelectLines</a:t>
            </a:r>
            <a:r>
              <a:rPr lang="en-US" sz="1600" b="1" dirty="0"/>
              <a:t>(pb+'.</a:t>
            </a:r>
            <a:r>
              <a:rPr lang="en-US" sz="1600" b="1" dirty="0" err="1"/>
              <a:t>sp</a:t>
            </a:r>
            <a:r>
              <a:rPr lang="en-US" sz="1600" b="1" dirty="0"/>
              <a:t>', </a:t>
            </a:r>
            <a:r>
              <a:rPr lang="en-US" sz="1600" b="1" dirty="0" err="1"/>
              <a:t>pa+'.ln</a:t>
            </a:r>
            <a:r>
              <a:rPr lang="en-US" sz="1600" b="1" dirty="0"/>
              <a:t>', 1, 201, 0, 1e5, 0)</a:t>
            </a:r>
          </a:p>
          <a:p>
            <a:r>
              <a:rPr lang="en-US" sz="1600" b="1" dirty="0" err="1"/>
              <a:t>SelectLines</a:t>
            </a:r>
            <a:r>
              <a:rPr lang="en-US" sz="1600" b="1" dirty="0"/>
              <a:t>(pb+'.</a:t>
            </a:r>
            <a:r>
              <a:rPr lang="en-US" sz="1600" b="1" dirty="0" err="1"/>
              <a:t>sp</a:t>
            </a:r>
            <a:r>
              <a:rPr lang="en-US" sz="1600" b="1" dirty="0"/>
              <a:t>', </a:t>
            </a:r>
            <a:r>
              <a:rPr lang="en-US" sz="1600" b="1" dirty="0" err="1"/>
              <a:t>pa+'.ln</a:t>
            </a:r>
            <a:r>
              <a:rPr lang="en-US" sz="1600" b="1" dirty="0"/>
              <a:t>', 2, 201, 0, 1e5, 0)</a:t>
            </a:r>
          </a:p>
          <a:p>
            <a:r>
              <a:rPr lang="en-US" sz="1600" b="1" dirty="0" err="1"/>
              <a:t>SelectLines</a:t>
            </a:r>
            <a:r>
              <a:rPr lang="en-US" sz="1600" b="1" dirty="0"/>
              <a:t>(pb+'.</a:t>
            </a:r>
            <a:r>
              <a:rPr lang="en-US" sz="1600" b="1" dirty="0" err="1"/>
              <a:t>sp</a:t>
            </a:r>
            <a:r>
              <a:rPr lang="en-US" sz="1600" b="1" dirty="0"/>
              <a:t>', </a:t>
            </a:r>
            <a:r>
              <a:rPr lang="en-US" sz="1600" b="1" dirty="0" err="1"/>
              <a:t>pa+'.ln</a:t>
            </a:r>
            <a:r>
              <a:rPr lang="en-US" sz="1600" b="1" dirty="0"/>
              <a:t>', 2, 20201, 0, 1e5, 0)</a:t>
            </a:r>
          </a:p>
          <a:p>
            <a:endParaRPr lang="en-US" sz="1600" b="1" dirty="0"/>
          </a:p>
          <a:p>
            <a:r>
              <a:rPr lang="en-US" sz="1600" b="1" dirty="0" err="1"/>
              <a:t>WallTime</a:t>
            </a:r>
            <a:r>
              <a:rPr lang="en-US" sz="1600" b="1" dirty="0"/>
              <a:t>('Done')</a:t>
            </a:r>
          </a:p>
        </p:txBody>
      </p:sp>
    </p:spTree>
    <p:extLst>
      <p:ext uri="{BB962C8B-B14F-4D97-AF65-F5344CB8AC3E}">
        <p14:creationId xmlns:p14="http://schemas.microsoft.com/office/powerpoint/2010/main" val="4176474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C539-468D-C7D1-E9C5-46F75568C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24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Plasma Screening Potential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F194F-48FE-CDC0-8B88-7E1070198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366"/>
            <a:ext cx="10515600" cy="48725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Effects of plasma electrons and ions on the atomic structure.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PlasmaScreen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zp</a:t>
            </a:r>
            <a:r>
              <a:rPr lang="en-US" dirty="0">
                <a:solidFill>
                  <a:srgbClr val="C00000"/>
                </a:solidFill>
              </a:rPr>
              <a:t>, ne, </a:t>
            </a:r>
            <a:r>
              <a:rPr lang="en-US" dirty="0" err="1">
                <a:solidFill>
                  <a:srgbClr val="C00000"/>
                </a:solidFill>
              </a:rPr>
              <a:t>te</a:t>
            </a:r>
            <a:r>
              <a:rPr lang="en-US" dirty="0">
                <a:solidFill>
                  <a:srgbClr val="C00000"/>
                </a:solidFill>
              </a:rPr>
              <a:t>, mode, zs)</a:t>
            </a:r>
          </a:p>
          <a:p>
            <a:pPr marL="0" indent="0">
              <a:buNone/>
            </a:pPr>
            <a:r>
              <a:rPr lang="en-US" dirty="0" err="1"/>
              <a:t>zp</a:t>
            </a:r>
            <a:r>
              <a:rPr lang="en-US" dirty="0"/>
              <a:t> = free electrons per ion</a:t>
            </a:r>
          </a:p>
          <a:p>
            <a:pPr marL="0" indent="0">
              <a:buNone/>
            </a:pPr>
            <a:r>
              <a:rPr lang="en-US" dirty="0"/>
              <a:t>ne = electron density in 10^24</a:t>
            </a:r>
          </a:p>
          <a:p>
            <a:pPr marL="0" indent="0">
              <a:buNone/>
            </a:pPr>
            <a:r>
              <a:rPr lang="en-US" dirty="0" err="1"/>
              <a:t>te</a:t>
            </a:r>
            <a:r>
              <a:rPr lang="en-US" dirty="0"/>
              <a:t> = electron temperature in eV</a:t>
            </a:r>
          </a:p>
          <a:p>
            <a:pPr marL="0" indent="0">
              <a:buNone/>
            </a:pPr>
            <a:r>
              <a:rPr lang="en-US" dirty="0"/>
              <a:t>mode = 0 Ion –sphere model (if </a:t>
            </a:r>
            <a:r>
              <a:rPr lang="en-US" dirty="0" err="1"/>
              <a:t>te</a:t>
            </a:r>
            <a:r>
              <a:rPr lang="en-US" dirty="0"/>
              <a:t>=0, uniform ion sphere)</a:t>
            </a:r>
          </a:p>
          <a:p>
            <a:pPr marL="0" indent="0">
              <a:buNone/>
            </a:pPr>
            <a:r>
              <a:rPr lang="en-US" dirty="0"/>
              <a:t>           =  1 Debye-</a:t>
            </a:r>
            <a:r>
              <a:rPr lang="en-US" dirty="0" err="1"/>
              <a:t>Huckel</a:t>
            </a:r>
            <a:r>
              <a:rPr lang="en-US" dirty="0"/>
              <a:t> screening</a:t>
            </a:r>
          </a:p>
          <a:p>
            <a:pPr marL="0" indent="0">
              <a:buNone/>
            </a:pPr>
            <a:r>
              <a:rPr lang="en-US" dirty="0"/>
              <a:t>           =  2 </a:t>
            </a:r>
            <a:r>
              <a:rPr lang="en-US" dirty="0" err="1"/>
              <a:t>Stward-Pyatt</a:t>
            </a:r>
            <a:r>
              <a:rPr lang="en-US" dirty="0"/>
              <a:t> potential</a:t>
            </a:r>
          </a:p>
          <a:p>
            <a:pPr marL="0" indent="0">
              <a:buNone/>
            </a:pPr>
            <a:r>
              <a:rPr lang="en-US" dirty="0"/>
              <a:t>zs = an extra parameter for SP mode</a:t>
            </a:r>
          </a:p>
          <a:p>
            <a:pPr marL="0" indent="0">
              <a:buNone/>
            </a:pPr>
            <a:r>
              <a:rPr lang="en-US" dirty="0"/>
              <a:t>        define screening electrons from  a plasma mixture, zs=&lt;z^2&gt;/&lt;z&gt;</a:t>
            </a:r>
          </a:p>
        </p:txBody>
      </p:sp>
    </p:spTree>
    <p:extLst>
      <p:ext uri="{BB962C8B-B14F-4D97-AF65-F5344CB8AC3E}">
        <p14:creationId xmlns:p14="http://schemas.microsoft.com/office/powerpoint/2010/main" val="2973658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0A72-9C1B-9ECC-CC9D-8821C590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53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Handling FAC output files (ascii)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0BDF8-4942-09D1-15DC-2FCA8B25B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2660"/>
            <a:ext cx="10515600" cy="50743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MemENTable</a:t>
            </a:r>
            <a:r>
              <a:rPr lang="en-US" dirty="0"/>
              <a:t>(</a:t>
            </a:r>
            <a:r>
              <a:rPr lang="en-US" dirty="0" err="1"/>
              <a:t>enbfile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PrintTable</a:t>
            </a:r>
            <a:r>
              <a:rPr lang="en-US" dirty="0"/>
              <a:t>(</a:t>
            </a:r>
            <a:r>
              <a:rPr lang="en-US" dirty="0" err="1"/>
              <a:t>bfile</a:t>
            </a:r>
            <a:r>
              <a:rPr lang="en-US" dirty="0"/>
              <a:t>, </a:t>
            </a:r>
            <a:r>
              <a:rPr lang="en-US" dirty="0" err="1"/>
              <a:t>afile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Converts FAC binary output to ascii format.</a:t>
            </a:r>
          </a:p>
          <a:p>
            <a:pPr marL="0" indent="0">
              <a:buNone/>
            </a:pPr>
            <a:r>
              <a:rPr lang="en-US" dirty="0" err="1"/>
              <a:t>pfac.rfac</a:t>
            </a:r>
            <a:r>
              <a:rPr lang="en-US" dirty="0"/>
              <a:t> module provides functions to read ascii files.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read_en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), </a:t>
            </a:r>
            <a:r>
              <a:rPr lang="en-US" dirty="0" err="1">
                <a:solidFill>
                  <a:srgbClr val="C00000"/>
                </a:solidFill>
              </a:rPr>
              <a:t>read_tr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), </a:t>
            </a:r>
            <a:r>
              <a:rPr lang="en-US" dirty="0" err="1">
                <a:solidFill>
                  <a:srgbClr val="C00000"/>
                </a:solidFill>
              </a:rPr>
              <a:t>read_ce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), </a:t>
            </a:r>
            <a:r>
              <a:rPr lang="en-US" dirty="0" err="1">
                <a:solidFill>
                  <a:srgbClr val="C00000"/>
                </a:solidFill>
              </a:rPr>
              <a:t>read_ci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read_rr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), </a:t>
            </a:r>
            <a:r>
              <a:rPr lang="en-US" dirty="0" err="1">
                <a:solidFill>
                  <a:srgbClr val="C00000"/>
                </a:solidFill>
              </a:rPr>
              <a:t>read_ai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), </a:t>
            </a:r>
            <a:r>
              <a:rPr lang="en-US" dirty="0" err="1">
                <a:solidFill>
                  <a:srgbClr val="C00000"/>
                </a:solidFill>
              </a:rPr>
              <a:t>read_wfun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), </a:t>
            </a:r>
            <a:r>
              <a:rPr lang="en-US" dirty="0" err="1">
                <a:solidFill>
                  <a:srgbClr val="C00000"/>
                </a:solidFill>
              </a:rPr>
              <a:t>read_pot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read_sp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), </a:t>
            </a:r>
            <a:r>
              <a:rPr lang="en-US" dirty="0" err="1">
                <a:solidFill>
                  <a:srgbClr val="C00000"/>
                </a:solidFill>
              </a:rPr>
              <a:t>read_bst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), </a:t>
            </a:r>
            <a:r>
              <a:rPr lang="en-US" dirty="0" err="1">
                <a:solidFill>
                  <a:srgbClr val="C00000"/>
                </a:solidFill>
              </a:rPr>
              <a:t>read_mix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load_fac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).</a:t>
            </a:r>
          </a:p>
          <a:p>
            <a:pPr marL="0" indent="0">
              <a:buNone/>
            </a:pPr>
            <a:r>
              <a:rPr lang="en-US" dirty="0"/>
              <a:t>d = FLEV(</a:t>
            </a:r>
            <a:r>
              <a:rPr lang="en-US" dirty="0" err="1"/>
              <a:t>fname</a:t>
            </a:r>
            <a:r>
              <a:rPr lang="en-US" dirty="0"/>
              <a:t>) returns a python obj for the level structure.</a:t>
            </a:r>
          </a:p>
          <a:p>
            <a:pPr marL="0" indent="0">
              <a:buNone/>
            </a:pPr>
            <a:r>
              <a:rPr lang="en-US" dirty="0"/>
              <a:t>d1 = FLEV(f1), d2=FLEV(f2) </a:t>
            </a:r>
          </a:p>
          <a:p>
            <a:pPr marL="0" indent="0">
              <a:buNone/>
            </a:pPr>
            <a:r>
              <a:rPr lang="en-US" dirty="0"/>
              <a:t>d1.match(d2) attempts to match the level structure of f1 to that of f2. </a:t>
            </a:r>
          </a:p>
        </p:txBody>
      </p:sp>
    </p:spTree>
    <p:extLst>
      <p:ext uri="{BB962C8B-B14F-4D97-AF65-F5344CB8AC3E}">
        <p14:creationId xmlns:p14="http://schemas.microsoft.com/office/powerpoint/2010/main" val="1280031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00534-D872-0163-7B0C-9EF8A1A6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40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Handling FAC output files (binary)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2C40F-1A1E-B9A5-D9CB-C7C5C0F35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8530"/>
            <a:ext cx="10515600" cy="516843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MemENTable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ebfile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InterpCross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bfile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ofile</a:t>
            </a:r>
            <a:r>
              <a:rPr lang="en-US" dirty="0">
                <a:solidFill>
                  <a:srgbClr val="C00000"/>
                </a:solidFill>
              </a:rPr>
              <a:t>, i0, i1, </a:t>
            </a:r>
            <a:r>
              <a:rPr lang="en-US" dirty="0" err="1">
                <a:solidFill>
                  <a:srgbClr val="C00000"/>
                </a:solidFill>
              </a:rPr>
              <a:t>elist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mp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Interpolate the cross sections for a specified list of energies.</a:t>
            </a:r>
          </a:p>
          <a:p>
            <a:pPr marL="0" indent="0">
              <a:buNone/>
            </a:pPr>
            <a:r>
              <a:rPr lang="en-US" dirty="0"/>
              <a:t>Works on binary files from CE, CI, RR. </a:t>
            </a:r>
          </a:p>
          <a:p>
            <a:pPr marL="0" indent="0">
              <a:buNone/>
            </a:pPr>
            <a:r>
              <a:rPr lang="en-US" dirty="0"/>
              <a:t>i0 is the lower (bound) level index</a:t>
            </a:r>
          </a:p>
          <a:p>
            <a:pPr marL="0" indent="0">
              <a:buNone/>
            </a:pPr>
            <a:r>
              <a:rPr lang="en-US" dirty="0"/>
              <a:t>i1 is the upper (ionized) level index</a:t>
            </a:r>
          </a:p>
          <a:p>
            <a:pPr marL="0" indent="0">
              <a:buNone/>
            </a:pPr>
            <a:r>
              <a:rPr lang="en-US" dirty="0" err="1"/>
              <a:t>elist</a:t>
            </a:r>
            <a:r>
              <a:rPr lang="en-US" dirty="0"/>
              <a:t> a list of energies in eV</a:t>
            </a:r>
          </a:p>
          <a:p>
            <a:pPr marL="0" indent="0">
              <a:buNone/>
            </a:pPr>
            <a:r>
              <a:rPr lang="en-US" dirty="0" err="1"/>
              <a:t>mp</a:t>
            </a:r>
            <a:r>
              <a:rPr lang="en-US" dirty="0"/>
              <a:t> = 0, </a:t>
            </a:r>
            <a:r>
              <a:rPr lang="en-US" dirty="0" err="1"/>
              <a:t>elist</a:t>
            </a:r>
            <a:r>
              <a:rPr lang="en-US" dirty="0"/>
              <a:t> is given as the incident electron, </a:t>
            </a:r>
            <a:r>
              <a:rPr lang="en-US" dirty="0" err="1"/>
              <a:t>mp</a:t>
            </a:r>
            <a:r>
              <a:rPr lang="en-US" dirty="0"/>
              <a:t>=1 for outgoing.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MaxwellRate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bfile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ofile</a:t>
            </a:r>
            <a:r>
              <a:rPr lang="en-US" dirty="0">
                <a:solidFill>
                  <a:srgbClr val="C00000"/>
                </a:solidFill>
              </a:rPr>
              <a:t>, i0, i1, </a:t>
            </a:r>
            <a:r>
              <a:rPr lang="en-US" dirty="0" err="1">
                <a:solidFill>
                  <a:srgbClr val="C00000"/>
                </a:solidFill>
              </a:rPr>
              <a:t>tlist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Integrate cross section over thermal distribution to obtain rate coef.</a:t>
            </a:r>
          </a:p>
        </p:txBody>
      </p:sp>
    </p:spTree>
    <p:extLst>
      <p:ext uri="{BB962C8B-B14F-4D97-AF65-F5344CB8AC3E}">
        <p14:creationId xmlns:p14="http://schemas.microsoft.com/office/powerpoint/2010/main" val="4116496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98E9-0932-8825-513B-B84CDEF0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651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Handling FAC output files (binary cont.)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06DEE-244D-16BE-2D3A-27DDBD97E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3"/>
            <a:ext cx="10515600" cy="4545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TotalRRCross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bfile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ofile</a:t>
            </a:r>
            <a:r>
              <a:rPr lang="en-US" dirty="0">
                <a:solidFill>
                  <a:srgbClr val="C00000"/>
                </a:solidFill>
              </a:rPr>
              <a:t>, i0, </a:t>
            </a:r>
            <a:r>
              <a:rPr lang="en-US" dirty="0" err="1">
                <a:solidFill>
                  <a:srgbClr val="C00000"/>
                </a:solidFill>
              </a:rPr>
              <a:t>elist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Sum RR cross sections from level i0 to all possible final states.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TotalCICross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bfile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ofile</a:t>
            </a:r>
            <a:r>
              <a:rPr lang="en-US" dirty="0">
                <a:solidFill>
                  <a:srgbClr val="C00000"/>
                </a:solidFill>
              </a:rPr>
              <a:t>, i0, </a:t>
            </a:r>
            <a:r>
              <a:rPr lang="en-US" dirty="0" err="1">
                <a:solidFill>
                  <a:srgbClr val="C00000"/>
                </a:solidFill>
              </a:rPr>
              <a:t>elist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Sum CI cross sections from initial bound state i0 to all ionized states.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TotalPICross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bfile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ofile</a:t>
            </a:r>
            <a:r>
              <a:rPr lang="en-US" dirty="0">
                <a:solidFill>
                  <a:srgbClr val="C00000"/>
                </a:solidFill>
              </a:rPr>
              <a:t>, i0, </a:t>
            </a:r>
            <a:r>
              <a:rPr lang="en-US" dirty="0" err="1">
                <a:solidFill>
                  <a:srgbClr val="C00000"/>
                </a:solidFill>
              </a:rPr>
              <a:t>elist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Sum PI cross sections from initial bound state i0 to all ionized states.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JoinTable</a:t>
            </a:r>
            <a:r>
              <a:rPr lang="en-US" dirty="0">
                <a:solidFill>
                  <a:srgbClr val="C00000"/>
                </a:solidFill>
              </a:rPr>
              <a:t>(f0, f1, fc)</a:t>
            </a:r>
          </a:p>
          <a:p>
            <a:pPr marL="0" indent="0">
              <a:buNone/>
            </a:pPr>
            <a:r>
              <a:rPr lang="en-US" dirty="0"/>
              <a:t>Join two binary files f0 and f1 to a combined file fc.</a:t>
            </a:r>
          </a:p>
        </p:txBody>
      </p:sp>
    </p:spTree>
    <p:extLst>
      <p:ext uri="{BB962C8B-B14F-4D97-AF65-F5344CB8AC3E}">
        <p14:creationId xmlns:p14="http://schemas.microsoft.com/office/powerpoint/2010/main" val="1537849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8117-850C-213B-368B-3485DDEED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132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Additional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182F8-1059-FEE1-B80A-BDF0A9072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624"/>
            <a:ext cx="10515600" cy="4684339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 MBPT</a:t>
            </a:r>
          </a:p>
          <a:p>
            <a:r>
              <a:rPr lang="en-US" dirty="0" err="1"/>
              <a:t>Rmatrix</a:t>
            </a:r>
            <a:endParaRPr lang="en-US" dirty="0"/>
          </a:p>
          <a:p>
            <a:r>
              <a:rPr lang="en-US" dirty="0"/>
              <a:t>Electron impact Stark width and shift</a:t>
            </a:r>
          </a:p>
          <a:p>
            <a:r>
              <a:rPr lang="en-US" dirty="0"/>
              <a:t>Effects of external E &amp; B fields</a:t>
            </a:r>
          </a:p>
          <a:p>
            <a:r>
              <a:rPr lang="en-US" dirty="0"/>
              <a:t>Transitions between magnetic sublevels, polarization</a:t>
            </a:r>
          </a:p>
          <a:p>
            <a:r>
              <a:rPr lang="en-US" dirty="0"/>
              <a:t>Unresolved transition arrays (UTA)</a:t>
            </a:r>
          </a:p>
          <a:p>
            <a:r>
              <a:rPr lang="en-US" dirty="0"/>
              <a:t>Charge exchange in Landau-Zener approximation</a:t>
            </a:r>
          </a:p>
          <a:p>
            <a:r>
              <a:rPr lang="en-US" dirty="0"/>
              <a:t>Muonic atom (or any other charged particles instead of electron)</a:t>
            </a:r>
          </a:p>
          <a:p>
            <a:r>
              <a:rPr lang="en-US" dirty="0"/>
              <a:t>Average atom models</a:t>
            </a:r>
          </a:p>
        </p:txBody>
      </p:sp>
    </p:spTree>
    <p:extLst>
      <p:ext uri="{BB962C8B-B14F-4D97-AF65-F5344CB8AC3E}">
        <p14:creationId xmlns:p14="http://schemas.microsoft.com/office/powerpoint/2010/main" val="1725400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707C-B9BF-726F-87A2-88D5D571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153"/>
            <a:ext cx="10515600" cy="900953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Integration with Prism </a:t>
            </a:r>
            <a:r>
              <a:rPr lang="en-US" dirty="0" err="1">
                <a:solidFill>
                  <a:srgbClr val="00B050"/>
                </a:solidFill>
              </a:rPr>
              <a:t>Softwares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AD054-E151-7494-DDBD-2B8C60396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6106"/>
            <a:ext cx="10515600" cy="55267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Prism codes use the ATOMIC MODEL BUILDER to create the atm file as an interface to the underlying atomic database</a:t>
            </a:r>
          </a:p>
          <a:p>
            <a:r>
              <a:rPr lang="en-US" dirty="0"/>
              <a:t>A new option was added to read the FAC binary output files. Its use in Prism applications is encapsulated in the atm file, and largely transparent to users.</a:t>
            </a:r>
          </a:p>
          <a:p>
            <a:r>
              <a:rPr lang="en-US" dirty="0"/>
              <a:t>Several utility functions are created in FAC to make this possible.</a:t>
            </a:r>
          </a:p>
          <a:p>
            <a:r>
              <a:rPr lang="en-US" dirty="0" err="1">
                <a:solidFill>
                  <a:srgbClr val="FF0000"/>
                </a:solidFill>
              </a:rPr>
              <a:t>CombineDBase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to combine atomic data from different ions of the same element into a single file, with correct level index mapping</a:t>
            </a:r>
          </a:p>
          <a:p>
            <a:r>
              <a:rPr lang="en-US" dirty="0" err="1">
                <a:solidFill>
                  <a:srgbClr val="FF0000"/>
                </a:solidFill>
              </a:rPr>
              <a:t>RateCoefficients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to tabulate recombination, ionization and excitation rate coefficients due to intermediate autoionizing levels not included in the </a:t>
            </a:r>
            <a:r>
              <a:rPr lang="en-US" dirty="0" err="1"/>
              <a:t>databse</a:t>
            </a:r>
            <a:r>
              <a:rPr lang="en-US" dirty="0"/>
              <a:t> explicitly.</a:t>
            </a:r>
          </a:p>
          <a:p>
            <a:r>
              <a:rPr lang="en-US" dirty="0"/>
              <a:t>Output radial moments and binding energies for single electron wavefunctions needed for continuum lowering models.</a:t>
            </a:r>
          </a:p>
          <a:p>
            <a:r>
              <a:rPr lang="en-US" dirty="0"/>
              <a:t>A new Stark broadening model based on the Quasi-contiguous approximation of </a:t>
            </a:r>
            <a:r>
              <a:rPr lang="en-US" dirty="0" err="1"/>
              <a:t>Stambulchick</a:t>
            </a:r>
            <a:r>
              <a:rPr lang="en-US" dirty="0"/>
              <a:t> et al.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5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6205-9FF0-3C31-38E6-5ADBE4BE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AB018-DF54-175E-CE1A-BC9C0E8A7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https://github.com/flexible-atomic-code/fac</a:t>
            </a:r>
          </a:p>
          <a:p>
            <a:r>
              <a:rPr lang="en-US" dirty="0"/>
              <a:t>git clone https://</a:t>
            </a:r>
            <a:r>
              <a:rPr lang="en-US" dirty="0" err="1"/>
              <a:t>github.com</a:t>
            </a:r>
            <a:r>
              <a:rPr lang="en-US" dirty="0"/>
              <a:t>/flexible-atomic-code/fac</a:t>
            </a:r>
          </a:p>
          <a:p>
            <a:r>
              <a:rPr lang="en-US" dirty="0"/>
              <a:t>git pull</a:t>
            </a:r>
          </a:p>
          <a:p>
            <a:r>
              <a:rPr lang="en-US" dirty="0"/>
              <a:t>Requires python, c, f77 compilers (</a:t>
            </a:r>
            <a:r>
              <a:rPr lang="en-US" dirty="0" err="1"/>
              <a:t>gcc</a:t>
            </a:r>
            <a:r>
              <a:rPr lang="en-US" dirty="0"/>
              <a:t> and </a:t>
            </a:r>
            <a:r>
              <a:rPr lang="en-US" dirty="0" err="1"/>
              <a:t>gfortran</a:t>
            </a:r>
            <a:r>
              <a:rPr lang="en-US" dirty="0"/>
              <a:t> work fine)</a:t>
            </a:r>
          </a:p>
          <a:p>
            <a:r>
              <a:rPr lang="en-US" dirty="0"/>
              <a:t>./configure --with-</a:t>
            </a:r>
            <a:r>
              <a:rPr lang="en-US" dirty="0" err="1"/>
              <a:t>mpi</a:t>
            </a:r>
            <a:r>
              <a:rPr lang="en-US" dirty="0"/>
              <a:t>=</a:t>
            </a:r>
            <a:r>
              <a:rPr lang="en-US" dirty="0" err="1"/>
              <a:t>omp</a:t>
            </a:r>
            <a:r>
              <a:rPr lang="en-US" dirty="0"/>
              <a:t> --prefix=</a:t>
            </a:r>
            <a:r>
              <a:rPr lang="en-US" dirty="0" err="1"/>
              <a:t>install_dir</a:t>
            </a:r>
            <a:endParaRPr lang="en-US" dirty="0"/>
          </a:p>
          <a:p>
            <a:r>
              <a:rPr lang="en-US" dirty="0"/>
              <a:t>make</a:t>
            </a:r>
          </a:p>
          <a:p>
            <a:r>
              <a:rPr lang="en-US" dirty="0"/>
              <a:t>make install </a:t>
            </a:r>
          </a:p>
          <a:p>
            <a:r>
              <a:rPr lang="en-US" dirty="0"/>
              <a:t>make </a:t>
            </a:r>
            <a:r>
              <a:rPr lang="en-US" dirty="0" err="1"/>
              <a:t>pfac</a:t>
            </a:r>
            <a:endParaRPr lang="en-US" dirty="0"/>
          </a:p>
          <a:p>
            <a:r>
              <a:rPr lang="en-US" dirty="0"/>
              <a:t>make install-</a:t>
            </a:r>
            <a:r>
              <a:rPr lang="en-US" dirty="0" err="1"/>
              <a:t>pfac</a:t>
            </a:r>
            <a:endParaRPr lang="en-US" dirty="0"/>
          </a:p>
          <a:p>
            <a:r>
              <a:rPr lang="en-US" dirty="0"/>
              <a:t>python setup.py install --prefix=</a:t>
            </a:r>
            <a:r>
              <a:rPr lang="en-US" dirty="0" err="1"/>
              <a:t>install_dir</a:t>
            </a:r>
            <a:endParaRPr lang="en-US" dirty="0"/>
          </a:p>
          <a:p>
            <a:r>
              <a:rPr lang="en-US" dirty="0"/>
              <a:t>Tutorial examples: </a:t>
            </a:r>
            <a:r>
              <a:rPr lang="en-US" u="sng" dirty="0">
                <a:solidFill>
                  <a:srgbClr val="0070C0"/>
                </a:solidFill>
              </a:rPr>
              <a:t>https://github.com/flexible-atomic-code/fac_data/lle2023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72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D3A1-D277-798A-04BE-1B33E0CF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1663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New option in Prism Atomic Model Builder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9098C6-C834-BB06-DF79-F411BCA70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024" y="1150204"/>
            <a:ext cx="9117105" cy="5596293"/>
          </a:xfrm>
        </p:spPr>
      </p:pic>
    </p:spTree>
    <p:extLst>
      <p:ext uri="{BB962C8B-B14F-4D97-AF65-F5344CB8AC3E}">
        <p14:creationId xmlns:p14="http://schemas.microsoft.com/office/powerpoint/2010/main" val="795061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AAE73-B1E9-EB0C-48CD-D791667D5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126"/>
            <a:ext cx="10515600" cy="831663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FAC data files needed for AMB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33E730-34D2-FDC2-5CAD-FB8DCF72A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871" y="1077307"/>
            <a:ext cx="8287871" cy="5776211"/>
          </a:xfrm>
        </p:spPr>
      </p:pic>
    </p:spTree>
    <p:extLst>
      <p:ext uri="{BB962C8B-B14F-4D97-AF65-F5344CB8AC3E}">
        <p14:creationId xmlns:p14="http://schemas.microsoft.com/office/powerpoint/2010/main" val="2585605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F569E-6FAB-E7D0-119A-A8A327F9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1663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Use FAC data in </a:t>
            </a:r>
            <a:r>
              <a:rPr lang="en-US" dirty="0" err="1">
                <a:solidFill>
                  <a:srgbClr val="00B050"/>
                </a:solidFill>
              </a:rPr>
              <a:t>PrismSPECT</a:t>
            </a:r>
            <a:r>
              <a:rPr lang="en-US" dirty="0">
                <a:solidFill>
                  <a:srgbClr val="00B050"/>
                </a:solidFill>
              </a:rPr>
              <a:t> or Spect3D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701329-32B0-AD22-78FA-B3F5AC804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317" y="1005355"/>
            <a:ext cx="9049871" cy="6320854"/>
          </a:xfrm>
        </p:spPr>
      </p:pic>
    </p:spTree>
    <p:extLst>
      <p:ext uri="{BB962C8B-B14F-4D97-AF65-F5344CB8AC3E}">
        <p14:creationId xmlns:p14="http://schemas.microsoft.com/office/powerpoint/2010/main" val="4169982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00CB-F642-0C20-479E-A22EEAD3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1663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Comparison of FAC and ATBASE, Kr at </a:t>
            </a:r>
            <a:r>
              <a:rPr lang="en-US" dirty="0" err="1">
                <a:solidFill>
                  <a:srgbClr val="00B050"/>
                </a:solidFill>
              </a:rPr>
              <a:t>Te</a:t>
            </a:r>
            <a:r>
              <a:rPr lang="en-US" dirty="0">
                <a:solidFill>
                  <a:srgbClr val="00B050"/>
                </a:solidFill>
              </a:rPr>
              <a:t>=4keV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B46C94-3062-9FFB-DF5C-FFE5B8DDD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6341" y="942701"/>
            <a:ext cx="7140387" cy="5820687"/>
          </a:xfrm>
        </p:spPr>
      </p:pic>
    </p:spTree>
    <p:extLst>
      <p:ext uri="{BB962C8B-B14F-4D97-AF65-F5344CB8AC3E}">
        <p14:creationId xmlns:p14="http://schemas.microsoft.com/office/powerpoint/2010/main" val="2407832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397E-019F-D11D-FF59-B6365816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Comparison of FAC and ATBASE, Kr at </a:t>
            </a:r>
            <a:r>
              <a:rPr lang="en-US" dirty="0" err="1">
                <a:solidFill>
                  <a:srgbClr val="00B050"/>
                </a:solidFill>
              </a:rPr>
              <a:t>Te</a:t>
            </a:r>
            <a:r>
              <a:rPr lang="en-US" dirty="0">
                <a:solidFill>
                  <a:srgbClr val="00B050"/>
                </a:solidFill>
              </a:rPr>
              <a:t>=2keV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5850B5-15F4-B73C-84FF-F60DFAF6A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5948" y="1253441"/>
            <a:ext cx="7223887" cy="5604559"/>
          </a:xfrm>
        </p:spPr>
      </p:pic>
    </p:spTree>
    <p:extLst>
      <p:ext uri="{BB962C8B-B14F-4D97-AF65-F5344CB8AC3E}">
        <p14:creationId xmlns:p14="http://schemas.microsoft.com/office/powerpoint/2010/main" val="112158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01BD-FF24-25AE-8B98-657D24B0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ATBASE and FAC, Mean Z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9A8436-8F1F-0BEA-EA44-D489EE7EC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2807" y="1253330"/>
            <a:ext cx="7886651" cy="5576298"/>
          </a:xfrm>
        </p:spPr>
      </p:pic>
    </p:spTree>
    <p:extLst>
      <p:ext uri="{BB962C8B-B14F-4D97-AF65-F5344CB8AC3E}">
        <p14:creationId xmlns:p14="http://schemas.microsoft.com/office/powerpoint/2010/main" val="384076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904F-7295-C29F-0A5F-4E7DE935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configurations &amp; Angular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3A764-4BFE-226D-E13A-2407CAC52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Non-relativistic subshells, 1s, 2s, 2p, 3d, 4f,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err="1"/>
              <a:t>Relativisitic</a:t>
            </a:r>
            <a:r>
              <a:rPr lang="en-US" dirty="0"/>
              <a:t> subshells, 1[s+], 2[p-], 3[d+], “-”: j=l-1/2, “+”: j=l+1/2</a:t>
            </a:r>
          </a:p>
          <a:p>
            <a:r>
              <a:rPr lang="en-US" dirty="0"/>
              <a:t>For large orbital angular momentum, 30[26], n=30, l=26</a:t>
            </a:r>
          </a:p>
          <a:p>
            <a:r>
              <a:rPr lang="en-US" dirty="0"/>
              <a:t>Configurations, ‘1s2 2s2 2p4’, occupations directly follow subshells</a:t>
            </a:r>
          </a:p>
          <a:p>
            <a:r>
              <a:rPr lang="en-US" dirty="0"/>
              <a:t>“*” can denote any orbital angular momenta. ‘3*1’ expands to 3s1, 3p1, 3d1 configurations.</a:t>
            </a:r>
          </a:p>
          <a:p>
            <a:r>
              <a:rPr lang="en-US" dirty="0"/>
              <a:t>Restriction on electron occupation, ‘3*10;3d&lt;3’, all possible ways of distributing 10 electrons in 3s, 3p, 3d subshells, with no more than 3 electrons in 3d. Multiple conditions separated by “;” with logical and. ‘3*10;3d&gt;1;3d&lt;4’, 3d must have 2 or 3 electrons.</a:t>
            </a:r>
          </a:p>
          <a:p>
            <a:r>
              <a:rPr lang="en-US" dirty="0"/>
              <a:t>Angular momentum coupling, 1s+(1)1.2s+(1)2.2p+(3)3.3s+2(0)3</a:t>
            </a:r>
          </a:p>
        </p:txBody>
      </p:sp>
    </p:spTree>
    <p:extLst>
      <p:ext uri="{BB962C8B-B14F-4D97-AF65-F5344CB8AC3E}">
        <p14:creationId xmlns:p14="http://schemas.microsoft.com/office/powerpoint/2010/main" val="282307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C55D-18A8-3CAD-EBBD-35AE645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processes implemented in FAC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6EA43-BD38-9F9D-9775-617A4DBF1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717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Structure: solving Dirac equation –&gt; energy levels (QED corrections)</a:t>
            </a:r>
          </a:p>
          <a:p>
            <a:r>
              <a:rPr lang="en-US" dirty="0"/>
              <a:t>Radiative transition.</a:t>
            </a:r>
          </a:p>
          <a:p>
            <a:r>
              <a:rPr lang="en-US" dirty="0"/>
              <a:t>Electron impact excitation.</a:t>
            </a:r>
          </a:p>
          <a:p>
            <a:r>
              <a:rPr lang="en-US" dirty="0"/>
              <a:t>Electron impact ionization.</a:t>
            </a:r>
          </a:p>
          <a:p>
            <a:r>
              <a:rPr lang="en-US" dirty="0"/>
              <a:t>Photoionization, radiative recombination.</a:t>
            </a:r>
          </a:p>
          <a:p>
            <a:r>
              <a:rPr lang="en-US" dirty="0"/>
              <a:t>Autoionization, dielectronic capture.</a:t>
            </a:r>
          </a:p>
          <a:p>
            <a:r>
              <a:rPr lang="en-US" dirty="0"/>
              <a:t>A simple collisional radiative model for spectral modeling</a:t>
            </a:r>
          </a:p>
          <a:p>
            <a:r>
              <a:rPr lang="en-US" dirty="0"/>
              <a:t>Excitation and ionization between magnetic sublevels, linear polarization in EBITs.</a:t>
            </a:r>
          </a:p>
          <a:p>
            <a:r>
              <a:rPr lang="en-US" dirty="0"/>
              <a:t>External E&amp;B fields.</a:t>
            </a:r>
          </a:p>
          <a:p>
            <a:r>
              <a:rPr lang="en-US" dirty="0"/>
              <a:t>Screening potential of plasma electrons.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 MBPT + CI</a:t>
            </a:r>
          </a:p>
          <a:p>
            <a:r>
              <a:rPr lang="en-US" dirty="0"/>
              <a:t>Dirac R-Matrix for excitation</a:t>
            </a:r>
          </a:p>
          <a:p>
            <a:r>
              <a:rPr lang="en-US" dirty="0"/>
              <a:t>Electron impact Stark broadening.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4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1152-AD53-A127-8D0A-8FDA95C9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example, He-like Fe.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DD710-192C-6D85-5881-E2C035DCD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766"/>
            <a:ext cx="2945130" cy="4675197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/>
              <a:t>from </a:t>
            </a:r>
            <a:r>
              <a:rPr lang="en-US" sz="4000" dirty="0" err="1"/>
              <a:t>pfac.fac</a:t>
            </a:r>
            <a:r>
              <a:rPr lang="en-US" sz="4000" dirty="0"/>
              <a:t> import 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WallTime</a:t>
            </a:r>
            <a:r>
              <a:rPr lang="en-US" sz="4000" dirty="0"/>
              <a:t>('Start')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SetAtom</a:t>
            </a:r>
            <a:r>
              <a:rPr lang="en-US" sz="4000" dirty="0"/>
              <a:t>('Fe’)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/>
              <a:t>Config('g1', '1s2')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/>
              <a:t>Config('g2', '1s1 2*1')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/>
              <a:t>Config('g3', '1s1 3*1')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ListConfig</a:t>
            </a:r>
            <a:r>
              <a:rPr lang="en-US" sz="4000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ListConfig</a:t>
            </a:r>
            <a:r>
              <a:rPr lang="en-US" sz="4000" dirty="0"/>
              <a:t>('ex1a.cfg')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WallTime</a:t>
            </a:r>
            <a:r>
              <a:rPr lang="en-US" sz="4000" dirty="0"/>
              <a:t>('</a:t>
            </a:r>
            <a:r>
              <a:rPr lang="en-US" sz="4000" dirty="0" err="1"/>
              <a:t>Opt</a:t>
            </a:r>
            <a:r>
              <a:rPr lang="en-US" sz="4000" dirty="0"/>
              <a:t>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ConfigEnergy</a:t>
            </a:r>
            <a:r>
              <a:rPr lang="en-US" sz="4000" dirty="0"/>
              <a:t>(0)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OptimizeRadial</a:t>
            </a:r>
            <a:r>
              <a:rPr lang="en-US" sz="4000" dirty="0"/>
              <a:t>('g1')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ConfigEnergy</a:t>
            </a:r>
            <a:r>
              <a:rPr lang="en-US" sz="4000" dirty="0"/>
              <a:t>(1)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WallTime</a:t>
            </a:r>
            <a:r>
              <a:rPr lang="en-US" sz="4000" dirty="0"/>
              <a:t>('EN')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/>
              <a:t>Structure('ex1b.en', ['g1','g2'])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/>
              <a:t>Structure('ex1b.en', ['g3'])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MemENTable</a:t>
            </a:r>
            <a:r>
              <a:rPr lang="en-US" sz="4000" dirty="0"/>
              <a:t>('ex1b.en')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PrintTable</a:t>
            </a:r>
            <a:r>
              <a:rPr lang="en-US" sz="4000" dirty="0"/>
              <a:t>('ex1b.en', 'ex1a.en')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4AB7B2-8A56-6A57-5686-630B3D6070EF}"/>
              </a:ext>
            </a:extLst>
          </p:cNvPr>
          <p:cNvSpPr txBox="1"/>
          <p:nvPr/>
        </p:nvSpPr>
        <p:spPr>
          <a:xfrm>
            <a:off x="4149090" y="1414562"/>
            <a:ext cx="75895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FAC 1.1.5</a:t>
            </a:r>
          </a:p>
          <a:p>
            <a:r>
              <a:rPr lang="en-US" sz="1200" dirty="0"/>
              <a:t>Endian  = 0</a:t>
            </a:r>
          </a:p>
          <a:p>
            <a:r>
              <a:rPr lang="en-US" sz="1200" dirty="0" err="1"/>
              <a:t>TSess</a:t>
            </a:r>
            <a:r>
              <a:rPr lang="en-US" sz="1200" dirty="0"/>
              <a:t>   = 1665109512</a:t>
            </a:r>
          </a:p>
          <a:p>
            <a:r>
              <a:rPr lang="en-US" sz="1200" dirty="0"/>
              <a:t>Type    = 1</a:t>
            </a:r>
          </a:p>
          <a:p>
            <a:r>
              <a:rPr lang="en-US" sz="1200" dirty="0"/>
              <a:t>Verbose = 1</a:t>
            </a:r>
          </a:p>
          <a:p>
            <a:r>
              <a:rPr lang="en-US" sz="1200" dirty="0"/>
              <a:t>Fe Z    =  26.0</a:t>
            </a:r>
          </a:p>
          <a:p>
            <a:r>
              <a:rPr lang="en-US" sz="1200" dirty="0" err="1"/>
              <a:t>NBlocks</a:t>
            </a:r>
            <a:r>
              <a:rPr lang="en-US" sz="1200" dirty="0"/>
              <a:t> = 2</a:t>
            </a:r>
          </a:p>
          <a:p>
            <a:r>
              <a:rPr lang="en-US" sz="1200" dirty="0"/>
              <a:t>E0      = 0, -1.81043476E+04</a:t>
            </a:r>
          </a:p>
          <a:p>
            <a:endParaRPr lang="en-US" sz="1200" dirty="0"/>
          </a:p>
          <a:p>
            <a:r>
              <a:rPr lang="en-US" sz="1200" dirty="0"/>
              <a:t>NELE    = 2</a:t>
            </a:r>
          </a:p>
          <a:p>
            <a:r>
              <a:rPr lang="en-US" sz="1200" dirty="0"/>
              <a:t>NLEV    = 7</a:t>
            </a:r>
          </a:p>
          <a:p>
            <a:r>
              <a:rPr lang="en-US" sz="1200" dirty="0"/>
              <a:t>  ILEV  IBASE    ENERGY       P   VNL   2J</a:t>
            </a:r>
          </a:p>
          <a:p>
            <a:r>
              <a:rPr lang="en-US" sz="1200" dirty="0"/>
              <a:t>     0     -1  0.00000000E+00 0   100    0 1*2                                  1s2                                                 1s+2(0)0</a:t>
            </a:r>
          </a:p>
          <a:p>
            <a:r>
              <a:rPr lang="en-US" sz="1200" dirty="0"/>
              <a:t>     1     -1  6.63537106E+03 0   200    2 1*1.2*1                          1s1.2s1                                          1s+1(1)1.2s+1(1)2</a:t>
            </a:r>
          </a:p>
          <a:p>
            <a:r>
              <a:rPr lang="en-US" sz="1200" dirty="0"/>
              <a:t>     2     -1  6.66438962E+03 1   201    0 1*1.2*1                          1s1.2p1                                          1s+1(1)1.2p-1(1)0</a:t>
            </a:r>
          </a:p>
          <a:p>
            <a:r>
              <a:rPr lang="en-US" sz="1200" dirty="0"/>
              <a:t>     3     -1  6.66649019E+03 1   201    2 1*1.2*1                          1s1.2p1                                          1s+1(1)1.2p-1(1)2</a:t>
            </a:r>
          </a:p>
          <a:p>
            <a:r>
              <a:rPr lang="en-US" sz="1200" dirty="0"/>
              <a:t>     4     -1  6.66764932E+03 0   200    0 1*1.2*1                          1s1.2s1                                          1s+1(1)1.2s+1(1)0</a:t>
            </a:r>
          </a:p>
          <a:p>
            <a:r>
              <a:rPr lang="en-US" sz="1200" dirty="0"/>
              <a:t>     5     -1  6.68118301E+03 1   201    4 1*1.2*1                          1s1.2p1                                          1s+1(1)1.2p+1(3)4</a:t>
            </a:r>
          </a:p>
          <a:p>
            <a:r>
              <a:rPr lang="en-US" sz="1200" dirty="0"/>
              <a:t>     6     -1  6.69988981E+03 1   201    2 1*1.2*1                          1s1.2p1                                          1s+1(1)1.2p+1(3)2</a:t>
            </a:r>
          </a:p>
          <a:p>
            <a:endParaRPr lang="en-US" sz="1200" dirty="0"/>
          </a:p>
          <a:p>
            <a:r>
              <a:rPr lang="en-US" sz="1200" dirty="0"/>
              <a:t>NELE    = 2</a:t>
            </a:r>
          </a:p>
          <a:p>
            <a:r>
              <a:rPr lang="en-US" sz="1200" dirty="0"/>
              <a:t>NLEV    = 10</a:t>
            </a:r>
          </a:p>
          <a:p>
            <a:r>
              <a:rPr lang="en-US" sz="1200" dirty="0"/>
              <a:t>  ILEV  IBASE    ENERGY       P   VNL   2J</a:t>
            </a:r>
          </a:p>
          <a:p>
            <a:r>
              <a:rPr lang="en-US" sz="1200" dirty="0"/>
              <a:t>     7     -1  7.86199121E+03 0   300    2 1*1.3*1                          1s1.3s1                                          1s+1(1)1.3s+1(1)2</a:t>
            </a:r>
          </a:p>
          <a:p>
            <a:r>
              <a:rPr lang="en-US" sz="1200" dirty="0"/>
              <a:t>     8     -1  7.87001039E+03 1   301    0 1*1.3*1                          1s1.3p1                                          1s+1(1)1.3p-1(1)0</a:t>
            </a:r>
          </a:p>
          <a:p>
            <a:r>
              <a:rPr lang="en-US" sz="1200" dirty="0"/>
              <a:t>     9     -1  7.87045470E+03 0   300    0 1*1.3*1                          1s1.3s1                                          1s+1(1)1.3s+1(1)0</a:t>
            </a:r>
          </a:p>
          <a:p>
            <a:r>
              <a:rPr lang="en-US" sz="1200" dirty="0"/>
              <a:t>    10     -1  7.87060953E+03 1   301    2 1*1.3*1                          1s1.3p1                                          1s+1(1)1.3p-1(1)2</a:t>
            </a:r>
          </a:p>
        </p:txBody>
      </p:sp>
    </p:spTree>
    <p:extLst>
      <p:ext uri="{BB962C8B-B14F-4D97-AF65-F5344CB8AC3E}">
        <p14:creationId xmlns:p14="http://schemas.microsoft.com/office/powerpoint/2010/main" val="194725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0B16-A70C-B9D7-F6F0-72E324FF5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He-like Fe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E88FC-C9D8-0CE6-C5D7-65AF25289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2170748"/>
            <a:ext cx="3158490" cy="29406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600" dirty="0" err="1"/>
              <a:t>WallTime</a:t>
            </a:r>
            <a:r>
              <a:rPr lang="en-US" sz="1600" dirty="0"/>
              <a:t>('TR')</a:t>
            </a:r>
          </a:p>
          <a:p>
            <a:pPr marL="0" indent="0">
              <a:buNone/>
            </a:pPr>
            <a:r>
              <a:rPr lang="en-US" sz="1600" dirty="0" err="1"/>
              <a:t>TRTable</a:t>
            </a:r>
            <a:r>
              <a:rPr lang="en-US" sz="1600" dirty="0"/>
              <a:t>('ex1b.tr', ['g1'], ['g2'])</a:t>
            </a:r>
          </a:p>
          <a:p>
            <a:pPr marL="0" indent="0">
              <a:buNone/>
            </a:pPr>
            <a:r>
              <a:rPr lang="en-US" sz="1600" dirty="0" err="1"/>
              <a:t>TRTable</a:t>
            </a:r>
            <a:r>
              <a:rPr lang="en-US" sz="1600" dirty="0"/>
              <a:t>('ex1b.tr', ['g1'], ['g3'])</a:t>
            </a:r>
          </a:p>
          <a:p>
            <a:pPr marL="0" indent="0">
              <a:buNone/>
            </a:pPr>
            <a:r>
              <a:rPr lang="en-US" sz="1600" dirty="0" err="1"/>
              <a:t>TRTable</a:t>
            </a:r>
            <a:r>
              <a:rPr lang="en-US" sz="1600" dirty="0"/>
              <a:t>('ex1b.tr', ['g2'], ['g2'])</a:t>
            </a:r>
          </a:p>
          <a:p>
            <a:pPr marL="0" indent="0">
              <a:buNone/>
            </a:pPr>
            <a:r>
              <a:rPr lang="en-US" sz="1600" dirty="0" err="1"/>
              <a:t>TRTable</a:t>
            </a:r>
            <a:r>
              <a:rPr lang="en-US" sz="1600" dirty="0"/>
              <a:t>('ex1b.tr', ['g2'], ['g3'])</a:t>
            </a:r>
          </a:p>
          <a:p>
            <a:pPr marL="0" indent="0">
              <a:buNone/>
            </a:pPr>
            <a:r>
              <a:rPr lang="en-US" sz="1600" dirty="0" err="1"/>
              <a:t>TRTable</a:t>
            </a:r>
            <a:r>
              <a:rPr lang="en-US" sz="1600" dirty="0"/>
              <a:t>('ex1b.tr', ['g3'], ['g3'])</a:t>
            </a:r>
          </a:p>
          <a:p>
            <a:pPr marL="0" indent="0">
              <a:buNone/>
            </a:pPr>
            <a:r>
              <a:rPr lang="en-US" sz="1600" dirty="0" err="1"/>
              <a:t>PrintTable</a:t>
            </a:r>
            <a:r>
              <a:rPr lang="en-US" sz="1600" dirty="0"/>
              <a:t>('ex1b.tr', 'ex1a.tr')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E93612-2F9F-886A-A0F3-97850B513FA3}"/>
              </a:ext>
            </a:extLst>
          </p:cNvPr>
          <p:cNvSpPr txBox="1"/>
          <p:nvPr/>
        </p:nvSpPr>
        <p:spPr>
          <a:xfrm>
            <a:off x="5253990" y="860564"/>
            <a:ext cx="60998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FAC 1.1.5</a:t>
            </a:r>
          </a:p>
          <a:p>
            <a:r>
              <a:rPr lang="en-US" sz="1200" dirty="0"/>
              <a:t>Endian	= 0</a:t>
            </a:r>
          </a:p>
          <a:p>
            <a:r>
              <a:rPr lang="en-US" sz="1200" dirty="0" err="1"/>
              <a:t>TSess</a:t>
            </a:r>
            <a:r>
              <a:rPr lang="en-US" sz="1200" dirty="0"/>
              <a:t>	= 1665111809</a:t>
            </a:r>
          </a:p>
          <a:p>
            <a:r>
              <a:rPr lang="en-US" sz="1200" dirty="0"/>
              <a:t>Type	= 2</a:t>
            </a:r>
          </a:p>
          <a:p>
            <a:r>
              <a:rPr lang="en-US" sz="1200" dirty="0"/>
              <a:t>Verbose	= 1</a:t>
            </a:r>
          </a:p>
          <a:p>
            <a:r>
              <a:rPr lang="en-US" sz="1200" dirty="0"/>
              <a:t>Fe Z	=  26.0</a:t>
            </a:r>
          </a:p>
          <a:p>
            <a:r>
              <a:rPr lang="en-US" sz="1200" dirty="0" err="1"/>
              <a:t>NBlocks</a:t>
            </a:r>
            <a:r>
              <a:rPr lang="en-US" sz="1200" dirty="0"/>
              <a:t>	= 5</a:t>
            </a:r>
          </a:p>
          <a:p>
            <a:endParaRPr lang="en-US" sz="1200" dirty="0"/>
          </a:p>
          <a:p>
            <a:r>
              <a:rPr lang="en-US" sz="1200" dirty="0"/>
              <a:t>NELE	= 2</a:t>
            </a:r>
          </a:p>
          <a:p>
            <a:r>
              <a:rPr lang="en-US" sz="1200" dirty="0"/>
              <a:t>NTRANS	= 4</a:t>
            </a:r>
          </a:p>
          <a:p>
            <a:r>
              <a:rPr lang="en-US" sz="1200" dirty="0"/>
              <a:t>MULTIP	= 0</a:t>
            </a:r>
          </a:p>
          <a:p>
            <a:r>
              <a:rPr lang="en-US" sz="1200" dirty="0"/>
              <a:t>GAUGE	= 2</a:t>
            </a:r>
          </a:p>
          <a:p>
            <a:r>
              <a:rPr lang="en-US" sz="1200" dirty="0"/>
              <a:t>MODE	= 1</a:t>
            </a:r>
          </a:p>
          <a:p>
            <a:r>
              <a:rPr lang="en-US" sz="1200" dirty="0"/>
              <a:t>     1  2      0  0  6.635371E+03  3.088469E-07  1.966808E+08  3.088469E-07</a:t>
            </a:r>
          </a:p>
          <a:p>
            <a:r>
              <a:rPr lang="en-US" sz="1200" dirty="0"/>
              <a:t>     3  2      0  0  6.666490E+03  6.558891E-02  4.216122E+13  6.558891E-02</a:t>
            </a:r>
          </a:p>
          <a:p>
            <a:r>
              <a:rPr lang="en-US" sz="1200" dirty="0"/>
              <a:t>     5  4      0  0  6.681183E+03  1.683081E-05  6.520057E+09  1.683081E-05</a:t>
            </a:r>
          </a:p>
          <a:p>
            <a:r>
              <a:rPr lang="en-US" sz="1200" dirty="0"/>
              <a:t>     6  2      0  0  6.699890E+03  7.243883E-01  4.703217E+14  7.243883E-01</a:t>
            </a:r>
          </a:p>
          <a:p>
            <a:endParaRPr lang="en-US" sz="1200" dirty="0"/>
          </a:p>
          <a:p>
            <a:r>
              <a:rPr lang="en-US" sz="1200" dirty="0"/>
              <a:t>NELE	= 2</a:t>
            </a:r>
          </a:p>
          <a:p>
            <a:r>
              <a:rPr lang="en-US" sz="1200" dirty="0"/>
              <a:t>NTRANS	= 7</a:t>
            </a:r>
          </a:p>
          <a:p>
            <a:r>
              <a:rPr lang="en-US" sz="1200" dirty="0"/>
              <a:t>MULTIP	= 0</a:t>
            </a:r>
          </a:p>
          <a:p>
            <a:r>
              <a:rPr lang="en-US" sz="1200" dirty="0"/>
              <a:t>GAUGE	= 2</a:t>
            </a:r>
          </a:p>
          <a:p>
            <a:r>
              <a:rPr lang="en-US" sz="1200" dirty="0"/>
              <a:t>MODE	= 1</a:t>
            </a:r>
          </a:p>
          <a:p>
            <a:r>
              <a:rPr lang="en-US" sz="1200" dirty="0"/>
              <a:t>     7  2      0  0  7.861991E+03  9.581767E-08  8.566413E+07  9.581767E-08</a:t>
            </a:r>
          </a:p>
          <a:p>
            <a:r>
              <a:rPr lang="en-US" sz="1200" dirty="0"/>
              <a:t>    10  2      0  0  7.870610E+03  1.377064E-02  1.233841E+13  1.377064E-02</a:t>
            </a:r>
          </a:p>
          <a:p>
            <a:r>
              <a:rPr lang="en-US" sz="1200" dirty="0"/>
              <a:t>    11  4      0  0  7.875002E+03  4.593787E-06  2.472360E+09  4.593787E-06</a:t>
            </a:r>
          </a:p>
          <a:p>
            <a:r>
              <a:rPr lang="en-US" sz="1200" dirty="0"/>
              <a:t>    12  4      0  0  7.879353E+03  1.793314E-04  9.662221E+10  1.793314E-04</a:t>
            </a:r>
          </a:p>
          <a:p>
            <a:r>
              <a:rPr lang="en-US" sz="1200" dirty="0"/>
              <a:t>    13  2      0  0  7.879422E+03  1.057020E-09  9.492052E+05  1.057020E-09</a:t>
            </a:r>
          </a:p>
          <a:p>
            <a:r>
              <a:rPr lang="en-US" sz="1200" dirty="0"/>
              <a:t>    14  2      0  0  7.880018E+03  1.399493E-01  1.256937E+14  1.399493E-01</a:t>
            </a:r>
          </a:p>
          <a:p>
            <a:r>
              <a:rPr lang="en-US" sz="1200" dirty="0"/>
              <a:t>    16  4      0  0  7.881321E+03  3.579022E-04  1.929310E+11  3.579022E-04</a:t>
            </a:r>
          </a:p>
        </p:txBody>
      </p:sp>
    </p:spTree>
    <p:extLst>
      <p:ext uri="{BB962C8B-B14F-4D97-AF65-F5344CB8AC3E}">
        <p14:creationId xmlns:p14="http://schemas.microsoft.com/office/powerpoint/2010/main" val="286337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B19F-315D-66EA-C940-C3B172249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80270" cy="803215"/>
          </a:xfrm>
        </p:spPr>
        <p:txBody>
          <a:bodyPr/>
          <a:lstStyle/>
          <a:p>
            <a:r>
              <a:rPr lang="en-US" dirty="0"/>
              <a:t>He-like Fe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E8D63-205C-4F08-B4E7-DEDBA2E68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96590" cy="356933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WallTime</a:t>
            </a:r>
            <a:r>
              <a:rPr lang="en-US" dirty="0"/>
              <a:t>('CE')</a:t>
            </a:r>
          </a:p>
          <a:p>
            <a:pPr marL="0" indent="0">
              <a:buNone/>
            </a:pPr>
            <a:r>
              <a:rPr lang="en-US" dirty="0" err="1"/>
              <a:t>CETable</a:t>
            </a:r>
            <a:r>
              <a:rPr lang="en-US" dirty="0"/>
              <a:t>('ex1b.ce', ['g1'], ['g2'])</a:t>
            </a:r>
          </a:p>
          <a:p>
            <a:pPr marL="0" indent="0">
              <a:buNone/>
            </a:pPr>
            <a:r>
              <a:rPr lang="en-US" dirty="0" err="1"/>
              <a:t>CETable</a:t>
            </a:r>
            <a:r>
              <a:rPr lang="en-US" dirty="0"/>
              <a:t>('ex1b.ce', ['g1'], ['g3'])</a:t>
            </a:r>
          </a:p>
          <a:p>
            <a:pPr marL="0" indent="0">
              <a:buNone/>
            </a:pPr>
            <a:r>
              <a:rPr lang="en-US" dirty="0" err="1"/>
              <a:t>CETable</a:t>
            </a:r>
            <a:r>
              <a:rPr lang="en-US" dirty="0"/>
              <a:t>('ex1b.ce', ['g2'], ['g2'])</a:t>
            </a:r>
          </a:p>
          <a:p>
            <a:pPr marL="0" indent="0">
              <a:buNone/>
            </a:pPr>
            <a:r>
              <a:rPr lang="en-US" dirty="0" err="1"/>
              <a:t>CETable</a:t>
            </a:r>
            <a:r>
              <a:rPr lang="en-US" dirty="0"/>
              <a:t>('ex1b.ce', ['g2'], ['g3'])</a:t>
            </a:r>
          </a:p>
          <a:p>
            <a:pPr marL="0" indent="0">
              <a:buNone/>
            </a:pPr>
            <a:r>
              <a:rPr lang="en-US" dirty="0" err="1"/>
              <a:t>PrintTable</a:t>
            </a:r>
            <a:r>
              <a:rPr lang="en-US" dirty="0"/>
              <a:t>('ex1b.ce', 'ex1a.ce')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WallTime</a:t>
            </a:r>
            <a:r>
              <a:rPr lang="en-US" dirty="0"/>
              <a:t>('Done')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179E6-02A0-5B0F-8818-CA55744A69F5}"/>
              </a:ext>
            </a:extLst>
          </p:cNvPr>
          <p:cNvSpPr txBox="1"/>
          <p:nvPr/>
        </p:nvSpPr>
        <p:spPr>
          <a:xfrm>
            <a:off x="4251960" y="1484948"/>
            <a:ext cx="2971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FAC 1.1.5</a:t>
            </a:r>
          </a:p>
          <a:p>
            <a:r>
              <a:rPr lang="en-US" sz="900" dirty="0"/>
              <a:t>Endian	= 0</a:t>
            </a:r>
          </a:p>
          <a:p>
            <a:r>
              <a:rPr lang="en-US" sz="900" dirty="0" err="1"/>
              <a:t>TSess</a:t>
            </a:r>
            <a:r>
              <a:rPr lang="en-US" sz="900" dirty="0"/>
              <a:t>	= 1665111809</a:t>
            </a:r>
          </a:p>
          <a:p>
            <a:r>
              <a:rPr lang="en-US" sz="900" dirty="0"/>
              <a:t>Type	= 3</a:t>
            </a:r>
          </a:p>
          <a:p>
            <a:r>
              <a:rPr lang="en-US" sz="900" dirty="0"/>
              <a:t>Verbose	= 1</a:t>
            </a:r>
          </a:p>
          <a:p>
            <a:r>
              <a:rPr lang="en-US" sz="900" dirty="0"/>
              <a:t>Fe Z	=  26.0</a:t>
            </a:r>
          </a:p>
          <a:p>
            <a:r>
              <a:rPr lang="en-US" sz="900" dirty="0" err="1"/>
              <a:t>NBlocks</a:t>
            </a:r>
            <a:r>
              <a:rPr lang="en-US" sz="900" dirty="0"/>
              <a:t>	= 8</a:t>
            </a:r>
          </a:p>
          <a:p>
            <a:endParaRPr lang="en-US" sz="900" dirty="0"/>
          </a:p>
          <a:p>
            <a:r>
              <a:rPr lang="en-US" sz="900" dirty="0"/>
              <a:t>NELE	= 2</a:t>
            </a:r>
          </a:p>
          <a:p>
            <a:r>
              <a:rPr lang="en-US" sz="900" dirty="0"/>
              <a:t>NTRANS	= 6</a:t>
            </a:r>
          </a:p>
          <a:p>
            <a:r>
              <a:rPr lang="en-US" sz="900" dirty="0"/>
              <a:t>QKMODE	= 0</a:t>
            </a:r>
          </a:p>
          <a:p>
            <a:r>
              <a:rPr lang="en-US" sz="900" dirty="0"/>
              <a:t>NPARAMS	= 0</a:t>
            </a:r>
          </a:p>
          <a:p>
            <a:r>
              <a:rPr lang="en-US" sz="900" dirty="0"/>
              <a:t>MSUB	= 0</a:t>
            </a:r>
          </a:p>
          <a:p>
            <a:r>
              <a:rPr lang="en-US" sz="900" dirty="0"/>
              <a:t>PWTYPE	= 0</a:t>
            </a:r>
          </a:p>
          <a:p>
            <a:r>
              <a:rPr lang="en-US" sz="900" dirty="0"/>
              <a:t>NTEGRID	= 2</a:t>
            </a:r>
          </a:p>
          <a:p>
            <a:r>
              <a:rPr lang="en-US" sz="900" dirty="0"/>
              <a:t>	  6.63537106E+03</a:t>
            </a:r>
          </a:p>
          <a:p>
            <a:r>
              <a:rPr lang="en-US" sz="900" dirty="0"/>
              <a:t>	  6.69988981E+03</a:t>
            </a:r>
          </a:p>
          <a:p>
            <a:r>
              <a:rPr lang="en-US" sz="900" dirty="0"/>
              <a:t>TE0	=  6.66763038E+03</a:t>
            </a:r>
          </a:p>
          <a:p>
            <a:r>
              <a:rPr lang="en-US" sz="900" dirty="0"/>
              <a:t>ETYPE	= 1</a:t>
            </a:r>
          </a:p>
          <a:p>
            <a:r>
              <a:rPr lang="en-US" sz="900" dirty="0"/>
              <a:t>NEGRID	= 6</a:t>
            </a:r>
          </a:p>
          <a:p>
            <a:r>
              <a:rPr lang="en-US" sz="900" dirty="0"/>
              <a:t>	  3.33381522E+02</a:t>
            </a:r>
          </a:p>
          <a:p>
            <a:r>
              <a:rPr lang="en-US" sz="900" dirty="0"/>
              <a:t>	  7.54265046E+03</a:t>
            </a:r>
          </a:p>
          <a:p>
            <a:r>
              <a:rPr lang="en-US" sz="900" dirty="0"/>
              <a:t>	  1.71362181E+04</a:t>
            </a:r>
          </a:p>
          <a:p>
            <a:r>
              <a:rPr lang="en-US" sz="900" dirty="0"/>
              <a:t>	  2.83443511E+04</a:t>
            </a:r>
          </a:p>
          <a:p>
            <a:r>
              <a:rPr lang="en-US" sz="900" dirty="0"/>
              <a:t>	  4.06131653E+04</a:t>
            </a:r>
          </a:p>
          <a:p>
            <a:r>
              <a:rPr lang="en-US" sz="900" dirty="0"/>
              <a:t>	  5.35991185E+04</a:t>
            </a:r>
          </a:p>
          <a:p>
            <a:r>
              <a:rPr lang="en-US" sz="900" dirty="0"/>
              <a:t>UTYPE	= 1</a:t>
            </a:r>
          </a:p>
          <a:p>
            <a:r>
              <a:rPr lang="en-US" sz="900" dirty="0"/>
              <a:t>NUSR	= 6</a:t>
            </a:r>
          </a:p>
          <a:p>
            <a:r>
              <a:rPr lang="en-US" sz="900" dirty="0"/>
              <a:t>	  3.33381522E+02</a:t>
            </a:r>
          </a:p>
          <a:p>
            <a:r>
              <a:rPr lang="en-US" sz="900" dirty="0"/>
              <a:t>	  7.54265046E+03</a:t>
            </a:r>
          </a:p>
          <a:p>
            <a:r>
              <a:rPr lang="en-US" sz="900" dirty="0"/>
              <a:t>	  1.71362181E+04</a:t>
            </a:r>
          </a:p>
          <a:p>
            <a:r>
              <a:rPr lang="en-US" sz="900" dirty="0"/>
              <a:t>	  2.83443511E+04</a:t>
            </a:r>
          </a:p>
          <a:p>
            <a:r>
              <a:rPr lang="en-US" sz="900" dirty="0"/>
              <a:t>	  4.06131653E+04</a:t>
            </a:r>
          </a:p>
          <a:p>
            <a:r>
              <a:rPr lang="en-US" sz="900" dirty="0"/>
              <a:t>	  5.35991185E+04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6C6E46-C11F-63E6-BC3B-1F55BC662F49}"/>
              </a:ext>
            </a:extLst>
          </p:cNvPr>
          <p:cNvSpPr txBox="1"/>
          <p:nvPr/>
        </p:nvSpPr>
        <p:spPr>
          <a:xfrm>
            <a:off x="7690485" y="1168340"/>
            <a:ext cx="343281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400" dirty="0"/>
              <a:t>0  0      1  2  6.6354E+03 1</a:t>
            </a:r>
          </a:p>
          <a:p>
            <a:r>
              <a:rPr lang="en-US" sz="1400" dirty="0"/>
              <a:t>-1.0000E+00  0.0000E+00  0.0000E+00</a:t>
            </a:r>
          </a:p>
          <a:p>
            <a:r>
              <a:rPr lang="en-US" sz="1400" dirty="0"/>
              <a:t> 3.3338E+02  3.3610E-04  5.7337E-03</a:t>
            </a:r>
          </a:p>
          <a:p>
            <a:r>
              <a:rPr lang="en-US" sz="1400" dirty="0"/>
              <a:t> 7.5427E+03  1.4461E-04  1.2041E-03</a:t>
            </a:r>
          </a:p>
          <a:p>
            <a:r>
              <a:rPr lang="en-US" sz="1400" dirty="0"/>
              <a:t> 1.7136E+04  6.9284E-05  3.4093E-04</a:t>
            </a:r>
          </a:p>
          <a:p>
            <a:r>
              <a:rPr lang="en-US" sz="1400" dirty="0"/>
              <a:t> 2.8344E+04  3.8145E-05  1.2621E-04</a:t>
            </a:r>
          </a:p>
          <a:p>
            <a:r>
              <a:rPr lang="en-US" sz="1400" dirty="0"/>
              <a:t> 4.0613E+04  2.3517E-05  5.6943E-05</a:t>
            </a:r>
          </a:p>
          <a:p>
            <a:r>
              <a:rPr lang="en-US" sz="1400" dirty="0"/>
              <a:t> 5.3599E+04  1.5772E-05  2.9597E-05</a:t>
            </a:r>
          </a:p>
          <a:p>
            <a:r>
              <a:rPr lang="en-US" sz="1400" dirty="0"/>
              <a:t>     0  0      2  0  6.6644E+03 1</a:t>
            </a:r>
          </a:p>
          <a:p>
            <a:r>
              <a:rPr lang="en-US" sz="1400" dirty="0"/>
              <a:t>-1.0000E+00  0.0000E+00  0.0000E+00</a:t>
            </a:r>
          </a:p>
          <a:p>
            <a:r>
              <a:rPr lang="en-US" sz="1400" dirty="0"/>
              <a:t> 3.3338E+02  2.0883E-04  3.5477E-03</a:t>
            </a:r>
          </a:p>
          <a:p>
            <a:r>
              <a:rPr lang="en-US" sz="1400" dirty="0"/>
              <a:t> 7.5427E+03  6.5067E-05  5.4067E-04</a:t>
            </a:r>
          </a:p>
          <a:p>
            <a:r>
              <a:rPr lang="en-US" sz="1400" dirty="0"/>
              <a:t> 1.7136E+04  2.4767E-05  1.2172E-04</a:t>
            </a:r>
          </a:p>
          <a:p>
            <a:r>
              <a:rPr lang="en-US" sz="1400" dirty="0"/>
              <a:t> 2.8344E+04  1.1622E-05  3.8421E-05</a:t>
            </a:r>
          </a:p>
          <a:p>
            <a:r>
              <a:rPr lang="en-US" sz="1400" dirty="0"/>
              <a:t> 4.0613E+04  6.3954E-06  1.5476E-05</a:t>
            </a:r>
          </a:p>
          <a:p>
            <a:r>
              <a:rPr lang="en-US" sz="1400" dirty="0"/>
              <a:t> 5.3599E+04  3.9500E-06  7.4086E-06</a:t>
            </a:r>
          </a:p>
          <a:p>
            <a:r>
              <a:rPr lang="en-US" sz="1400" dirty="0"/>
              <a:t>     0  0      3  2  6.6665E+03 1</a:t>
            </a:r>
          </a:p>
          <a:p>
            <a:r>
              <a:rPr lang="en-US" sz="1400" dirty="0"/>
              <a:t> 5.3544E-04  1.1245E-04  6.6999E+05</a:t>
            </a:r>
          </a:p>
          <a:p>
            <a:r>
              <a:rPr lang="en-US" sz="1400" dirty="0"/>
              <a:t> 3.3338E+02  7.9381E-04  1.3481E-02</a:t>
            </a:r>
          </a:p>
          <a:p>
            <a:r>
              <a:rPr lang="en-US" sz="1400" dirty="0"/>
              <a:t> 7.5427E+03  7.3149E-04  6.0774E-03</a:t>
            </a:r>
          </a:p>
          <a:p>
            <a:r>
              <a:rPr lang="en-US" sz="1400" dirty="0"/>
              <a:t> 1.7136E+04  9.2055E-04  4.5237E-03</a:t>
            </a:r>
          </a:p>
          <a:p>
            <a:r>
              <a:rPr lang="en-US" sz="1400" dirty="0"/>
              <a:t> 2.8344E+04  1.1411E-03  3.7719E-03</a:t>
            </a:r>
          </a:p>
          <a:p>
            <a:r>
              <a:rPr lang="en-US" sz="1400" dirty="0"/>
              <a:t> 4.0613E+04  1.3576E-03  3.2849E-03</a:t>
            </a:r>
          </a:p>
          <a:p>
            <a:r>
              <a:rPr lang="en-US" sz="1400" dirty="0"/>
              <a:t> 5.3599E+04  1.5690E-03  2.9426E-03</a:t>
            </a:r>
          </a:p>
        </p:txBody>
      </p:sp>
    </p:spTree>
    <p:extLst>
      <p:ext uri="{BB962C8B-B14F-4D97-AF65-F5344CB8AC3E}">
        <p14:creationId xmlns:p14="http://schemas.microsoft.com/office/powerpoint/2010/main" val="804849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3D23-3EEC-574D-ED3F-33471E73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script as ex1.py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BF5E3-D9F1-100F-C032-BEE59812E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7482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Run with python: python ex1.py</a:t>
            </a:r>
          </a:p>
          <a:p>
            <a:pPr marL="0" indent="0">
              <a:buNone/>
            </a:pPr>
            <a:r>
              <a:rPr lang="en-US" dirty="0"/>
              <a:t>Or run with the </a:t>
            </a:r>
            <a:r>
              <a:rPr lang="en-US" dirty="0" err="1"/>
              <a:t>sfac</a:t>
            </a:r>
            <a:r>
              <a:rPr lang="en-US" dirty="0"/>
              <a:t> program: </a:t>
            </a:r>
            <a:r>
              <a:rPr lang="en-US" dirty="0" err="1"/>
              <a:t>sfac</a:t>
            </a:r>
            <a:r>
              <a:rPr lang="en-US" dirty="0"/>
              <a:t> ex1.py</a:t>
            </a:r>
          </a:p>
          <a:p>
            <a:pPr marL="0" indent="0">
              <a:buNone/>
            </a:pPr>
            <a:r>
              <a:rPr lang="en-US" dirty="0"/>
              <a:t>Output files: </a:t>
            </a:r>
          </a:p>
          <a:p>
            <a:pPr marL="0" indent="0">
              <a:buNone/>
            </a:pPr>
            <a:r>
              <a:rPr lang="en-US" dirty="0"/>
              <a:t>ex1a.cfg, ex1b.en, ex1a.en, ex1b.tr, ex1a.tr, ex1b.ce, ex1a.ce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Examining energy file with </a:t>
            </a:r>
            <a:r>
              <a:rPr lang="en-US" dirty="0" err="1"/>
              <a:t>LevelInfo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Examining transition file with </a:t>
            </a:r>
            <a:r>
              <a:rPr lang="en-US" dirty="0" err="1"/>
              <a:t>TRBranch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Interpolating excitation cross sections with </a:t>
            </a:r>
            <a:r>
              <a:rPr lang="en-US" dirty="0" err="1"/>
              <a:t>InterpCross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Thermal excitation rate coefficients with </a:t>
            </a:r>
            <a:r>
              <a:rPr lang="en-US" dirty="0" err="1"/>
              <a:t>MaxwellRate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pfac.rfac</a:t>
            </a:r>
            <a:r>
              <a:rPr lang="en-US" dirty="0"/>
              <a:t> module (Keisuke </a:t>
            </a:r>
            <a:r>
              <a:rPr lang="en-US" dirty="0" err="1"/>
              <a:t>Fujii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2427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E02B-8E51-982C-B002-37560BD7B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28910" cy="1113453"/>
          </a:xfrm>
        </p:spPr>
        <p:txBody>
          <a:bodyPr/>
          <a:lstStyle/>
          <a:p>
            <a:r>
              <a:rPr lang="en-US" dirty="0"/>
              <a:t>Radial wavefunctions and atomic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BB9D6-8C18-01A3-1E17-B9457D65F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22270" cy="37407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from </a:t>
            </a:r>
            <a:r>
              <a:rPr lang="en-US" sz="1800" dirty="0" err="1"/>
              <a:t>pfac.fac</a:t>
            </a:r>
            <a:r>
              <a:rPr lang="en-US" sz="1800" dirty="0"/>
              <a:t> import *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WallTime</a:t>
            </a:r>
            <a:r>
              <a:rPr lang="en-US" sz="1800" dirty="0"/>
              <a:t>('Start')</a:t>
            </a:r>
          </a:p>
          <a:p>
            <a:pPr marL="0" indent="0">
              <a:buNone/>
            </a:pPr>
            <a:r>
              <a:rPr lang="en-US" sz="1800" dirty="0" err="1"/>
              <a:t>SetAtom</a:t>
            </a:r>
            <a:r>
              <a:rPr lang="en-US" sz="1800" dirty="0"/>
              <a:t>('Fe')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Config('g1', '1s2')</a:t>
            </a:r>
          </a:p>
          <a:p>
            <a:pPr marL="0" indent="0">
              <a:buNone/>
            </a:pPr>
            <a:r>
              <a:rPr lang="en-US" sz="1800" dirty="0"/>
              <a:t>Config('g2', '1s1 2*1')</a:t>
            </a:r>
          </a:p>
          <a:p>
            <a:pPr marL="0" indent="0">
              <a:buNone/>
            </a:pPr>
            <a:r>
              <a:rPr lang="en-US" sz="1800" dirty="0" err="1"/>
              <a:t>WallTime</a:t>
            </a:r>
            <a:r>
              <a:rPr lang="en-US" sz="1800" dirty="0"/>
              <a:t>('</a:t>
            </a:r>
            <a:r>
              <a:rPr lang="en-US" sz="1800" dirty="0" err="1"/>
              <a:t>Opt</a:t>
            </a:r>
            <a:r>
              <a:rPr lang="en-US" sz="1800" dirty="0"/>
              <a:t>')</a:t>
            </a:r>
          </a:p>
          <a:p>
            <a:pPr marL="0" indent="0">
              <a:buNone/>
            </a:pPr>
            <a:r>
              <a:rPr lang="en-US" sz="1800" dirty="0" err="1"/>
              <a:t>OptimizeRadial</a:t>
            </a:r>
            <a:r>
              <a:rPr lang="en-US" sz="1800" dirty="0"/>
              <a:t>('g1')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E3541-8E00-30A8-41A6-98F92E23271E}"/>
              </a:ext>
            </a:extLst>
          </p:cNvPr>
          <p:cNvSpPr txBox="1"/>
          <p:nvPr/>
        </p:nvSpPr>
        <p:spPr>
          <a:xfrm>
            <a:off x="7867650" y="2136338"/>
            <a:ext cx="34861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 err="1"/>
              <a:t>WallTime</a:t>
            </a:r>
            <a:r>
              <a:rPr lang="en-US" sz="1800" dirty="0"/>
              <a:t>('EN')</a:t>
            </a:r>
          </a:p>
          <a:p>
            <a:pPr marL="0" indent="0">
              <a:buNone/>
            </a:pPr>
            <a:r>
              <a:rPr lang="en-US" sz="1800" dirty="0"/>
              <a:t>Structure('ex2b.en', ['g1','g2'])</a:t>
            </a:r>
          </a:p>
          <a:p>
            <a:pPr marL="0" indent="0">
              <a:buNone/>
            </a:pPr>
            <a:r>
              <a:rPr lang="en-US" sz="1800" dirty="0" err="1"/>
              <a:t>MemENTable</a:t>
            </a:r>
            <a:r>
              <a:rPr lang="en-US" sz="1800" dirty="0"/>
              <a:t>('ex2b.en')</a:t>
            </a:r>
          </a:p>
          <a:p>
            <a:pPr marL="0" indent="0">
              <a:buNone/>
            </a:pPr>
            <a:r>
              <a:rPr lang="en-US" sz="1800" dirty="0" err="1"/>
              <a:t>PrintTable</a:t>
            </a:r>
            <a:r>
              <a:rPr lang="en-US" sz="1800" dirty="0"/>
              <a:t>('ex2b.en', 'ex2a.en')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BasisTable</a:t>
            </a:r>
            <a:r>
              <a:rPr lang="en-US" sz="1800" dirty="0"/>
              <a:t>('ex2a.bs')</a:t>
            </a:r>
          </a:p>
          <a:p>
            <a:pPr marL="0" indent="0">
              <a:buNone/>
            </a:pPr>
            <a:r>
              <a:rPr lang="en-US" sz="1800" dirty="0" err="1"/>
              <a:t>BasisTable</a:t>
            </a:r>
            <a:r>
              <a:rPr lang="en-US" sz="1800" dirty="0"/>
              <a:t>('ex2a', 10)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WallTime</a:t>
            </a:r>
            <a:r>
              <a:rPr lang="en-US" sz="1800" dirty="0"/>
              <a:t>('Done')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45C32-F261-10E9-1B57-BFDCCA92C0E6}"/>
              </a:ext>
            </a:extLst>
          </p:cNvPr>
          <p:cNvSpPr txBox="1"/>
          <p:nvPr/>
        </p:nvSpPr>
        <p:spPr>
          <a:xfrm>
            <a:off x="3760470" y="2126356"/>
            <a:ext cx="34861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</a:rPr>
              <a:t>WallTime</a:t>
            </a:r>
            <a:r>
              <a:rPr lang="en-US" sz="1800" dirty="0">
                <a:solidFill>
                  <a:srgbClr val="FF0000"/>
                </a:solidFill>
              </a:rPr>
              <a:t>('Wavefunctions’)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#bound orbitals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</a:rPr>
              <a:t>WaveFuncTable</a:t>
            </a:r>
            <a:r>
              <a:rPr lang="en-US" sz="1800" dirty="0">
                <a:solidFill>
                  <a:srgbClr val="FF0000"/>
                </a:solidFill>
              </a:rPr>
              <a:t>('w1s.txt', 1, -1, 0)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</a:rPr>
              <a:t>WaveFuncTable</a:t>
            </a:r>
            <a:r>
              <a:rPr lang="en-US" sz="1800" dirty="0">
                <a:solidFill>
                  <a:srgbClr val="FF0000"/>
                </a:solidFill>
              </a:rPr>
              <a:t>('w2p-.txt', 2, 1, 0)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</a:rPr>
              <a:t>WaveFuncTable</a:t>
            </a:r>
            <a:r>
              <a:rPr lang="en-US" sz="1800" dirty="0">
                <a:solidFill>
                  <a:srgbClr val="FF0000"/>
                </a:solidFill>
              </a:rPr>
              <a:t>('w3d+.txt', 3, -2, 0)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#free orbitals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</a:rPr>
              <a:t>WaveFuncTable</a:t>
            </a:r>
            <a:r>
              <a:rPr lang="en-US" sz="1800" dirty="0">
                <a:solidFill>
                  <a:srgbClr val="FF0000"/>
                </a:solidFill>
              </a:rPr>
              <a:t>('</a:t>
            </a:r>
            <a:r>
              <a:rPr lang="en-US" sz="1800" dirty="0" err="1">
                <a:solidFill>
                  <a:srgbClr val="FF0000"/>
                </a:solidFill>
              </a:rPr>
              <a:t>ws.txt</a:t>
            </a:r>
            <a:r>
              <a:rPr lang="en-US" sz="1800" dirty="0">
                <a:solidFill>
                  <a:srgbClr val="FF0000"/>
                </a:solidFill>
              </a:rPr>
              <a:t>', 0, -1, 2e3)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</a:rPr>
              <a:t>WaveFuncTable</a:t>
            </a:r>
            <a:r>
              <a:rPr lang="en-US" sz="1800" dirty="0">
                <a:solidFill>
                  <a:srgbClr val="FF0000"/>
                </a:solidFill>
              </a:rPr>
              <a:t>('wp-.txt', 0, 1, 2e3)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2D8F6-8FEC-38D2-08F5-D4F53839CA46}"/>
              </a:ext>
            </a:extLst>
          </p:cNvPr>
          <p:cNvSpPr txBox="1"/>
          <p:nvPr/>
        </p:nvSpPr>
        <p:spPr>
          <a:xfrm>
            <a:off x="838200" y="5265677"/>
            <a:ext cx="10088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rfac.read_wfun</a:t>
            </a:r>
            <a:r>
              <a:rPr lang="en-US" sz="4000" dirty="0"/>
              <a:t>()</a:t>
            </a:r>
          </a:p>
          <a:p>
            <a:r>
              <a:rPr lang="en-US" sz="4000" dirty="0"/>
              <a:t> jj2lsj from GRASP.</a:t>
            </a:r>
          </a:p>
        </p:txBody>
      </p:sp>
    </p:spTree>
    <p:extLst>
      <p:ext uri="{BB962C8B-B14F-4D97-AF65-F5344CB8AC3E}">
        <p14:creationId xmlns:p14="http://schemas.microsoft.com/office/powerpoint/2010/main" val="2895500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6070</TotalTime>
  <Words>3534</Words>
  <Application>Microsoft Office PowerPoint</Application>
  <PresentationFormat>Widescreen</PresentationFormat>
  <Paragraphs>478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Flexible Atomic Code  and  Integration with Prism Softwares</vt:lpstr>
      <vt:lpstr>Download and Installation</vt:lpstr>
      <vt:lpstr>Electronic configurations &amp; Angular coupling</vt:lpstr>
      <vt:lpstr>Atomic processes implemented in FAC</vt:lpstr>
      <vt:lpstr>An example, He-like Fe.</vt:lpstr>
      <vt:lpstr>He-like Fe cont…</vt:lpstr>
      <vt:lpstr>He-like Fe Cont…</vt:lpstr>
      <vt:lpstr>Save script as ex1.py</vt:lpstr>
      <vt:lpstr>Radial wavefunctions and atomic states</vt:lpstr>
      <vt:lpstr>Collisional radiative model</vt:lpstr>
      <vt:lpstr>Multi-ion models with recombination &amp; ionization</vt:lpstr>
      <vt:lpstr>python  ex4.py   26   2      output: Fe02b.en .tr, .ce, .ci, .rr, .ai</vt:lpstr>
      <vt:lpstr>python ex5.py   26   2   1e3   1e2   0.1   0.1</vt:lpstr>
      <vt:lpstr>Plasma Screening Potential</vt:lpstr>
      <vt:lpstr>Handling FAC output files (ascii)</vt:lpstr>
      <vt:lpstr>Handling FAC output files (binary)</vt:lpstr>
      <vt:lpstr>Handling FAC output files (binary cont.)</vt:lpstr>
      <vt:lpstr>Additional Functionalities</vt:lpstr>
      <vt:lpstr>Integration with Prism Softwares</vt:lpstr>
      <vt:lpstr>New option in Prism Atomic Model Builder</vt:lpstr>
      <vt:lpstr>FAC data files needed for AMB</vt:lpstr>
      <vt:lpstr>Use FAC data in PrismSPECT or Spect3D</vt:lpstr>
      <vt:lpstr>Comparison of FAC and ATBASE, Kr at Te=4keV</vt:lpstr>
      <vt:lpstr>Comparison of FAC and ATBASE, Kr at Te=2keV</vt:lpstr>
      <vt:lpstr>Comparison of ATBASE and FAC, Mean 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Yuexing Cindy</dc:creator>
  <cp:lastModifiedBy>Ming Gu</cp:lastModifiedBy>
  <cp:revision>50</cp:revision>
  <dcterms:created xsi:type="dcterms:W3CDTF">2022-10-07T00:45:53Z</dcterms:created>
  <dcterms:modified xsi:type="dcterms:W3CDTF">2023-08-09T00:25:56Z</dcterms:modified>
</cp:coreProperties>
</file>