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1" r:id="rId4"/>
    <p:sldId id="258" r:id="rId5"/>
    <p:sldId id="262" r:id="rId6"/>
    <p:sldId id="259" r:id="rId7"/>
    <p:sldId id="260" r:id="rId8"/>
    <p:sldId id="263" r:id="rId9"/>
    <p:sldId id="271" r:id="rId10"/>
    <p:sldId id="264" r:id="rId11"/>
    <p:sldId id="265" r:id="rId12"/>
    <p:sldId id="272" r:id="rId13"/>
    <p:sldId id="266" r:id="rId14"/>
    <p:sldId id="267" r:id="rId15"/>
    <p:sldId id="268" r:id="rId16"/>
    <p:sldId id="269" r:id="rId17"/>
    <p:sldId id="27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D9513FD-A3E9-4D0B-B07E-7A52A07724F5}" type="datetimeFigureOut">
              <a:rPr lang="tr-TR" smtClean="0"/>
              <a:t>31.10.2024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799ACED-5AF6-4B20-87B3-3210E843CA3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05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9513FD-A3E9-4D0B-B07E-7A52A07724F5}" type="datetimeFigureOut">
              <a:rPr lang="tr-TR" smtClean="0"/>
              <a:t>31.10.2024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799ACED-5AF6-4B20-87B3-3210E843CA3A}" type="slidenum">
              <a:rPr lang="tr-TR" smtClean="0"/>
              <a:t>‹#›</a:t>
            </a:fld>
            <a:endParaRPr lang="tr-TR"/>
          </a:p>
        </p:txBody>
      </p:sp>
    </p:spTree>
    <p:extLst>
      <p:ext uri="{BB962C8B-B14F-4D97-AF65-F5344CB8AC3E}">
        <p14:creationId xmlns:p14="http://schemas.microsoft.com/office/powerpoint/2010/main" val="980127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9513FD-A3E9-4D0B-B07E-7A52A07724F5}" type="datetimeFigureOut">
              <a:rPr lang="tr-TR" smtClean="0"/>
              <a:t>31.10.2024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799ACED-5AF6-4B20-87B3-3210E843CA3A}" type="slidenum">
              <a:rPr lang="tr-TR" smtClean="0"/>
              <a:t>‹#›</a:t>
            </a:fld>
            <a:endParaRPr lang="tr-TR"/>
          </a:p>
        </p:txBody>
      </p:sp>
    </p:spTree>
    <p:extLst>
      <p:ext uri="{BB962C8B-B14F-4D97-AF65-F5344CB8AC3E}">
        <p14:creationId xmlns:p14="http://schemas.microsoft.com/office/powerpoint/2010/main" val="838513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D9513FD-A3E9-4D0B-B07E-7A52A07724F5}" type="datetimeFigureOut">
              <a:rPr lang="tr-TR" smtClean="0"/>
              <a:t>31.10.2024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799ACED-5AF6-4B20-87B3-3210E843CA3A}" type="slidenum">
              <a:rPr lang="tr-TR" smtClean="0"/>
              <a:t>‹#›</a:t>
            </a:fld>
            <a:endParaRPr lang="tr-TR"/>
          </a:p>
        </p:txBody>
      </p:sp>
    </p:spTree>
    <p:extLst>
      <p:ext uri="{BB962C8B-B14F-4D97-AF65-F5344CB8AC3E}">
        <p14:creationId xmlns:p14="http://schemas.microsoft.com/office/powerpoint/2010/main" val="205272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D9513FD-A3E9-4D0B-B07E-7A52A07724F5}" type="datetimeFigureOut">
              <a:rPr lang="tr-TR" smtClean="0"/>
              <a:t>31.10.2024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799ACED-5AF6-4B20-87B3-3210E843CA3A}"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72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D9513FD-A3E9-4D0B-B07E-7A52A07724F5}" type="datetimeFigureOut">
              <a:rPr lang="tr-TR" smtClean="0"/>
              <a:t>31.10.2024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799ACED-5AF6-4B20-87B3-3210E843CA3A}" type="slidenum">
              <a:rPr lang="tr-TR" smtClean="0"/>
              <a:t>‹#›</a:t>
            </a:fld>
            <a:endParaRPr lang="tr-TR"/>
          </a:p>
        </p:txBody>
      </p:sp>
    </p:spTree>
    <p:extLst>
      <p:ext uri="{BB962C8B-B14F-4D97-AF65-F5344CB8AC3E}">
        <p14:creationId xmlns:p14="http://schemas.microsoft.com/office/powerpoint/2010/main" val="425283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D9513FD-A3E9-4D0B-B07E-7A52A07724F5}" type="datetimeFigureOut">
              <a:rPr lang="tr-TR" smtClean="0"/>
              <a:t>31.10.2024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799ACED-5AF6-4B20-87B3-3210E843CA3A}" type="slidenum">
              <a:rPr lang="tr-TR" smtClean="0"/>
              <a:t>‹#›</a:t>
            </a:fld>
            <a:endParaRPr lang="tr-TR"/>
          </a:p>
        </p:txBody>
      </p:sp>
    </p:spTree>
    <p:extLst>
      <p:ext uri="{BB962C8B-B14F-4D97-AF65-F5344CB8AC3E}">
        <p14:creationId xmlns:p14="http://schemas.microsoft.com/office/powerpoint/2010/main" val="387911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D9513FD-A3E9-4D0B-B07E-7A52A07724F5}" type="datetimeFigureOut">
              <a:rPr lang="tr-TR" smtClean="0"/>
              <a:t>31.10.2024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799ACED-5AF6-4B20-87B3-3210E843CA3A}" type="slidenum">
              <a:rPr lang="tr-TR" smtClean="0"/>
              <a:t>‹#›</a:t>
            </a:fld>
            <a:endParaRPr lang="tr-TR"/>
          </a:p>
        </p:txBody>
      </p:sp>
    </p:spTree>
    <p:extLst>
      <p:ext uri="{BB962C8B-B14F-4D97-AF65-F5344CB8AC3E}">
        <p14:creationId xmlns:p14="http://schemas.microsoft.com/office/powerpoint/2010/main" val="184001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9513FD-A3E9-4D0B-B07E-7A52A07724F5}" type="datetimeFigureOut">
              <a:rPr lang="tr-TR" smtClean="0"/>
              <a:t>31.10.2024</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6799ACED-5AF6-4B20-87B3-3210E843CA3A}" type="slidenum">
              <a:rPr lang="tr-TR" smtClean="0"/>
              <a:t>‹#›</a:t>
            </a:fld>
            <a:endParaRPr lang="tr-TR"/>
          </a:p>
        </p:txBody>
      </p:sp>
    </p:spTree>
    <p:extLst>
      <p:ext uri="{BB962C8B-B14F-4D97-AF65-F5344CB8AC3E}">
        <p14:creationId xmlns:p14="http://schemas.microsoft.com/office/powerpoint/2010/main" val="93570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9513FD-A3E9-4D0B-B07E-7A52A07724F5}" type="datetimeFigureOut">
              <a:rPr lang="tr-TR" smtClean="0"/>
              <a:t>31.10.2024</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99ACED-5AF6-4B20-87B3-3210E843CA3A}" type="slidenum">
              <a:rPr lang="tr-TR" smtClean="0"/>
              <a:t>‹#›</a:t>
            </a:fld>
            <a:endParaRPr lang="tr-TR"/>
          </a:p>
        </p:txBody>
      </p:sp>
    </p:spTree>
    <p:extLst>
      <p:ext uri="{BB962C8B-B14F-4D97-AF65-F5344CB8AC3E}">
        <p14:creationId xmlns:p14="http://schemas.microsoft.com/office/powerpoint/2010/main" val="247862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D9513FD-A3E9-4D0B-B07E-7A52A07724F5}" type="datetimeFigureOut">
              <a:rPr lang="tr-TR" smtClean="0"/>
              <a:t>31.10.2024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799ACED-5AF6-4B20-87B3-3210E843CA3A}" type="slidenum">
              <a:rPr lang="tr-TR" smtClean="0"/>
              <a:t>‹#›</a:t>
            </a:fld>
            <a:endParaRPr lang="tr-TR"/>
          </a:p>
        </p:txBody>
      </p:sp>
    </p:spTree>
    <p:extLst>
      <p:ext uri="{BB962C8B-B14F-4D97-AF65-F5344CB8AC3E}">
        <p14:creationId xmlns:p14="http://schemas.microsoft.com/office/powerpoint/2010/main" val="349357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9513FD-A3E9-4D0B-B07E-7A52A07724F5}" type="datetimeFigureOut">
              <a:rPr lang="tr-TR" smtClean="0"/>
              <a:t>31.10.2024</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799ACED-5AF6-4B20-87B3-3210E843CA3A}"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2912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BA7AE-118C-4CF5-AD77-052582F8A477}"/>
              </a:ext>
            </a:extLst>
          </p:cNvPr>
          <p:cNvSpPr>
            <a:spLocks noGrp="1"/>
          </p:cNvSpPr>
          <p:nvPr>
            <p:ph type="ctrTitle"/>
          </p:nvPr>
        </p:nvSpPr>
        <p:spPr/>
        <p:txBody>
          <a:bodyPr>
            <a:normAutofit/>
          </a:bodyPr>
          <a:lstStyle/>
          <a:p>
            <a:pPr algn="ctr"/>
            <a:r>
              <a:rPr lang="tr-TR" sz="6000" dirty="0">
                <a:latin typeface="Arial Rounded MT Bold" panose="020F0704030504030204" pitchFamily="34" charset="0"/>
              </a:rPr>
              <a:t>FOSTERING YOUNG LEARNERS LISTENING AND SPEAKING SKILLS</a:t>
            </a:r>
          </a:p>
        </p:txBody>
      </p:sp>
      <p:sp>
        <p:nvSpPr>
          <p:cNvPr id="3" name="Alt Başlık 2">
            <a:extLst>
              <a:ext uri="{FF2B5EF4-FFF2-40B4-BE49-F238E27FC236}">
                <a16:creationId xmlns:a16="http://schemas.microsoft.com/office/drawing/2014/main" id="{88432FA9-CED1-4519-B5B2-3F7D6E674D5E}"/>
              </a:ext>
            </a:extLst>
          </p:cNvPr>
          <p:cNvSpPr>
            <a:spLocks noGrp="1"/>
          </p:cNvSpPr>
          <p:nvPr>
            <p:ph type="subTitle" idx="1"/>
          </p:nvPr>
        </p:nvSpPr>
        <p:spPr/>
        <p:txBody>
          <a:bodyPr>
            <a:normAutofit/>
          </a:bodyPr>
          <a:lstStyle/>
          <a:p>
            <a:pPr algn="r"/>
            <a:endParaRPr lang="tr-TR" sz="1600" dirty="0"/>
          </a:p>
          <a:p>
            <a:pPr algn="r"/>
            <a:r>
              <a:rPr lang="tr-TR" sz="1600" b="1" dirty="0"/>
              <a:t>Ali </a:t>
            </a:r>
            <a:r>
              <a:rPr lang="tr-TR" sz="1600" b="1" dirty="0" err="1"/>
              <a:t>akkaya</a:t>
            </a:r>
            <a:r>
              <a:rPr lang="tr-TR" sz="1600" b="1" dirty="0"/>
              <a:t> </a:t>
            </a:r>
          </a:p>
          <a:p>
            <a:pPr algn="r"/>
            <a:r>
              <a:rPr lang="tr-TR" sz="1600" b="1" dirty="0"/>
              <a:t>Cemil </a:t>
            </a:r>
            <a:r>
              <a:rPr lang="tr-TR" sz="1600" b="1" dirty="0" err="1"/>
              <a:t>ercan</a:t>
            </a:r>
            <a:r>
              <a:rPr lang="tr-TR" sz="1600" b="1" dirty="0"/>
              <a:t> ateş</a:t>
            </a:r>
          </a:p>
        </p:txBody>
      </p:sp>
    </p:spTree>
    <p:extLst>
      <p:ext uri="{BB962C8B-B14F-4D97-AF65-F5344CB8AC3E}">
        <p14:creationId xmlns:p14="http://schemas.microsoft.com/office/powerpoint/2010/main" val="4075612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F9BD6B52-D380-4D61-84F0-966B0EF2E525}"/>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5" name="Başlık 1">
            <a:extLst>
              <a:ext uri="{FF2B5EF4-FFF2-40B4-BE49-F238E27FC236}">
                <a16:creationId xmlns:a16="http://schemas.microsoft.com/office/drawing/2014/main" id="{BE09EE15-08EC-464F-A4A6-B7B386C26D6B}"/>
              </a:ext>
            </a:extLst>
          </p:cNvPr>
          <p:cNvSpPr txBox="1">
            <a:spLocks/>
          </p:cNvSpPr>
          <p:nvPr/>
        </p:nvSpPr>
        <p:spPr>
          <a:xfrm>
            <a:off x="2371725" y="2680546"/>
            <a:ext cx="7448550" cy="748454"/>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Strategies for Developing Speaking Skills</a:t>
            </a:r>
            <a:endParaRPr lang="tr-TR" sz="4000" b="1" dirty="0"/>
          </a:p>
        </p:txBody>
      </p:sp>
    </p:spTree>
    <p:extLst>
      <p:ext uri="{BB962C8B-B14F-4D97-AF65-F5344CB8AC3E}">
        <p14:creationId xmlns:p14="http://schemas.microsoft.com/office/powerpoint/2010/main" val="53203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503FD603-79BD-4159-9BA3-A7E6FA3D19BF}"/>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3" name="İçerik Yer Tutucusu 2">
            <a:extLst>
              <a:ext uri="{FF2B5EF4-FFF2-40B4-BE49-F238E27FC236}">
                <a16:creationId xmlns:a16="http://schemas.microsoft.com/office/drawing/2014/main" id="{54FE3999-0FED-45AB-8965-6545CB7CABA7}"/>
              </a:ext>
            </a:extLst>
          </p:cNvPr>
          <p:cNvSpPr>
            <a:spLocks noGrp="1"/>
          </p:cNvSpPr>
          <p:nvPr>
            <p:ph idx="1"/>
          </p:nvPr>
        </p:nvSpPr>
        <p:spPr>
          <a:xfrm>
            <a:off x="1097280" y="423333"/>
            <a:ext cx="10058400" cy="5445761"/>
          </a:xfrm>
        </p:spPr>
        <p:txBody>
          <a:bodyPr/>
          <a:lstStyle/>
          <a:p>
            <a:pPr>
              <a:buFont typeface="Wingdings" panose="05000000000000000000" pitchFamily="2" charset="2"/>
              <a:buChar char="v"/>
            </a:pPr>
            <a:r>
              <a:rPr lang="en-US" dirty="0"/>
              <a:t>The first step is creating a safe and encouraging environment. Language learning can feel vulnerable, so we want to make sure young learners feel supported and not afraid to make mistakes. Simple things like praising their efforts and gently encouraging them when they hesitate can go a long way. Also, asking open-ended questions, like ‘What did you do today?’ allows them to express their thoughts without the pressure of right or wrong answers.</a:t>
            </a:r>
            <a:endParaRPr lang="tr-TR" dirty="0"/>
          </a:p>
          <a:p>
            <a:pPr>
              <a:buFont typeface="Wingdings" panose="05000000000000000000" pitchFamily="2" charset="2"/>
              <a:buChar char="v"/>
            </a:pPr>
            <a:endParaRPr lang="en-US" dirty="0"/>
          </a:p>
          <a:p>
            <a:pPr>
              <a:buFont typeface="Wingdings" panose="05000000000000000000" pitchFamily="2" charset="2"/>
              <a:buChar char="v"/>
            </a:pPr>
            <a:r>
              <a:rPr lang="en-US" dirty="0"/>
              <a:t>Role-playing and dialogue practice are highly effective, as they mimic real-life scenarios. For example, you could have children practice ordering food in a restaurant or greeting someone new. Pairing students for simple Q&amp;A exercises is also beneficial, as it allows them to engage directly with each other.</a:t>
            </a:r>
            <a:endParaRPr lang="tr-TR" dirty="0"/>
          </a:p>
          <a:p>
            <a:pPr>
              <a:buFont typeface="Wingdings" panose="05000000000000000000" pitchFamily="2" charset="2"/>
              <a:buChar char="v"/>
            </a:pPr>
            <a:endParaRPr lang="en-US" dirty="0"/>
          </a:p>
          <a:p>
            <a:pPr>
              <a:buFont typeface="Wingdings" panose="05000000000000000000" pitchFamily="2" charset="2"/>
              <a:buChar char="v"/>
            </a:pPr>
            <a:r>
              <a:rPr lang="en-US" dirty="0"/>
              <a:t>Pronunciation and vocabulary activities are crucial for young learners to develop confidence in their speech. Chants and rhymes are particularly effective; nursery rhymes, for example, help children focus on pronunciation patterns in a fun way. Another technique is to use puppets or props to make speaking playful. Children often speak more freely when they’re 'pretending' or using a puppet, as it reduces their self-consciousness.</a:t>
            </a:r>
          </a:p>
          <a:p>
            <a:pPr>
              <a:buFont typeface="Wingdings" panose="05000000000000000000" pitchFamily="2" charset="2"/>
              <a:buChar char="v"/>
            </a:pPr>
            <a:endParaRPr lang="tr-TR" dirty="0"/>
          </a:p>
        </p:txBody>
      </p:sp>
    </p:spTree>
    <p:extLst>
      <p:ext uri="{BB962C8B-B14F-4D97-AF65-F5344CB8AC3E}">
        <p14:creationId xmlns:p14="http://schemas.microsoft.com/office/powerpoint/2010/main" val="129071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023B14C-2F50-4488-9D01-8BF5EF670809}"/>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3" name="İçerik Yer Tutucusu 2">
            <a:extLst>
              <a:ext uri="{FF2B5EF4-FFF2-40B4-BE49-F238E27FC236}">
                <a16:creationId xmlns:a16="http://schemas.microsoft.com/office/drawing/2014/main" id="{C16C8052-E340-43E7-9EA5-D444104E61FC}"/>
              </a:ext>
            </a:extLst>
          </p:cNvPr>
          <p:cNvSpPr>
            <a:spLocks noGrp="1"/>
          </p:cNvSpPr>
          <p:nvPr>
            <p:ph idx="1"/>
          </p:nvPr>
        </p:nvSpPr>
        <p:spPr>
          <a:xfrm>
            <a:off x="567267" y="474133"/>
            <a:ext cx="11116733" cy="5664200"/>
          </a:xfrm>
        </p:spPr>
        <p:txBody>
          <a:bodyPr/>
          <a:lstStyle/>
          <a:p>
            <a:r>
              <a:rPr lang="en-US" b="1" dirty="0"/>
              <a:t>Creating a Safe and Encouraging Environment</a:t>
            </a:r>
            <a:endParaRPr lang="en-US" dirty="0"/>
          </a:p>
          <a:p>
            <a:pPr lvl="1">
              <a:buFont typeface="Arial" panose="020B0604020202020204" pitchFamily="34" charset="0"/>
              <a:buChar char="•"/>
            </a:pPr>
            <a:r>
              <a:rPr lang="en-US" b="1" dirty="0"/>
              <a:t>Positive Reinforcement</a:t>
            </a:r>
            <a:r>
              <a:rPr lang="en-US" dirty="0"/>
              <a:t>: Encourage young learners by celebrating their efforts, not just their accuracy. Recognize any attempt to speak as progress, which helps build confidence.</a:t>
            </a:r>
          </a:p>
          <a:p>
            <a:pPr lvl="1">
              <a:buFont typeface="Arial" panose="020B0604020202020204" pitchFamily="34" charset="0"/>
              <a:buChar char="•"/>
            </a:pPr>
            <a:r>
              <a:rPr lang="en-US" b="1" dirty="0"/>
              <a:t>Open-Ended Questions</a:t>
            </a:r>
            <a:r>
              <a:rPr lang="en-US" dirty="0"/>
              <a:t>: Ask questions that prompt more than yes/no answers, like "What’s your favorite thing to do at school?" This allows children to think, structure their thoughts, and express themselves without fear of a “wrong” answer.</a:t>
            </a:r>
            <a:endParaRPr lang="tr-TR" dirty="0"/>
          </a:p>
          <a:p>
            <a:pPr lvl="1">
              <a:buFont typeface="Arial" panose="020B0604020202020204" pitchFamily="34" charset="0"/>
              <a:buChar char="•"/>
            </a:pPr>
            <a:endParaRPr lang="tr-TR" dirty="0"/>
          </a:p>
          <a:p>
            <a:r>
              <a:rPr lang="en-US" b="1" dirty="0"/>
              <a:t>Role-Playing and Dialogue Practice</a:t>
            </a:r>
            <a:endParaRPr lang="en-US" dirty="0"/>
          </a:p>
          <a:p>
            <a:pPr lvl="1">
              <a:buFont typeface="Arial" panose="020B0604020202020204" pitchFamily="34" charset="0"/>
              <a:buChar char="•"/>
            </a:pPr>
            <a:r>
              <a:rPr lang="en-US" b="1" dirty="0"/>
              <a:t>Real-Life Scenarios</a:t>
            </a:r>
            <a:r>
              <a:rPr lang="en-US" dirty="0"/>
              <a:t>: Set up practice scenarios, such as ordering food or introducing oneself. These dialogues help children build vocabulary for common interactions and reduce anxiety when speaking English in real-life situations.</a:t>
            </a:r>
          </a:p>
          <a:p>
            <a:pPr lvl="1">
              <a:buFont typeface="Arial" panose="020B0604020202020204" pitchFamily="34" charset="0"/>
              <a:buChar char="•"/>
            </a:pPr>
            <a:r>
              <a:rPr lang="en-US" b="1" dirty="0"/>
              <a:t>Pair and Group Work</a:t>
            </a:r>
            <a:r>
              <a:rPr lang="en-US" dirty="0"/>
              <a:t>: Pair students for simple question-and-answer activities. This creates a low-stress, peer-to-peer speaking environment where learners can practice comfortably and hear each other's responses.</a:t>
            </a:r>
            <a:endParaRPr lang="tr-TR" dirty="0"/>
          </a:p>
          <a:p>
            <a:pPr lvl="1">
              <a:buFont typeface="Arial" panose="020B0604020202020204" pitchFamily="34" charset="0"/>
              <a:buChar char="•"/>
            </a:pPr>
            <a:endParaRPr lang="tr-TR" dirty="0"/>
          </a:p>
          <a:p>
            <a:r>
              <a:rPr lang="en-US" b="1" dirty="0"/>
              <a:t>Pronunciation and Vocabulary Activities</a:t>
            </a:r>
            <a:endParaRPr lang="en-US" dirty="0"/>
          </a:p>
          <a:p>
            <a:pPr lvl="1">
              <a:buFont typeface="Arial" panose="020B0604020202020204" pitchFamily="34" charset="0"/>
              <a:buChar char="•"/>
            </a:pPr>
            <a:r>
              <a:rPr lang="en-US" b="1" dirty="0"/>
              <a:t>Chants and Rhymes</a:t>
            </a:r>
            <a:r>
              <a:rPr lang="en-US" dirty="0"/>
              <a:t>: Use nursery rhymes, chants, or even short poems. These are fun ways for learners to develop phonemic awareness as they practice different sounds and rhythms in English.</a:t>
            </a:r>
          </a:p>
          <a:p>
            <a:pPr lvl="1">
              <a:buFont typeface="Arial" panose="020B0604020202020204" pitchFamily="34" charset="0"/>
              <a:buChar char="•"/>
            </a:pPr>
            <a:r>
              <a:rPr lang="en-US" b="1" dirty="0"/>
              <a:t>Puppets or Props</a:t>
            </a:r>
            <a:r>
              <a:rPr lang="en-US" dirty="0"/>
              <a:t>: Children often speak more freely through role-play. Using puppets or props, learners can “pretend” to speak through a character, making speaking feel less intimidating and more playful.</a:t>
            </a:r>
          </a:p>
          <a:p>
            <a:pPr marL="201168" lvl="1" indent="0">
              <a:buNone/>
            </a:pPr>
            <a:endParaRPr lang="en-US" dirty="0"/>
          </a:p>
          <a:p>
            <a:pPr marL="201168" lvl="1" indent="0">
              <a:buNone/>
            </a:pPr>
            <a:endParaRPr lang="en-US" dirty="0"/>
          </a:p>
          <a:p>
            <a:endParaRPr lang="tr-TR" dirty="0"/>
          </a:p>
        </p:txBody>
      </p:sp>
    </p:spTree>
    <p:extLst>
      <p:ext uri="{BB962C8B-B14F-4D97-AF65-F5344CB8AC3E}">
        <p14:creationId xmlns:p14="http://schemas.microsoft.com/office/powerpoint/2010/main" val="32247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0C372705-EE0D-4EBB-B113-47C7B61218DC}"/>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5" name="Başlık 1">
            <a:extLst>
              <a:ext uri="{FF2B5EF4-FFF2-40B4-BE49-F238E27FC236}">
                <a16:creationId xmlns:a16="http://schemas.microsoft.com/office/drawing/2014/main" id="{3A434E58-2B93-4A2D-94CA-A02898C7D638}"/>
              </a:ext>
            </a:extLst>
          </p:cNvPr>
          <p:cNvSpPr txBox="1">
            <a:spLocks/>
          </p:cNvSpPr>
          <p:nvPr/>
        </p:nvSpPr>
        <p:spPr>
          <a:xfrm>
            <a:off x="2595562" y="2680546"/>
            <a:ext cx="7000875" cy="74845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t>Combining Speaking and Listening</a:t>
            </a:r>
            <a:endParaRPr lang="tr-TR" sz="4000" b="1" dirty="0"/>
          </a:p>
        </p:txBody>
      </p:sp>
    </p:spTree>
    <p:extLst>
      <p:ext uri="{BB962C8B-B14F-4D97-AF65-F5344CB8AC3E}">
        <p14:creationId xmlns:p14="http://schemas.microsoft.com/office/powerpoint/2010/main" val="296670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028BFE84-9AA0-4039-A6BE-CDD9BD5F3341}"/>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3" name="İçerik Yer Tutucusu 2">
            <a:extLst>
              <a:ext uri="{FF2B5EF4-FFF2-40B4-BE49-F238E27FC236}">
                <a16:creationId xmlns:a16="http://schemas.microsoft.com/office/drawing/2014/main" id="{168F8C57-66F5-4825-AECF-D995B6C5257D}"/>
              </a:ext>
            </a:extLst>
          </p:cNvPr>
          <p:cNvSpPr>
            <a:spLocks noGrp="1"/>
          </p:cNvSpPr>
          <p:nvPr>
            <p:ph idx="1"/>
          </p:nvPr>
        </p:nvSpPr>
        <p:spPr>
          <a:xfrm>
            <a:off x="1097280" y="558800"/>
            <a:ext cx="10058400" cy="5310294"/>
          </a:xfrm>
        </p:spPr>
        <p:txBody>
          <a:bodyPr/>
          <a:lstStyle/>
          <a:p>
            <a:pPr>
              <a:buFont typeface="Wingdings" panose="05000000000000000000" pitchFamily="2" charset="2"/>
              <a:buChar char="v"/>
            </a:pPr>
            <a:endParaRPr lang="tr-TR" dirty="0"/>
          </a:p>
          <a:p>
            <a:pPr>
              <a:buFont typeface="Wingdings" panose="05000000000000000000" pitchFamily="2" charset="2"/>
              <a:buChar char="v"/>
            </a:pPr>
            <a:endParaRPr lang="tr-TR" dirty="0"/>
          </a:p>
          <a:p>
            <a:pPr>
              <a:buFont typeface="Wingdings" panose="05000000000000000000" pitchFamily="2" charset="2"/>
              <a:buChar char="v"/>
            </a:pPr>
            <a:r>
              <a:rPr lang="en-US" dirty="0"/>
              <a:t>Speaking and listening go hand in hand, so integrating activities that combine both is valuable. Interactive storytelling is one such approach. For example, after telling a story, you can have children retell parts of it in their own words. Another technique is to use 'dialogue boxes' where children fill in what they think a character might say next based on what they heard in the story.</a:t>
            </a:r>
            <a:endParaRPr lang="tr-TR" dirty="0"/>
          </a:p>
          <a:p>
            <a:pPr>
              <a:buFont typeface="Wingdings" panose="05000000000000000000" pitchFamily="2" charset="2"/>
              <a:buChar char="v"/>
            </a:pPr>
            <a:endParaRPr lang="en-US" dirty="0"/>
          </a:p>
          <a:p>
            <a:pPr>
              <a:buFont typeface="Wingdings" panose="05000000000000000000" pitchFamily="2" charset="2"/>
              <a:buChar char="v"/>
            </a:pPr>
            <a:r>
              <a:rPr lang="en-US" dirty="0"/>
              <a:t>Another powerful method is group discussions or 'Show-and-Tell.' In Show-and-Tell, each child can talk about a favorite item or a recent experience, encouraging both speaking and listening among peers. This activity fosters both skills because it requires active listening, as children have to listen and respond to each other. By combining these skills in a single activity, we help learners see that language is about both expressing oneself and understanding others.</a:t>
            </a:r>
          </a:p>
          <a:p>
            <a:pPr>
              <a:buFont typeface="Wingdings" panose="05000000000000000000" pitchFamily="2" charset="2"/>
              <a:buChar char="v"/>
            </a:pPr>
            <a:endParaRPr lang="tr-TR" dirty="0"/>
          </a:p>
        </p:txBody>
      </p:sp>
    </p:spTree>
    <p:extLst>
      <p:ext uri="{BB962C8B-B14F-4D97-AF65-F5344CB8AC3E}">
        <p14:creationId xmlns:p14="http://schemas.microsoft.com/office/powerpoint/2010/main" val="419332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40A831E-4F51-4DC7-8E61-2C05B4955811}"/>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5" name="Başlık 1">
            <a:extLst>
              <a:ext uri="{FF2B5EF4-FFF2-40B4-BE49-F238E27FC236}">
                <a16:creationId xmlns:a16="http://schemas.microsoft.com/office/drawing/2014/main" id="{EB5D674C-38BE-4F07-9896-F1CCCF50B852}"/>
              </a:ext>
            </a:extLst>
          </p:cNvPr>
          <p:cNvSpPr txBox="1">
            <a:spLocks/>
          </p:cNvSpPr>
          <p:nvPr/>
        </p:nvSpPr>
        <p:spPr>
          <a:xfrm>
            <a:off x="1583267" y="2480733"/>
            <a:ext cx="9025465" cy="948267"/>
          </a:xfrm>
          <a:prstGeom prst="rect">
            <a:avLst/>
          </a:prstGeom>
        </p:spPr>
        <p:txBody>
          <a:bodyPr vert="horz" lIns="91440" tIns="45720" rIns="91440" bIns="45720" rtlCol="0" anchor="b">
            <a:normAutofit fontScale="92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b="1" dirty="0"/>
              <a:t>Assessing Progress and Providing Feedback</a:t>
            </a:r>
            <a:endParaRPr lang="tr-TR" sz="4400" b="1" dirty="0"/>
          </a:p>
        </p:txBody>
      </p:sp>
    </p:spTree>
    <p:extLst>
      <p:ext uri="{BB962C8B-B14F-4D97-AF65-F5344CB8AC3E}">
        <p14:creationId xmlns:p14="http://schemas.microsoft.com/office/powerpoint/2010/main" val="52419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54715E1F-72CD-4E4D-A457-4FAA5B6D8B6C}"/>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3" name="İçerik Yer Tutucusu 2">
            <a:extLst>
              <a:ext uri="{FF2B5EF4-FFF2-40B4-BE49-F238E27FC236}">
                <a16:creationId xmlns:a16="http://schemas.microsoft.com/office/drawing/2014/main" id="{72867230-26EF-4BF6-B01E-842FE15982FD}"/>
              </a:ext>
            </a:extLst>
          </p:cNvPr>
          <p:cNvSpPr>
            <a:spLocks noGrp="1"/>
          </p:cNvSpPr>
          <p:nvPr>
            <p:ph idx="1"/>
          </p:nvPr>
        </p:nvSpPr>
        <p:spPr>
          <a:xfrm>
            <a:off x="1097280" y="372533"/>
            <a:ext cx="10058400" cy="5496561"/>
          </a:xfrm>
        </p:spPr>
        <p:txBody>
          <a:bodyPr/>
          <a:lstStyle/>
          <a:p>
            <a:pPr>
              <a:buFont typeface="Wingdings" panose="05000000000000000000" pitchFamily="2" charset="2"/>
              <a:buChar char="v"/>
            </a:pPr>
            <a:endParaRPr lang="tr-TR" dirty="0"/>
          </a:p>
          <a:p>
            <a:pPr>
              <a:buFont typeface="Wingdings" panose="05000000000000000000" pitchFamily="2" charset="2"/>
              <a:buChar char="v"/>
            </a:pPr>
            <a:endParaRPr lang="tr-TR" dirty="0"/>
          </a:p>
          <a:p>
            <a:pPr>
              <a:buFont typeface="Wingdings" panose="05000000000000000000" pitchFamily="2" charset="2"/>
              <a:buChar char="v"/>
            </a:pPr>
            <a:r>
              <a:rPr lang="en-US" dirty="0"/>
              <a:t>Assessing young learners’ progress in speaking and listening doesn’t have to be formal or intimidating. Observation is one of the most effective methods. Teachers can track participation levels and note areas where a child shows improvement or may need extra support. Visual checklists or sticker charts, for example, can show learners how far they’ve come in a motivating way.</a:t>
            </a:r>
            <a:endParaRPr lang="tr-TR" dirty="0"/>
          </a:p>
          <a:p>
            <a:pPr>
              <a:buFont typeface="Wingdings" panose="05000000000000000000" pitchFamily="2" charset="2"/>
              <a:buChar char="v"/>
            </a:pPr>
            <a:endParaRPr lang="en-US" dirty="0"/>
          </a:p>
          <a:p>
            <a:pPr>
              <a:buFont typeface="Wingdings" panose="05000000000000000000" pitchFamily="2" charset="2"/>
              <a:buChar char="v"/>
            </a:pPr>
            <a:r>
              <a:rPr lang="en-US" dirty="0"/>
              <a:t>When it comes to feedback, the key is to be constructive. Children are sensitive to correction, so gentle feedback helps. You might encourage peer feedback by having students work in small groups to practice speaking and listening. Reinforce confidence by acknowledging their efforts, even if they’re still working toward accuracy. This approach helps build a positive, supportive environment for language learning.</a:t>
            </a:r>
          </a:p>
          <a:p>
            <a:pPr>
              <a:buFont typeface="Wingdings" panose="05000000000000000000" pitchFamily="2" charset="2"/>
              <a:buChar char="v"/>
            </a:pPr>
            <a:endParaRPr lang="tr-TR" dirty="0"/>
          </a:p>
        </p:txBody>
      </p:sp>
    </p:spTree>
    <p:extLst>
      <p:ext uri="{BB962C8B-B14F-4D97-AF65-F5344CB8AC3E}">
        <p14:creationId xmlns:p14="http://schemas.microsoft.com/office/powerpoint/2010/main" val="1336964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C2B1E2F-3D6D-4AC2-95BA-3013351E6FB1}"/>
              </a:ext>
            </a:extLst>
          </p:cNvPr>
          <p:cNvSpPr>
            <a:spLocks noGrp="1"/>
          </p:cNvSpPr>
          <p:nvPr>
            <p:ph idx="1"/>
          </p:nvPr>
        </p:nvSpPr>
        <p:spPr/>
        <p:txBody>
          <a:bodyPr/>
          <a:lstStyle/>
          <a:p>
            <a:pPr>
              <a:buFont typeface="Wingdings" panose="05000000000000000000" pitchFamily="2" charset="2"/>
              <a:buChar char="v"/>
            </a:pPr>
            <a:endParaRPr lang="tr-TR" dirty="0"/>
          </a:p>
          <a:p>
            <a:pPr>
              <a:buFont typeface="Wingdings" panose="05000000000000000000" pitchFamily="2" charset="2"/>
              <a:buChar char="v"/>
            </a:pPr>
            <a:endParaRPr lang="tr-TR" dirty="0"/>
          </a:p>
          <a:p>
            <a:pPr>
              <a:buFont typeface="Wingdings" panose="05000000000000000000" pitchFamily="2" charset="2"/>
              <a:buChar char="v"/>
            </a:pPr>
            <a:r>
              <a:rPr lang="en-US" dirty="0"/>
              <a:t>In conclusion, developing young learners’ speaking and listening skills is fundamental to their English language journey. Today, we covered how listening supports language comprehension and vocabulary acquisition, while speaking builds confidence and expression.</a:t>
            </a:r>
            <a:endParaRPr lang="tr-TR" dirty="0"/>
          </a:p>
        </p:txBody>
      </p:sp>
      <p:sp>
        <p:nvSpPr>
          <p:cNvPr id="6" name="Başlık 5">
            <a:extLst>
              <a:ext uri="{FF2B5EF4-FFF2-40B4-BE49-F238E27FC236}">
                <a16:creationId xmlns:a16="http://schemas.microsoft.com/office/drawing/2014/main" id="{8D9F06B5-2A99-4521-BCF9-741DDCAAC5CA}"/>
              </a:ext>
            </a:extLst>
          </p:cNvPr>
          <p:cNvSpPr txBox="1">
            <a:spLocks noGrp="1"/>
          </p:cNvSpPr>
          <p:nvPr>
            <p:ph type="title"/>
          </p:nvPr>
        </p:nvSpPr>
        <p:spPr>
          <a:xfrm>
            <a:off x="1096963" y="1011014"/>
            <a:ext cx="10058400" cy="725711"/>
          </a:xfrm>
          <a:prstGeom prst="rect">
            <a:avLst/>
          </a:prstGeom>
          <a:solidFill>
            <a:schemeClr val="bg1"/>
          </a:solidFill>
        </p:spPr>
        <p:txBody>
          <a:bodyPr wrap="square" rtlCol="0">
            <a:spAutoFit/>
          </a:bodyPr>
          <a:lstStyle/>
          <a:p>
            <a:r>
              <a:rPr lang="tr-TR" dirty="0" err="1"/>
              <a:t>Conclusion</a:t>
            </a:r>
            <a:endParaRPr lang="tr-TR" dirty="0"/>
          </a:p>
        </p:txBody>
      </p:sp>
    </p:spTree>
    <p:extLst>
      <p:ext uri="{BB962C8B-B14F-4D97-AF65-F5344CB8AC3E}">
        <p14:creationId xmlns:p14="http://schemas.microsoft.com/office/powerpoint/2010/main" val="3125640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C96D75-023D-4DCA-A0A6-5F03F4E6DFB9}"/>
              </a:ext>
            </a:extLst>
          </p:cNvPr>
          <p:cNvSpPr>
            <a:spLocks noGrp="1"/>
          </p:cNvSpPr>
          <p:nvPr>
            <p:ph type="title"/>
          </p:nvPr>
        </p:nvSpPr>
        <p:spPr/>
        <p:txBody>
          <a:bodyPr/>
          <a:lstStyle/>
          <a:p>
            <a:r>
              <a:rPr lang="tr-TR" dirty="0" err="1"/>
              <a:t>References</a:t>
            </a:r>
            <a:endParaRPr lang="tr-TR" dirty="0"/>
          </a:p>
        </p:txBody>
      </p:sp>
      <p:sp>
        <p:nvSpPr>
          <p:cNvPr id="3" name="İçerik Yer Tutucusu 2">
            <a:extLst>
              <a:ext uri="{FF2B5EF4-FFF2-40B4-BE49-F238E27FC236}">
                <a16:creationId xmlns:a16="http://schemas.microsoft.com/office/drawing/2014/main" id="{DBD3ECE6-C85B-4B82-B82A-35FA9086F440}"/>
              </a:ext>
            </a:extLst>
          </p:cNvPr>
          <p:cNvSpPr>
            <a:spLocks noGrp="1"/>
          </p:cNvSpPr>
          <p:nvPr>
            <p:ph idx="1"/>
          </p:nvPr>
        </p:nvSpPr>
        <p:spPr/>
        <p:txBody>
          <a:bodyPr/>
          <a:lstStyle/>
          <a:p>
            <a:pPr lvl="1">
              <a:buFont typeface="Arial" panose="020B0604020202020204" pitchFamily="34" charset="0"/>
              <a:buChar char="•"/>
            </a:pPr>
            <a:r>
              <a:rPr lang="tr-TR" dirty="0" err="1">
                <a:effectLst/>
              </a:rPr>
              <a:t>Slideshare</a:t>
            </a:r>
            <a:r>
              <a:rPr lang="tr-TR" dirty="0">
                <a:effectLst/>
              </a:rPr>
              <a:t>. (2022, </a:t>
            </a:r>
            <a:r>
              <a:rPr lang="tr-TR" dirty="0" err="1">
                <a:effectLst/>
              </a:rPr>
              <a:t>November</a:t>
            </a:r>
            <a:r>
              <a:rPr lang="tr-TR" dirty="0">
                <a:effectLst/>
              </a:rPr>
              <a:t> 7). </a:t>
            </a:r>
            <a:r>
              <a:rPr lang="tr-TR" i="1" dirty="0" err="1">
                <a:effectLst/>
              </a:rPr>
              <a:t>Fostering</a:t>
            </a:r>
            <a:r>
              <a:rPr lang="tr-TR" i="1" dirty="0">
                <a:effectLst/>
              </a:rPr>
              <a:t> </a:t>
            </a:r>
            <a:r>
              <a:rPr lang="tr-TR" i="1" dirty="0" err="1">
                <a:effectLst/>
              </a:rPr>
              <a:t>yl</a:t>
            </a:r>
            <a:r>
              <a:rPr lang="tr-TR" i="1" dirty="0">
                <a:effectLst/>
              </a:rPr>
              <a:t> </a:t>
            </a:r>
            <a:r>
              <a:rPr lang="tr-TR" i="1" dirty="0" err="1">
                <a:effectLst/>
              </a:rPr>
              <a:t>listening</a:t>
            </a:r>
            <a:r>
              <a:rPr lang="tr-TR" i="1" dirty="0">
                <a:effectLst/>
              </a:rPr>
              <a:t> </a:t>
            </a:r>
            <a:r>
              <a:rPr lang="tr-TR" i="1" dirty="0" err="1">
                <a:effectLst/>
              </a:rPr>
              <a:t>and</a:t>
            </a:r>
            <a:r>
              <a:rPr lang="tr-TR" i="1" dirty="0">
                <a:effectLst/>
              </a:rPr>
              <a:t> </a:t>
            </a:r>
            <a:r>
              <a:rPr lang="tr-TR" i="1" dirty="0" err="1">
                <a:effectLst/>
              </a:rPr>
              <a:t>speaking</a:t>
            </a:r>
            <a:r>
              <a:rPr lang="tr-TR" i="1" dirty="0">
                <a:effectLst/>
              </a:rPr>
              <a:t> </a:t>
            </a:r>
            <a:r>
              <a:rPr lang="tr-TR" i="1" dirty="0" err="1">
                <a:effectLst/>
              </a:rPr>
              <a:t>skills</a:t>
            </a:r>
            <a:r>
              <a:rPr lang="tr-TR" i="1" dirty="0">
                <a:effectLst/>
              </a:rPr>
              <a:t> _ Nailin_ Anggi.pptx</a:t>
            </a:r>
            <a:r>
              <a:rPr lang="tr-TR" dirty="0">
                <a:effectLst/>
              </a:rPr>
              <a:t>. </a:t>
            </a:r>
            <a:r>
              <a:rPr lang="tr-TR" dirty="0" err="1">
                <a:effectLst/>
              </a:rPr>
              <a:t>SlideShare</a:t>
            </a:r>
            <a:r>
              <a:rPr lang="tr-TR" dirty="0">
                <a:effectLst/>
              </a:rPr>
              <a:t>. https://www.slideshare.net/slideshow/fostering-yl-listening-and-speaking-skills-nailin-anggipptx/254035182#2 </a:t>
            </a:r>
          </a:p>
          <a:p>
            <a:pPr lvl="1">
              <a:buFont typeface="Arial" panose="020B0604020202020204" pitchFamily="34" charset="0"/>
              <a:buChar char="•"/>
            </a:pPr>
            <a:r>
              <a:rPr lang="en-US" dirty="0">
                <a:effectLst/>
              </a:rPr>
              <a:t>Fostering young learners’ listening and speaking skills. (n.d.). https://www.edwardtesol.com/uploads/2/6/5/8/26581579/reading_3_-_chapter_11_the_routledge_handbook_of_teaching_english_to_young_learners.pdf </a:t>
            </a:r>
          </a:p>
          <a:p>
            <a:pPr lvl="1">
              <a:buFont typeface="Arial" panose="020B0604020202020204" pitchFamily="34" charset="0"/>
              <a:buChar char="•"/>
            </a:pPr>
            <a:r>
              <a:rPr lang="en-US" dirty="0">
                <a:effectLst/>
              </a:rPr>
              <a:t>Person, Yasemin, &amp; K&amp;#305;rkg&amp;ouml;z. (2018, October 10). </a:t>
            </a:r>
            <a:r>
              <a:rPr lang="en-US" i="1" dirty="0">
                <a:effectLst/>
              </a:rPr>
              <a:t>Fostering young learners’ listening and speaking skills: 12: The Rou</a:t>
            </a:r>
            <a:r>
              <a:rPr lang="en-US" dirty="0">
                <a:effectLst/>
              </a:rPr>
              <a:t>. Taylor &amp; Francis. https://www.taylorfrancis.com/chapters/edit/10.4324/9781315623672-12/fostering-young-learners-listening-speaking-skills-yasemin-k%C4%B1rkg%C3%B6z </a:t>
            </a:r>
          </a:p>
          <a:p>
            <a:pPr>
              <a:buFont typeface="Arial" panose="020B0604020202020204" pitchFamily="34" charset="0"/>
              <a:buChar char="•"/>
            </a:pPr>
            <a:endParaRPr lang="tr-TR" dirty="0"/>
          </a:p>
        </p:txBody>
      </p:sp>
    </p:spTree>
    <p:extLst>
      <p:ext uri="{BB962C8B-B14F-4D97-AF65-F5344CB8AC3E}">
        <p14:creationId xmlns:p14="http://schemas.microsoft.com/office/powerpoint/2010/main" val="245257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A6A8DD-19D2-46D1-BC46-3E460EE2B84B}"/>
              </a:ext>
            </a:extLst>
          </p:cNvPr>
          <p:cNvSpPr>
            <a:spLocks noGrp="1"/>
          </p:cNvSpPr>
          <p:nvPr>
            <p:ph type="title"/>
          </p:nvPr>
        </p:nvSpPr>
        <p:spPr/>
        <p:txBody>
          <a:bodyPr/>
          <a:lstStyle/>
          <a:p>
            <a:r>
              <a:rPr lang="tr-TR" dirty="0" err="1"/>
              <a:t>Table</a:t>
            </a:r>
            <a:r>
              <a:rPr lang="tr-TR" dirty="0"/>
              <a:t> of </a:t>
            </a:r>
            <a:r>
              <a:rPr lang="tr-TR" dirty="0" err="1"/>
              <a:t>Contents</a:t>
            </a:r>
            <a:endParaRPr lang="tr-TR" dirty="0"/>
          </a:p>
        </p:txBody>
      </p:sp>
      <p:sp>
        <p:nvSpPr>
          <p:cNvPr id="3" name="İçerik Yer Tutucusu 2">
            <a:extLst>
              <a:ext uri="{FF2B5EF4-FFF2-40B4-BE49-F238E27FC236}">
                <a16:creationId xmlns:a16="http://schemas.microsoft.com/office/drawing/2014/main" id="{4A466848-0C7B-41CE-970E-1FCADDFC31AF}"/>
              </a:ext>
            </a:extLst>
          </p:cNvPr>
          <p:cNvSpPr>
            <a:spLocks noGrp="1"/>
          </p:cNvSpPr>
          <p:nvPr>
            <p:ph idx="1"/>
          </p:nvPr>
        </p:nvSpPr>
        <p:spPr/>
        <p:txBody>
          <a:bodyPr/>
          <a:lstStyle/>
          <a:p>
            <a:pPr>
              <a:buFont typeface="Arial" panose="020B0604020202020204" pitchFamily="34" charset="0"/>
              <a:buChar char="•"/>
            </a:pPr>
            <a:r>
              <a:rPr lang="tr-TR" dirty="0" err="1"/>
              <a:t>Who</a:t>
            </a:r>
            <a:r>
              <a:rPr lang="tr-TR" dirty="0"/>
              <a:t> </a:t>
            </a:r>
            <a:r>
              <a:rPr lang="tr-TR" dirty="0" err="1"/>
              <a:t>are</a:t>
            </a:r>
            <a:r>
              <a:rPr lang="tr-TR" dirty="0"/>
              <a:t> </a:t>
            </a:r>
            <a:r>
              <a:rPr lang="tr-TR" dirty="0" err="1"/>
              <a:t>Young</a:t>
            </a:r>
            <a:r>
              <a:rPr lang="tr-TR" dirty="0"/>
              <a:t> </a:t>
            </a:r>
            <a:r>
              <a:rPr lang="tr-TR" dirty="0" err="1"/>
              <a:t>Learners</a:t>
            </a:r>
            <a:r>
              <a:rPr lang="tr-TR" dirty="0"/>
              <a:t>?</a:t>
            </a:r>
          </a:p>
          <a:p>
            <a:pPr>
              <a:buFont typeface="Arial" panose="020B0604020202020204" pitchFamily="34" charset="0"/>
              <a:buChar char="•"/>
            </a:pPr>
            <a:r>
              <a:rPr lang="tr-TR" dirty="0" err="1"/>
              <a:t>The</a:t>
            </a:r>
            <a:r>
              <a:rPr lang="tr-TR" dirty="0"/>
              <a:t> </a:t>
            </a:r>
            <a:r>
              <a:rPr lang="tr-TR" dirty="0" err="1"/>
              <a:t>Importance</a:t>
            </a:r>
            <a:r>
              <a:rPr lang="tr-TR" dirty="0"/>
              <a:t> of </a:t>
            </a:r>
            <a:r>
              <a:rPr lang="tr-TR" dirty="0" err="1"/>
              <a:t>Listening</a:t>
            </a:r>
            <a:r>
              <a:rPr lang="tr-TR" dirty="0"/>
              <a:t> an </a:t>
            </a:r>
            <a:r>
              <a:rPr lang="tr-TR" dirty="0" err="1"/>
              <a:t>Speaking</a:t>
            </a:r>
            <a:r>
              <a:rPr lang="tr-TR" dirty="0"/>
              <a:t> </a:t>
            </a:r>
            <a:r>
              <a:rPr lang="tr-TR" dirty="0" err="1"/>
              <a:t>Skills</a:t>
            </a:r>
            <a:endParaRPr lang="tr-TR" dirty="0"/>
          </a:p>
          <a:p>
            <a:pPr>
              <a:buFont typeface="Arial" panose="020B0604020202020204" pitchFamily="34" charset="0"/>
              <a:buChar char="•"/>
            </a:pPr>
            <a:r>
              <a:rPr lang="tr-TR" dirty="0" err="1"/>
              <a:t>Strategies</a:t>
            </a:r>
            <a:r>
              <a:rPr lang="tr-TR" dirty="0"/>
              <a:t> </a:t>
            </a:r>
            <a:r>
              <a:rPr lang="tr-TR" dirty="0" err="1"/>
              <a:t>for</a:t>
            </a:r>
            <a:r>
              <a:rPr lang="tr-TR" dirty="0"/>
              <a:t> </a:t>
            </a:r>
            <a:r>
              <a:rPr lang="tr-TR" dirty="0" err="1"/>
              <a:t>Fostering</a:t>
            </a:r>
            <a:r>
              <a:rPr lang="tr-TR" dirty="0"/>
              <a:t> </a:t>
            </a:r>
            <a:r>
              <a:rPr lang="tr-TR" dirty="0" err="1"/>
              <a:t>Listening</a:t>
            </a:r>
            <a:r>
              <a:rPr lang="tr-TR" dirty="0"/>
              <a:t> </a:t>
            </a:r>
            <a:r>
              <a:rPr lang="tr-TR" dirty="0" err="1"/>
              <a:t>Skills</a:t>
            </a:r>
            <a:endParaRPr lang="tr-TR" dirty="0"/>
          </a:p>
          <a:p>
            <a:pPr>
              <a:buFont typeface="Arial" panose="020B0604020202020204" pitchFamily="34" charset="0"/>
              <a:buChar char="•"/>
            </a:pPr>
            <a:r>
              <a:rPr lang="tr-TR" dirty="0" err="1"/>
              <a:t>Strategies</a:t>
            </a:r>
            <a:r>
              <a:rPr lang="tr-TR" dirty="0"/>
              <a:t> </a:t>
            </a:r>
            <a:r>
              <a:rPr lang="tr-TR" dirty="0" err="1"/>
              <a:t>for</a:t>
            </a:r>
            <a:r>
              <a:rPr lang="tr-TR" dirty="0"/>
              <a:t> </a:t>
            </a:r>
            <a:r>
              <a:rPr lang="tr-TR" dirty="0" err="1"/>
              <a:t>Developing</a:t>
            </a:r>
            <a:r>
              <a:rPr lang="tr-TR" dirty="0"/>
              <a:t> </a:t>
            </a:r>
            <a:r>
              <a:rPr lang="tr-TR" dirty="0" err="1"/>
              <a:t>Speaking</a:t>
            </a:r>
            <a:r>
              <a:rPr lang="tr-TR" dirty="0"/>
              <a:t> </a:t>
            </a:r>
            <a:r>
              <a:rPr lang="tr-TR" dirty="0" err="1"/>
              <a:t>Skills</a:t>
            </a:r>
            <a:endParaRPr lang="tr-TR" dirty="0"/>
          </a:p>
          <a:p>
            <a:pPr>
              <a:buFont typeface="Arial" panose="020B0604020202020204" pitchFamily="34" charset="0"/>
              <a:buChar char="•"/>
            </a:pPr>
            <a:r>
              <a:rPr lang="tr-TR" dirty="0" err="1"/>
              <a:t>Comining</a:t>
            </a:r>
            <a:r>
              <a:rPr lang="tr-TR" dirty="0"/>
              <a:t> </a:t>
            </a:r>
            <a:r>
              <a:rPr lang="tr-TR" dirty="0" err="1"/>
              <a:t>Listening</a:t>
            </a:r>
            <a:r>
              <a:rPr lang="tr-TR" dirty="0"/>
              <a:t> </a:t>
            </a:r>
            <a:r>
              <a:rPr lang="tr-TR" dirty="0" err="1"/>
              <a:t>and</a:t>
            </a:r>
            <a:r>
              <a:rPr lang="tr-TR" dirty="0"/>
              <a:t> </a:t>
            </a:r>
            <a:r>
              <a:rPr lang="tr-TR" dirty="0" err="1"/>
              <a:t>Speaking</a:t>
            </a:r>
            <a:endParaRPr lang="tr-TR" dirty="0"/>
          </a:p>
          <a:p>
            <a:pPr>
              <a:buFont typeface="Arial" panose="020B0604020202020204" pitchFamily="34" charset="0"/>
              <a:buChar char="•"/>
            </a:pPr>
            <a:r>
              <a:rPr lang="tr-TR" dirty="0" err="1"/>
              <a:t>Assessing</a:t>
            </a:r>
            <a:r>
              <a:rPr lang="tr-TR" dirty="0"/>
              <a:t> </a:t>
            </a:r>
            <a:r>
              <a:rPr lang="tr-TR" dirty="0" err="1"/>
              <a:t>Progress</a:t>
            </a:r>
            <a:r>
              <a:rPr lang="tr-TR" dirty="0"/>
              <a:t> </a:t>
            </a:r>
            <a:r>
              <a:rPr lang="tr-TR" dirty="0" err="1"/>
              <a:t>and</a:t>
            </a:r>
            <a:r>
              <a:rPr lang="tr-TR" dirty="0"/>
              <a:t> </a:t>
            </a:r>
            <a:r>
              <a:rPr lang="tr-TR" dirty="0" err="1"/>
              <a:t>Providing</a:t>
            </a:r>
            <a:r>
              <a:rPr lang="tr-TR" dirty="0"/>
              <a:t> Feedback</a:t>
            </a:r>
          </a:p>
          <a:p>
            <a:pPr>
              <a:buFont typeface="Arial" panose="020B0604020202020204" pitchFamily="34" charset="0"/>
              <a:buChar char="•"/>
            </a:pPr>
            <a:r>
              <a:rPr lang="tr-TR" dirty="0" err="1"/>
              <a:t>Conclusion</a:t>
            </a:r>
            <a:endParaRPr lang="tr-TR" dirty="0"/>
          </a:p>
          <a:p>
            <a:pPr>
              <a:buFont typeface="Arial" panose="020B0604020202020204" pitchFamily="34" charset="0"/>
              <a:buChar char="•"/>
            </a:pPr>
            <a:r>
              <a:rPr lang="tr-TR" dirty="0" err="1"/>
              <a:t>References</a:t>
            </a:r>
            <a:endParaRPr lang="tr-TR" dirty="0"/>
          </a:p>
        </p:txBody>
      </p:sp>
    </p:spTree>
    <p:extLst>
      <p:ext uri="{BB962C8B-B14F-4D97-AF65-F5344CB8AC3E}">
        <p14:creationId xmlns:p14="http://schemas.microsoft.com/office/powerpoint/2010/main" val="136131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A49204-FD9E-4699-A8FF-F2937A572FC1}"/>
              </a:ext>
            </a:extLst>
          </p:cNvPr>
          <p:cNvSpPr>
            <a:spLocks noGrp="1"/>
          </p:cNvSpPr>
          <p:nvPr>
            <p:ph type="title"/>
          </p:nvPr>
        </p:nvSpPr>
        <p:spPr>
          <a:xfrm>
            <a:off x="2923540" y="2614507"/>
            <a:ext cx="6344920" cy="814493"/>
          </a:xfrm>
        </p:spPr>
        <p:txBody>
          <a:bodyPr/>
          <a:lstStyle/>
          <a:p>
            <a:r>
              <a:rPr lang="tr-TR" b="1" dirty="0" err="1"/>
              <a:t>Who</a:t>
            </a:r>
            <a:r>
              <a:rPr lang="tr-TR" b="1" dirty="0"/>
              <a:t> </a:t>
            </a:r>
            <a:r>
              <a:rPr lang="tr-TR" b="1" dirty="0" err="1"/>
              <a:t>are</a:t>
            </a:r>
            <a:r>
              <a:rPr lang="tr-TR" b="1" dirty="0"/>
              <a:t> </a:t>
            </a:r>
            <a:r>
              <a:rPr lang="tr-TR" b="1" dirty="0" err="1"/>
              <a:t>Young</a:t>
            </a:r>
            <a:r>
              <a:rPr lang="tr-TR" b="1" dirty="0"/>
              <a:t> </a:t>
            </a:r>
            <a:r>
              <a:rPr lang="tr-TR" b="1" dirty="0" err="1"/>
              <a:t>Learners</a:t>
            </a:r>
            <a:r>
              <a:rPr lang="tr-TR" b="1" dirty="0"/>
              <a:t>?</a:t>
            </a:r>
          </a:p>
        </p:txBody>
      </p:sp>
      <p:sp>
        <p:nvSpPr>
          <p:cNvPr id="4" name="Metin kutusu 3">
            <a:extLst>
              <a:ext uri="{FF2B5EF4-FFF2-40B4-BE49-F238E27FC236}">
                <a16:creationId xmlns:a16="http://schemas.microsoft.com/office/drawing/2014/main" id="{B0E73A00-EA42-47EA-BA93-C6FB3C488D69}"/>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Tree>
    <p:extLst>
      <p:ext uri="{BB962C8B-B14F-4D97-AF65-F5344CB8AC3E}">
        <p14:creationId xmlns:p14="http://schemas.microsoft.com/office/powerpoint/2010/main" val="426576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13EF160-307F-4C0B-936F-2B2A05E23C70}"/>
              </a:ext>
            </a:extLst>
          </p:cNvPr>
          <p:cNvSpPr>
            <a:spLocks noGrp="1"/>
          </p:cNvSpPr>
          <p:nvPr>
            <p:ph idx="1"/>
          </p:nvPr>
        </p:nvSpPr>
        <p:spPr>
          <a:xfrm>
            <a:off x="897467" y="1845734"/>
            <a:ext cx="10258213" cy="4023360"/>
          </a:xfrm>
        </p:spPr>
        <p:txBody>
          <a:bodyPr/>
          <a:lstStyle/>
          <a:p>
            <a:pPr>
              <a:buFont typeface="Wingdings" panose="05000000000000000000" pitchFamily="2" charset="2"/>
              <a:buChar char="v"/>
            </a:pPr>
            <a:r>
              <a:rPr lang="en-US" dirty="0"/>
              <a:t>The term young learners covers a range of learners who share commonly accepted characteristics such as having short attention spans and learning holistically, but differs in terms of their physical, psychological, social, emotional, conceptual and cognitive development.</a:t>
            </a:r>
            <a:endParaRPr lang="tr-TR" dirty="0"/>
          </a:p>
          <a:p>
            <a:pPr>
              <a:buFont typeface="Wingdings" panose="05000000000000000000" pitchFamily="2" charset="2"/>
              <a:buChar char="v"/>
            </a:pPr>
            <a:endParaRPr lang="tr-TR" dirty="0"/>
          </a:p>
          <a:p>
            <a:pPr>
              <a:buFont typeface="Wingdings" panose="05000000000000000000" pitchFamily="2" charset="2"/>
              <a:buChar char="v"/>
            </a:pPr>
            <a:r>
              <a:rPr lang="tr-TR" dirty="0"/>
              <a:t>P</a:t>
            </a:r>
            <a:r>
              <a:rPr lang="en-US" dirty="0"/>
              <a:t>re-schooler or pre-primary children cover two to f</a:t>
            </a:r>
            <a:r>
              <a:rPr lang="tr-TR" dirty="0"/>
              <a:t>i</a:t>
            </a:r>
            <a:r>
              <a:rPr lang="en-US" dirty="0" err="1"/>
              <a:t>ve</a:t>
            </a:r>
            <a:r>
              <a:rPr lang="en-US" dirty="0"/>
              <a:t> years and they are commonly known as very young learners or early starters; primary school pupils are within the age range of six to 10/11 years old and they are commonly known as young learners; secondary school pupils are within the age range of 11–14 years, and are also known as young learners or early teens; and those within the age range of 15–17 years are known as young adults.</a:t>
            </a:r>
            <a:endParaRPr lang="tr-TR" dirty="0"/>
          </a:p>
        </p:txBody>
      </p:sp>
      <p:sp>
        <p:nvSpPr>
          <p:cNvPr id="4" name="Metin kutusu 3">
            <a:extLst>
              <a:ext uri="{FF2B5EF4-FFF2-40B4-BE49-F238E27FC236}">
                <a16:creationId xmlns:a16="http://schemas.microsoft.com/office/drawing/2014/main" id="{64A55CD5-BD28-4D9F-975E-19F0A4FBACCF}"/>
              </a:ext>
            </a:extLst>
          </p:cNvPr>
          <p:cNvSpPr txBox="1"/>
          <p:nvPr/>
        </p:nvSpPr>
        <p:spPr>
          <a:xfrm>
            <a:off x="1075266" y="1295400"/>
            <a:ext cx="10185400" cy="448733"/>
          </a:xfrm>
          <a:prstGeom prst="rect">
            <a:avLst/>
          </a:prstGeom>
          <a:solidFill>
            <a:schemeClr val="bg1"/>
          </a:solidFill>
        </p:spPr>
        <p:txBody>
          <a:bodyPr wrap="square" rtlCol="0">
            <a:spAutoFit/>
          </a:bodyPr>
          <a:lstStyle/>
          <a:p>
            <a:endParaRPr lang="tr-TR" dirty="0"/>
          </a:p>
        </p:txBody>
      </p:sp>
    </p:spTree>
    <p:extLst>
      <p:ext uri="{BB962C8B-B14F-4D97-AF65-F5344CB8AC3E}">
        <p14:creationId xmlns:p14="http://schemas.microsoft.com/office/powerpoint/2010/main" val="179447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9402FED6-97AC-4423-923A-6247E56CC461}"/>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5" name="Başlık 1">
            <a:extLst>
              <a:ext uri="{FF2B5EF4-FFF2-40B4-BE49-F238E27FC236}">
                <a16:creationId xmlns:a16="http://schemas.microsoft.com/office/drawing/2014/main" id="{21A27A1C-27A3-44CF-BE7D-900DB72E2A23}"/>
              </a:ext>
            </a:extLst>
          </p:cNvPr>
          <p:cNvSpPr txBox="1">
            <a:spLocks/>
          </p:cNvSpPr>
          <p:nvPr/>
        </p:nvSpPr>
        <p:spPr>
          <a:xfrm>
            <a:off x="1333500" y="2771986"/>
            <a:ext cx="9525000" cy="74845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sz="4000" b="1" dirty="0" err="1"/>
              <a:t>The</a:t>
            </a:r>
            <a:r>
              <a:rPr lang="tr-TR" sz="4000" b="1" dirty="0"/>
              <a:t> </a:t>
            </a:r>
            <a:r>
              <a:rPr lang="tr-TR" sz="4000" b="1" dirty="0" err="1"/>
              <a:t>Importance</a:t>
            </a:r>
            <a:r>
              <a:rPr lang="tr-TR" sz="4000" b="1" dirty="0"/>
              <a:t> of </a:t>
            </a:r>
            <a:r>
              <a:rPr lang="tr-TR" sz="4000" b="1" dirty="0" err="1"/>
              <a:t>Listening</a:t>
            </a:r>
            <a:r>
              <a:rPr lang="tr-TR" sz="4000" b="1" dirty="0"/>
              <a:t> </a:t>
            </a:r>
            <a:r>
              <a:rPr lang="tr-TR" sz="4000" b="1" dirty="0" err="1"/>
              <a:t>and</a:t>
            </a:r>
            <a:r>
              <a:rPr lang="tr-TR" sz="4000" b="1" dirty="0"/>
              <a:t> </a:t>
            </a:r>
            <a:r>
              <a:rPr lang="tr-TR" sz="4000" b="1" dirty="0" err="1"/>
              <a:t>Speaking</a:t>
            </a:r>
            <a:r>
              <a:rPr lang="tr-TR" sz="4000" b="1" dirty="0"/>
              <a:t> </a:t>
            </a:r>
            <a:r>
              <a:rPr lang="tr-TR" sz="4000" b="1" dirty="0" err="1"/>
              <a:t>Skills</a:t>
            </a:r>
            <a:endParaRPr lang="tr-TR" sz="4000" b="1" dirty="0"/>
          </a:p>
        </p:txBody>
      </p:sp>
    </p:spTree>
    <p:extLst>
      <p:ext uri="{BB962C8B-B14F-4D97-AF65-F5344CB8AC3E}">
        <p14:creationId xmlns:p14="http://schemas.microsoft.com/office/powerpoint/2010/main" val="73707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57CA3094-250A-4296-B753-8ECB82A2CEFE}"/>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3" name="İçerik Yer Tutucusu 2">
            <a:extLst>
              <a:ext uri="{FF2B5EF4-FFF2-40B4-BE49-F238E27FC236}">
                <a16:creationId xmlns:a16="http://schemas.microsoft.com/office/drawing/2014/main" id="{ACFC92B4-F0B8-43AB-B7A8-21B646AF7F96}"/>
              </a:ext>
            </a:extLst>
          </p:cNvPr>
          <p:cNvSpPr>
            <a:spLocks noGrp="1"/>
          </p:cNvSpPr>
          <p:nvPr>
            <p:ph idx="1"/>
          </p:nvPr>
        </p:nvSpPr>
        <p:spPr>
          <a:xfrm>
            <a:off x="1097280" y="465667"/>
            <a:ext cx="10058400" cy="5403427"/>
          </a:xfrm>
        </p:spPr>
        <p:txBody>
          <a:bodyPr/>
          <a:lstStyle/>
          <a:p>
            <a:pPr>
              <a:buFont typeface="Wingdings" panose="05000000000000000000" pitchFamily="2" charset="2"/>
              <a:buChar char="v"/>
            </a:pPr>
            <a:r>
              <a:rPr lang="en-US" dirty="0"/>
              <a:t>These two skills are foundational for language development, and by enhancing them, we equip young learners with the tools they need to communicate, understand, and interact in English.</a:t>
            </a:r>
            <a:endParaRPr lang="tr-TR" dirty="0"/>
          </a:p>
          <a:p>
            <a:pPr>
              <a:buFont typeface="Wingdings" panose="05000000000000000000" pitchFamily="2" charset="2"/>
              <a:buChar char="v"/>
            </a:pPr>
            <a:endParaRPr lang="tr-TR" dirty="0"/>
          </a:p>
          <a:p>
            <a:pPr>
              <a:buFont typeface="Wingdings" panose="05000000000000000000" pitchFamily="2" charset="2"/>
              <a:buChar char="v"/>
            </a:pPr>
            <a:r>
              <a:rPr lang="en-US" dirty="0"/>
              <a:t>Listening is often the initial gateway to language; it helps children understand sounds, build vocabulary, and learn how language works in context. Without a strong foundation in listening, it can be challenging for learners to pick up pronunciation and meaning, especially in a new language like English.</a:t>
            </a:r>
            <a:endParaRPr lang="tr-TR" dirty="0"/>
          </a:p>
          <a:p>
            <a:pPr>
              <a:buFont typeface="Wingdings" panose="05000000000000000000" pitchFamily="2" charset="2"/>
              <a:buChar char="v"/>
            </a:pPr>
            <a:endParaRPr lang="en-US" dirty="0"/>
          </a:p>
          <a:p>
            <a:pPr>
              <a:buFont typeface="Wingdings" panose="05000000000000000000" pitchFamily="2" charset="2"/>
              <a:buChar char="v"/>
            </a:pPr>
            <a:r>
              <a:rPr lang="en-US" dirty="0"/>
              <a:t>On the other hand, speaking gives learners a way to express themselves and apply what they've learned. By speaking, they practice structuring their thoughts and gain confidence in using the language. It’s also the skill that most directly impacts communication in everyday life. However, young learners face several challenges, such as shyness, limited vocabulary, and sometimes difficulty with pronunciation or accents. So, our task is to create supportive learning environments that encourage them to speak and listen actively.</a:t>
            </a:r>
          </a:p>
          <a:p>
            <a:pPr>
              <a:buFont typeface="Wingdings" panose="05000000000000000000" pitchFamily="2" charset="2"/>
              <a:buChar char="v"/>
            </a:pPr>
            <a:endParaRPr lang="tr-TR" dirty="0"/>
          </a:p>
        </p:txBody>
      </p:sp>
    </p:spTree>
    <p:extLst>
      <p:ext uri="{BB962C8B-B14F-4D97-AF65-F5344CB8AC3E}">
        <p14:creationId xmlns:p14="http://schemas.microsoft.com/office/powerpoint/2010/main" val="309718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D73EE56-9000-45C8-9DEB-48814219A604}"/>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5" name="Başlık 1">
            <a:extLst>
              <a:ext uri="{FF2B5EF4-FFF2-40B4-BE49-F238E27FC236}">
                <a16:creationId xmlns:a16="http://schemas.microsoft.com/office/drawing/2014/main" id="{03C56CEE-865D-4950-B1D2-66B89E47BA85}"/>
              </a:ext>
            </a:extLst>
          </p:cNvPr>
          <p:cNvSpPr txBox="1">
            <a:spLocks/>
          </p:cNvSpPr>
          <p:nvPr/>
        </p:nvSpPr>
        <p:spPr>
          <a:xfrm>
            <a:off x="2254250" y="2680546"/>
            <a:ext cx="7683500" cy="748454"/>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tr-TR" sz="4000" b="1" dirty="0" err="1"/>
              <a:t>Strategies</a:t>
            </a:r>
            <a:r>
              <a:rPr lang="tr-TR" sz="4000" b="1" dirty="0"/>
              <a:t> </a:t>
            </a:r>
            <a:r>
              <a:rPr lang="tr-TR" sz="4000" b="1" dirty="0" err="1"/>
              <a:t>for</a:t>
            </a:r>
            <a:r>
              <a:rPr lang="tr-TR" sz="4000" b="1" dirty="0"/>
              <a:t> </a:t>
            </a:r>
            <a:r>
              <a:rPr lang="tr-TR" sz="4000" b="1" dirty="0" err="1"/>
              <a:t>Fostering</a:t>
            </a:r>
            <a:r>
              <a:rPr lang="tr-TR" sz="4000" b="1" dirty="0"/>
              <a:t> </a:t>
            </a:r>
            <a:r>
              <a:rPr lang="tr-TR" sz="4000" b="1" dirty="0" err="1"/>
              <a:t>Listening</a:t>
            </a:r>
            <a:r>
              <a:rPr lang="tr-TR" sz="4000" b="1" dirty="0"/>
              <a:t> </a:t>
            </a:r>
            <a:r>
              <a:rPr lang="tr-TR" sz="4000" b="1" dirty="0" err="1"/>
              <a:t>Skills</a:t>
            </a:r>
            <a:endParaRPr lang="tr-TR" sz="4000" b="1" dirty="0"/>
          </a:p>
        </p:txBody>
      </p:sp>
    </p:spTree>
    <p:extLst>
      <p:ext uri="{BB962C8B-B14F-4D97-AF65-F5344CB8AC3E}">
        <p14:creationId xmlns:p14="http://schemas.microsoft.com/office/powerpoint/2010/main" val="157288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49B0734A-2C7F-4EBE-B224-63BE94A52EA6}"/>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3" name="İçerik Yer Tutucusu 2">
            <a:extLst>
              <a:ext uri="{FF2B5EF4-FFF2-40B4-BE49-F238E27FC236}">
                <a16:creationId xmlns:a16="http://schemas.microsoft.com/office/drawing/2014/main" id="{A2EF413C-6067-4347-8BBD-1EDB1C00E1F5}"/>
              </a:ext>
            </a:extLst>
          </p:cNvPr>
          <p:cNvSpPr>
            <a:spLocks noGrp="1"/>
          </p:cNvSpPr>
          <p:nvPr>
            <p:ph idx="1"/>
          </p:nvPr>
        </p:nvSpPr>
        <p:spPr>
          <a:xfrm>
            <a:off x="381001" y="431799"/>
            <a:ext cx="11514666" cy="5647267"/>
          </a:xfrm>
        </p:spPr>
        <p:txBody>
          <a:bodyPr>
            <a:normAutofit/>
          </a:bodyPr>
          <a:lstStyle/>
          <a:p>
            <a:pPr>
              <a:buFont typeface="Wingdings" panose="05000000000000000000" pitchFamily="2" charset="2"/>
              <a:buChar char="v"/>
            </a:pPr>
            <a:r>
              <a:rPr lang="en-US" dirty="0"/>
              <a:t>One effective approach is through active listening exercises. A great way to do this is with repetitive storytelling. For instance, telling a story with repeating phrases or predictable outcomes lets children engage and anticipate, helping them listen actively. You can also introduce a specific task, like listening for key information. For example, in a story or song, ask them to listen for certain words or phrases and react, like raising their hand when they hear a target word.</a:t>
            </a:r>
            <a:endParaRPr lang="tr-TR" dirty="0"/>
          </a:p>
          <a:p>
            <a:pPr>
              <a:buFont typeface="Wingdings" panose="05000000000000000000" pitchFamily="2" charset="2"/>
              <a:buChar char="v"/>
            </a:pPr>
            <a:endParaRPr lang="en-US" dirty="0"/>
          </a:p>
          <a:p>
            <a:pPr>
              <a:buFont typeface="Wingdings" panose="05000000000000000000" pitchFamily="2" charset="2"/>
              <a:buChar char="v"/>
            </a:pPr>
            <a:r>
              <a:rPr lang="en-US" dirty="0"/>
              <a:t>Visual and auditory aids are incredibly helpful here. Audio-visual resources like cartoons, songs, and interactive videos are engaging and provide natural language exposure. Using flashcards and storybooks that have accompanying audio can help children associate words with sounds and visuals, enhancing their comprehension.</a:t>
            </a:r>
            <a:endParaRPr lang="tr-TR" dirty="0"/>
          </a:p>
          <a:p>
            <a:pPr>
              <a:buFont typeface="Wingdings" panose="05000000000000000000" pitchFamily="2" charset="2"/>
              <a:buChar char="v"/>
            </a:pPr>
            <a:endParaRPr lang="en-US" dirty="0"/>
          </a:p>
          <a:p>
            <a:pPr>
              <a:buFont typeface="Wingdings" panose="05000000000000000000" pitchFamily="2" charset="2"/>
              <a:buChar char="v"/>
            </a:pPr>
            <a:r>
              <a:rPr lang="en-US" dirty="0"/>
              <a:t>Finally, games can make listening practice fun. Games like 'Simon Says' are classic because they encourage children to listen closely and respond correctly. Another activity could be a song with fill-in-the-blank lyrics, which requires them to listen attentively to complete the missing words. The key is to keep these activities engaging and to reinforce the value of listening in communication.</a:t>
            </a:r>
          </a:p>
          <a:p>
            <a:endParaRPr lang="tr-TR" dirty="0"/>
          </a:p>
        </p:txBody>
      </p:sp>
    </p:spTree>
    <p:extLst>
      <p:ext uri="{BB962C8B-B14F-4D97-AF65-F5344CB8AC3E}">
        <p14:creationId xmlns:p14="http://schemas.microsoft.com/office/powerpoint/2010/main" val="334556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a:extLst>
              <a:ext uri="{FF2B5EF4-FFF2-40B4-BE49-F238E27FC236}">
                <a16:creationId xmlns:a16="http://schemas.microsoft.com/office/drawing/2014/main" id="{4CCDEACD-B8F5-4203-A402-1B2B96973076}"/>
              </a:ext>
            </a:extLst>
          </p:cNvPr>
          <p:cNvSpPr txBox="1"/>
          <p:nvPr/>
        </p:nvSpPr>
        <p:spPr>
          <a:xfrm>
            <a:off x="1092200" y="1481667"/>
            <a:ext cx="10185400" cy="448733"/>
          </a:xfrm>
          <a:prstGeom prst="rect">
            <a:avLst/>
          </a:prstGeom>
          <a:solidFill>
            <a:schemeClr val="bg1"/>
          </a:solidFill>
        </p:spPr>
        <p:txBody>
          <a:bodyPr wrap="square" rtlCol="0">
            <a:spAutoFit/>
          </a:bodyPr>
          <a:lstStyle/>
          <a:p>
            <a:endParaRPr lang="tr-TR" dirty="0"/>
          </a:p>
        </p:txBody>
      </p:sp>
      <p:sp>
        <p:nvSpPr>
          <p:cNvPr id="3" name="İçerik Yer Tutucusu 2">
            <a:extLst>
              <a:ext uri="{FF2B5EF4-FFF2-40B4-BE49-F238E27FC236}">
                <a16:creationId xmlns:a16="http://schemas.microsoft.com/office/drawing/2014/main" id="{2C0B13FB-E7AE-4A9E-BDD4-35F75C75520D}"/>
              </a:ext>
            </a:extLst>
          </p:cNvPr>
          <p:cNvSpPr>
            <a:spLocks noGrp="1"/>
          </p:cNvSpPr>
          <p:nvPr>
            <p:ph idx="1"/>
          </p:nvPr>
        </p:nvSpPr>
        <p:spPr>
          <a:xfrm>
            <a:off x="1097280" y="491067"/>
            <a:ext cx="10058400" cy="5545666"/>
          </a:xfrm>
        </p:spPr>
        <p:txBody>
          <a:bodyPr/>
          <a:lstStyle/>
          <a:p>
            <a:r>
              <a:rPr lang="en-US" b="1" dirty="0"/>
              <a:t>Active Listening Exercises</a:t>
            </a:r>
            <a:endParaRPr lang="en-US" dirty="0"/>
          </a:p>
          <a:p>
            <a:pPr lvl="1">
              <a:buFont typeface="Arial" panose="020B0604020202020204" pitchFamily="34" charset="0"/>
              <a:buChar char="•"/>
            </a:pPr>
            <a:r>
              <a:rPr lang="en-US" b="1" dirty="0"/>
              <a:t>Repetitive Storytelling</a:t>
            </a:r>
            <a:r>
              <a:rPr lang="en-US" dirty="0"/>
              <a:t>: Use stories with repeating phrases, such as a character who says, "Oh no, here we go again!" This encourages active listening as learners anticipate and respond.</a:t>
            </a:r>
          </a:p>
          <a:p>
            <a:pPr lvl="1">
              <a:buFont typeface="Arial" panose="020B0604020202020204" pitchFamily="34" charset="0"/>
              <a:buChar char="•"/>
            </a:pPr>
            <a:r>
              <a:rPr lang="en-US" b="1" dirty="0"/>
              <a:t>Listening for Key Information</a:t>
            </a:r>
            <a:r>
              <a:rPr lang="en-US" dirty="0"/>
              <a:t>: During songs or stories, ask students to listen for specific words or sounds and raise their hands when they hear them. This activity enhances focus and engagement.</a:t>
            </a:r>
            <a:endParaRPr lang="tr-TR" dirty="0"/>
          </a:p>
          <a:p>
            <a:pPr lvl="1">
              <a:buFont typeface="Arial" panose="020B0604020202020204" pitchFamily="34" charset="0"/>
              <a:buChar char="•"/>
            </a:pPr>
            <a:endParaRPr lang="tr-TR" dirty="0"/>
          </a:p>
          <a:p>
            <a:r>
              <a:rPr lang="en-US" b="1" dirty="0"/>
              <a:t>Using Visual and Auditory Aids</a:t>
            </a:r>
            <a:endParaRPr lang="en-US" dirty="0"/>
          </a:p>
          <a:p>
            <a:pPr lvl="1">
              <a:buFont typeface="Arial" panose="020B0604020202020204" pitchFamily="34" charset="0"/>
              <a:buChar char="•"/>
            </a:pPr>
            <a:r>
              <a:rPr lang="en-US" b="1" dirty="0"/>
              <a:t>Audio-Visual Materials</a:t>
            </a:r>
            <a:r>
              <a:rPr lang="en-US" dirty="0"/>
              <a:t>: Incorporate cartoons and interactive videos designed for language learners. These provide a natural way to expose children to language at a manageable pace.</a:t>
            </a:r>
          </a:p>
          <a:p>
            <a:pPr lvl="1">
              <a:buFont typeface="Arial" panose="020B0604020202020204" pitchFamily="34" charset="0"/>
              <a:buChar char="•"/>
            </a:pPr>
            <a:r>
              <a:rPr lang="en-US" b="1" dirty="0"/>
              <a:t>Storybooks with Narration</a:t>
            </a:r>
            <a:r>
              <a:rPr lang="en-US" dirty="0"/>
              <a:t>: Use storybooks that include audio narration, allowing learners to follow along with both sound and images, which helps reinforce vocabulary and comprehension.</a:t>
            </a:r>
            <a:endParaRPr lang="tr-TR" dirty="0"/>
          </a:p>
          <a:p>
            <a:pPr lvl="1">
              <a:buFont typeface="Arial" panose="020B0604020202020204" pitchFamily="34" charset="0"/>
              <a:buChar char="•"/>
            </a:pPr>
            <a:endParaRPr lang="tr-TR" dirty="0"/>
          </a:p>
          <a:p>
            <a:r>
              <a:rPr lang="en-US" b="1" dirty="0"/>
              <a:t>Games to Enhance Listening Skills</a:t>
            </a:r>
            <a:endParaRPr lang="en-US" dirty="0"/>
          </a:p>
          <a:p>
            <a:pPr lvl="1">
              <a:buFont typeface="Arial" panose="020B0604020202020204" pitchFamily="34" charset="0"/>
              <a:buChar char="•"/>
            </a:pPr>
            <a:r>
              <a:rPr lang="en-US" b="1" dirty="0"/>
              <a:t>Simon Says</a:t>
            </a:r>
            <a:r>
              <a:rPr lang="en-US" dirty="0"/>
              <a:t>: This classic game encourages children to listen carefully and follow instructions only when prompted, reinforcing attention to detail and quick thinking.</a:t>
            </a:r>
          </a:p>
          <a:p>
            <a:pPr lvl="1">
              <a:buFont typeface="Arial" panose="020B0604020202020204" pitchFamily="34" charset="0"/>
              <a:buChar char="•"/>
            </a:pPr>
            <a:r>
              <a:rPr lang="en-US" b="1" dirty="0"/>
              <a:t>Songs with Fill-in-the-Blank Lyrics</a:t>
            </a:r>
            <a:r>
              <a:rPr lang="en-US" dirty="0"/>
              <a:t>: Sing songs with certain words missing, challenging students to listen attentively and complete the lyrics, which strengthens listening and vocabulary simultaneously.</a:t>
            </a:r>
          </a:p>
          <a:p>
            <a:pPr marL="201168" lvl="1" indent="0">
              <a:buNone/>
            </a:pPr>
            <a:endParaRPr lang="en-US" dirty="0"/>
          </a:p>
          <a:p>
            <a:pPr>
              <a:buFont typeface="Arial" panose="020B0604020202020204" pitchFamily="34" charset="0"/>
              <a:buChar char="•"/>
            </a:pPr>
            <a:endParaRPr lang="en-US" dirty="0"/>
          </a:p>
          <a:p>
            <a:endParaRPr lang="tr-TR" dirty="0"/>
          </a:p>
        </p:txBody>
      </p:sp>
    </p:spTree>
    <p:extLst>
      <p:ext uri="{BB962C8B-B14F-4D97-AF65-F5344CB8AC3E}">
        <p14:creationId xmlns:p14="http://schemas.microsoft.com/office/powerpoint/2010/main" val="3696591234"/>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90</TotalTime>
  <Words>1704</Words>
  <Application>Microsoft Office PowerPoint</Application>
  <PresentationFormat>Geniş ekran</PresentationFormat>
  <Paragraphs>79</Paragraphs>
  <Slides>18</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Arial Rounded MT Bold</vt:lpstr>
      <vt:lpstr>Calibri</vt:lpstr>
      <vt:lpstr>Calibri Light</vt:lpstr>
      <vt:lpstr>Wingdings</vt:lpstr>
      <vt:lpstr>Geçmişe bakış</vt:lpstr>
      <vt:lpstr>FOSTERING YOUNG LEARNERS LISTENING AND SPEAKING SKILLS</vt:lpstr>
      <vt:lpstr>Table of Contents</vt:lpstr>
      <vt:lpstr>Who are Young Learners?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FOSTERING YOUNG LEARNERS LISTENING AND SPEAKING SKILLS</dc:title>
  <dc:creator>Ercan Ateş</dc:creator>
  <cp:lastModifiedBy>Ercan Ateş</cp:lastModifiedBy>
  <cp:revision>2</cp:revision>
  <dcterms:created xsi:type="dcterms:W3CDTF">2024-10-30T21:22:48Z</dcterms:created>
  <dcterms:modified xsi:type="dcterms:W3CDTF">2024-10-31T06:28:32Z</dcterms:modified>
</cp:coreProperties>
</file>