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Python‑based Cloud Object Storage</a:t>
            </a:r>
          </a:p>
          <a:p>
            <a:r>
              <a:t>Reverse Proxy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 overview rendered with native PowerPoint shapes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200"/>
          </a:xfrm>
        </p:spPr>
        <p:txBody>
          <a:bodyPr>
            <a:noAutofit/>
          </a:bodyPr>
          <a:lstStyle/>
          <a:p>
            <a:r>
              <a:rPr sz="3200" dirty="0"/>
              <a:t>Architecture</a:t>
            </a:r>
            <a:r>
              <a:rPr lang="nl-BE" sz="3200" dirty="0"/>
              <a:t> overview</a:t>
            </a:r>
            <a:endParaRPr sz="3200" dirty="0"/>
          </a:p>
        </p:txBody>
      </p:sp>
      <p:sp>
        <p:nvSpPr>
          <p:cNvPr id="3" name="Rectangle 2"/>
          <p:cNvSpPr/>
          <p:nvPr/>
        </p:nvSpPr>
        <p:spPr>
          <a:xfrm>
            <a:off x="594360" y="1097280"/>
            <a:ext cx="2468880" cy="4114800"/>
          </a:xfrm>
          <a:prstGeom prst="rect">
            <a:avLst/>
          </a:prstGeom>
          <a:solidFill>
            <a:srgbClr val="1E76D2"/>
          </a:solidFill>
          <a:ln>
            <a:solidFill>
              <a:srgbClr val="1E76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1435" y="1097280"/>
            <a:ext cx="183473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dirty="0"/>
              <a:t>Clients</a:t>
            </a:r>
            <a:br>
              <a:rPr dirty="0"/>
            </a:br>
            <a:r>
              <a:rPr dirty="0"/>
              <a:t>(AWS S3 API</a:t>
            </a:r>
            <a:r>
              <a:rPr lang="nl-BE" dirty="0"/>
              <a:t> v1/v2</a:t>
            </a:r>
            <a:r>
              <a:rPr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069" y="2153751"/>
            <a:ext cx="2261901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AWS </a:t>
            </a:r>
            <a:r>
              <a:rPr lang="nl-BE" sz="1200" dirty="0"/>
              <a:t>S3 sdk (cli, boto3, java, ..)</a:t>
            </a:r>
            <a:endParaRPr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Spark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GB" sz="1200" dirty="0"/>
              <a:t>P</a:t>
            </a:r>
            <a:r>
              <a:rPr sz="1200" dirty="0" err="1"/>
              <a:t>olars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D</a:t>
            </a:r>
            <a:r>
              <a:rPr sz="1200" dirty="0" err="1"/>
              <a:t>ata</a:t>
            </a:r>
            <a:r>
              <a:rPr lang="nl-BE" sz="1200" dirty="0"/>
              <a:t>f</a:t>
            </a:r>
            <a:r>
              <a:rPr sz="1200" dirty="0" err="1"/>
              <a:t>usion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Duckdb</a:t>
            </a:r>
            <a:endParaRPr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Denodo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Presto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Starburst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Alteryx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dbt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…</a:t>
            </a:r>
            <a:endParaRPr sz="1200" dirty="0"/>
          </a:p>
        </p:txBody>
      </p:sp>
      <p:sp>
        <p:nvSpPr>
          <p:cNvPr id="6" name="Rectangle 5"/>
          <p:cNvSpPr/>
          <p:nvPr/>
        </p:nvSpPr>
        <p:spPr>
          <a:xfrm>
            <a:off x="3337560" y="1097280"/>
            <a:ext cx="2468880" cy="4114800"/>
          </a:xfrm>
          <a:prstGeom prst="rect">
            <a:avLst/>
          </a:prstGeom>
          <a:solidFill>
            <a:srgbClr val="43A14B"/>
          </a:solidFill>
          <a:ln>
            <a:solidFill>
              <a:srgbClr val="43A1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603625" y="1155433"/>
            <a:ext cx="193674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GB" sz="1400" b="1" dirty="0">
                <a:solidFill>
                  <a:srgbClr val="FFFFFF"/>
                </a:solidFill>
                <a:latin typeface="Roboto" panose="02000000000000000000" pitchFamily="2" charset="0"/>
              </a:rPr>
              <a:t> Object Storage Proxy</a:t>
            </a:r>
          </a:p>
          <a:p>
            <a:pPr algn="ctr">
              <a:buNone/>
            </a:pPr>
            <a:r>
              <a:rPr lang="en-GB" sz="14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</a:t>
            </a:r>
            <a:r>
              <a:rPr lang="en-GB" sz="1400" b="1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osp</a:t>
            </a:r>
            <a:r>
              <a:rPr lang="en-GB" sz="14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⚡&gt;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1880" y="2116262"/>
            <a:ext cx="2194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AWS front‑end protocol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Python extensibility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Pluggable auth &amp; </a:t>
            </a:r>
            <a:r>
              <a:rPr dirty="0" err="1"/>
              <a:t>authz</a:t>
            </a:r>
            <a:endParaRPr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Path ⇄ virtual translation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Proxy/firewall friendly</a:t>
            </a:r>
            <a:endParaRPr lang="nl-BE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6080760" y="1097280"/>
            <a:ext cx="2468880" cy="4114800"/>
          </a:xfrm>
          <a:prstGeom prst="rect">
            <a:avLst/>
          </a:prstGeom>
          <a:solidFill>
            <a:srgbClr val="EF9221"/>
          </a:solidFill>
          <a:ln>
            <a:solidFill>
              <a:srgbClr val="EF922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6080760" y="1097280"/>
            <a:ext cx="24688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dirty="0"/>
              <a:t>Backend</a:t>
            </a:r>
            <a:br>
              <a:rPr dirty="0"/>
            </a:br>
            <a:r>
              <a:rPr dirty="0"/>
              <a:t>Bucket Services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2153751"/>
            <a:ext cx="1962910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S3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en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Azure Blob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en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Google Cloud Storage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 err="1"/>
              <a:t>MinIO</a:t>
            </a:r>
            <a:r>
              <a:rPr sz="1200" dirty="0"/>
              <a:t>, on‑prem, …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Alibaba OSS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IBM Cloud Object Storage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…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17520" y="3154680"/>
            <a:ext cx="640080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ight Arrow 12"/>
          <p:cNvSpPr/>
          <p:nvPr/>
        </p:nvSpPr>
        <p:spPr>
          <a:xfrm>
            <a:off x="5760720" y="3154680"/>
            <a:ext cx="640080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539503" y="6414085"/>
            <a:ext cx="60649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rPr sz="1600" dirty="0"/>
              <a:t>Compatibility gateway: single HMAC client ⇄ multi‑vendor back‑ends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42A351-C425-D087-65CE-D45F9246FB71}"/>
              </a:ext>
            </a:extLst>
          </p:cNvPr>
          <p:cNvSpPr/>
          <p:nvPr/>
        </p:nvSpPr>
        <p:spPr>
          <a:xfrm>
            <a:off x="594360" y="5577522"/>
            <a:ext cx="7955280" cy="640398"/>
          </a:xfrm>
          <a:prstGeom prst="rect">
            <a:avLst/>
          </a:prstGeom>
          <a:solidFill>
            <a:srgbClr val="43A14B"/>
          </a:solidFill>
          <a:ln>
            <a:solidFill>
              <a:srgbClr val="43A1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Authentication/Authorization</a:t>
            </a:r>
            <a:endParaRPr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21A3DB6-7762-5760-9C12-D17BFEA3C8A4}"/>
              </a:ext>
            </a:extLst>
          </p:cNvPr>
          <p:cNvSpPr/>
          <p:nvPr/>
        </p:nvSpPr>
        <p:spPr>
          <a:xfrm rot="5400000">
            <a:off x="1646079" y="5257641"/>
            <a:ext cx="365442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1542DC5-C31F-35A8-B47A-C7D424843912}"/>
              </a:ext>
            </a:extLst>
          </p:cNvPr>
          <p:cNvSpPr/>
          <p:nvPr/>
        </p:nvSpPr>
        <p:spPr>
          <a:xfrm rot="5400000">
            <a:off x="4389279" y="5271085"/>
            <a:ext cx="365442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0AE62B-658E-C773-ABD9-0D669059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50" y="4646741"/>
            <a:ext cx="491381" cy="54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D5E7A638-42A7-A35D-5730-AA4797347EB7}"/>
              </a:ext>
            </a:extLst>
          </p:cNvPr>
          <p:cNvSpPr/>
          <p:nvPr/>
        </p:nvSpPr>
        <p:spPr>
          <a:xfrm>
            <a:off x="5769963" y="2661493"/>
            <a:ext cx="640080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6A44694-457E-EC9F-749A-5C814733D6E9}"/>
              </a:ext>
            </a:extLst>
          </p:cNvPr>
          <p:cNvSpPr/>
          <p:nvPr/>
        </p:nvSpPr>
        <p:spPr>
          <a:xfrm>
            <a:off x="5760720" y="4200289"/>
            <a:ext cx="640080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33AC284-AB4F-092C-AF65-36F1B398718D}"/>
              </a:ext>
            </a:extLst>
          </p:cNvPr>
          <p:cNvSpPr/>
          <p:nvPr/>
        </p:nvSpPr>
        <p:spPr>
          <a:xfrm>
            <a:off x="5751477" y="3672618"/>
            <a:ext cx="640080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D9B135B-5BD8-FC4D-B789-634EF9594B60}"/>
              </a:ext>
            </a:extLst>
          </p:cNvPr>
          <p:cNvSpPr/>
          <p:nvPr/>
        </p:nvSpPr>
        <p:spPr>
          <a:xfrm>
            <a:off x="5769963" y="2148840"/>
            <a:ext cx="640080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5" name="Graphic 24" descr="Key with solid fill">
            <a:extLst>
              <a:ext uri="{FF2B5EF4-FFF2-40B4-BE49-F238E27FC236}">
                <a16:creationId xmlns:a16="http://schemas.microsoft.com/office/drawing/2014/main" id="{6C7C8277-5061-C68E-B0AD-66E6D7B35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0791" y="3213180"/>
            <a:ext cx="494307" cy="494307"/>
          </a:xfrm>
          <a:prstGeom prst="rect">
            <a:avLst/>
          </a:prstGeom>
        </p:spPr>
      </p:pic>
      <p:pic>
        <p:nvPicPr>
          <p:cNvPr id="26" name="Graphic 25" descr="Key with solid fill">
            <a:extLst>
              <a:ext uri="{FF2B5EF4-FFF2-40B4-BE49-F238E27FC236}">
                <a16:creationId xmlns:a16="http://schemas.microsoft.com/office/drawing/2014/main" id="{FCCD86A1-F5F4-7901-68AF-5E543DC8E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9915" y="3047103"/>
            <a:ext cx="494307" cy="494307"/>
          </a:xfrm>
          <a:prstGeom prst="rect">
            <a:avLst/>
          </a:prstGeom>
        </p:spPr>
      </p:pic>
      <p:pic>
        <p:nvPicPr>
          <p:cNvPr id="29" name="Graphic 28" descr="Key with solid fill">
            <a:extLst>
              <a:ext uri="{FF2B5EF4-FFF2-40B4-BE49-F238E27FC236}">
                <a16:creationId xmlns:a16="http://schemas.microsoft.com/office/drawing/2014/main" id="{F663049F-2C04-E57B-6467-764FF4A78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7927" y="3213180"/>
            <a:ext cx="494307" cy="494307"/>
          </a:xfrm>
          <a:prstGeom prst="rect">
            <a:avLst/>
          </a:prstGeom>
        </p:spPr>
      </p:pic>
      <p:pic>
        <p:nvPicPr>
          <p:cNvPr id="30" name="Graphic 29" descr="Key with solid fill">
            <a:extLst>
              <a:ext uri="{FF2B5EF4-FFF2-40B4-BE49-F238E27FC236}">
                <a16:creationId xmlns:a16="http://schemas.microsoft.com/office/drawing/2014/main" id="{41563016-F692-C16E-772B-E85EB5E62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7926" y="2874869"/>
            <a:ext cx="494307" cy="494307"/>
          </a:xfrm>
          <a:prstGeom prst="rect">
            <a:avLst/>
          </a:prstGeom>
        </p:spPr>
      </p:pic>
      <p:pic>
        <p:nvPicPr>
          <p:cNvPr id="32" name="Graphic 31" descr="Lock with solid fill">
            <a:extLst>
              <a:ext uri="{FF2B5EF4-FFF2-40B4-BE49-F238E27FC236}">
                <a16:creationId xmlns:a16="http://schemas.microsoft.com/office/drawing/2014/main" id="{34A9F0E8-7E21-D07A-3EA6-20A4F21AC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9507" y="3176683"/>
            <a:ext cx="452207" cy="452207"/>
          </a:xfrm>
          <a:prstGeom prst="rect">
            <a:avLst/>
          </a:prstGeom>
        </p:spPr>
      </p:pic>
      <p:pic>
        <p:nvPicPr>
          <p:cNvPr id="33" name="Graphic 32" descr="Lock with solid fill">
            <a:extLst>
              <a:ext uri="{FF2B5EF4-FFF2-40B4-BE49-F238E27FC236}">
                <a16:creationId xmlns:a16="http://schemas.microsoft.com/office/drawing/2014/main" id="{09E66A98-74F5-B4AE-B009-FCFBA5380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7266" y="2227068"/>
            <a:ext cx="274321" cy="274321"/>
          </a:xfrm>
          <a:prstGeom prst="rect">
            <a:avLst/>
          </a:prstGeom>
        </p:spPr>
      </p:pic>
      <p:pic>
        <p:nvPicPr>
          <p:cNvPr id="36" name="Graphic 35" descr="Lock with solid fill">
            <a:extLst>
              <a:ext uri="{FF2B5EF4-FFF2-40B4-BE49-F238E27FC236}">
                <a16:creationId xmlns:a16="http://schemas.microsoft.com/office/drawing/2014/main" id="{59EC1530-69A4-B8DA-C83C-34EB3BE57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9041" y="2596683"/>
            <a:ext cx="274321" cy="274321"/>
          </a:xfrm>
          <a:prstGeom prst="rect">
            <a:avLst/>
          </a:prstGeom>
        </p:spPr>
      </p:pic>
      <p:pic>
        <p:nvPicPr>
          <p:cNvPr id="37" name="Graphic 36" descr="Lock with solid fill">
            <a:extLst>
              <a:ext uri="{FF2B5EF4-FFF2-40B4-BE49-F238E27FC236}">
                <a16:creationId xmlns:a16="http://schemas.microsoft.com/office/drawing/2014/main" id="{6866B8AB-97D7-8DAA-3E6C-032CD1936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7385" y="2984861"/>
            <a:ext cx="274321" cy="274321"/>
          </a:xfrm>
          <a:prstGeom prst="rect">
            <a:avLst/>
          </a:prstGeom>
        </p:spPr>
      </p:pic>
      <p:pic>
        <p:nvPicPr>
          <p:cNvPr id="38" name="Graphic 37" descr="Lock with solid fill">
            <a:extLst>
              <a:ext uri="{FF2B5EF4-FFF2-40B4-BE49-F238E27FC236}">
                <a16:creationId xmlns:a16="http://schemas.microsoft.com/office/drawing/2014/main" id="{AFE837A9-8D17-BDC1-3D39-6D60E4026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00224" y="3326527"/>
            <a:ext cx="274321" cy="274321"/>
          </a:xfrm>
          <a:prstGeom prst="rect">
            <a:avLst/>
          </a:prstGeom>
        </p:spPr>
      </p:pic>
      <p:pic>
        <p:nvPicPr>
          <p:cNvPr id="39" name="Graphic 38" descr="Lock with solid fill">
            <a:extLst>
              <a:ext uri="{FF2B5EF4-FFF2-40B4-BE49-F238E27FC236}">
                <a16:creationId xmlns:a16="http://schemas.microsoft.com/office/drawing/2014/main" id="{4A970BBD-B71A-5E02-9216-002C3556A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9011" y="3679871"/>
            <a:ext cx="274321" cy="274321"/>
          </a:xfrm>
          <a:prstGeom prst="rect">
            <a:avLst/>
          </a:prstGeom>
        </p:spPr>
      </p:pic>
      <p:pic>
        <p:nvPicPr>
          <p:cNvPr id="40" name="Graphic 39" descr="Lock with solid fill">
            <a:extLst>
              <a:ext uri="{FF2B5EF4-FFF2-40B4-BE49-F238E27FC236}">
                <a16:creationId xmlns:a16="http://schemas.microsoft.com/office/drawing/2014/main" id="{D0AE40AA-791A-3102-F7DF-407D014E2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9827" y="4052321"/>
            <a:ext cx="274321" cy="274321"/>
          </a:xfrm>
          <a:prstGeom prst="rect">
            <a:avLst/>
          </a:prstGeom>
        </p:spPr>
      </p:pic>
      <p:pic>
        <p:nvPicPr>
          <p:cNvPr id="41" name="Graphic 40" descr="Lock with solid fill">
            <a:extLst>
              <a:ext uri="{FF2B5EF4-FFF2-40B4-BE49-F238E27FC236}">
                <a16:creationId xmlns:a16="http://schemas.microsoft.com/office/drawing/2014/main" id="{47022A5D-FC7C-9811-A830-97115DD09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265" y="4398817"/>
            <a:ext cx="274321" cy="2743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119</Words>
  <Application>Microsoft Macintosh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</vt:lpstr>
      <vt:lpstr>Wingdings</vt:lpstr>
      <vt:lpstr>Office Theme</vt:lpstr>
      <vt:lpstr>Python‑based Cloud Object Storage Reverse Proxy</vt:lpstr>
      <vt:lpstr>Architecture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Jeroen Van Renterghem</cp:lastModifiedBy>
  <cp:revision>11</cp:revision>
  <dcterms:created xsi:type="dcterms:W3CDTF">2013-01-27T09:14:16Z</dcterms:created>
  <dcterms:modified xsi:type="dcterms:W3CDTF">2025-05-03T13:00:53Z</dcterms:modified>
  <cp:category/>
</cp:coreProperties>
</file>