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271" r:id="rId6"/>
    <p:sldId id="280" r:id="rId7"/>
    <p:sldId id="357" r:id="rId8"/>
    <p:sldId id="334" r:id="rId9"/>
    <p:sldId id="360" r:id="rId10"/>
    <p:sldId id="337" r:id="rId11"/>
    <p:sldId id="358" r:id="rId12"/>
    <p:sldId id="361" r:id="rId13"/>
    <p:sldId id="359" r:id="rId14"/>
    <p:sldId id="363" r:id="rId15"/>
    <p:sldId id="349" r:id="rId16"/>
    <p:sldId id="350" r:id="rId17"/>
    <p:sldId id="351" r:id="rId18"/>
    <p:sldId id="353" r:id="rId19"/>
    <p:sldId id="352" r:id="rId20"/>
    <p:sldId id="282" r:id="rId21"/>
    <p:sldId id="343" r:id="rId22"/>
    <p:sldId id="355" r:id="rId23"/>
    <p:sldId id="354" r:id="rId24"/>
    <p:sldId id="356" r:id="rId25"/>
    <p:sldId id="365" r:id="rId26"/>
    <p:sldId id="3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81" d="100"/>
          <a:sy n="81" d="100"/>
        </p:scale>
        <p:origin x="10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06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19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669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9785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62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6903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8249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9778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51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5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20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399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282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225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38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522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90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492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14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3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89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sequence of edges that allows you to go from vertex A to vertex B is called a path.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118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3923269" y="153790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931036" y="5531035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484772" y="4338093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679866" y="1500950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F29E3B-9236-07B3-E2F6-E211C7372BB9}"/>
              </a:ext>
            </a:extLst>
          </p:cNvPr>
          <p:cNvSpPr txBox="1"/>
          <p:nvPr/>
        </p:nvSpPr>
        <p:spPr>
          <a:xfrm>
            <a:off x="5357372" y="1537909"/>
            <a:ext cx="615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Path from Nica to </a:t>
            </a:r>
            <a:r>
              <a:rPr lang="en-PH" sz="3000" dirty="0" err="1"/>
              <a:t>Ronn</a:t>
            </a:r>
            <a:r>
              <a:rPr lang="en-PH" sz="3000" dirty="0"/>
              <a:t>:</a:t>
            </a:r>
          </a:p>
          <a:p>
            <a:endParaRPr lang="en-PH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AC5DB-EF6E-36AB-F866-BDC690BBAA90}"/>
              </a:ext>
            </a:extLst>
          </p:cNvPr>
          <p:cNvSpPr txBox="1"/>
          <p:nvPr/>
        </p:nvSpPr>
        <p:spPr>
          <a:xfrm>
            <a:off x="5357371" y="2429225"/>
            <a:ext cx="4036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1. Nica to </a:t>
            </a:r>
            <a:r>
              <a:rPr lang="en-PH" sz="3000" dirty="0" err="1"/>
              <a:t>Winnah</a:t>
            </a:r>
            <a:r>
              <a:rPr lang="en-PH" sz="3000" dirty="0"/>
              <a:t> Jane.</a:t>
            </a:r>
          </a:p>
          <a:p>
            <a:endParaRPr lang="en-PH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2DBD9-6395-176F-55D5-874EADEC9B15}"/>
              </a:ext>
            </a:extLst>
          </p:cNvPr>
          <p:cNvSpPr txBox="1"/>
          <p:nvPr/>
        </p:nvSpPr>
        <p:spPr>
          <a:xfrm>
            <a:off x="5357373" y="3330893"/>
            <a:ext cx="4570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2. </a:t>
            </a:r>
            <a:r>
              <a:rPr lang="en-PH" sz="3000" dirty="0" err="1"/>
              <a:t>Winnah</a:t>
            </a:r>
            <a:r>
              <a:rPr lang="en-PH" sz="3000" dirty="0"/>
              <a:t> Jane to </a:t>
            </a:r>
            <a:r>
              <a:rPr lang="en-PH" sz="3000" dirty="0" err="1"/>
              <a:t>Ronn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6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Matrix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392355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</a:t>
            </a:r>
            <a:r>
              <a:rPr lang="en-US" sz="3000" dirty="0">
                <a:latin typeface="+mj-lt"/>
              </a:rPr>
              <a:t>two-dimensional</a:t>
            </a:r>
            <a:r>
              <a:rPr lang="en-US" sz="3000" b="0" i="0" dirty="0">
                <a:effectLst/>
                <a:latin typeface="+mj-lt"/>
              </a:rPr>
              <a:t> array of V x V vertices. Each row and column represent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way of representing a graph as a matrix of Boolean (0’s and 1’s).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51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552661" y="1508474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560428" y="5501600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114164" y="4308658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309258" y="1471515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7D682AB2-7191-95C4-CFF5-F6EE2EAF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29375"/>
              </p:ext>
            </p:extLst>
          </p:nvPr>
        </p:nvGraphicFramePr>
        <p:xfrm>
          <a:off x="6077603" y="1631234"/>
          <a:ext cx="5699800" cy="4400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60">
                  <a:extLst>
                    <a:ext uri="{9D8B030D-6E8A-4147-A177-3AD203B41FA5}">
                      <a16:colId xmlns:a16="http://schemas.microsoft.com/office/drawing/2014/main" val="2906951027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3737866443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99029176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240330608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1444511119"/>
                    </a:ext>
                  </a:extLst>
                </a:gridCol>
              </a:tblGrid>
              <a:tr h="82778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Jonnah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Ronn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915106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81015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76417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9487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91742"/>
                  </a:ext>
                </a:extLst>
              </a:tr>
            </a:tbl>
          </a:graphicData>
        </a:graphic>
      </p:graphicFrame>
      <p:sp>
        <p:nvSpPr>
          <p:cNvPr id="54" name="Oval 53" descr="Man with facial hair">
            <a:extLst>
              <a:ext uri="{FF2B5EF4-FFF2-40B4-BE49-F238E27FC236}">
                <a16:creationId xmlns:a16="http://schemas.microsoft.com/office/drawing/2014/main" id="{B4DEBA4B-D1E9-FF93-E8B3-CD15DFD90D8B}"/>
              </a:ext>
            </a:extLst>
          </p:cNvPr>
          <p:cNvSpPr/>
          <p:nvPr/>
        </p:nvSpPr>
        <p:spPr>
          <a:xfrm>
            <a:off x="7365862" y="1549715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6" name="Oval 55" descr="Man with facial hair">
            <a:extLst>
              <a:ext uri="{FF2B5EF4-FFF2-40B4-BE49-F238E27FC236}">
                <a16:creationId xmlns:a16="http://schemas.microsoft.com/office/drawing/2014/main" id="{96AAEF5B-1E88-DB5E-B9E1-BA7A490D13EE}"/>
              </a:ext>
            </a:extLst>
          </p:cNvPr>
          <p:cNvSpPr/>
          <p:nvPr/>
        </p:nvSpPr>
        <p:spPr>
          <a:xfrm>
            <a:off x="6225787" y="255775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7" name="Oval 56" descr="Man with facial hair">
            <a:extLst>
              <a:ext uri="{FF2B5EF4-FFF2-40B4-BE49-F238E27FC236}">
                <a16:creationId xmlns:a16="http://schemas.microsoft.com/office/drawing/2014/main" id="{493F9A98-A102-AEF2-F5DF-00864EBD1890}"/>
              </a:ext>
            </a:extLst>
          </p:cNvPr>
          <p:cNvSpPr/>
          <p:nvPr/>
        </p:nvSpPr>
        <p:spPr>
          <a:xfrm>
            <a:off x="8529594" y="1542421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Oval 57" descr="Man with facial hair">
            <a:extLst>
              <a:ext uri="{FF2B5EF4-FFF2-40B4-BE49-F238E27FC236}">
                <a16:creationId xmlns:a16="http://schemas.microsoft.com/office/drawing/2014/main" id="{C12BBD33-BAC1-AD2D-3713-730013866C4F}"/>
              </a:ext>
            </a:extLst>
          </p:cNvPr>
          <p:cNvSpPr/>
          <p:nvPr/>
        </p:nvSpPr>
        <p:spPr>
          <a:xfrm>
            <a:off x="9671092" y="1542872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Oval 58" descr="Man with facial hair">
            <a:extLst>
              <a:ext uri="{FF2B5EF4-FFF2-40B4-BE49-F238E27FC236}">
                <a16:creationId xmlns:a16="http://schemas.microsoft.com/office/drawing/2014/main" id="{5C36396B-BDF4-8CFA-BF34-CC593ED09F3B}"/>
              </a:ext>
            </a:extLst>
          </p:cNvPr>
          <p:cNvSpPr/>
          <p:nvPr/>
        </p:nvSpPr>
        <p:spPr>
          <a:xfrm>
            <a:off x="10834824" y="1575159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2DF3AE57-4144-3C5D-9B50-F42B0BB33F83}"/>
              </a:ext>
            </a:extLst>
          </p:cNvPr>
          <p:cNvSpPr/>
          <p:nvPr/>
        </p:nvSpPr>
        <p:spPr>
          <a:xfrm>
            <a:off x="6225786" y="5200292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11E1A65D-677F-A8BD-DD4B-8733844F23B9}"/>
              </a:ext>
            </a:extLst>
          </p:cNvPr>
          <p:cNvSpPr/>
          <p:nvPr/>
        </p:nvSpPr>
        <p:spPr>
          <a:xfrm>
            <a:off x="6225787" y="432026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7B9F0B7C-FB88-5CC0-6671-240E9B94DE4B}"/>
              </a:ext>
            </a:extLst>
          </p:cNvPr>
          <p:cNvSpPr/>
          <p:nvPr/>
        </p:nvSpPr>
        <p:spPr>
          <a:xfrm>
            <a:off x="6225787" y="34390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86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An adjacency list represents a graph as an array of linked lists.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The index of the array represents a vertex and each element in its linked list represents the other vertices that form an edge with the vertex.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89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553149" y="146812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598594" y="5493211"/>
            <a:ext cx="616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125922" y="4275854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252906" y="1432001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EB75A31-1C66-94DF-40AE-E3E7B78A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90195"/>
              </p:ext>
            </p:extLst>
          </p:nvPr>
        </p:nvGraphicFramePr>
        <p:xfrm>
          <a:off x="5846249" y="1957402"/>
          <a:ext cx="1229773" cy="438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387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884B6212-6B7A-9BB5-6E82-906EF35D3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9693"/>
              </p:ext>
            </p:extLst>
          </p:nvPr>
        </p:nvGraphicFramePr>
        <p:xfrm>
          <a:off x="7463988" y="1959072"/>
          <a:ext cx="1080000" cy="45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0768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0561AB2-1E7E-3705-8CC4-19519CF6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24341"/>
              </p:ext>
            </p:extLst>
          </p:nvPr>
        </p:nvGraphicFramePr>
        <p:xfrm>
          <a:off x="9014454" y="1957402"/>
          <a:ext cx="1116000" cy="462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2484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273A1697-62D7-0588-FA47-8E5EE6CD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80282"/>
              </p:ext>
            </p:extLst>
          </p:nvPr>
        </p:nvGraphicFramePr>
        <p:xfrm>
          <a:off x="10600920" y="1957402"/>
          <a:ext cx="1080000" cy="45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2172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C5DED5-D4DA-7AFF-FACF-BF743FD1759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7076022" y="2176795"/>
            <a:ext cx="387966" cy="7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5FCE5B-226C-C3CC-311E-295F6AD5EE1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543988" y="2184456"/>
            <a:ext cx="470466" cy="4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41B965-6288-0E93-478E-9FCFFC24DE9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0130454" y="2183488"/>
            <a:ext cx="470466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2F8B5C34-7672-C443-2C93-62DA9DFD9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92852"/>
              </p:ext>
            </p:extLst>
          </p:nvPr>
        </p:nvGraphicFramePr>
        <p:xfrm>
          <a:off x="5846249" y="2771236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4F4ED8C4-F929-9359-898C-243A664F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0342"/>
              </p:ext>
            </p:extLst>
          </p:nvPr>
        </p:nvGraphicFramePr>
        <p:xfrm>
          <a:off x="7588250" y="2771236"/>
          <a:ext cx="1559933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93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AF596C5C-8E48-BA08-F45E-61E94FC6B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9626"/>
              </p:ext>
            </p:extLst>
          </p:nvPr>
        </p:nvGraphicFramePr>
        <p:xfrm>
          <a:off x="9572454" y="2771236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2CDAA2-AE3C-2076-A6E6-A01E89E5B959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076022" y="2999351"/>
            <a:ext cx="512228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7FD2D4-D4E6-FE8A-E43C-C2BD631E72A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9148183" y="3004507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4">
            <a:extLst>
              <a:ext uri="{FF2B5EF4-FFF2-40B4-BE49-F238E27FC236}">
                <a16:creationId xmlns:a16="http://schemas.microsoft.com/office/drawing/2014/main" id="{F199601B-393A-9EF7-4749-F15A0887A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91504"/>
              </p:ext>
            </p:extLst>
          </p:nvPr>
        </p:nvGraphicFramePr>
        <p:xfrm>
          <a:off x="5846249" y="3649340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4" name="Table 4">
            <a:extLst>
              <a:ext uri="{FF2B5EF4-FFF2-40B4-BE49-F238E27FC236}">
                <a16:creationId xmlns:a16="http://schemas.microsoft.com/office/drawing/2014/main" id="{6C4DF075-F2EA-14C2-5368-1C78A5C11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23505"/>
              </p:ext>
            </p:extLst>
          </p:nvPr>
        </p:nvGraphicFramePr>
        <p:xfrm>
          <a:off x="7463986" y="3649340"/>
          <a:ext cx="1684197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5" name="Table 4">
            <a:extLst>
              <a:ext uri="{FF2B5EF4-FFF2-40B4-BE49-F238E27FC236}">
                <a16:creationId xmlns:a16="http://schemas.microsoft.com/office/drawing/2014/main" id="{70961F04-B9F7-9D4B-EFE7-B16EA51C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65506"/>
              </p:ext>
            </p:extLst>
          </p:nvPr>
        </p:nvGraphicFramePr>
        <p:xfrm>
          <a:off x="9572454" y="3649340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F1A30A-1BC2-C628-A7B9-DB2CE19FAC55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7076022" y="3877455"/>
            <a:ext cx="387964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E92BE0-4B93-753F-33BC-1156354B2575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9148183" y="3882611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4">
            <a:extLst>
              <a:ext uri="{FF2B5EF4-FFF2-40B4-BE49-F238E27FC236}">
                <a16:creationId xmlns:a16="http://schemas.microsoft.com/office/drawing/2014/main" id="{7CB5109B-5182-D006-0691-328EA004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04664"/>
              </p:ext>
            </p:extLst>
          </p:nvPr>
        </p:nvGraphicFramePr>
        <p:xfrm>
          <a:off x="5846249" y="4545029"/>
          <a:ext cx="1229773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91" name="Table 4">
            <a:extLst>
              <a:ext uri="{FF2B5EF4-FFF2-40B4-BE49-F238E27FC236}">
                <a16:creationId xmlns:a16="http://schemas.microsoft.com/office/drawing/2014/main" id="{B37D6668-02F4-70B9-2A12-31C2D6AB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22191"/>
              </p:ext>
            </p:extLst>
          </p:nvPr>
        </p:nvGraphicFramePr>
        <p:xfrm>
          <a:off x="7471456" y="4541376"/>
          <a:ext cx="1684197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7F5414-9466-8DE2-FFDA-DD73AC87E04C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76022" y="4769219"/>
            <a:ext cx="395434" cy="3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D3A83AB9-5218-73A4-277E-87FD600511D2}"/>
              </a:ext>
            </a:extLst>
          </p:cNvPr>
          <p:cNvSpPr/>
          <p:nvPr/>
        </p:nvSpPr>
        <p:spPr>
          <a:xfrm>
            <a:off x="6248540" y="1972575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Oval 98" descr="Man with facial hair">
            <a:extLst>
              <a:ext uri="{FF2B5EF4-FFF2-40B4-BE49-F238E27FC236}">
                <a16:creationId xmlns:a16="http://schemas.microsoft.com/office/drawing/2014/main" id="{5BD7092C-24FA-9830-AD5F-E5DD7D545DB0}"/>
              </a:ext>
            </a:extLst>
          </p:cNvPr>
          <p:cNvSpPr/>
          <p:nvPr/>
        </p:nvSpPr>
        <p:spPr>
          <a:xfrm>
            <a:off x="6259741" y="2801336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7" name="Oval 106" descr="Man with facial hair">
            <a:extLst>
              <a:ext uri="{FF2B5EF4-FFF2-40B4-BE49-F238E27FC236}">
                <a16:creationId xmlns:a16="http://schemas.microsoft.com/office/drawing/2014/main" id="{B56B56C6-E8FB-6442-6A9B-640C4C233069}"/>
              </a:ext>
            </a:extLst>
          </p:cNvPr>
          <p:cNvSpPr/>
          <p:nvPr/>
        </p:nvSpPr>
        <p:spPr>
          <a:xfrm>
            <a:off x="7666285" y="1984358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2" name="Oval 111" descr="Man with facial hair">
            <a:extLst>
              <a:ext uri="{FF2B5EF4-FFF2-40B4-BE49-F238E27FC236}">
                <a16:creationId xmlns:a16="http://schemas.microsoft.com/office/drawing/2014/main" id="{E9F6C2E9-3C13-B2D5-5DEA-684B9C0563D4}"/>
              </a:ext>
            </a:extLst>
          </p:cNvPr>
          <p:cNvSpPr/>
          <p:nvPr/>
        </p:nvSpPr>
        <p:spPr>
          <a:xfrm>
            <a:off x="9191993" y="1979290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6" name="Oval 115" descr="Man with facial hair">
            <a:extLst>
              <a:ext uri="{FF2B5EF4-FFF2-40B4-BE49-F238E27FC236}">
                <a16:creationId xmlns:a16="http://schemas.microsoft.com/office/drawing/2014/main" id="{9C2D2040-401A-80DD-936F-4EC829643911}"/>
              </a:ext>
            </a:extLst>
          </p:cNvPr>
          <p:cNvSpPr/>
          <p:nvPr/>
        </p:nvSpPr>
        <p:spPr>
          <a:xfrm>
            <a:off x="10778459" y="1979290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0" name="Oval 119" descr="Man with facial hair">
            <a:extLst>
              <a:ext uri="{FF2B5EF4-FFF2-40B4-BE49-F238E27FC236}">
                <a16:creationId xmlns:a16="http://schemas.microsoft.com/office/drawing/2014/main" id="{A3C2629E-C1D2-33C6-A1F2-4FBCFF002DB3}"/>
              </a:ext>
            </a:extLst>
          </p:cNvPr>
          <p:cNvSpPr/>
          <p:nvPr/>
        </p:nvSpPr>
        <p:spPr>
          <a:xfrm>
            <a:off x="8003988" y="2792711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2" name="Oval 121" descr="Man with facial hair">
            <a:extLst>
              <a:ext uri="{FF2B5EF4-FFF2-40B4-BE49-F238E27FC236}">
                <a16:creationId xmlns:a16="http://schemas.microsoft.com/office/drawing/2014/main" id="{12091CCB-EEC2-6D0F-A810-9DC77FBFBA41}"/>
              </a:ext>
            </a:extLst>
          </p:cNvPr>
          <p:cNvSpPr/>
          <p:nvPr/>
        </p:nvSpPr>
        <p:spPr>
          <a:xfrm>
            <a:off x="9771341" y="2799387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3" name="Oval 122" descr="Man with facial hair">
            <a:extLst>
              <a:ext uri="{FF2B5EF4-FFF2-40B4-BE49-F238E27FC236}">
                <a16:creationId xmlns:a16="http://schemas.microsoft.com/office/drawing/2014/main" id="{7C157A45-C36B-BECD-6D1E-D1D166E0961B}"/>
              </a:ext>
            </a:extLst>
          </p:cNvPr>
          <p:cNvSpPr/>
          <p:nvPr/>
        </p:nvSpPr>
        <p:spPr>
          <a:xfrm>
            <a:off x="6238883" y="3675311"/>
            <a:ext cx="412868" cy="43026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5" name="Oval 124" descr="Man with facial hair">
            <a:extLst>
              <a:ext uri="{FF2B5EF4-FFF2-40B4-BE49-F238E27FC236}">
                <a16:creationId xmlns:a16="http://schemas.microsoft.com/office/drawing/2014/main" id="{5D4C508A-2C67-D1F6-BE35-A5D5B7F48B08}"/>
              </a:ext>
            </a:extLst>
          </p:cNvPr>
          <p:cNvSpPr/>
          <p:nvPr/>
        </p:nvSpPr>
        <p:spPr>
          <a:xfrm>
            <a:off x="8003988" y="367526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9" name="Oval 128" descr="Man with facial hair">
            <a:extLst>
              <a:ext uri="{FF2B5EF4-FFF2-40B4-BE49-F238E27FC236}">
                <a16:creationId xmlns:a16="http://schemas.microsoft.com/office/drawing/2014/main" id="{E4DDA676-1ADD-0752-F0BF-A06B13C203E7}"/>
              </a:ext>
            </a:extLst>
          </p:cNvPr>
          <p:cNvSpPr/>
          <p:nvPr/>
        </p:nvSpPr>
        <p:spPr>
          <a:xfrm>
            <a:off x="9792106" y="3679490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0" name="Oval 129" descr="Man with facial hair">
            <a:extLst>
              <a:ext uri="{FF2B5EF4-FFF2-40B4-BE49-F238E27FC236}">
                <a16:creationId xmlns:a16="http://schemas.microsoft.com/office/drawing/2014/main" id="{6242DA78-E46D-E034-C4A8-79CDA829228F}"/>
              </a:ext>
            </a:extLst>
          </p:cNvPr>
          <p:cNvSpPr/>
          <p:nvPr/>
        </p:nvSpPr>
        <p:spPr>
          <a:xfrm>
            <a:off x="6251109" y="4567574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3" name="Oval 132" descr="Man with facial hair">
            <a:extLst>
              <a:ext uri="{FF2B5EF4-FFF2-40B4-BE49-F238E27FC236}">
                <a16:creationId xmlns:a16="http://schemas.microsoft.com/office/drawing/2014/main" id="{4DC42E3C-93B7-0D4C-E3BC-6927CA7394BD}"/>
              </a:ext>
            </a:extLst>
          </p:cNvPr>
          <p:cNvSpPr/>
          <p:nvPr/>
        </p:nvSpPr>
        <p:spPr>
          <a:xfrm>
            <a:off x="8003988" y="457571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47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9" grpId="0" animBg="1"/>
      <p:bldP spid="107" grpId="0" animBg="1"/>
      <p:bldP spid="112" grpId="0" animBg="1"/>
      <p:bldP spid="116" grpId="0" animBg="1"/>
      <p:bldP spid="120" grpId="0" animBg="1"/>
      <p:bldP spid="122" grpId="0" animBg="1"/>
      <p:bldP spid="123" grpId="0" animBg="1"/>
      <p:bldP spid="125" grpId="0" animBg="1"/>
      <p:bldP spid="129" grpId="0" animBg="1"/>
      <p:bldP spid="130" grpId="0" animBg="1"/>
      <p:bldP spid="1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Graphs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Directed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Undirected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Connected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Disconnected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Complete graph</a:t>
            </a:r>
          </a:p>
        </p:txBody>
      </p:sp>
    </p:spTree>
    <p:extLst>
      <p:ext uri="{BB962C8B-B14F-4D97-AF65-F5344CB8AC3E}">
        <p14:creationId xmlns:p14="http://schemas.microsoft.com/office/powerpoint/2010/main" val="156437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A7346F93-790B-1EC2-278A-94EAF33254F3}"/>
              </a:ext>
            </a:extLst>
          </p:cNvPr>
          <p:cNvSpPr/>
          <p:nvPr/>
        </p:nvSpPr>
        <p:spPr>
          <a:xfrm>
            <a:off x="4181176" y="2621675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2880160-A708-DDFE-BAB7-5E721D530BB2}"/>
              </a:ext>
            </a:extLst>
          </p:cNvPr>
          <p:cNvSpPr/>
          <p:nvPr/>
        </p:nvSpPr>
        <p:spPr>
          <a:xfrm>
            <a:off x="7139861" y="262167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10938-D108-3666-9B72-6DB236838091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378760" y="3149625"/>
            <a:ext cx="176110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7A08DC-F315-70EC-E50B-98ADD662AF86}"/>
              </a:ext>
            </a:extLst>
          </p:cNvPr>
          <p:cNvSpPr txBox="1"/>
          <p:nvPr/>
        </p:nvSpPr>
        <p:spPr>
          <a:xfrm>
            <a:off x="4418875" y="384849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90CE7-F9D4-7E4C-8BBA-D1F4E8203B82}"/>
              </a:ext>
            </a:extLst>
          </p:cNvPr>
          <p:cNvSpPr txBox="1"/>
          <p:nvPr/>
        </p:nvSpPr>
        <p:spPr>
          <a:xfrm>
            <a:off x="7185456" y="3848499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7B85C-A625-E584-D1B6-7779BFF34EF7}"/>
              </a:ext>
            </a:extLst>
          </p:cNvPr>
          <p:cNvSpPr txBox="1"/>
          <p:nvPr/>
        </p:nvSpPr>
        <p:spPr>
          <a:xfrm>
            <a:off x="1565665" y="1573094"/>
            <a:ext cx="6474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has a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Undirected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7468117" y="301258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3876846" y="3012587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74430" y="3540537"/>
            <a:ext cx="23936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4209956" y="4239411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7686741" y="4239411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565665" y="1573094"/>
            <a:ext cx="8480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does not have any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6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graph data structure is a collection of </a:t>
            </a:r>
            <a:r>
              <a:rPr lang="en-US" sz="3000" dirty="0"/>
              <a:t>nodes/</a:t>
            </a:r>
            <a:r>
              <a:rPr lang="en-US" sz="3000" b="0" i="0" dirty="0">
                <a:effectLst/>
              </a:rPr>
              <a:t>vertices that have data and are connected to other nodes/vertices.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5830318" y="5764999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8528781" y="4717370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7" y="1451275"/>
            <a:ext cx="98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lang="en-US" sz="3000" i="0" dirty="0">
                <a:solidFill>
                  <a:srgbClr val="273239"/>
                </a:solidFill>
                <a:effectLst/>
                <a:latin typeface="+mj-lt"/>
              </a:rPr>
              <a:t>A graph where every node can be visited from other nodes.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4D620-3C19-6B6D-0F87-7E4C71F475AC}"/>
              </a:ext>
            </a:extLst>
          </p:cNvPr>
          <p:cNvSpPr txBox="1"/>
          <p:nvPr/>
        </p:nvSpPr>
        <p:spPr>
          <a:xfrm>
            <a:off x="2819598" y="471736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E5201-937B-8300-A82D-E834570684FA}"/>
              </a:ext>
            </a:extLst>
          </p:cNvPr>
          <p:cNvSpPr txBox="1"/>
          <p:nvPr/>
        </p:nvSpPr>
        <p:spPr>
          <a:xfrm>
            <a:off x="5542803" y="3391616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Disconnected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5830318" y="5764999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8528781" y="4717370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10527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at least one node is not reachable from a node.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4D620-3C19-6B6D-0F87-7E4C71F475AC}"/>
              </a:ext>
            </a:extLst>
          </p:cNvPr>
          <p:cNvSpPr txBox="1"/>
          <p:nvPr/>
        </p:nvSpPr>
        <p:spPr>
          <a:xfrm>
            <a:off x="2819598" y="471736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E5201-937B-8300-A82D-E834570684FA}"/>
              </a:ext>
            </a:extLst>
          </p:cNvPr>
          <p:cNvSpPr txBox="1"/>
          <p:nvPr/>
        </p:nvSpPr>
        <p:spPr>
          <a:xfrm>
            <a:off x="5542803" y="3391616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2"/>
            <a:endCxn id="6" idx="7"/>
          </p:cNvCxnSpPr>
          <p:nvPr/>
        </p:nvCxnSpPr>
        <p:spPr>
          <a:xfrm flipH="1">
            <a:off x="6519410" y="4046961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Complete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5830318" y="5764999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8528781" y="4717370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9943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each node has edges to all other nodes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4D620-3C19-6B6D-0F87-7E4C71F475AC}"/>
              </a:ext>
            </a:extLst>
          </p:cNvPr>
          <p:cNvSpPr txBox="1"/>
          <p:nvPr/>
        </p:nvSpPr>
        <p:spPr>
          <a:xfrm>
            <a:off x="2819598" y="471736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E5201-937B-8300-A82D-E834570684FA}"/>
              </a:ext>
            </a:extLst>
          </p:cNvPr>
          <p:cNvSpPr txBox="1"/>
          <p:nvPr/>
        </p:nvSpPr>
        <p:spPr>
          <a:xfrm>
            <a:off x="6694792" y="2428742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97A531-FE5E-A69D-A9D8-7A37BA8D87A8}"/>
              </a:ext>
            </a:extLst>
          </p:cNvPr>
          <p:cNvCxnSpPr>
            <a:cxnSpLocks/>
            <a:stCxn id="16" idx="6"/>
            <a:endCxn id="3" idx="2"/>
          </p:cNvCxnSpPr>
          <p:nvPr/>
        </p:nvCxnSpPr>
        <p:spPr>
          <a:xfrm flipV="1">
            <a:off x="3779483" y="4046961"/>
            <a:ext cx="4530674" cy="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649C6-8E1A-BA5C-3691-59334F7DF0B7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6096000" y="3292109"/>
            <a:ext cx="0" cy="1425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105270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Check if a vertex is present in the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Graph Traversal.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Adding a vertex and an edge to a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Finding the path from one vertex to another.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25529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5550548" y="296092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B1D484-7668-5704-E554-454AE8A455CA}"/>
              </a:ext>
            </a:extLst>
          </p:cNvPr>
          <p:cNvCxnSpPr>
            <a:cxnSpLocks/>
            <a:stCxn id="5" idx="1"/>
            <a:endCxn id="10" idx="5"/>
          </p:cNvCxnSpPr>
          <p:nvPr/>
        </p:nvCxnSpPr>
        <p:spPr>
          <a:xfrm flipH="1" flipV="1">
            <a:off x="5164887" y="2707862"/>
            <a:ext cx="561043" cy="4076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8B6259-8D84-DFF3-B325-77A0CAF726D1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>
          <a:xfrm flipV="1">
            <a:off x="6572750" y="2757078"/>
            <a:ext cx="504148" cy="3584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6A7E06-8880-E995-6901-9AE0CE3C1AE9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6149340" y="4016827"/>
            <a:ext cx="0" cy="7343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4142685" y="180659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5550548" y="4751134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17C2AB20-7F30-1067-C4AA-FCE6609C6179}"/>
              </a:ext>
            </a:extLst>
          </p:cNvPr>
          <p:cNvSpPr/>
          <p:nvPr/>
        </p:nvSpPr>
        <p:spPr>
          <a:xfrm>
            <a:off x="1959277" y="4751134"/>
            <a:ext cx="1197584" cy="1055900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5B64D-BE05-5060-8BDA-1CEE71D2EE02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3156861" y="5279084"/>
            <a:ext cx="23936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4A97A1-F058-EAC8-366F-5A153BA9F490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2981479" y="2707862"/>
            <a:ext cx="1336588" cy="21979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90BB3CB7-6706-38A1-4083-1D85BC3C5700}"/>
              </a:ext>
            </a:extLst>
          </p:cNvPr>
          <p:cNvSpPr/>
          <p:nvPr/>
        </p:nvSpPr>
        <p:spPr>
          <a:xfrm>
            <a:off x="1360485" y="1806595"/>
            <a:ext cx="1197584" cy="1055900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4C0780-3DC2-9800-BCEA-59ABDF41AAC0}"/>
              </a:ext>
            </a:extLst>
          </p:cNvPr>
          <p:cNvCxnSpPr>
            <a:cxnSpLocks/>
            <a:stCxn id="10" idx="2"/>
            <a:endCxn id="16" idx="6"/>
          </p:cNvCxnSpPr>
          <p:nvPr/>
        </p:nvCxnSpPr>
        <p:spPr>
          <a:xfrm flipH="1">
            <a:off x="2558069" y="2334545"/>
            <a:ext cx="15846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E14588AD-955E-17F1-554C-E354EF278E56}"/>
              </a:ext>
            </a:extLst>
          </p:cNvPr>
          <p:cNvSpPr/>
          <p:nvPr/>
        </p:nvSpPr>
        <p:spPr>
          <a:xfrm>
            <a:off x="9855955" y="3328080"/>
            <a:ext cx="1197584" cy="1055900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17446859-5ABA-4746-7825-43319B0BE60D}"/>
              </a:ext>
            </a:extLst>
          </p:cNvPr>
          <p:cNvSpPr/>
          <p:nvPr/>
        </p:nvSpPr>
        <p:spPr>
          <a:xfrm>
            <a:off x="9860201" y="1855811"/>
            <a:ext cx="1197584" cy="1055900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3D7A9-C662-2C82-694C-C36E8C1F97E3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8099100" y="2383761"/>
            <a:ext cx="17611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7DBDBE-BA1F-36A7-3A49-F1062F46A6C7}"/>
              </a:ext>
            </a:extLst>
          </p:cNvPr>
          <p:cNvCxnSpPr>
            <a:cxnSpLocks/>
            <a:stCxn id="11" idx="5"/>
            <a:endCxn id="18" idx="2"/>
          </p:cNvCxnSpPr>
          <p:nvPr/>
        </p:nvCxnSpPr>
        <p:spPr>
          <a:xfrm>
            <a:off x="7923718" y="2757078"/>
            <a:ext cx="1932237" cy="10989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37EB9F-86D1-95F4-6440-C95F89B680DE}"/>
              </a:ext>
            </a:extLst>
          </p:cNvPr>
          <p:cNvSpPr txBox="1"/>
          <p:nvPr/>
        </p:nvSpPr>
        <p:spPr>
          <a:xfrm>
            <a:off x="5813799" y="2610609"/>
            <a:ext cx="684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Jethro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E3F0A-4B00-7549-9BDE-5A219E947237}"/>
              </a:ext>
            </a:extLst>
          </p:cNvPr>
          <p:cNvSpPr txBox="1"/>
          <p:nvPr/>
        </p:nvSpPr>
        <p:spPr>
          <a:xfrm>
            <a:off x="4450593" y="2894782"/>
            <a:ext cx="599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71D2F-712B-1F8E-3049-F02F7E077087}"/>
              </a:ext>
            </a:extLst>
          </p:cNvPr>
          <p:cNvSpPr txBox="1"/>
          <p:nvPr/>
        </p:nvSpPr>
        <p:spPr>
          <a:xfrm>
            <a:off x="7143284" y="2964107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98A21-7D34-9DBB-6030-282F4057A3B4}"/>
              </a:ext>
            </a:extLst>
          </p:cNvPr>
          <p:cNvSpPr txBox="1"/>
          <p:nvPr/>
        </p:nvSpPr>
        <p:spPr>
          <a:xfrm>
            <a:off x="2295817" y="5816376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93F24-A80E-66DA-A32F-3C77B3827EDA}"/>
              </a:ext>
            </a:extLst>
          </p:cNvPr>
          <p:cNvSpPr txBox="1"/>
          <p:nvPr/>
        </p:nvSpPr>
        <p:spPr>
          <a:xfrm>
            <a:off x="10082837" y="4427969"/>
            <a:ext cx="755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448A9-BC66-1EF5-03D5-F7AD5013AF1D}"/>
              </a:ext>
            </a:extLst>
          </p:cNvPr>
          <p:cNvSpPr txBox="1"/>
          <p:nvPr/>
        </p:nvSpPr>
        <p:spPr>
          <a:xfrm>
            <a:off x="9909713" y="2995573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A8F017-0847-BF1B-47C4-7089C5C2859A}"/>
              </a:ext>
            </a:extLst>
          </p:cNvPr>
          <p:cNvSpPr txBox="1"/>
          <p:nvPr/>
        </p:nvSpPr>
        <p:spPr>
          <a:xfrm>
            <a:off x="1689010" y="2942665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Neal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265358-5502-11C7-7CA4-2135EDFCBD10}"/>
              </a:ext>
            </a:extLst>
          </p:cNvPr>
          <p:cNvSpPr txBox="1"/>
          <p:nvPr/>
        </p:nvSpPr>
        <p:spPr>
          <a:xfrm>
            <a:off x="5778276" y="5838439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pic>
        <p:nvPicPr>
          <p:cNvPr id="34" name="Picture 33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737C2331-5105-7E16-3263-96F17F3B8C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05" y="5118476"/>
            <a:ext cx="2302407" cy="8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5550548" y="296092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B1D484-7668-5704-E554-454AE8A455CA}"/>
              </a:ext>
            </a:extLst>
          </p:cNvPr>
          <p:cNvCxnSpPr>
            <a:cxnSpLocks/>
            <a:stCxn id="5" idx="1"/>
            <a:endCxn id="10" idx="5"/>
          </p:cNvCxnSpPr>
          <p:nvPr/>
        </p:nvCxnSpPr>
        <p:spPr>
          <a:xfrm flipH="1" flipV="1">
            <a:off x="5164887" y="2707862"/>
            <a:ext cx="561043" cy="4076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8B6259-8D84-DFF3-B325-77A0CAF726D1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>
          <a:xfrm flipV="1">
            <a:off x="6572750" y="2757078"/>
            <a:ext cx="504148" cy="3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6A7E06-8880-E995-6901-9AE0CE3C1AE9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6149340" y="4016827"/>
            <a:ext cx="0" cy="73430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4142685" y="180659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5550548" y="4751134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17C2AB20-7F30-1067-C4AA-FCE6609C6179}"/>
              </a:ext>
            </a:extLst>
          </p:cNvPr>
          <p:cNvSpPr/>
          <p:nvPr/>
        </p:nvSpPr>
        <p:spPr>
          <a:xfrm>
            <a:off x="1959277" y="4751134"/>
            <a:ext cx="1197584" cy="1055900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5B64D-BE05-5060-8BDA-1CEE71D2EE02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3156861" y="5279084"/>
            <a:ext cx="239368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4A97A1-F058-EAC8-366F-5A153BA9F490}"/>
              </a:ext>
            </a:extLst>
          </p:cNvPr>
          <p:cNvCxnSpPr>
            <a:cxnSpLocks/>
            <a:stCxn id="10" idx="4"/>
            <a:endCxn id="13" idx="7"/>
          </p:cNvCxnSpPr>
          <p:nvPr/>
        </p:nvCxnSpPr>
        <p:spPr>
          <a:xfrm flipH="1">
            <a:off x="2981479" y="2862495"/>
            <a:ext cx="1759998" cy="20432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90BB3CB7-6706-38A1-4083-1D85BC3C5700}"/>
              </a:ext>
            </a:extLst>
          </p:cNvPr>
          <p:cNvSpPr/>
          <p:nvPr/>
        </p:nvSpPr>
        <p:spPr>
          <a:xfrm>
            <a:off x="1360485" y="1806595"/>
            <a:ext cx="1197584" cy="1055900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4C0780-3DC2-9800-BCEA-59ABDF41AAC0}"/>
              </a:ext>
            </a:extLst>
          </p:cNvPr>
          <p:cNvCxnSpPr>
            <a:cxnSpLocks/>
            <a:stCxn id="10" idx="1"/>
            <a:endCxn id="16" idx="7"/>
          </p:cNvCxnSpPr>
          <p:nvPr/>
        </p:nvCxnSpPr>
        <p:spPr>
          <a:xfrm flipH="1">
            <a:off x="2382687" y="1961228"/>
            <a:ext cx="193538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E14588AD-955E-17F1-554C-E354EF278E56}"/>
              </a:ext>
            </a:extLst>
          </p:cNvPr>
          <p:cNvSpPr/>
          <p:nvPr/>
        </p:nvSpPr>
        <p:spPr>
          <a:xfrm>
            <a:off x="9855955" y="3328080"/>
            <a:ext cx="1197584" cy="1055900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17446859-5ABA-4746-7825-43319B0BE60D}"/>
              </a:ext>
            </a:extLst>
          </p:cNvPr>
          <p:cNvSpPr/>
          <p:nvPr/>
        </p:nvSpPr>
        <p:spPr>
          <a:xfrm>
            <a:off x="9860201" y="1855811"/>
            <a:ext cx="1197584" cy="1055900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3D7A9-C662-2C82-694C-C36E8C1F97E3}"/>
              </a:ext>
            </a:extLst>
          </p:cNvPr>
          <p:cNvCxnSpPr>
            <a:cxnSpLocks/>
            <a:stCxn id="11" idx="5"/>
            <a:endCxn id="19" idx="3"/>
          </p:cNvCxnSpPr>
          <p:nvPr/>
        </p:nvCxnSpPr>
        <p:spPr>
          <a:xfrm>
            <a:off x="7923718" y="2757078"/>
            <a:ext cx="2111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7DBDBE-BA1F-36A7-3A49-F1062F46A6C7}"/>
              </a:ext>
            </a:extLst>
          </p:cNvPr>
          <p:cNvCxnSpPr>
            <a:cxnSpLocks/>
            <a:stCxn id="11" idx="4"/>
            <a:endCxn id="18" idx="2"/>
          </p:cNvCxnSpPr>
          <p:nvPr/>
        </p:nvCxnSpPr>
        <p:spPr>
          <a:xfrm>
            <a:off x="7500308" y="2911711"/>
            <a:ext cx="2355647" cy="9443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37EB9F-86D1-95F4-6440-C95F89B680DE}"/>
              </a:ext>
            </a:extLst>
          </p:cNvPr>
          <p:cNvSpPr txBox="1"/>
          <p:nvPr/>
        </p:nvSpPr>
        <p:spPr>
          <a:xfrm>
            <a:off x="5813799" y="2610609"/>
            <a:ext cx="684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Jethro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E3F0A-4B00-7549-9BDE-5A219E947237}"/>
              </a:ext>
            </a:extLst>
          </p:cNvPr>
          <p:cNvSpPr txBox="1"/>
          <p:nvPr/>
        </p:nvSpPr>
        <p:spPr>
          <a:xfrm>
            <a:off x="4553147" y="2890560"/>
            <a:ext cx="599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71D2F-712B-1F8E-3049-F02F7E077087}"/>
              </a:ext>
            </a:extLst>
          </p:cNvPr>
          <p:cNvSpPr txBox="1"/>
          <p:nvPr/>
        </p:nvSpPr>
        <p:spPr>
          <a:xfrm>
            <a:off x="7143284" y="2964107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98A21-7D34-9DBB-6030-282F4057A3B4}"/>
              </a:ext>
            </a:extLst>
          </p:cNvPr>
          <p:cNvSpPr txBox="1"/>
          <p:nvPr/>
        </p:nvSpPr>
        <p:spPr>
          <a:xfrm>
            <a:off x="2295817" y="5816376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93F24-A80E-66DA-A32F-3C77B3827EDA}"/>
              </a:ext>
            </a:extLst>
          </p:cNvPr>
          <p:cNvSpPr txBox="1"/>
          <p:nvPr/>
        </p:nvSpPr>
        <p:spPr>
          <a:xfrm>
            <a:off x="10082837" y="4427969"/>
            <a:ext cx="755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448A9-BC66-1EF5-03D5-F7AD5013AF1D}"/>
              </a:ext>
            </a:extLst>
          </p:cNvPr>
          <p:cNvSpPr txBox="1"/>
          <p:nvPr/>
        </p:nvSpPr>
        <p:spPr>
          <a:xfrm>
            <a:off x="9909713" y="2995573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A8F017-0847-BF1B-47C4-7089C5C2859A}"/>
              </a:ext>
            </a:extLst>
          </p:cNvPr>
          <p:cNvSpPr txBox="1"/>
          <p:nvPr/>
        </p:nvSpPr>
        <p:spPr>
          <a:xfrm>
            <a:off x="1689010" y="2942665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Neal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265358-5502-11C7-7CA4-2135EDFCBD10}"/>
              </a:ext>
            </a:extLst>
          </p:cNvPr>
          <p:cNvSpPr txBox="1"/>
          <p:nvPr/>
        </p:nvSpPr>
        <p:spPr>
          <a:xfrm>
            <a:off x="5778276" y="5838439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E1164007-ABB6-A5CB-70A3-F409CDBAD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19" y="5015109"/>
            <a:ext cx="2454825" cy="10559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3CFAFB-DCA8-9924-E12D-0B4531578D15}"/>
              </a:ext>
            </a:extLst>
          </p:cNvPr>
          <p:cNvCxnSpPr>
            <a:cxnSpLocks/>
            <a:stCxn id="19" idx="1"/>
            <a:endCxn id="11" idx="7"/>
          </p:cNvCxnSpPr>
          <p:nvPr/>
        </p:nvCxnSpPr>
        <p:spPr>
          <a:xfrm flipH="1">
            <a:off x="7923718" y="2010444"/>
            <a:ext cx="2111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C4F703-2861-2ABA-6D2E-BB35BFE5B90F}"/>
              </a:ext>
            </a:extLst>
          </p:cNvPr>
          <p:cNvCxnSpPr>
            <a:cxnSpLocks/>
            <a:stCxn id="16" idx="5"/>
            <a:endCxn id="10" idx="3"/>
          </p:cNvCxnSpPr>
          <p:nvPr/>
        </p:nvCxnSpPr>
        <p:spPr>
          <a:xfrm>
            <a:off x="2382687" y="2707862"/>
            <a:ext cx="193538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A graph data structure consists of: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 collection of vertices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 collection of edges, represented as ordered pairs of vertices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562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8697D4DE-22C1-DB3E-6B5A-447567486B6C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8C4F850A-29BE-C78F-ED62-5962145CC245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78DAB06E-5F2A-3300-F501-18C3755A5F10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5A890A3F-468A-8960-9728-1690A150AD24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410DD-80DA-3586-AA5A-7A7BC412690D}"/>
              </a:ext>
            </a:extLst>
          </p:cNvPr>
          <p:cNvSpPr txBox="1"/>
          <p:nvPr/>
        </p:nvSpPr>
        <p:spPr>
          <a:xfrm>
            <a:off x="3923269" y="153790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FB977-EFA2-CC01-67EB-80322D7C9DD2}"/>
              </a:ext>
            </a:extLst>
          </p:cNvPr>
          <p:cNvSpPr txBox="1"/>
          <p:nvPr/>
        </p:nvSpPr>
        <p:spPr>
          <a:xfrm>
            <a:off x="931036" y="5531035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359F7-9F13-DF67-7354-775594DFCD4D}"/>
              </a:ext>
            </a:extLst>
          </p:cNvPr>
          <p:cNvSpPr txBox="1"/>
          <p:nvPr/>
        </p:nvSpPr>
        <p:spPr>
          <a:xfrm>
            <a:off x="2484772" y="4338093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4FEE6-6EAC-3C8C-8167-F6DDDBCD2CE1}"/>
              </a:ext>
            </a:extLst>
          </p:cNvPr>
          <p:cNvSpPr txBox="1"/>
          <p:nvPr/>
        </p:nvSpPr>
        <p:spPr>
          <a:xfrm>
            <a:off x="679866" y="1500950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97DA7B-3C97-4AD3-0EDF-2A3BF6705B1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B96110-375A-E49F-0C84-1A11FA184B37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6E1138-921A-994D-01AF-00CDCF3C20F6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60E5F7-2735-1DCD-644C-9838E2DB78E0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FE416D-CE94-58E0-10D9-606EB9BC1DF6}"/>
              </a:ext>
            </a:extLst>
          </p:cNvPr>
          <p:cNvSpPr txBox="1"/>
          <p:nvPr/>
        </p:nvSpPr>
        <p:spPr>
          <a:xfrm>
            <a:off x="6096000" y="1711646"/>
            <a:ext cx="536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Vertices:</a:t>
            </a:r>
          </a:p>
          <a:p>
            <a:r>
              <a:rPr lang="en-PH" sz="3000" dirty="0"/>
              <a:t>Winna Jane, Nica, </a:t>
            </a:r>
            <a:r>
              <a:rPr lang="en-PH" sz="3000" dirty="0" err="1"/>
              <a:t>Jonnah</a:t>
            </a:r>
            <a:r>
              <a:rPr lang="en-PH" sz="3000" dirty="0"/>
              <a:t>, </a:t>
            </a:r>
            <a:r>
              <a:rPr lang="en-PH" sz="3000" dirty="0" err="1"/>
              <a:t>Ronn</a:t>
            </a:r>
            <a:endParaRPr lang="en-PH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E30B9-FDC2-0F07-A2EA-F8557CEEAEF6}"/>
              </a:ext>
            </a:extLst>
          </p:cNvPr>
          <p:cNvSpPr txBox="1"/>
          <p:nvPr/>
        </p:nvSpPr>
        <p:spPr>
          <a:xfrm>
            <a:off x="6096000" y="3130378"/>
            <a:ext cx="42063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Edges:</a:t>
            </a:r>
          </a:p>
          <a:p>
            <a:r>
              <a:rPr lang="en-PH" sz="3000" dirty="0"/>
              <a:t>Winna Jane - Nica, </a:t>
            </a:r>
          </a:p>
          <a:p>
            <a:r>
              <a:rPr lang="en-PH" sz="3000" dirty="0" err="1"/>
              <a:t>Winnah</a:t>
            </a:r>
            <a:r>
              <a:rPr lang="en-PH" sz="3000" dirty="0"/>
              <a:t> Jane - </a:t>
            </a:r>
            <a:r>
              <a:rPr lang="en-PH" sz="3000" dirty="0" err="1"/>
              <a:t>Jonnah</a:t>
            </a:r>
            <a:r>
              <a:rPr lang="en-PH" sz="3000" dirty="0"/>
              <a:t> </a:t>
            </a:r>
          </a:p>
          <a:p>
            <a:r>
              <a:rPr lang="en-PH" sz="3000" dirty="0" err="1"/>
              <a:t>Winnah</a:t>
            </a:r>
            <a:r>
              <a:rPr lang="en-PH" sz="3000" dirty="0"/>
              <a:t> Jane - </a:t>
            </a:r>
            <a:r>
              <a:rPr lang="en-PH" sz="3000" dirty="0" err="1"/>
              <a:t>Ronn</a:t>
            </a:r>
            <a:endParaRPr lang="en-PH" sz="3000" dirty="0"/>
          </a:p>
          <a:p>
            <a:r>
              <a:rPr lang="en-PH" sz="3000" dirty="0"/>
              <a:t>Nica - </a:t>
            </a:r>
            <a:r>
              <a:rPr lang="en-PH" sz="3000" dirty="0" err="1"/>
              <a:t>Jonnah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92759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Adjacency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Path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284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vertex is said to be adjacent to another vertex if there is an edge connecting them.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521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3923269" y="153790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931036" y="5531035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484772" y="4338093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679866" y="1500950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FEBC8C-C489-9DE6-A0AA-6CCEBCAA00F8}"/>
              </a:ext>
            </a:extLst>
          </p:cNvPr>
          <p:cNvSpPr txBox="1"/>
          <p:nvPr/>
        </p:nvSpPr>
        <p:spPr>
          <a:xfrm>
            <a:off x="5357372" y="1537909"/>
            <a:ext cx="615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Winna Jane is adjacent to Nica, </a:t>
            </a:r>
            <a:r>
              <a:rPr lang="en-PH" sz="3000" dirty="0" err="1"/>
              <a:t>Jonnah</a:t>
            </a:r>
            <a:r>
              <a:rPr lang="en-PH" sz="3000" dirty="0"/>
              <a:t> and </a:t>
            </a:r>
            <a:r>
              <a:rPr lang="en-PH" sz="3000" dirty="0" err="1"/>
              <a:t>Ronn</a:t>
            </a:r>
            <a:r>
              <a:rPr lang="en-PH" sz="3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5FE21-CABC-6506-7245-B01B1662F793}"/>
              </a:ext>
            </a:extLst>
          </p:cNvPr>
          <p:cNvSpPr txBox="1"/>
          <p:nvPr/>
        </p:nvSpPr>
        <p:spPr>
          <a:xfrm>
            <a:off x="5357371" y="3068941"/>
            <a:ext cx="6154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err="1"/>
              <a:t>Ronn</a:t>
            </a:r>
            <a:r>
              <a:rPr lang="en-PH" sz="3000" dirty="0"/>
              <a:t> is not adjacent to </a:t>
            </a:r>
            <a:r>
              <a:rPr lang="en-PH" sz="3000" dirty="0" err="1"/>
              <a:t>Jonnah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1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5E3F46E1A155438A5A4AE8968DF603" ma:contentTypeVersion="8" ma:contentTypeDescription="Create a new document." ma:contentTypeScope="" ma:versionID="86d6c48d93a22a36ee924a1af9747d98">
  <xsd:schema xmlns:xsd="http://www.w3.org/2001/XMLSchema" xmlns:xs="http://www.w3.org/2001/XMLSchema" xmlns:p="http://schemas.microsoft.com/office/2006/metadata/properties" xmlns:ns2="1fceb0cc-e2b4-44e6-8757-c7d6bb6cb094" targetNamespace="http://schemas.microsoft.com/office/2006/metadata/properties" ma:root="true" ma:fieldsID="f9a9f3cc3fdc9517ea4b1ab3b6df201e" ns2:_="">
    <xsd:import namespace="1fceb0cc-e2b4-44e6-8757-c7d6bb6cb0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eb0cc-e2b4-44e6-8757-c7d6bb6cb0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FBDA7A-2B81-4EE7-99AA-82C0968BC761}"/>
</file>

<file path=customXml/itemProps3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1417</TotalTime>
  <Words>535</Words>
  <Application>Microsoft Office PowerPoint</Application>
  <PresentationFormat>Widescreen</PresentationFormat>
  <Paragraphs>294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euclid_circular_a</vt:lpstr>
      <vt:lpstr>Wingdings</vt:lpstr>
      <vt:lpstr>Office Theme</vt:lpstr>
      <vt:lpstr>Graphs</vt:lpstr>
      <vt:lpstr>What is a Graph?</vt:lpstr>
      <vt:lpstr>What is a Graph?</vt:lpstr>
      <vt:lpstr>What is a Graph?</vt:lpstr>
      <vt:lpstr>What is a Graph?</vt:lpstr>
      <vt:lpstr>What is a Graph?</vt:lpstr>
      <vt:lpstr>Terminologies</vt:lpstr>
      <vt:lpstr>Adjacency</vt:lpstr>
      <vt:lpstr>Adjacency</vt:lpstr>
      <vt:lpstr>Path</vt:lpstr>
      <vt:lpstr>Path</vt:lpstr>
      <vt:lpstr>Graph Representation</vt:lpstr>
      <vt:lpstr>Adjacency Matrix</vt:lpstr>
      <vt:lpstr>Adjacency Matrix</vt:lpstr>
      <vt:lpstr>Adjacency List</vt:lpstr>
      <vt:lpstr>Adjacency Matrix</vt:lpstr>
      <vt:lpstr>Types of Graphs</vt:lpstr>
      <vt:lpstr>Directed Graph</vt:lpstr>
      <vt:lpstr>Undirected Graph</vt:lpstr>
      <vt:lpstr>Connected Graph</vt:lpstr>
      <vt:lpstr>Disconnected Graph</vt:lpstr>
      <vt:lpstr>Complete Graph</vt:lpstr>
      <vt:lpstr>Graph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105</cp:revision>
  <dcterms:created xsi:type="dcterms:W3CDTF">2022-05-11T03:47:05Z</dcterms:created>
  <dcterms:modified xsi:type="dcterms:W3CDTF">2023-10-16T02:06:43Z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0x010100925E3F46E1A155438A5A4AE8968DF603</vt:lpwstr>
  </property>
</Properties>
</file>