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1"/>
  </p:notesMasterIdLst>
  <p:sldIdLst>
    <p:sldId id="256" r:id="rId14"/>
    <p:sldId id="290" r:id="rId15"/>
    <p:sldId id="312" r:id="rId16"/>
    <p:sldId id="291" r:id="rId17"/>
    <p:sldId id="292" r:id="rId18"/>
    <p:sldId id="293" r:id="rId19"/>
    <p:sldId id="301" r:id="rId20"/>
    <p:sldId id="313" r:id="rId21"/>
    <p:sldId id="314" r:id="rId22"/>
    <p:sldId id="299" r:id="rId23"/>
    <p:sldId id="296" r:id="rId24"/>
    <p:sldId id="304" r:id="rId25"/>
    <p:sldId id="305" r:id="rId26"/>
    <p:sldId id="294" r:id="rId27"/>
    <p:sldId id="303" r:id="rId28"/>
    <p:sldId id="295" r:id="rId29"/>
    <p:sldId id="306" r:id="rId30"/>
    <p:sldId id="309" r:id="rId31"/>
    <p:sldId id="311" r:id="rId32"/>
    <p:sldId id="308" r:id="rId33"/>
    <p:sldId id="307" r:id="rId34"/>
    <p:sldId id="302" r:id="rId35"/>
    <p:sldId id="310" r:id="rId36"/>
    <p:sldId id="300" r:id="rId37"/>
    <p:sldId id="298" r:id="rId38"/>
    <p:sldId id="297" r:id="rId39"/>
    <p:sldId id="2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9638" autoAdjust="0"/>
  </p:normalViewPr>
  <p:slideViewPr>
    <p:cSldViewPr snapToGrid="0">
      <p:cViewPr varScale="1">
        <p:scale>
          <a:sx n="66" d="100"/>
          <a:sy n="66" d="100"/>
        </p:scale>
        <p:origin x="110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microsoft.com/office/2016/11/relationships/changesInfo" Target="changesInfos/changesInfo1.xml"/><Relationship Id="rId20" Type="http://schemas.openxmlformats.org/officeDocument/2006/relationships/slide" Target="slides/slide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illo, Angelo Gabriel" userId="S::castilload@students.national-u.edu.ph::15f8fde8-dfd8-4246-8668-1001167bd350" providerId="AD" clId="Web-{A4C8E21F-2AA0-4B22-AA84-A5E73392D544}"/>
    <pc:docChg chg="mod">
      <pc:chgData name="Castillo, Angelo Gabriel" userId="S::castilload@students.national-u.edu.ph::15f8fde8-dfd8-4246-8668-1001167bd350" providerId="AD" clId="Web-{A4C8E21F-2AA0-4B22-AA84-A5E73392D544}" dt="2024-10-08T04:15:10.417" v="0" actId="33475"/>
      <pc:docMkLst>
        <pc:docMk/>
      </pc:docMkLst>
    </pc:docChg>
  </pc:docChgLst>
  <pc:docChgLst>
    <pc:chgData name="Joseph Marvin Imperial" userId="c5118018-74d5-4421-be4d-7197191e5b08" providerId="ADAL" clId="{1693FB53-7745-4D0F-846B-2C21778EF6D5}"/>
    <pc:docChg chg="delSld modSld">
      <pc:chgData name="Joseph Marvin Imperial" userId="c5118018-74d5-4421-be4d-7197191e5b08" providerId="ADAL" clId="{1693FB53-7745-4D0F-846B-2C21778EF6D5}" dt="2019-07-09T05:44:56.931" v="22" actId="20577"/>
      <pc:docMkLst>
        <pc:docMk/>
      </pc:docMkLst>
      <pc:sldChg chg="modSp">
        <pc:chgData name="Joseph Marvin Imperial" userId="c5118018-74d5-4421-be4d-7197191e5b08" providerId="ADAL" clId="{1693FB53-7745-4D0F-846B-2C21778EF6D5}" dt="2019-07-09T05:44:56.931" v="22" actId="20577"/>
        <pc:sldMkLst>
          <pc:docMk/>
          <pc:sldMk cId="769809006" sldId="256"/>
        </pc:sldMkLst>
        <pc:spChg chg="mod">
          <ac:chgData name="Joseph Marvin Imperial" userId="c5118018-74d5-4421-be4d-7197191e5b08" providerId="ADAL" clId="{1693FB53-7745-4D0F-846B-2C21778EF6D5}" dt="2019-07-09T05:44:56.931" v="22" actId="20577"/>
          <ac:spMkLst>
            <pc:docMk/>
            <pc:sldMk cId="769809006" sldId="256"/>
            <ac:spMk id="12" creationId="{3B95F0FF-3312-4F15-A3FC-1E4D0A0C4CA3}"/>
          </ac:spMkLst>
        </pc:spChg>
      </pc:sldChg>
      <pc:sldChg chg="del">
        <pc:chgData name="Joseph Marvin Imperial" userId="c5118018-74d5-4421-be4d-7197191e5b08" providerId="ADAL" clId="{1693FB53-7745-4D0F-846B-2C21778EF6D5}" dt="2019-07-09T05:44:36.621" v="0" actId="2696"/>
        <pc:sldMkLst>
          <pc:docMk/>
          <pc:sldMk cId="3052798445" sldId="259"/>
        </pc:sldMkLst>
      </pc:sldChg>
      <pc:sldChg chg="del">
        <pc:chgData name="Joseph Marvin Imperial" userId="c5118018-74d5-4421-be4d-7197191e5b08" providerId="ADAL" clId="{1693FB53-7745-4D0F-846B-2C21778EF6D5}" dt="2019-07-09T05:44:36.794" v="1" actId="2696"/>
        <pc:sldMkLst>
          <pc:docMk/>
          <pc:sldMk cId="1344259672" sldId="260"/>
        </pc:sldMkLst>
      </pc:sldChg>
      <pc:sldChg chg="del">
        <pc:chgData name="Joseph Marvin Imperial" userId="c5118018-74d5-4421-be4d-7197191e5b08" providerId="ADAL" clId="{1693FB53-7745-4D0F-846B-2C21778EF6D5}" dt="2019-07-09T05:44:36.815" v="2" actId="2696"/>
        <pc:sldMkLst>
          <pc:docMk/>
          <pc:sldMk cId="797091308" sldId="261"/>
        </pc:sldMkLst>
      </pc:sldChg>
      <pc:sldChg chg="del">
        <pc:chgData name="Joseph Marvin Imperial" userId="c5118018-74d5-4421-be4d-7197191e5b08" providerId="ADAL" clId="{1693FB53-7745-4D0F-846B-2C21778EF6D5}" dt="2019-07-09T05:44:36.828" v="3" actId="2696"/>
        <pc:sldMkLst>
          <pc:docMk/>
          <pc:sldMk cId="2007909038" sldId="262"/>
        </pc:sldMkLst>
      </pc:sldChg>
      <pc:sldChg chg="del">
        <pc:chgData name="Joseph Marvin Imperial" userId="c5118018-74d5-4421-be4d-7197191e5b08" providerId="ADAL" clId="{1693FB53-7745-4D0F-846B-2C21778EF6D5}" dt="2019-07-09T05:44:36.878" v="5" actId="2696"/>
        <pc:sldMkLst>
          <pc:docMk/>
          <pc:sldMk cId="104650110" sldId="263"/>
        </pc:sldMkLst>
      </pc:sldChg>
      <pc:sldChg chg="del">
        <pc:chgData name="Joseph Marvin Imperial" userId="c5118018-74d5-4421-be4d-7197191e5b08" providerId="ADAL" clId="{1693FB53-7745-4D0F-846B-2C21778EF6D5}" dt="2019-07-09T05:44:36.842" v="4" actId="2696"/>
        <pc:sldMkLst>
          <pc:docMk/>
          <pc:sldMk cId="3288411115" sldId="264"/>
        </pc:sldMkLst>
      </pc:sldChg>
      <pc:sldChg chg="del">
        <pc:chgData name="Joseph Marvin Imperial" userId="c5118018-74d5-4421-be4d-7197191e5b08" providerId="ADAL" clId="{1693FB53-7745-4D0F-846B-2C21778EF6D5}" dt="2019-07-09T05:44:36.905" v="7" actId="2696"/>
        <pc:sldMkLst>
          <pc:docMk/>
          <pc:sldMk cId="4197580136" sldId="265"/>
        </pc:sldMkLst>
      </pc:sldChg>
      <pc:sldChg chg="del">
        <pc:chgData name="Joseph Marvin Imperial" userId="c5118018-74d5-4421-be4d-7197191e5b08" providerId="ADAL" clId="{1693FB53-7745-4D0F-846B-2C21778EF6D5}" dt="2019-07-09T05:44:36.892" v="6" actId="2696"/>
        <pc:sldMkLst>
          <pc:docMk/>
          <pc:sldMk cId="2230679202" sldId="266"/>
        </pc:sldMkLst>
      </pc:sldChg>
      <pc:sldChg chg="del">
        <pc:chgData name="Joseph Marvin Imperial" userId="c5118018-74d5-4421-be4d-7197191e5b08" providerId="ADAL" clId="{1693FB53-7745-4D0F-846B-2C21778EF6D5}" dt="2019-07-09T05:44:36.918" v="8" actId="2696"/>
        <pc:sldMkLst>
          <pc:docMk/>
          <pc:sldMk cId="1208971945" sldId="267"/>
        </pc:sldMkLst>
      </pc:sldChg>
      <pc:sldChg chg="del">
        <pc:chgData name="Joseph Marvin Imperial" userId="c5118018-74d5-4421-be4d-7197191e5b08" providerId="ADAL" clId="{1693FB53-7745-4D0F-846B-2C21778EF6D5}" dt="2019-07-09T05:44:36.928" v="9" actId="2696"/>
        <pc:sldMkLst>
          <pc:docMk/>
          <pc:sldMk cId="4025919192" sldId="268"/>
        </pc:sldMkLst>
      </pc:sldChg>
      <pc:sldChg chg="del">
        <pc:chgData name="Joseph Marvin Imperial" userId="c5118018-74d5-4421-be4d-7197191e5b08" providerId="ADAL" clId="{1693FB53-7745-4D0F-846B-2C21778EF6D5}" dt="2019-07-09T05:44:36.941" v="10" actId="2696"/>
        <pc:sldMkLst>
          <pc:docMk/>
          <pc:sldMk cId="29004958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07/10/2024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a:t>
            </a:fld>
            <a:endParaRPr lang="en-PH"/>
          </a:p>
        </p:txBody>
      </p:sp>
    </p:spTree>
    <p:extLst>
      <p:ext uri="{BB962C8B-B14F-4D97-AF65-F5344CB8AC3E}">
        <p14:creationId xmlns:p14="http://schemas.microsoft.com/office/powerpoint/2010/main" val="35290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07/10/2024</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07/10/2024</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hackerearth.com/practice/data-structures/hash-tables/basics-of-hash-tables/tutorial/" TargetMode="External"/><Relationship Id="rId2" Type="http://schemas.openxmlformats.org/officeDocument/2006/relationships/hyperlink" Target="https://medium.com/@ramyjzh/data-structures-for-dummies-hash-tables-579ddd1a438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788138"/>
            <a:ext cx="6224950"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Hash Tables </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Imperial</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functions: can I create my own?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A hash function is </a:t>
            </a:r>
            <a:r>
              <a:rPr lang="en-PH" b="1" dirty="0"/>
              <a:t>any function </a:t>
            </a:r>
            <a:r>
              <a:rPr lang="en-PH" dirty="0"/>
              <a:t>that can be used to map a data set of an arbitrary size to a data set of a fixed size, which falls into the hash table. </a:t>
            </a:r>
          </a:p>
          <a:p>
            <a:pPr marL="0" indent="0">
              <a:buNone/>
            </a:pPr>
            <a:r>
              <a:rPr lang="en-PH" dirty="0"/>
              <a:t>The values returned by a hash function are called hash values, hash codes, hash sums, or simply hashes.</a:t>
            </a:r>
          </a:p>
          <a:p>
            <a:pPr marL="0" indent="0">
              <a:buNone/>
            </a:pPr>
            <a:endParaRPr lang="en-PH" dirty="0"/>
          </a:p>
          <a:p>
            <a:pPr marL="0" indent="0">
              <a:buNone/>
            </a:pPr>
            <a:r>
              <a:rPr lang="en-PH" dirty="0"/>
              <a:t>Common hash functions the convention below:</a:t>
            </a:r>
          </a:p>
          <a:p>
            <a:pPr marL="457200" lvl="1" indent="0">
              <a:buNone/>
            </a:pPr>
            <a:r>
              <a:rPr lang="en-PH" sz="2800" dirty="0"/>
              <a:t>hash = </a:t>
            </a:r>
            <a:r>
              <a:rPr lang="en-PH" sz="2800" i="1" dirty="0"/>
              <a:t>f</a:t>
            </a:r>
            <a:r>
              <a:rPr lang="en-PH" sz="2800" dirty="0"/>
              <a:t>(key)</a:t>
            </a:r>
          </a:p>
          <a:p>
            <a:pPr marL="457200" lvl="1" indent="0">
              <a:buNone/>
            </a:pPr>
            <a:r>
              <a:rPr lang="en-PH" sz="2800" dirty="0"/>
              <a:t>index = hash % </a:t>
            </a:r>
            <a:r>
              <a:rPr lang="en-PH" sz="2800" dirty="0" err="1"/>
              <a:t>array_size</a:t>
            </a:r>
            <a:endParaRPr lang="en-PH" sz="2800" dirty="0"/>
          </a:p>
        </p:txBody>
      </p:sp>
    </p:spTree>
    <p:extLst>
      <p:ext uri="{BB962C8B-B14F-4D97-AF65-F5344CB8AC3E}">
        <p14:creationId xmlns:p14="http://schemas.microsoft.com/office/powerpoint/2010/main" val="256190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functions: goals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The idea of hashing is to </a:t>
            </a:r>
            <a:r>
              <a:rPr lang="en-PH" b="1" dirty="0"/>
              <a:t>distribute key and value pairs uniformly </a:t>
            </a:r>
            <a:r>
              <a:rPr lang="en-PH" dirty="0"/>
              <a:t>across an array. </a:t>
            </a:r>
          </a:p>
          <a:p>
            <a:pPr marL="0" indent="0">
              <a:buNone/>
            </a:pPr>
            <a:r>
              <a:rPr lang="en-PH" dirty="0"/>
              <a:t>By using that key you can access the element in O(1) time or constant time (very fast).</a:t>
            </a:r>
          </a:p>
        </p:txBody>
      </p:sp>
    </p:spTree>
    <p:extLst>
      <p:ext uri="{BB962C8B-B14F-4D97-AF65-F5344CB8AC3E}">
        <p14:creationId xmlns:p14="http://schemas.microsoft.com/office/powerpoint/2010/main" val="341222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Try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US" dirty="0"/>
              <a:t>Using the data set (key, value pair):</a:t>
            </a:r>
          </a:p>
          <a:p>
            <a:pPr marL="0" indent="0">
              <a:buNone/>
            </a:pPr>
            <a:r>
              <a:rPr lang="en-US" dirty="0"/>
              <a:t>(1,20), (2,70), (42,80), (4,25), (12,44), (14,32), (17,11), (13,78), (37,98)</a:t>
            </a:r>
          </a:p>
          <a:p>
            <a:pPr marL="0" indent="0">
              <a:buNone/>
            </a:pPr>
            <a:endParaRPr lang="en-US" dirty="0"/>
          </a:p>
          <a:p>
            <a:pPr marL="0" indent="0">
              <a:buNone/>
            </a:pPr>
            <a:r>
              <a:rPr lang="en-US" dirty="0"/>
              <a:t>Create a hash table using the following hash function:</a:t>
            </a:r>
          </a:p>
          <a:p>
            <a:pPr marL="0" indent="0">
              <a:buNone/>
            </a:pPr>
            <a:endParaRPr lang="en-US" dirty="0"/>
          </a:p>
          <a:p>
            <a:pPr marL="0" indent="0">
              <a:buNone/>
            </a:pPr>
            <a:r>
              <a:rPr lang="en-US" dirty="0"/>
              <a:t>index = </a:t>
            </a:r>
            <a:r>
              <a:rPr lang="en-US" i="1" dirty="0"/>
              <a:t>f</a:t>
            </a:r>
            <a:r>
              <a:rPr lang="en-US" dirty="0"/>
              <a:t>(key)</a:t>
            </a:r>
          </a:p>
          <a:p>
            <a:pPr marL="0" indent="0">
              <a:buNone/>
            </a:pPr>
            <a:r>
              <a:rPr lang="en-US" dirty="0"/>
              <a:t>where </a:t>
            </a:r>
            <a:r>
              <a:rPr lang="en-US" i="1" dirty="0"/>
              <a:t>f</a:t>
            </a:r>
            <a:r>
              <a:rPr lang="en-US" dirty="0"/>
              <a:t>(key) = key % 20</a:t>
            </a:r>
          </a:p>
          <a:p>
            <a:pPr marL="0" indent="0">
              <a:buNone/>
            </a:pPr>
            <a:endParaRPr lang="en-US" dirty="0"/>
          </a:p>
          <a:p>
            <a:pPr marL="0" indent="0">
              <a:buNone/>
            </a:pPr>
            <a:endParaRPr lang="en-PH" dirty="0"/>
          </a:p>
        </p:txBody>
      </p:sp>
    </p:spTree>
    <p:extLst>
      <p:ext uri="{BB962C8B-B14F-4D97-AF65-F5344CB8AC3E}">
        <p14:creationId xmlns:p14="http://schemas.microsoft.com/office/powerpoint/2010/main" val="189928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Answer</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endParaRPr lang="en-US" dirty="0"/>
          </a:p>
          <a:p>
            <a:pPr marL="0" indent="0">
              <a:buNone/>
            </a:pPr>
            <a:endParaRPr lang="en-PH" dirty="0"/>
          </a:p>
        </p:txBody>
      </p:sp>
      <p:pic>
        <p:nvPicPr>
          <p:cNvPr id="2" name="Picture 1"/>
          <p:cNvPicPr>
            <a:picLocks noChangeAspect="1"/>
          </p:cNvPicPr>
          <p:nvPr/>
        </p:nvPicPr>
        <p:blipFill>
          <a:blip r:embed="rId2"/>
          <a:stretch>
            <a:fillRect/>
          </a:stretch>
        </p:blipFill>
        <p:spPr>
          <a:xfrm>
            <a:off x="3311071" y="1313107"/>
            <a:ext cx="6328229" cy="4634933"/>
          </a:xfrm>
          <a:prstGeom prst="rect">
            <a:avLst/>
          </a:prstGeom>
        </p:spPr>
      </p:pic>
    </p:spTree>
    <p:extLst>
      <p:ext uri="{BB962C8B-B14F-4D97-AF65-F5344CB8AC3E}">
        <p14:creationId xmlns:p14="http://schemas.microsoft.com/office/powerpoint/2010/main" val="101579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Problem</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What if a string resulted into a duplicate hash value? </a:t>
            </a:r>
          </a:p>
          <a:p>
            <a:pPr marL="0" indent="0">
              <a:buNone/>
            </a:pPr>
            <a:endParaRPr lang="en-PH" dirty="0"/>
          </a:p>
          <a:p>
            <a:pPr marL="0" indent="0">
              <a:buNone/>
            </a:pPr>
            <a:r>
              <a:rPr lang="en-PH" dirty="0"/>
              <a:t>Such phenomenon is called a </a:t>
            </a:r>
            <a:r>
              <a:rPr lang="en-PH" b="1" dirty="0"/>
              <a:t>collision </a:t>
            </a:r>
            <a:r>
              <a:rPr lang="en-PH" dirty="0"/>
              <a:t>or </a:t>
            </a:r>
            <a:r>
              <a:rPr lang="en-PH" b="1" dirty="0"/>
              <a:t>collision problem</a:t>
            </a:r>
            <a:r>
              <a:rPr lang="en-PH" dirty="0"/>
              <a:t>.</a:t>
            </a:r>
          </a:p>
        </p:txBody>
      </p:sp>
    </p:spTree>
    <p:extLst>
      <p:ext uri="{BB962C8B-B14F-4D97-AF65-F5344CB8AC3E}">
        <p14:creationId xmlns:p14="http://schemas.microsoft.com/office/powerpoint/2010/main" val="210743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Collision problem</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5461000" cy="4407474"/>
          </a:xfrm>
        </p:spPr>
        <p:txBody>
          <a:bodyPr>
            <a:normAutofit/>
          </a:bodyPr>
          <a:lstStyle/>
          <a:p>
            <a:pPr marL="0" indent="0">
              <a:buNone/>
            </a:pPr>
            <a:r>
              <a:rPr lang="en-PH" dirty="0"/>
              <a:t>There could possibly be two or more pieces of keys in dataset that will hash to the same integer in the array.</a:t>
            </a:r>
          </a:p>
        </p:txBody>
      </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2" y="1200431"/>
            <a:ext cx="5068598" cy="456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5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Possible solutions to collisions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514350" indent="-514350">
              <a:buFont typeface="+mj-lt"/>
              <a:buAutoNum type="arabicPeriod"/>
            </a:pPr>
            <a:r>
              <a:rPr lang="en-PH" dirty="0"/>
              <a:t>Chaining method – degrades the speed of search</a:t>
            </a:r>
          </a:p>
          <a:p>
            <a:pPr marL="514350" indent="-514350">
              <a:buFont typeface="+mj-lt"/>
              <a:buAutoNum type="arabicPeriod"/>
            </a:pPr>
            <a:r>
              <a:rPr lang="en-PH" dirty="0"/>
              <a:t>Open addressing</a:t>
            </a:r>
          </a:p>
          <a:p>
            <a:pPr lvl="1"/>
            <a:r>
              <a:rPr lang="en-PH" sz="2800" dirty="0"/>
              <a:t>Linear probing – makes use of extra, unused spaces</a:t>
            </a:r>
          </a:p>
        </p:txBody>
      </p:sp>
    </p:spTree>
    <p:extLst>
      <p:ext uri="{BB962C8B-B14F-4D97-AF65-F5344CB8AC3E}">
        <p14:creationId xmlns:p14="http://schemas.microsoft.com/office/powerpoint/2010/main" val="158049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136571"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Chaining method</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5469934" cy="4407474"/>
          </a:xfrm>
        </p:spPr>
        <p:txBody>
          <a:bodyPr>
            <a:normAutofit/>
          </a:bodyPr>
          <a:lstStyle/>
          <a:p>
            <a:pPr marL="0" indent="0">
              <a:buNone/>
            </a:pPr>
            <a:r>
              <a:rPr lang="en-PH" dirty="0"/>
              <a:t>We could simply link the data up into a </a:t>
            </a:r>
            <a:r>
              <a:rPr lang="en-PH" b="1" dirty="0"/>
              <a:t>linked list </a:t>
            </a:r>
            <a:r>
              <a:rPr lang="en-PH" dirty="0"/>
              <a:t>at that index of the array.</a:t>
            </a:r>
          </a:p>
          <a:p>
            <a:pPr marL="0" indent="0">
              <a:buNone/>
            </a:pPr>
            <a:endParaRPr lang="en-PH" dirty="0"/>
          </a:p>
          <a:p>
            <a:pPr marL="0" indent="0">
              <a:buNone/>
            </a:pPr>
            <a:endParaRPr lang="en-PH" dirty="0"/>
          </a:p>
          <a:p>
            <a:pPr marL="0" indent="0">
              <a:buNone/>
            </a:pPr>
            <a:endParaRPr lang="en-PH" dirty="0"/>
          </a:p>
          <a:p>
            <a:pPr marL="0" indent="0">
              <a:buNone/>
            </a:pPr>
            <a:endParaRPr lang="en-PH" dirty="0"/>
          </a:p>
        </p:txBody>
      </p:sp>
      <p:pic>
        <p:nvPicPr>
          <p:cNvPr id="5124" name="Picture 4" descr="Image result for hash datastructure ch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832" y="1241464"/>
            <a:ext cx="5045666" cy="470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Try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US" dirty="0"/>
              <a:t>Using the data set (</a:t>
            </a:r>
            <a:r>
              <a:rPr lang="en-US" dirty="0" err="1"/>
              <a:t>key,value</a:t>
            </a:r>
            <a:r>
              <a:rPr lang="en-US" dirty="0"/>
              <a:t> pair):</a:t>
            </a:r>
          </a:p>
          <a:p>
            <a:pPr marL="0" indent="0">
              <a:buNone/>
            </a:pPr>
            <a:r>
              <a:rPr lang="en-US" dirty="0"/>
              <a:t>(1,20), (2,70), (42,80), (4,25), (12,44), (14,32), (17,11), (13,78), (37,98)</a:t>
            </a:r>
          </a:p>
          <a:p>
            <a:pPr marL="0" indent="0">
              <a:buNone/>
            </a:pPr>
            <a:endParaRPr lang="en-US" dirty="0"/>
          </a:p>
          <a:p>
            <a:pPr marL="0" indent="0">
              <a:buNone/>
            </a:pPr>
            <a:r>
              <a:rPr lang="en-US" dirty="0"/>
              <a:t>Create a hash table using the following hash function:</a:t>
            </a:r>
          </a:p>
          <a:p>
            <a:pPr marL="0" indent="0">
              <a:buNone/>
            </a:pPr>
            <a:r>
              <a:rPr lang="en-US" dirty="0"/>
              <a:t>index = </a:t>
            </a:r>
            <a:r>
              <a:rPr lang="en-US" i="1" dirty="0"/>
              <a:t>f</a:t>
            </a:r>
            <a:r>
              <a:rPr lang="en-US" dirty="0"/>
              <a:t>(key)</a:t>
            </a:r>
          </a:p>
          <a:p>
            <a:pPr marL="0" indent="0">
              <a:buNone/>
            </a:pPr>
            <a:r>
              <a:rPr lang="en-US" dirty="0"/>
              <a:t>where </a:t>
            </a:r>
            <a:r>
              <a:rPr lang="en-US" i="1" dirty="0"/>
              <a:t>f</a:t>
            </a:r>
            <a:r>
              <a:rPr lang="en-US" dirty="0"/>
              <a:t>(key) = key % 20</a:t>
            </a:r>
          </a:p>
          <a:p>
            <a:pPr marL="0" indent="0">
              <a:buNone/>
            </a:pPr>
            <a:endParaRPr lang="en-US" dirty="0"/>
          </a:p>
          <a:p>
            <a:pPr marL="0" indent="0">
              <a:buNone/>
            </a:pPr>
            <a:r>
              <a:rPr lang="en-US" dirty="0"/>
              <a:t>This time, </a:t>
            </a:r>
            <a:r>
              <a:rPr lang="en-US" b="1" dirty="0"/>
              <a:t>use chaining method </a:t>
            </a:r>
            <a:r>
              <a:rPr lang="en-US" dirty="0"/>
              <a:t>to enhance hashing.</a:t>
            </a:r>
            <a:endParaRPr lang="en-US" b="1" dirty="0"/>
          </a:p>
          <a:p>
            <a:pPr marL="0" indent="0">
              <a:buNone/>
            </a:pPr>
            <a:endParaRPr lang="en-US" dirty="0"/>
          </a:p>
          <a:p>
            <a:pPr marL="0" indent="0">
              <a:buNone/>
            </a:pPr>
            <a:endParaRPr lang="en-PH" dirty="0"/>
          </a:p>
        </p:txBody>
      </p:sp>
    </p:spTree>
    <p:extLst>
      <p:ext uri="{BB962C8B-B14F-4D97-AF65-F5344CB8AC3E}">
        <p14:creationId xmlns:p14="http://schemas.microsoft.com/office/powerpoint/2010/main" val="19426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136571"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Question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199" y="1540566"/>
            <a:ext cx="10091057" cy="4407474"/>
          </a:xfrm>
        </p:spPr>
        <p:txBody>
          <a:bodyPr>
            <a:normAutofit/>
          </a:bodyPr>
          <a:lstStyle/>
          <a:p>
            <a:pPr marL="0" indent="0">
              <a:buNone/>
            </a:pPr>
            <a:r>
              <a:rPr lang="en-PH" dirty="0"/>
              <a:t>What is the downside of using the chaining method?</a:t>
            </a:r>
          </a:p>
          <a:p>
            <a:pPr marL="0" indent="0">
              <a:buNone/>
            </a:pPr>
            <a:endParaRPr lang="en-PH" dirty="0"/>
          </a:p>
          <a:p>
            <a:pPr marL="0" indent="0">
              <a:buNone/>
            </a:pPr>
            <a:endParaRPr lang="en-PH" dirty="0"/>
          </a:p>
          <a:p>
            <a:pPr marL="0" indent="0">
              <a:buNone/>
            </a:pPr>
            <a:endParaRPr lang="en-PH" dirty="0"/>
          </a:p>
          <a:p>
            <a:pPr marL="0" indent="0">
              <a:buNone/>
            </a:pPr>
            <a:endParaRPr lang="en-PH" dirty="0"/>
          </a:p>
        </p:txBody>
      </p:sp>
    </p:spTree>
    <p:extLst>
      <p:ext uri="{BB962C8B-B14F-4D97-AF65-F5344CB8AC3E}">
        <p14:creationId xmlns:p14="http://schemas.microsoft.com/office/powerpoint/2010/main" val="365018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Tables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A hash table is basically an </a:t>
            </a:r>
            <a:r>
              <a:rPr lang="en-PH" b="1" dirty="0"/>
              <a:t>array that links a key to a specific data value</a:t>
            </a:r>
            <a:r>
              <a:rPr lang="en-PH" dirty="0"/>
              <a:t>.</a:t>
            </a:r>
          </a:p>
          <a:p>
            <a:pPr marL="0" indent="0">
              <a:buNone/>
            </a:pPr>
            <a:endParaRPr lang="en-PH" dirty="0"/>
          </a:p>
          <a:p>
            <a:pPr marL="0" indent="0">
              <a:buNone/>
            </a:pPr>
            <a:r>
              <a:rPr lang="en-PH" dirty="0"/>
              <a:t>Why array? Because of fast indexing of values.</a:t>
            </a:r>
          </a:p>
          <a:p>
            <a:pPr marL="0" indent="0">
              <a:buNone/>
            </a:pPr>
            <a:endParaRPr lang="en-PH" sz="3600" dirty="0"/>
          </a:p>
          <a:p>
            <a:pPr marL="0" indent="0">
              <a:buNone/>
            </a:pPr>
            <a:endParaRPr lang="en-PH" sz="3600" dirty="0"/>
          </a:p>
          <a:p>
            <a:pPr marL="0" indent="0">
              <a:buNone/>
            </a:pPr>
            <a:endParaRPr lang="en-PH" sz="3600" dirty="0"/>
          </a:p>
          <a:p>
            <a:endParaRPr lang="en-PH" sz="3600" dirty="0"/>
          </a:p>
          <a:p>
            <a:endParaRPr lang="en-PH" sz="3600" dirty="0"/>
          </a:p>
          <a:p>
            <a:endParaRPr lang="en-PH" sz="3600" dirty="0"/>
          </a:p>
        </p:txBody>
      </p:sp>
    </p:spTree>
    <p:extLst>
      <p:ext uri="{BB962C8B-B14F-4D97-AF65-F5344CB8AC3E}">
        <p14:creationId xmlns:p14="http://schemas.microsoft.com/office/powerpoint/2010/main" val="3148763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Disadvantage of chaining method </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199" y="1540566"/>
            <a:ext cx="10802257" cy="4407474"/>
          </a:xfrm>
        </p:spPr>
        <p:txBody>
          <a:bodyPr>
            <a:normAutofit/>
          </a:bodyPr>
          <a:lstStyle/>
          <a:p>
            <a:pPr marL="0" indent="0">
              <a:buNone/>
            </a:pPr>
            <a:r>
              <a:rPr lang="en-PH" dirty="0"/>
              <a:t>Instead of using </a:t>
            </a:r>
            <a:r>
              <a:rPr lang="en-PH" b="1" dirty="0"/>
              <a:t>constant time</a:t>
            </a:r>
            <a:r>
              <a:rPr lang="en-PH" dirty="0"/>
              <a:t> O(1) to find a key and its corresponding information in the array, we end up needing </a:t>
            </a:r>
            <a:r>
              <a:rPr lang="en-PH" b="1" dirty="0"/>
              <a:t>linear time </a:t>
            </a:r>
            <a:r>
              <a:rPr lang="en-PH" dirty="0"/>
              <a:t>O(n) to actually walk through the linked lists to find our actual value.</a:t>
            </a:r>
          </a:p>
        </p:txBody>
      </p:sp>
    </p:spTree>
    <p:extLst>
      <p:ext uri="{BB962C8B-B14F-4D97-AF65-F5344CB8AC3E}">
        <p14:creationId xmlns:p14="http://schemas.microsoft.com/office/powerpoint/2010/main" val="40903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Linear probing</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Another way to deal with collisions is to “walk down” the array from the collided index until you get to the next slot that’s free.</a:t>
            </a:r>
          </a:p>
          <a:p>
            <a:pPr marL="0" indent="0">
              <a:buNone/>
            </a:pPr>
            <a:endParaRPr lang="en-PH" dirty="0"/>
          </a:p>
          <a:p>
            <a:pPr marL="0" indent="0">
              <a:buNone/>
            </a:pPr>
            <a:endParaRPr lang="en-PH" dirty="0"/>
          </a:p>
        </p:txBody>
      </p:sp>
    </p:spTree>
    <p:extLst>
      <p:ext uri="{BB962C8B-B14F-4D97-AF65-F5344CB8AC3E}">
        <p14:creationId xmlns:p14="http://schemas.microsoft.com/office/powerpoint/2010/main" val="2311325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Linear probing example</a:t>
            </a:r>
          </a:p>
        </p:txBody>
      </p:sp>
      <p:pic>
        <p:nvPicPr>
          <p:cNvPr id="2050" name="Picture 2" descr="Image result for hash data structure 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8588" y="1560727"/>
            <a:ext cx="6391868" cy="456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73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Try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US" dirty="0"/>
              <a:t>Using the data set (</a:t>
            </a:r>
            <a:r>
              <a:rPr lang="en-US" dirty="0" err="1"/>
              <a:t>key,value</a:t>
            </a:r>
            <a:r>
              <a:rPr lang="en-US" dirty="0"/>
              <a:t> pair):</a:t>
            </a:r>
          </a:p>
          <a:p>
            <a:pPr marL="0" indent="0">
              <a:buNone/>
            </a:pPr>
            <a:r>
              <a:rPr lang="en-US" dirty="0"/>
              <a:t>(1,20), (2,70), (42,80), (4,25), (12,44), (14,32), (17,11), (13,78), (37,98)</a:t>
            </a:r>
          </a:p>
          <a:p>
            <a:pPr marL="0" indent="0">
              <a:buNone/>
            </a:pPr>
            <a:endParaRPr lang="en-US" dirty="0"/>
          </a:p>
          <a:p>
            <a:pPr marL="0" indent="0">
              <a:buNone/>
            </a:pPr>
            <a:r>
              <a:rPr lang="en-US" dirty="0"/>
              <a:t>Create a hash table using the following hash function:</a:t>
            </a:r>
          </a:p>
          <a:p>
            <a:pPr marL="0" indent="0">
              <a:buNone/>
            </a:pPr>
            <a:r>
              <a:rPr lang="en-US" dirty="0"/>
              <a:t>index = </a:t>
            </a:r>
            <a:r>
              <a:rPr lang="en-US" i="1" dirty="0"/>
              <a:t>f</a:t>
            </a:r>
            <a:r>
              <a:rPr lang="en-US" dirty="0"/>
              <a:t>(key)</a:t>
            </a:r>
          </a:p>
          <a:p>
            <a:pPr marL="0" indent="0">
              <a:buNone/>
            </a:pPr>
            <a:r>
              <a:rPr lang="en-US" dirty="0"/>
              <a:t>where </a:t>
            </a:r>
            <a:r>
              <a:rPr lang="en-US" i="1" dirty="0"/>
              <a:t>f</a:t>
            </a:r>
            <a:r>
              <a:rPr lang="en-US" dirty="0"/>
              <a:t>(key) = key % 20</a:t>
            </a:r>
          </a:p>
          <a:p>
            <a:pPr marL="0" indent="0">
              <a:buNone/>
            </a:pPr>
            <a:endParaRPr lang="en-US" dirty="0"/>
          </a:p>
          <a:p>
            <a:pPr marL="0" indent="0">
              <a:buNone/>
            </a:pPr>
            <a:r>
              <a:rPr lang="en-US" dirty="0"/>
              <a:t>This time, </a:t>
            </a:r>
            <a:r>
              <a:rPr lang="en-US" b="1" dirty="0"/>
              <a:t>use linear probing</a:t>
            </a:r>
            <a:r>
              <a:rPr lang="en-US" dirty="0"/>
              <a:t> to enhance hashing.</a:t>
            </a:r>
            <a:endParaRPr lang="en-US" b="1" dirty="0"/>
          </a:p>
          <a:p>
            <a:pPr marL="0" indent="0">
              <a:buNone/>
            </a:pPr>
            <a:endParaRPr lang="en-US" dirty="0"/>
          </a:p>
          <a:p>
            <a:pPr marL="0" indent="0">
              <a:buNone/>
            </a:pPr>
            <a:endParaRPr lang="en-PH" dirty="0"/>
          </a:p>
        </p:txBody>
      </p:sp>
    </p:spTree>
    <p:extLst>
      <p:ext uri="{BB962C8B-B14F-4D97-AF65-F5344CB8AC3E}">
        <p14:creationId xmlns:p14="http://schemas.microsoft.com/office/powerpoint/2010/main" val="2301490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How to create a good hash function?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To achieve a good hashing mechanism, It is important to have a good hash function with the following basic requirements:</a:t>
            </a:r>
          </a:p>
          <a:p>
            <a:pPr marL="514350" indent="-514350">
              <a:buFont typeface="+mj-lt"/>
              <a:buAutoNum type="arabicPeriod"/>
            </a:pPr>
            <a:r>
              <a:rPr lang="en-PH" b="1" dirty="0"/>
              <a:t>Easy to compute</a:t>
            </a:r>
            <a:r>
              <a:rPr lang="en-PH" dirty="0"/>
              <a:t>: It should be easy to compute and must not become an algorithm in itself.</a:t>
            </a:r>
          </a:p>
          <a:p>
            <a:pPr marL="514350" indent="-514350">
              <a:buFont typeface="+mj-lt"/>
              <a:buAutoNum type="arabicPeriod"/>
            </a:pPr>
            <a:r>
              <a:rPr lang="en-PH" b="1" dirty="0"/>
              <a:t>Uniform distribution</a:t>
            </a:r>
            <a:r>
              <a:rPr lang="en-PH" dirty="0"/>
              <a:t>: It should provide a uniform distribution across the hash table and should not result in clustering.</a:t>
            </a:r>
          </a:p>
          <a:p>
            <a:pPr marL="514350" indent="-514350">
              <a:buFont typeface="+mj-lt"/>
              <a:buAutoNum type="arabicPeriod"/>
            </a:pPr>
            <a:r>
              <a:rPr lang="en-PH" b="1" dirty="0"/>
              <a:t>Less collisions</a:t>
            </a:r>
            <a:r>
              <a:rPr lang="en-PH" dirty="0"/>
              <a:t>: Collisions occur when pairs of elements are mapped to the same hash value. These should be avoided.</a:t>
            </a:r>
          </a:p>
        </p:txBody>
      </p:sp>
    </p:spTree>
    <p:extLst>
      <p:ext uri="{BB962C8B-B14F-4D97-AF65-F5344CB8AC3E}">
        <p14:creationId xmlns:p14="http://schemas.microsoft.com/office/powerpoint/2010/main" val="100874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table operations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514350" indent="-514350">
              <a:buFont typeface="+mj-lt"/>
              <a:buAutoNum type="arabicPeriod"/>
            </a:pPr>
            <a:r>
              <a:rPr lang="en-PH" dirty="0"/>
              <a:t>search() − Searches an element in a hash table.</a:t>
            </a:r>
          </a:p>
          <a:p>
            <a:pPr marL="514350" indent="-514350">
              <a:buFont typeface="+mj-lt"/>
              <a:buAutoNum type="arabicPeriod"/>
            </a:pPr>
            <a:r>
              <a:rPr lang="en-PH" dirty="0"/>
              <a:t>insert() − inserts an element in a hash table.</a:t>
            </a:r>
          </a:p>
          <a:p>
            <a:pPr marL="514350" indent="-514350">
              <a:buFont typeface="+mj-lt"/>
              <a:buAutoNum type="arabicPeriod"/>
            </a:pPr>
            <a:r>
              <a:rPr lang="en-PH" dirty="0"/>
              <a:t>delete() − Deletes an element from a hash table.</a:t>
            </a:r>
          </a:p>
        </p:txBody>
      </p:sp>
    </p:spTree>
    <p:extLst>
      <p:ext uri="{BB962C8B-B14F-4D97-AF65-F5344CB8AC3E}">
        <p14:creationId xmlns:p14="http://schemas.microsoft.com/office/powerpoint/2010/main" val="85006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err="1">
                <a:latin typeface="+mn-lt"/>
              </a:rPr>
              <a:t>HashTable</a:t>
            </a:r>
            <a:r>
              <a:rPr lang="en-PH" b="1" dirty="0">
                <a:latin typeface="+mn-lt"/>
              </a:rPr>
              <a:t> vs HashSet vs HashMap</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b="1" dirty="0" err="1"/>
              <a:t>HashSet</a:t>
            </a:r>
            <a:r>
              <a:rPr lang="en-PH" dirty="0"/>
              <a:t> is implementation of Set Interface. Used for storing objects. Does not allow duplicate values. </a:t>
            </a:r>
          </a:p>
          <a:p>
            <a:pPr marL="0" indent="0">
              <a:buNone/>
            </a:pPr>
            <a:endParaRPr lang="en-PH" dirty="0"/>
          </a:p>
          <a:p>
            <a:pPr marL="0" indent="0">
              <a:buNone/>
            </a:pPr>
            <a:r>
              <a:rPr lang="en-PH" b="1" dirty="0" err="1"/>
              <a:t>HashMap</a:t>
            </a:r>
            <a:r>
              <a:rPr lang="en-PH" dirty="0"/>
              <a:t> is an implementation of Map Interface. Used of mapping a key to value. Duplicate values are allowed, duplicate keys are not allowed.</a:t>
            </a:r>
          </a:p>
          <a:p>
            <a:pPr marL="0" indent="0">
              <a:buNone/>
            </a:pPr>
            <a:endParaRPr lang="en-PH" dirty="0"/>
          </a:p>
          <a:p>
            <a:pPr marL="0" indent="0">
              <a:buNone/>
            </a:pPr>
            <a:r>
              <a:rPr lang="en-PH" b="1" dirty="0" err="1"/>
              <a:t>Hashtable</a:t>
            </a:r>
            <a:r>
              <a:rPr lang="en-PH" dirty="0"/>
              <a:t> is a legacy class that should be avoided in favor of </a:t>
            </a:r>
            <a:r>
              <a:rPr lang="en-PH" dirty="0" err="1"/>
              <a:t>HashMap</a:t>
            </a:r>
            <a:r>
              <a:rPr lang="en-PH" dirty="0"/>
              <a:t>. An old feature.</a:t>
            </a:r>
          </a:p>
          <a:p>
            <a:pPr marL="0" indent="0">
              <a:buNone/>
            </a:pPr>
            <a:endParaRPr lang="en-PH" dirty="0"/>
          </a:p>
        </p:txBody>
      </p:sp>
    </p:spTree>
    <p:extLst>
      <p:ext uri="{BB962C8B-B14F-4D97-AF65-F5344CB8AC3E}">
        <p14:creationId xmlns:p14="http://schemas.microsoft.com/office/powerpoint/2010/main" val="64867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11175"/>
            <a:ext cx="10850217" cy="4651118"/>
          </a:xfrm>
        </p:spPr>
        <p:txBody>
          <a:bodyPr>
            <a:noAutofit/>
          </a:bodyPr>
          <a:lstStyle/>
          <a:p>
            <a:pPr marL="514350" indent="-514350">
              <a:buFont typeface="+mj-lt"/>
              <a:buAutoNum type="arabicPeriod"/>
            </a:pPr>
            <a:r>
              <a:rPr lang="en-PH" dirty="0"/>
              <a:t>Data Structures for Dummies: Hash Tables: </a:t>
            </a:r>
            <a:r>
              <a:rPr lang="en-PH" dirty="0">
                <a:hlinkClick r:id="rId2"/>
              </a:rPr>
              <a:t>https://medium.com/@ramyjzh/data-structures-for-dummies-hash-tables-579ddd1a4389</a:t>
            </a:r>
            <a:endParaRPr lang="en-PH" dirty="0"/>
          </a:p>
          <a:p>
            <a:pPr marL="514350" indent="-514350">
              <a:buFont typeface="+mj-lt"/>
              <a:buAutoNum type="arabicPeriod"/>
            </a:pPr>
            <a:r>
              <a:rPr lang="en-PH" dirty="0"/>
              <a:t>HackerRank Basics of Hash Tables  </a:t>
            </a:r>
            <a:r>
              <a:rPr lang="en-PH" dirty="0">
                <a:hlinkClick r:id="rId3"/>
              </a:rPr>
              <a:t>https://www.hackerearth.com/practice/data-structures/hash-tables/basics-of-hash-tables/tutorial/</a:t>
            </a:r>
            <a:endParaRPr lang="en-PH" dirty="0"/>
          </a:p>
          <a:p>
            <a:pPr marL="514350" indent="-514350">
              <a:buFont typeface="+mj-lt"/>
              <a:buAutoNum type="arabicPeriod"/>
            </a:pPr>
            <a:endParaRPr lang="en-PH" sz="2900" dirty="0"/>
          </a:p>
        </p:txBody>
      </p:sp>
    </p:spTree>
    <p:extLst>
      <p:ext uri="{BB962C8B-B14F-4D97-AF65-F5344CB8AC3E}">
        <p14:creationId xmlns:p14="http://schemas.microsoft.com/office/powerpoint/2010/main" val="157074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Scenario</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Assume that you have an object and you want to assign a key to it to make searching easy. However, in cases where the keys are large and cannot (ex. string) be used directly as an index.</a:t>
            </a:r>
          </a:p>
          <a:p>
            <a:pPr marL="0" indent="0">
              <a:buNone/>
            </a:pPr>
            <a:r>
              <a:rPr lang="en-PH" dirty="0"/>
              <a:t>For this problem you should use </a:t>
            </a:r>
            <a:r>
              <a:rPr lang="en-PH" i="1" dirty="0"/>
              <a:t>hashing</a:t>
            </a:r>
            <a:r>
              <a:rPr lang="en-PH" dirty="0"/>
              <a:t>.</a:t>
            </a:r>
          </a:p>
          <a:p>
            <a:pPr marL="0" indent="0">
              <a:buNone/>
            </a:pPr>
            <a:endParaRPr lang="en-PH" sz="3600" dirty="0"/>
          </a:p>
          <a:p>
            <a:pPr marL="0" indent="0">
              <a:buNone/>
            </a:pPr>
            <a:endParaRPr lang="en-PH" sz="3600" dirty="0"/>
          </a:p>
          <a:p>
            <a:pPr marL="0" indent="0">
              <a:buNone/>
            </a:pPr>
            <a:endParaRPr lang="en-PH" sz="3600" dirty="0"/>
          </a:p>
          <a:p>
            <a:endParaRPr lang="en-PH" sz="3600" dirty="0"/>
          </a:p>
          <a:p>
            <a:endParaRPr lang="en-PH" sz="3600" dirty="0"/>
          </a:p>
          <a:p>
            <a:endParaRPr lang="en-PH" sz="3600" dirty="0"/>
          </a:p>
        </p:txBody>
      </p:sp>
    </p:spTree>
    <p:extLst>
      <p:ext uri="{BB962C8B-B14F-4D97-AF65-F5344CB8AC3E}">
        <p14:creationId xmlns:p14="http://schemas.microsoft.com/office/powerpoint/2010/main" val="32336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514350" indent="-514350">
              <a:buFont typeface="+mj-lt"/>
              <a:buAutoNum type="arabicPeriod"/>
            </a:pPr>
            <a:r>
              <a:rPr lang="en-PH" dirty="0"/>
              <a:t>In universities, each student is assigned a unique roll (key) number that can be used to retrieve information (value) about them like addresses, course, etc.</a:t>
            </a:r>
          </a:p>
          <a:p>
            <a:pPr marL="514350" indent="-514350">
              <a:buFont typeface="+mj-lt"/>
              <a:buAutoNum type="arabicPeriod"/>
            </a:pPr>
            <a:r>
              <a:rPr lang="en-PH" dirty="0"/>
              <a:t>In libraries, each book is assigned a unique number (key) that can be used to determine information (value) about the book, such as its exact position in the library or the users it has been issued to etc.</a:t>
            </a:r>
          </a:p>
        </p:txBody>
      </p:sp>
    </p:spTree>
    <p:extLst>
      <p:ext uri="{BB962C8B-B14F-4D97-AF65-F5344CB8AC3E}">
        <p14:creationId xmlns:p14="http://schemas.microsoft.com/office/powerpoint/2010/main" val="195723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Question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pPr marL="0" indent="0">
              <a:buNone/>
            </a:pPr>
            <a:r>
              <a:rPr lang="en-PH" dirty="0"/>
              <a:t>How do we actually go about placing this data structure on top of an array? The indexes of the slots in an array are </a:t>
            </a:r>
            <a:r>
              <a:rPr lang="en-PH" b="1" dirty="0"/>
              <a:t>whole numbers</a:t>
            </a:r>
            <a:r>
              <a:rPr lang="en-PH" dirty="0"/>
              <a:t>, </a:t>
            </a:r>
            <a:r>
              <a:rPr lang="en-PH" b="1" dirty="0"/>
              <a:t>not string</a:t>
            </a:r>
            <a:r>
              <a:rPr lang="en-PH" dirty="0"/>
              <a:t>. How do we do it?</a:t>
            </a:r>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r>
              <a:rPr lang="en-PH" dirty="0"/>
              <a:t>Enter the </a:t>
            </a:r>
            <a:r>
              <a:rPr lang="en-PH" b="1" dirty="0"/>
              <a:t>hash function</a:t>
            </a:r>
            <a:r>
              <a:rPr lang="en-PH" dirty="0"/>
              <a:t>.</a:t>
            </a:r>
          </a:p>
        </p:txBody>
      </p:sp>
    </p:spTree>
    <p:extLst>
      <p:ext uri="{BB962C8B-B14F-4D97-AF65-F5344CB8AC3E}">
        <p14:creationId xmlns:p14="http://schemas.microsoft.com/office/powerpoint/2010/main" val="42111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functions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lnSpcReduction="10000"/>
          </a:bodyPr>
          <a:lstStyle/>
          <a:p>
            <a:pPr marL="0" indent="0">
              <a:buNone/>
            </a:pPr>
            <a:r>
              <a:rPr lang="en-PH" dirty="0"/>
              <a:t>We use hash functions to turn the keys into integers to serve as indices of an array. The values are then stored in a data structure called hash table.</a:t>
            </a:r>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r>
              <a:rPr lang="en-PH" dirty="0"/>
              <a:t>This integer generated </a:t>
            </a:r>
            <a:r>
              <a:rPr lang="en-PH" i="1" dirty="0"/>
              <a:t>will always be associated </a:t>
            </a:r>
            <a:r>
              <a:rPr lang="en-PH" dirty="0"/>
              <a:t>to the string input no matter how many times you put the same string through the function.</a:t>
            </a:r>
          </a:p>
        </p:txBody>
      </p:sp>
      <p:sp>
        <p:nvSpPr>
          <p:cNvPr id="2" name="Rectangle 1">
            <a:extLst>
              <a:ext uri="{FF2B5EF4-FFF2-40B4-BE49-F238E27FC236}">
                <a16:creationId xmlns:a16="http://schemas.microsoft.com/office/drawing/2014/main" id="{A4F6733D-5613-4B6F-A698-51C44E4C785A}"/>
              </a:ext>
            </a:extLst>
          </p:cNvPr>
          <p:cNvSpPr/>
          <p:nvPr/>
        </p:nvSpPr>
        <p:spPr>
          <a:xfrm>
            <a:off x="4194313" y="2866129"/>
            <a:ext cx="3091070" cy="13255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PH" sz="2400" dirty="0"/>
              <a:t>hash function </a:t>
            </a:r>
            <a:r>
              <a:rPr lang="en-PH" sz="2400" i="1" dirty="0"/>
              <a:t>f(x)</a:t>
            </a:r>
          </a:p>
        </p:txBody>
      </p:sp>
      <p:sp>
        <p:nvSpPr>
          <p:cNvPr id="5" name="TextBox 4">
            <a:extLst>
              <a:ext uri="{FF2B5EF4-FFF2-40B4-BE49-F238E27FC236}">
                <a16:creationId xmlns:a16="http://schemas.microsoft.com/office/drawing/2014/main" id="{EC8C1705-422B-477B-9306-D8A664B98004}"/>
              </a:ext>
            </a:extLst>
          </p:cNvPr>
          <p:cNvSpPr txBox="1"/>
          <p:nvPr/>
        </p:nvSpPr>
        <p:spPr>
          <a:xfrm>
            <a:off x="1608610" y="3298079"/>
            <a:ext cx="1711060" cy="461665"/>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PH" sz="2400" dirty="0"/>
              <a:t>key</a:t>
            </a:r>
          </a:p>
        </p:txBody>
      </p:sp>
      <p:sp>
        <p:nvSpPr>
          <p:cNvPr id="11" name="TextBox 10">
            <a:extLst>
              <a:ext uri="{FF2B5EF4-FFF2-40B4-BE49-F238E27FC236}">
                <a16:creationId xmlns:a16="http://schemas.microsoft.com/office/drawing/2014/main" id="{1E907F34-5C69-485F-9E6A-2241450FD6BE}"/>
              </a:ext>
            </a:extLst>
          </p:cNvPr>
          <p:cNvSpPr txBox="1"/>
          <p:nvPr/>
        </p:nvSpPr>
        <p:spPr>
          <a:xfrm>
            <a:off x="8160026" y="3298076"/>
            <a:ext cx="1711060" cy="461665"/>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PH" sz="2400" dirty="0"/>
              <a:t>integer</a:t>
            </a:r>
          </a:p>
        </p:txBody>
      </p:sp>
      <p:cxnSp>
        <p:nvCxnSpPr>
          <p:cNvPr id="7" name="Straight Arrow Connector 6">
            <a:extLst>
              <a:ext uri="{FF2B5EF4-FFF2-40B4-BE49-F238E27FC236}">
                <a16:creationId xmlns:a16="http://schemas.microsoft.com/office/drawing/2014/main" id="{DA12082F-2C4F-4778-8FF8-9469ACDE457D}"/>
              </a:ext>
            </a:extLst>
          </p:cNvPr>
          <p:cNvCxnSpPr>
            <a:cxnSpLocks/>
            <a:stCxn id="5" idx="3"/>
            <a:endCxn id="2" idx="1"/>
          </p:cNvCxnSpPr>
          <p:nvPr/>
        </p:nvCxnSpPr>
        <p:spPr>
          <a:xfrm flipV="1">
            <a:off x="3319670" y="3528911"/>
            <a:ext cx="87464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EE32C4-6282-46AC-BC1E-9E5FA353E020}"/>
              </a:ext>
            </a:extLst>
          </p:cNvPr>
          <p:cNvCxnSpPr>
            <a:cxnSpLocks/>
          </p:cNvCxnSpPr>
          <p:nvPr/>
        </p:nvCxnSpPr>
        <p:spPr>
          <a:xfrm flipV="1">
            <a:off x="7285383" y="3528909"/>
            <a:ext cx="87464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46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table example (integer key)</a:t>
            </a:r>
          </a:p>
        </p:txBody>
      </p:sp>
      <p:pic>
        <p:nvPicPr>
          <p:cNvPr id="1026" name="Picture 2" descr="Image result for hash data structure 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673" y="1529130"/>
            <a:ext cx="8363298" cy="465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7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table example (string key)</a:t>
            </a:r>
          </a:p>
        </p:txBody>
      </p:sp>
      <p:pic>
        <p:nvPicPr>
          <p:cNvPr id="2" name="Picture 1"/>
          <p:cNvPicPr>
            <a:picLocks noChangeAspect="1"/>
          </p:cNvPicPr>
          <p:nvPr/>
        </p:nvPicPr>
        <p:blipFill>
          <a:blip r:embed="rId2"/>
          <a:stretch>
            <a:fillRect/>
          </a:stretch>
        </p:blipFill>
        <p:spPr>
          <a:xfrm>
            <a:off x="2784116" y="1989481"/>
            <a:ext cx="6459530" cy="3255196"/>
          </a:xfrm>
          <a:prstGeom prst="rect">
            <a:avLst/>
          </a:prstGeom>
        </p:spPr>
      </p:pic>
    </p:spTree>
    <p:extLst>
      <p:ext uri="{BB962C8B-B14F-4D97-AF65-F5344CB8AC3E}">
        <p14:creationId xmlns:p14="http://schemas.microsoft.com/office/powerpoint/2010/main" val="261458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Hash table example (string key)</a:t>
            </a:r>
          </a:p>
        </p:txBody>
      </p:sp>
      <p:pic>
        <p:nvPicPr>
          <p:cNvPr id="10" name="Picture 9"/>
          <p:cNvPicPr>
            <a:picLocks noChangeAspect="1"/>
          </p:cNvPicPr>
          <p:nvPr/>
        </p:nvPicPr>
        <p:blipFill>
          <a:blip r:embed="rId2"/>
          <a:stretch>
            <a:fillRect/>
          </a:stretch>
        </p:blipFill>
        <p:spPr>
          <a:xfrm>
            <a:off x="3213432" y="1508376"/>
            <a:ext cx="5296769" cy="4696859"/>
          </a:xfrm>
          <a:prstGeom prst="rect">
            <a:avLst/>
          </a:prstGeom>
        </p:spPr>
      </p:pic>
    </p:spTree>
    <p:extLst>
      <p:ext uri="{BB962C8B-B14F-4D97-AF65-F5344CB8AC3E}">
        <p14:creationId xmlns:p14="http://schemas.microsoft.com/office/powerpoint/2010/main" val="4121962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925E3F46E1A155438A5A4AE8968DF603" ma:contentTypeVersion="8" ma:contentTypeDescription="Create a new document." ma:contentTypeScope="" ma:versionID="86d6c48d93a22a36ee924a1af9747d98">
  <xsd:schema xmlns:xsd="http://www.w3.org/2001/XMLSchema" xmlns:xs="http://www.w3.org/2001/XMLSchema" xmlns:p="http://schemas.microsoft.com/office/2006/metadata/properties" xmlns:ns2="1fceb0cc-e2b4-44e6-8757-c7d6bb6cb094" targetNamespace="http://schemas.microsoft.com/office/2006/metadata/properties" ma:root="true" ma:fieldsID="f9a9f3cc3fdc9517ea4b1ab3b6df201e" ns2:_="">
    <xsd:import namespace="1fceb0cc-e2b4-44e6-8757-c7d6bb6cb09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eb0cc-e2b4-44e6-8757-c7d6bb6cb0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10.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11.xml><?xml version="1.0" encoding="utf-8"?>
<ds:datastoreItem xmlns:ds="http://schemas.openxmlformats.org/officeDocument/2006/customXml" ds:itemID="{A801B0E9-F9D2-401E-A946-75E30957526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3.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4.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5.xml><?xml version="1.0" encoding="utf-8"?>
<ds:datastoreItem xmlns:ds="http://schemas.openxmlformats.org/officeDocument/2006/customXml" ds:itemID="{A4CADD75-D991-4E9E-A8C1-8A5DCCCE374D}">
  <ds:schemaRefs>
    <ds:schemaRef ds:uri="http://schemas.microsoft.com/sharepoint/v3/contenttype/forms"/>
  </ds:schemaRefs>
</ds:datastoreItem>
</file>

<file path=customXml/itemProps6.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7.xml><?xml version="1.0" encoding="utf-8"?>
<ds:datastoreItem xmlns:ds="http://schemas.openxmlformats.org/officeDocument/2006/customXml" ds:itemID="{580917B8-FC6B-46E9-9C71-1DBB9778CE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ceb0cc-e2b4-44e6-8757-c7d6bb6cb0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9.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1830</TotalTime>
  <Words>1570</Words>
  <Application>Microsoft Office PowerPoint</Application>
  <PresentationFormat>Widescreen</PresentationFormat>
  <Paragraphs>235</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Storyboard Layouts</vt:lpstr>
      <vt:lpstr>PowerPoint Presentation</vt:lpstr>
      <vt:lpstr>Hash Tables</vt:lpstr>
      <vt:lpstr>Scenario</vt:lpstr>
      <vt:lpstr>Examples</vt:lpstr>
      <vt:lpstr>Question</vt:lpstr>
      <vt:lpstr>Hash functions</vt:lpstr>
      <vt:lpstr>Hash table example (integer key)</vt:lpstr>
      <vt:lpstr>Hash table example (string key)</vt:lpstr>
      <vt:lpstr>Hash table example (string key)</vt:lpstr>
      <vt:lpstr>Hash functions: can I create my own?</vt:lpstr>
      <vt:lpstr>Hash functions: goals</vt:lpstr>
      <vt:lpstr>Try</vt:lpstr>
      <vt:lpstr>Answer</vt:lpstr>
      <vt:lpstr>Problem</vt:lpstr>
      <vt:lpstr>Collision problem</vt:lpstr>
      <vt:lpstr>Possible solutions to collisions</vt:lpstr>
      <vt:lpstr>Chaining method</vt:lpstr>
      <vt:lpstr>Try</vt:lpstr>
      <vt:lpstr>Question</vt:lpstr>
      <vt:lpstr>Disadvantage of chaining method </vt:lpstr>
      <vt:lpstr>Linear probing</vt:lpstr>
      <vt:lpstr>Linear probing example</vt:lpstr>
      <vt:lpstr>Try</vt:lpstr>
      <vt:lpstr>How to create a good hash function?</vt:lpstr>
      <vt:lpstr>Hash table operations</vt:lpstr>
      <vt:lpstr>HashTable vs HashSet vs HashMap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Marvin R. Imperial</cp:lastModifiedBy>
  <cp:revision>344</cp:revision>
  <dcterms:created xsi:type="dcterms:W3CDTF">2018-06-03T15:07:43Z</dcterms:created>
  <dcterms:modified xsi:type="dcterms:W3CDTF">2024-10-08T04:15:10Z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0x010100925E3F46E1A155438A5A4AE8968DF603</vt:lpwstr>
  </property>
  <property fmtid="{D5CDD505-2E9C-101B-9397-08002B2CF9AE}" pid="4" name="MSIP_Label_8a813f4b-519a-4481-a498-85770f517757_Enabled">
    <vt:lpwstr>true</vt:lpwstr>
  </property>
  <property fmtid="{D5CDD505-2E9C-101B-9397-08002B2CF9AE}" pid="5" name="MSIP_Label_8a813f4b-519a-4481-a498-85770f517757_SetDate">
    <vt:lpwstr>2024-10-08T04:15:10Z</vt:lpwstr>
  </property>
  <property fmtid="{D5CDD505-2E9C-101B-9397-08002B2CF9AE}" pid="6" name="MSIP_Label_8a813f4b-519a-4481-a498-85770f517757_Method">
    <vt:lpwstr>Standard</vt:lpwstr>
  </property>
  <property fmtid="{D5CDD505-2E9C-101B-9397-08002B2CF9AE}" pid="7" name="MSIP_Label_8a813f4b-519a-4481-a498-85770f517757_Name">
    <vt:lpwstr>Anyone (unrestricted)</vt:lpwstr>
  </property>
  <property fmtid="{D5CDD505-2E9C-101B-9397-08002B2CF9AE}" pid="8" name="MSIP_Label_8a813f4b-519a-4481-a498-85770f517757_SiteId">
    <vt:lpwstr>1d981f77-3ca3-46ae-b0d4-e8044e6c7f84</vt:lpwstr>
  </property>
  <property fmtid="{D5CDD505-2E9C-101B-9397-08002B2CF9AE}" pid="9" name="MSIP_Label_8a813f4b-519a-4481-a498-85770f517757_ActionId">
    <vt:lpwstr>979a4832-b555-4439-a16d-f265c736ecd4</vt:lpwstr>
  </property>
  <property fmtid="{D5CDD505-2E9C-101B-9397-08002B2CF9AE}" pid="10" name="MSIP_Label_8a813f4b-519a-4481-a498-85770f517757_ContentBits">
    <vt:lpwstr>0</vt:lpwstr>
  </property>
</Properties>
</file>