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7"/>
  </p:notesMasterIdLst>
  <p:sldIdLst>
    <p:sldId id="256" r:id="rId14"/>
    <p:sldId id="258" r:id="rId15"/>
    <p:sldId id="260" r:id="rId16"/>
    <p:sldId id="267" r:id="rId17"/>
    <p:sldId id="261" r:id="rId18"/>
    <p:sldId id="265" r:id="rId19"/>
    <p:sldId id="266" r:id="rId20"/>
    <p:sldId id="279" r:id="rId21"/>
    <p:sldId id="268" r:id="rId22"/>
    <p:sldId id="269" r:id="rId23"/>
    <p:sldId id="270" r:id="rId24"/>
    <p:sldId id="271" r:id="rId25"/>
    <p:sldId id="263" r:id="rId26"/>
    <p:sldId id="264" r:id="rId27"/>
    <p:sldId id="283" r:id="rId28"/>
    <p:sldId id="284" r:id="rId29"/>
    <p:sldId id="276" r:id="rId30"/>
    <p:sldId id="289" r:id="rId31"/>
    <p:sldId id="290" r:id="rId32"/>
    <p:sldId id="273" r:id="rId33"/>
    <p:sldId id="280" r:id="rId34"/>
    <p:sldId id="285" r:id="rId35"/>
    <p:sldId id="291" r:id="rId36"/>
    <p:sldId id="292" r:id="rId37"/>
    <p:sldId id="274" r:id="rId38"/>
    <p:sldId id="281" r:id="rId39"/>
    <p:sldId id="288" r:id="rId40"/>
    <p:sldId id="293" r:id="rId41"/>
    <p:sldId id="294" r:id="rId42"/>
    <p:sldId id="275" r:id="rId43"/>
    <p:sldId id="296" r:id="rId44"/>
    <p:sldId id="272"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364" autoAdjust="0"/>
  </p:normalViewPr>
  <p:slideViewPr>
    <p:cSldViewPr snapToGrid="0">
      <p:cViewPr varScale="1">
        <p:scale>
          <a:sx n="64" d="100"/>
          <a:sy n="64" d="100"/>
        </p:scale>
        <p:origin x="11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7FAC01C7-DB29-4E31-9C6A-89A360BC1E18}"/>
    <pc:docChg chg="custSel delSld modSld">
      <pc:chgData name="Joseph Marvin Imperial" userId="c5118018-74d5-4421-be4d-7197191e5b08" providerId="ADAL" clId="{7FAC01C7-DB29-4E31-9C6A-89A360BC1E18}" dt="2020-09-18T22:36:36.455" v="9" actId="47"/>
      <pc:docMkLst>
        <pc:docMk/>
      </pc:docMkLst>
      <pc:sldChg chg="delSp modSp">
        <pc:chgData name="Joseph Marvin Imperial" userId="c5118018-74d5-4421-be4d-7197191e5b08" providerId="ADAL" clId="{7FAC01C7-DB29-4E31-9C6A-89A360BC1E18}" dt="2020-09-18T22:36:20.267" v="7" actId="1076"/>
        <pc:sldMkLst>
          <pc:docMk/>
          <pc:sldMk cId="1207526830" sldId="291"/>
        </pc:sldMkLst>
        <pc:picChg chg="del">
          <ac:chgData name="Joseph Marvin Imperial" userId="c5118018-74d5-4421-be4d-7197191e5b08" providerId="ADAL" clId="{7FAC01C7-DB29-4E31-9C6A-89A360BC1E18}" dt="2020-09-18T22:36:04.056" v="0" actId="478"/>
          <ac:picMkLst>
            <pc:docMk/>
            <pc:sldMk cId="1207526830" sldId="291"/>
            <ac:picMk id="4" creationId="{00000000-0000-0000-0000-000000000000}"/>
          </ac:picMkLst>
        </pc:picChg>
        <pc:picChg chg="mod">
          <ac:chgData name="Joseph Marvin Imperial" userId="c5118018-74d5-4421-be4d-7197191e5b08" providerId="ADAL" clId="{7FAC01C7-DB29-4E31-9C6A-89A360BC1E18}" dt="2020-09-18T22:36:20.267" v="7" actId="1076"/>
          <ac:picMkLst>
            <pc:docMk/>
            <pc:sldMk cId="1207526830" sldId="291"/>
            <ac:picMk id="11" creationId="{070E1F3A-7883-42D6-8849-8DB5B28A5A25}"/>
          </ac:picMkLst>
        </pc:picChg>
      </pc:sldChg>
      <pc:sldChg chg="modSp">
        <pc:chgData name="Joseph Marvin Imperial" userId="c5118018-74d5-4421-be4d-7197191e5b08" providerId="ADAL" clId="{7FAC01C7-DB29-4E31-9C6A-89A360BC1E18}" dt="2020-09-18T22:36:15.946" v="4" actId="1076"/>
        <pc:sldMkLst>
          <pc:docMk/>
          <pc:sldMk cId="3626440611" sldId="292"/>
        </pc:sldMkLst>
        <pc:picChg chg="mod">
          <ac:chgData name="Joseph Marvin Imperial" userId="c5118018-74d5-4421-be4d-7197191e5b08" providerId="ADAL" clId="{7FAC01C7-DB29-4E31-9C6A-89A360BC1E18}" dt="2020-09-18T22:36:15.946" v="4" actId="1076"/>
          <ac:picMkLst>
            <pc:docMk/>
            <pc:sldMk cId="3626440611" sldId="292"/>
            <ac:picMk id="10" creationId="{8DB7357F-7C24-4CC7-80FB-6AC1FC8E3DD6}"/>
          </ac:picMkLst>
        </pc:picChg>
      </pc:sldChg>
      <pc:sldChg chg="modSp">
        <pc:chgData name="Joseph Marvin Imperial" userId="c5118018-74d5-4421-be4d-7197191e5b08" providerId="ADAL" clId="{7FAC01C7-DB29-4E31-9C6A-89A360BC1E18}" dt="2020-09-18T22:36:31.370" v="8" actId="1076"/>
        <pc:sldMkLst>
          <pc:docMk/>
          <pc:sldMk cId="730389334" sldId="294"/>
        </pc:sldMkLst>
        <pc:picChg chg="mod">
          <ac:chgData name="Joseph Marvin Imperial" userId="c5118018-74d5-4421-be4d-7197191e5b08" providerId="ADAL" clId="{7FAC01C7-DB29-4E31-9C6A-89A360BC1E18}" dt="2020-09-18T22:36:31.370" v="8" actId="1076"/>
          <ac:picMkLst>
            <pc:docMk/>
            <pc:sldMk cId="730389334" sldId="294"/>
            <ac:picMk id="10" creationId="{057A28E3-AC80-481C-986E-FCDFFEE41A03}"/>
          </ac:picMkLst>
        </pc:picChg>
      </pc:sldChg>
      <pc:sldChg chg="del">
        <pc:chgData name="Joseph Marvin Imperial" userId="c5118018-74d5-4421-be4d-7197191e5b08" providerId="ADAL" clId="{7FAC01C7-DB29-4E31-9C6A-89A360BC1E18}" dt="2020-09-18T22:36:36.455" v="9" actId="47"/>
        <pc:sldMkLst>
          <pc:docMk/>
          <pc:sldMk cId="445994795" sldId="295"/>
        </pc:sldMkLst>
      </pc:sldChg>
    </pc:docChg>
  </pc:docChgLst>
  <pc:docChgLst>
    <pc:chgData name="Joseph Marvin Imperial" userId="c5118018-74d5-4421-be4d-7197191e5b08" providerId="ADAL" clId="{E5056EF5-A789-475A-AE32-3A9123FF525F}"/>
    <pc:docChg chg="undo custSel delSld modSld">
      <pc:chgData name="Joseph Marvin Imperial" userId="c5118018-74d5-4421-be4d-7197191e5b08" providerId="ADAL" clId="{E5056EF5-A789-475A-AE32-3A9123FF525F}" dt="2020-08-10T12:27:19.528" v="7" actId="47"/>
      <pc:docMkLst>
        <pc:docMk/>
      </pc:docMkLst>
      <pc:sldChg chg="modSp">
        <pc:chgData name="Joseph Marvin Imperial" userId="c5118018-74d5-4421-be4d-7197191e5b08" providerId="ADAL" clId="{E5056EF5-A789-475A-AE32-3A9123FF525F}" dt="2020-08-10T07:09:18.114" v="1" actId="21"/>
        <pc:sldMkLst>
          <pc:docMk/>
          <pc:sldMk cId="894860974" sldId="268"/>
        </pc:sldMkLst>
        <pc:spChg chg="mod">
          <ac:chgData name="Joseph Marvin Imperial" userId="c5118018-74d5-4421-be4d-7197191e5b08" providerId="ADAL" clId="{E5056EF5-A789-475A-AE32-3A9123FF525F}" dt="2020-08-10T07:09:18.114" v="1" actId="21"/>
          <ac:spMkLst>
            <pc:docMk/>
            <pc:sldMk cId="894860974" sldId="268"/>
            <ac:spMk id="5" creationId="{9A1B2EB8-21A1-41EA-B8DC-8235BC797476}"/>
          </ac:spMkLst>
        </pc:spChg>
      </pc:sldChg>
      <pc:sldChg chg="modSp">
        <pc:chgData name="Joseph Marvin Imperial" userId="c5118018-74d5-4421-be4d-7197191e5b08" providerId="ADAL" clId="{E5056EF5-A789-475A-AE32-3A9123FF525F}" dt="2020-08-10T07:47:42.187" v="3" actId="1076"/>
        <pc:sldMkLst>
          <pc:docMk/>
          <pc:sldMk cId="2137418108" sldId="273"/>
        </pc:sldMkLst>
        <pc:spChg chg="mod">
          <ac:chgData name="Joseph Marvin Imperial" userId="c5118018-74d5-4421-be4d-7197191e5b08" providerId="ADAL" clId="{E5056EF5-A789-475A-AE32-3A9123FF525F}" dt="2020-08-10T07:47:42.187" v="3" actId="1076"/>
          <ac:spMkLst>
            <pc:docMk/>
            <pc:sldMk cId="2137418108" sldId="273"/>
            <ac:spMk id="4" creationId="{6529869D-B2A9-4ED3-87FC-901FADCF7323}"/>
          </ac:spMkLst>
        </pc:spChg>
      </pc:sldChg>
      <pc:sldChg chg="modSp">
        <pc:chgData name="Joseph Marvin Imperial" userId="c5118018-74d5-4421-be4d-7197191e5b08" providerId="ADAL" clId="{E5056EF5-A789-475A-AE32-3A9123FF525F}" dt="2020-08-10T08:09:11.510" v="6" actId="21"/>
        <pc:sldMkLst>
          <pc:docMk/>
          <pc:sldMk cId="3065677327" sldId="274"/>
        </pc:sldMkLst>
        <pc:spChg chg="mod">
          <ac:chgData name="Joseph Marvin Imperial" userId="c5118018-74d5-4421-be4d-7197191e5b08" providerId="ADAL" clId="{E5056EF5-A789-475A-AE32-3A9123FF525F}" dt="2020-08-10T08:09:11.510" v="6" actId="21"/>
          <ac:spMkLst>
            <pc:docMk/>
            <pc:sldMk cId="3065677327" sldId="274"/>
            <ac:spMk id="4" creationId="{6529869D-B2A9-4ED3-87FC-901FADCF73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27/08/2024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a:t>
            </a:fld>
            <a:endParaRPr lang="en-PH"/>
          </a:p>
        </p:txBody>
      </p:sp>
    </p:spTree>
    <p:extLst>
      <p:ext uri="{BB962C8B-B14F-4D97-AF65-F5344CB8AC3E}">
        <p14:creationId xmlns:p14="http://schemas.microsoft.com/office/powerpoint/2010/main" val="3529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12</a:t>
            </a:fld>
            <a:endParaRPr lang="en-PH"/>
          </a:p>
        </p:txBody>
      </p:sp>
    </p:spTree>
    <p:extLst>
      <p:ext uri="{BB962C8B-B14F-4D97-AF65-F5344CB8AC3E}">
        <p14:creationId xmlns:p14="http://schemas.microsoft.com/office/powerpoint/2010/main" val="410329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a:solidFill>
                  <a:schemeClr val="tx1"/>
                </a:solidFill>
                <a:latin typeface="+mn-lt"/>
                <a:ea typeface="+mn-ea"/>
                <a:cs typeface="+mn-cs"/>
              </a:rPr>
              <a:t>In an array each item occupies a particular position. This position can be directly accessed</a:t>
            </a:r>
          </a:p>
          <a:p>
            <a:r>
              <a:rPr lang="en-PH" sz="1200" b="0" i="0" u="none" strike="noStrike" kern="1200" baseline="0" dirty="0">
                <a:solidFill>
                  <a:schemeClr val="tx1"/>
                </a:solidFill>
                <a:latin typeface="+mn-lt"/>
                <a:ea typeface="+mn-ea"/>
                <a:cs typeface="+mn-cs"/>
              </a:rPr>
              <a:t>using an index number. It’s like a row of houses: You can find a particular house</a:t>
            </a:r>
          </a:p>
          <a:p>
            <a:r>
              <a:rPr lang="en-PH" sz="1200" b="0" i="0" u="none" strike="noStrike" kern="1200" baseline="0" dirty="0">
                <a:solidFill>
                  <a:schemeClr val="tx1"/>
                </a:solidFill>
                <a:latin typeface="+mn-lt"/>
                <a:ea typeface="+mn-ea"/>
                <a:cs typeface="+mn-cs"/>
              </a:rPr>
              <a:t>using its address.</a:t>
            </a:r>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13</a:t>
            </a:fld>
            <a:endParaRPr lang="en-PH"/>
          </a:p>
        </p:txBody>
      </p:sp>
    </p:spTree>
    <p:extLst>
      <p:ext uri="{BB962C8B-B14F-4D97-AF65-F5344CB8AC3E}">
        <p14:creationId xmlns:p14="http://schemas.microsoft.com/office/powerpoint/2010/main" val="945841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17</a:t>
            </a:fld>
            <a:endParaRPr lang="en-PH"/>
          </a:p>
        </p:txBody>
      </p:sp>
    </p:spTree>
    <p:extLst>
      <p:ext uri="{BB962C8B-B14F-4D97-AF65-F5344CB8AC3E}">
        <p14:creationId xmlns:p14="http://schemas.microsoft.com/office/powerpoint/2010/main" val="2578798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19</a:t>
            </a:fld>
            <a:endParaRPr lang="en-PH"/>
          </a:p>
        </p:txBody>
      </p:sp>
    </p:spTree>
    <p:extLst>
      <p:ext uri="{BB962C8B-B14F-4D97-AF65-F5344CB8AC3E}">
        <p14:creationId xmlns:p14="http://schemas.microsoft.com/office/powerpoint/2010/main" val="278546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20</a:t>
            </a:fld>
            <a:endParaRPr lang="en-PH"/>
          </a:p>
        </p:txBody>
      </p:sp>
    </p:spTree>
    <p:extLst>
      <p:ext uri="{BB962C8B-B14F-4D97-AF65-F5344CB8AC3E}">
        <p14:creationId xmlns:p14="http://schemas.microsoft.com/office/powerpoint/2010/main" val="4212400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21</a:t>
            </a:fld>
            <a:endParaRPr lang="en-PH"/>
          </a:p>
        </p:txBody>
      </p:sp>
    </p:spTree>
    <p:extLst>
      <p:ext uri="{BB962C8B-B14F-4D97-AF65-F5344CB8AC3E}">
        <p14:creationId xmlns:p14="http://schemas.microsoft.com/office/powerpoint/2010/main" val="168667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25</a:t>
            </a:fld>
            <a:endParaRPr lang="en-PH"/>
          </a:p>
        </p:txBody>
      </p:sp>
    </p:spTree>
    <p:extLst>
      <p:ext uri="{BB962C8B-B14F-4D97-AF65-F5344CB8AC3E}">
        <p14:creationId xmlns:p14="http://schemas.microsoft.com/office/powerpoint/2010/main" val="3310891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26</a:t>
            </a:fld>
            <a:endParaRPr lang="en-PH"/>
          </a:p>
        </p:txBody>
      </p:sp>
    </p:spTree>
    <p:extLst>
      <p:ext uri="{BB962C8B-B14F-4D97-AF65-F5344CB8AC3E}">
        <p14:creationId xmlns:p14="http://schemas.microsoft.com/office/powerpoint/2010/main" val="98386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F1461-96C2-4222-BBBB-83024B2ACE35}" type="slidenum">
              <a:rPr lang="en-PH" smtClean="0"/>
              <a:t>29</a:t>
            </a:fld>
            <a:endParaRPr lang="en-PH"/>
          </a:p>
        </p:txBody>
      </p:sp>
    </p:spTree>
    <p:extLst>
      <p:ext uri="{BB962C8B-B14F-4D97-AF65-F5344CB8AC3E}">
        <p14:creationId xmlns:p14="http://schemas.microsoft.com/office/powerpoint/2010/main" val="1558908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30</a:t>
            </a:fld>
            <a:endParaRPr lang="en-PH"/>
          </a:p>
        </p:txBody>
      </p:sp>
    </p:spTree>
    <p:extLst>
      <p:ext uri="{BB962C8B-B14F-4D97-AF65-F5344CB8AC3E}">
        <p14:creationId xmlns:p14="http://schemas.microsoft.com/office/powerpoint/2010/main" val="2320112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Starts from the first to the last item</a:t>
            </a:r>
          </a:p>
        </p:txBody>
      </p:sp>
      <p:sp>
        <p:nvSpPr>
          <p:cNvPr id="4" name="Slide Number Placeholder 3"/>
          <p:cNvSpPr>
            <a:spLocks noGrp="1"/>
          </p:cNvSpPr>
          <p:nvPr>
            <p:ph type="sldNum" sz="quarter" idx="5"/>
          </p:nvPr>
        </p:nvSpPr>
        <p:spPr/>
        <p:txBody>
          <a:bodyPr/>
          <a:lstStyle/>
          <a:p>
            <a:fld id="{465F1461-96C2-4222-BBBB-83024B2ACE35}" type="slidenum">
              <a:rPr lang="en-PH" smtClean="0"/>
              <a:t>4</a:t>
            </a:fld>
            <a:endParaRPr lang="en-PH"/>
          </a:p>
        </p:txBody>
      </p:sp>
    </p:spTree>
    <p:extLst>
      <p:ext uri="{BB962C8B-B14F-4D97-AF65-F5344CB8AC3E}">
        <p14:creationId xmlns:p14="http://schemas.microsoft.com/office/powerpoint/2010/main" val="1405119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31</a:t>
            </a:fld>
            <a:endParaRPr lang="en-PH"/>
          </a:p>
        </p:txBody>
      </p:sp>
    </p:spTree>
    <p:extLst>
      <p:ext uri="{BB962C8B-B14F-4D97-AF65-F5344CB8AC3E}">
        <p14:creationId xmlns:p14="http://schemas.microsoft.com/office/powerpoint/2010/main" val="134133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0" i="0" u="none" strike="noStrike" kern="1200" baseline="0" dirty="0">
                <a:solidFill>
                  <a:schemeClr val="tx1"/>
                </a:solidFill>
                <a:latin typeface="+mn-lt"/>
                <a:ea typeface="+mn-ea"/>
                <a:cs typeface="+mn-cs"/>
              </a:rPr>
              <a:t>Linked lists aren’t the solution to all data storage problems, but they are surprisingly versatile and conceptually simpler than some other popular structures such as trees. We’ll investigate their strengths and weaknesses as we go along.</a:t>
            </a:r>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5</a:t>
            </a:fld>
            <a:endParaRPr lang="en-PH"/>
          </a:p>
        </p:txBody>
      </p:sp>
    </p:spTree>
    <p:extLst>
      <p:ext uri="{BB962C8B-B14F-4D97-AF65-F5344CB8AC3E}">
        <p14:creationId xmlns:p14="http://schemas.microsoft.com/office/powerpoint/2010/main" val="403413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6</a:t>
            </a:fld>
            <a:endParaRPr lang="en-PH"/>
          </a:p>
        </p:txBody>
      </p:sp>
    </p:spTree>
    <p:extLst>
      <p:ext uri="{BB962C8B-B14F-4D97-AF65-F5344CB8AC3E}">
        <p14:creationId xmlns:p14="http://schemas.microsoft.com/office/powerpoint/2010/main" val="1339709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7</a:t>
            </a:fld>
            <a:endParaRPr lang="en-PH"/>
          </a:p>
        </p:txBody>
      </p:sp>
    </p:spTree>
    <p:extLst>
      <p:ext uri="{BB962C8B-B14F-4D97-AF65-F5344CB8AC3E}">
        <p14:creationId xmlns:p14="http://schemas.microsoft.com/office/powerpoint/2010/main" val="228644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8</a:t>
            </a:fld>
            <a:endParaRPr lang="en-PH"/>
          </a:p>
        </p:txBody>
      </p:sp>
    </p:spTree>
    <p:extLst>
      <p:ext uri="{BB962C8B-B14F-4D97-AF65-F5344CB8AC3E}">
        <p14:creationId xmlns:p14="http://schemas.microsoft.com/office/powerpoint/2010/main" val="262018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9</a:t>
            </a:fld>
            <a:endParaRPr lang="en-PH"/>
          </a:p>
        </p:txBody>
      </p:sp>
    </p:spTree>
    <p:extLst>
      <p:ext uri="{BB962C8B-B14F-4D97-AF65-F5344CB8AC3E}">
        <p14:creationId xmlns:p14="http://schemas.microsoft.com/office/powerpoint/2010/main" val="11948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10</a:t>
            </a:fld>
            <a:endParaRPr lang="en-PH"/>
          </a:p>
        </p:txBody>
      </p:sp>
    </p:spTree>
    <p:extLst>
      <p:ext uri="{BB962C8B-B14F-4D97-AF65-F5344CB8AC3E}">
        <p14:creationId xmlns:p14="http://schemas.microsoft.com/office/powerpoint/2010/main" val="117403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11</a:t>
            </a:fld>
            <a:endParaRPr lang="en-PH"/>
          </a:p>
        </p:txBody>
      </p:sp>
    </p:spTree>
    <p:extLst>
      <p:ext uri="{BB962C8B-B14F-4D97-AF65-F5344CB8AC3E}">
        <p14:creationId xmlns:p14="http://schemas.microsoft.com/office/powerpoint/2010/main" val="153400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27/08/2024</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27/08/2024</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788138"/>
            <a:ext cx="6224950"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Linked List</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 / Node</a:t>
            </a:r>
          </a:p>
        </p:txBody>
      </p:sp>
      <p:sp>
        <p:nvSpPr>
          <p:cNvPr id="5" name="Content Placeholder 4">
            <a:extLst>
              <a:ext uri="{FF2B5EF4-FFF2-40B4-BE49-F238E27FC236}">
                <a16:creationId xmlns:a16="http://schemas.microsoft.com/office/drawing/2014/main" id="{9A1B2EB8-21A1-41EA-B8DC-8235BC797476}"/>
              </a:ext>
            </a:extLst>
          </p:cNvPr>
          <p:cNvSpPr>
            <a:spLocks noGrp="1"/>
          </p:cNvSpPr>
          <p:nvPr>
            <p:ph idx="1"/>
          </p:nvPr>
        </p:nvSpPr>
        <p:spPr>
          <a:xfrm>
            <a:off x="838200" y="4851399"/>
            <a:ext cx="10515600" cy="1325564"/>
          </a:xfrm>
        </p:spPr>
        <p:txBody>
          <a:bodyPr>
            <a:normAutofit/>
          </a:bodyPr>
          <a:lstStyle/>
          <a:p>
            <a:pPr marL="0" indent="0">
              <a:buNone/>
            </a:pPr>
            <a:r>
              <a:rPr lang="en-PH" dirty="0"/>
              <a:t>In a typical application there would be many more. A personnel record, for example, might have name, address, Social Security number, title, salary, and many other fields. Take note, </a:t>
            </a:r>
            <a:r>
              <a:rPr lang="en-PH" b="1" dirty="0"/>
              <a:t>real world data.</a:t>
            </a:r>
          </a:p>
        </p:txBody>
      </p:sp>
      <p:pic>
        <p:nvPicPr>
          <p:cNvPr id="10" name="Picture 9">
            <a:extLst>
              <a:ext uri="{FF2B5EF4-FFF2-40B4-BE49-F238E27FC236}">
                <a16:creationId xmlns:a16="http://schemas.microsoft.com/office/drawing/2014/main" id="{6A8C695A-7C61-4956-8B8A-3A08BDA55B38}"/>
              </a:ext>
            </a:extLst>
          </p:cNvPr>
          <p:cNvPicPr>
            <a:picLocks noChangeAspect="1"/>
          </p:cNvPicPr>
          <p:nvPr/>
        </p:nvPicPr>
        <p:blipFill>
          <a:blip r:embed="rId3"/>
          <a:stretch>
            <a:fillRect/>
          </a:stretch>
        </p:blipFill>
        <p:spPr>
          <a:xfrm>
            <a:off x="2025096" y="1976071"/>
            <a:ext cx="8141807" cy="2476186"/>
          </a:xfrm>
          <a:prstGeom prst="rect">
            <a:avLst/>
          </a:prstGeom>
        </p:spPr>
      </p:pic>
    </p:spTree>
    <p:extLst>
      <p:ext uri="{BB962C8B-B14F-4D97-AF65-F5344CB8AC3E}">
        <p14:creationId xmlns:p14="http://schemas.microsoft.com/office/powerpoint/2010/main" val="265339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Referencing to other Links inside a Link</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473528" y="3594964"/>
            <a:ext cx="11244943" cy="2867382"/>
          </a:xfrm>
        </p:spPr>
        <p:txBody>
          <a:bodyPr>
            <a:normAutofit/>
          </a:bodyPr>
          <a:lstStyle/>
          <a:p>
            <a:pPr marL="0" indent="0" algn="just">
              <a:buNone/>
            </a:pPr>
            <a:r>
              <a:rPr lang="en-PH" dirty="0"/>
              <a:t>A Link object </a:t>
            </a:r>
            <a:r>
              <a:rPr lang="en-PH" b="1" dirty="0"/>
              <a:t>doesn’t really contain </a:t>
            </a:r>
            <a:r>
              <a:rPr lang="en-PH" dirty="0"/>
              <a:t>another Link object, although it may look like it does. The </a:t>
            </a:r>
            <a:r>
              <a:rPr lang="en-PH" b="1" dirty="0"/>
              <a:t>next</a:t>
            </a:r>
            <a:r>
              <a:rPr lang="en-PH" dirty="0"/>
              <a:t> field of type Link is </a:t>
            </a:r>
            <a:r>
              <a:rPr lang="en-PH" b="1" dirty="0"/>
              <a:t>only a reference to another link, not an object</a:t>
            </a:r>
            <a:r>
              <a:rPr lang="en-PH" dirty="0"/>
              <a:t>. </a:t>
            </a:r>
          </a:p>
          <a:p>
            <a:pPr marL="0" indent="0" algn="just">
              <a:buNone/>
            </a:pPr>
            <a:r>
              <a:rPr lang="en-PH" dirty="0"/>
              <a:t>A </a:t>
            </a:r>
            <a:r>
              <a:rPr lang="en-PH" b="1" dirty="0"/>
              <a:t>reference</a:t>
            </a:r>
            <a:r>
              <a:rPr lang="en-PH" dirty="0"/>
              <a:t> is a number that refers to an object. It’s </a:t>
            </a:r>
            <a:r>
              <a:rPr lang="en-PH" b="1" dirty="0"/>
              <a:t>the object’s address in the computer’s memory</a:t>
            </a:r>
            <a:r>
              <a:rPr lang="en-PH" dirty="0"/>
              <a:t>, but you don’t need to know its value; you just treat it as a magic number that tells you where the object is.</a:t>
            </a:r>
          </a:p>
        </p:txBody>
      </p:sp>
      <p:pic>
        <p:nvPicPr>
          <p:cNvPr id="10" name="Picture 9">
            <a:extLst>
              <a:ext uri="{FF2B5EF4-FFF2-40B4-BE49-F238E27FC236}">
                <a16:creationId xmlns:a16="http://schemas.microsoft.com/office/drawing/2014/main" id="{528CCE56-4EE6-430B-A91D-4EF934706B0E}"/>
              </a:ext>
            </a:extLst>
          </p:cNvPr>
          <p:cNvPicPr>
            <a:picLocks noChangeAspect="1"/>
          </p:cNvPicPr>
          <p:nvPr/>
        </p:nvPicPr>
        <p:blipFill>
          <a:blip r:embed="rId3"/>
          <a:stretch>
            <a:fillRect/>
          </a:stretch>
        </p:blipFill>
        <p:spPr>
          <a:xfrm>
            <a:off x="3080658" y="1505645"/>
            <a:ext cx="5399314" cy="1978449"/>
          </a:xfrm>
          <a:prstGeom prst="rect">
            <a:avLst/>
          </a:prstGeom>
        </p:spPr>
      </p:pic>
    </p:spTree>
    <p:extLst>
      <p:ext uri="{BB962C8B-B14F-4D97-AF65-F5344CB8AC3E}">
        <p14:creationId xmlns:p14="http://schemas.microsoft.com/office/powerpoint/2010/main" val="120035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70EA9216-1275-41C5-9725-EC5789E11944}"/>
              </a:ext>
            </a:extLst>
          </p:cNvPr>
          <p:cNvPicPr>
            <a:picLocks noChangeAspect="1"/>
          </p:cNvPicPr>
          <p:nvPr/>
        </p:nvPicPr>
        <p:blipFill rotWithShape="1">
          <a:blip r:embed="rId3"/>
          <a:srcRect t="2357" b="953"/>
          <a:stretch/>
        </p:blipFill>
        <p:spPr>
          <a:xfrm>
            <a:off x="4912180" y="522513"/>
            <a:ext cx="5676900" cy="5562601"/>
          </a:xfrm>
          <a:prstGeom prst="rect">
            <a:avLst/>
          </a:prstGeom>
        </p:spPr>
      </p:pic>
      <p:pic>
        <p:nvPicPr>
          <p:cNvPr id="12" name="Picture 11">
            <a:extLst>
              <a:ext uri="{FF2B5EF4-FFF2-40B4-BE49-F238E27FC236}">
                <a16:creationId xmlns:a16="http://schemas.microsoft.com/office/drawing/2014/main" id="{BD73D6D4-ECCD-4744-9030-D3BFA1FE9747}"/>
              </a:ext>
            </a:extLst>
          </p:cNvPr>
          <p:cNvPicPr>
            <a:picLocks noChangeAspect="1"/>
          </p:cNvPicPr>
          <p:nvPr/>
        </p:nvPicPr>
        <p:blipFill>
          <a:blip r:embed="rId4"/>
          <a:stretch>
            <a:fillRect/>
          </a:stretch>
        </p:blipFill>
        <p:spPr>
          <a:xfrm>
            <a:off x="914400" y="2272729"/>
            <a:ext cx="3888383" cy="744311"/>
          </a:xfrm>
          <a:prstGeom prst="rect">
            <a:avLst/>
          </a:prstGeom>
        </p:spPr>
      </p:pic>
      <p:pic>
        <p:nvPicPr>
          <p:cNvPr id="16" name="Picture 15">
            <a:extLst>
              <a:ext uri="{FF2B5EF4-FFF2-40B4-BE49-F238E27FC236}">
                <a16:creationId xmlns:a16="http://schemas.microsoft.com/office/drawing/2014/main" id="{A1E9212F-11CA-4F8E-8442-A3F65144FFA1}"/>
              </a:ext>
            </a:extLst>
          </p:cNvPr>
          <p:cNvPicPr>
            <a:picLocks noChangeAspect="1"/>
          </p:cNvPicPr>
          <p:nvPr/>
        </p:nvPicPr>
        <p:blipFill>
          <a:blip r:embed="rId5"/>
          <a:stretch>
            <a:fillRect/>
          </a:stretch>
        </p:blipFill>
        <p:spPr>
          <a:xfrm>
            <a:off x="881742" y="2751533"/>
            <a:ext cx="3363686" cy="798385"/>
          </a:xfrm>
          <a:prstGeom prst="rect">
            <a:avLst/>
          </a:prstGeom>
        </p:spPr>
      </p:pic>
    </p:spTree>
    <p:extLst>
      <p:ext uri="{BB962C8B-B14F-4D97-AF65-F5344CB8AC3E}">
        <p14:creationId xmlns:p14="http://schemas.microsoft.com/office/powerpoint/2010/main" val="406732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Relationship, Not Position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494745"/>
            <a:ext cx="10515600" cy="4525055"/>
          </a:xfrm>
        </p:spPr>
        <p:txBody>
          <a:bodyPr>
            <a:normAutofit fontScale="92500" lnSpcReduction="10000"/>
          </a:bodyPr>
          <a:lstStyle/>
          <a:p>
            <a:pPr marL="0" indent="0">
              <a:buNone/>
            </a:pPr>
            <a:r>
              <a:rPr lang="en-PH" sz="3200" dirty="0"/>
              <a:t>In an </a:t>
            </a:r>
            <a:r>
              <a:rPr lang="en-PH" sz="3200" b="1" dirty="0"/>
              <a:t>array</a:t>
            </a:r>
            <a:r>
              <a:rPr lang="en-PH" sz="3200" dirty="0"/>
              <a:t> each item occupies a particular position. This position can be </a:t>
            </a:r>
            <a:r>
              <a:rPr lang="en-PH" sz="3200" b="1" dirty="0"/>
              <a:t>directly accessed </a:t>
            </a:r>
            <a:r>
              <a:rPr lang="en-PH" sz="3200" dirty="0"/>
              <a:t>using an index number. </a:t>
            </a:r>
          </a:p>
          <a:p>
            <a:pPr marL="0" indent="0">
              <a:buNone/>
            </a:pPr>
            <a:endParaRPr lang="en-PH" sz="3200" dirty="0"/>
          </a:p>
          <a:p>
            <a:pPr marL="0" indent="0">
              <a:buNone/>
            </a:pPr>
            <a:r>
              <a:rPr lang="en-PH" sz="3200" dirty="0"/>
              <a:t>In a </a:t>
            </a:r>
            <a:r>
              <a:rPr lang="en-PH" sz="3200" b="1" dirty="0"/>
              <a:t>linked lis</a:t>
            </a:r>
            <a:r>
              <a:rPr lang="en-PH" sz="3200" dirty="0"/>
              <a:t>t the only way to find a particular element is to follow along the chain of elements. It’s more like human </a:t>
            </a:r>
            <a:r>
              <a:rPr lang="en-PH" sz="3200" b="1" dirty="0"/>
              <a:t>relations</a:t>
            </a:r>
            <a:r>
              <a:rPr lang="en-PH" sz="3200" dirty="0"/>
              <a:t>. </a:t>
            </a:r>
          </a:p>
          <a:p>
            <a:pPr marL="0" indent="0">
              <a:buNone/>
            </a:pPr>
            <a:endParaRPr lang="en-PH" sz="3200" dirty="0"/>
          </a:p>
          <a:p>
            <a:pPr marL="0" indent="0">
              <a:buNone/>
            </a:pPr>
            <a:r>
              <a:rPr lang="en-PH" sz="3200" dirty="0"/>
              <a:t>Scenario:</a:t>
            </a:r>
          </a:p>
          <a:p>
            <a:pPr marL="0" indent="0">
              <a:buNone/>
            </a:pPr>
            <a:r>
              <a:rPr lang="en-PH" sz="3200" dirty="0"/>
              <a:t>Maybe you ask Harry where Bob is. Harry doesn’t know, but he thinks Jane might know, so you go and ask Jane. Jane saw Bob leave the office with Sally, so you call Sally’s cell phone, etc.</a:t>
            </a:r>
          </a:p>
        </p:txBody>
      </p:sp>
    </p:spTree>
    <p:extLst>
      <p:ext uri="{BB962C8B-B14F-4D97-AF65-F5344CB8AC3E}">
        <p14:creationId xmlns:p14="http://schemas.microsoft.com/office/powerpoint/2010/main" val="28385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Characteristics of 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394426"/>
          </a:xfrm>
        </p:spPr>
        <p:txBody>
          <a:bodyPr>
            <a:normAutofit lnSpcReduction="10000"/>
          </a:bodyPr>
          <a:lstStyle/>
          <a:p>
            <a:pPr marL="0" indent="0" algn="just">
              <a:buNone/>
            </a:pPr>
            <a:r>
              <a:rPr lang="en-PH" sz="3200" dirty="0"/>
              <a:t>Linked lists as a data structure have the following characteristics:</a:t>
            </a:r>
          </a:p>
          <a:p>
            <a:pPr marL="514350" indent="-514350" algn="just">
              <a:buAutoNum type="arabicPeriod"/>
            </a:pPr>
            <a:r>
              <a:rPr lang="en-PH" b="1" dirty="0"/>
              <a:t>Insertion</a:t>
            </a:r>
            <a:r>
              <a:rPr lang="en-PH" dirty="0"/>
              <a:t> is O(1) for the insert action</a:t>
            </a:r>
          </a:p>
          <a:p>
            <a:pPr marL="514350" indent="-514350" algn="just">
              <a:buAutoNum type="arabicPeriod"/>
            </a:pPr>
            <a:r>
              <a:rPr lang="en-PH" b="1" dirty="0"/>
              <a:t>Deletion</a:t>
            </a:r>
            <a:r>
              <a:rPr lang="en-PH" dirty="0"/>
              <a:t> is O(n)</a:t>
            </a:r>
          </a:p>
          <a:p>
            <a:pPr marL="514350" indent="-514350" algn="just">
              <a:buAutoNum type="arabicPeriod"/>
            </a:pPr>
            <a:r>
              <a:rPr lang="en-PH" b="1" dirty="0"/>
              <a:t>Searching</a:t>
            </a:r>
            <a:r>
              <a:rPr lang="en-PH" dirty="0"/>
              <a:t> is O(n)</a:t>
            </a:r>
          </a:p>
          <a:p>
            <a:pPr marL="514350" indent="-514350" algn="just">
              <a:buAutoNum type="arabicPeriod"/>
            </a:pPr>
            <a:r>
              <a:rPr lang="en-PH" b="1" dirty="0"/>
              <a:t>Traversing</a:t>
            </a:r>
            <a:r>
              <a:rPr lang="en-PH" dirty="0"/>
              <a:t> is O(n)</a:t>
            </a:r>
          </a:p>
          <a:p>
            <a:pPr marL="514350" indent="-514350" algn="just">
              <a:buAutoNum type="arabicPeriod"/>
            </a:pPr>
            <a:endParaRPr lang="en-PH" dirty="0"/>
          </a:p>
          <a:p>
            <a:pPr marL="0" indent="0" algn="just">
              <a:buNone/>
            </a:pPr>
            <a:r>
              <a:rPr lang="en-PH" dirty="0"/>
              <a:t>O(n) – means proportional to size of the list or n</a:t>
            </a:r>
          </a:p>
          <a:p>
            <a:pPr marL="0" indent="0" algn="just">
              <a:buNone/>
            </a:pPr>
            <a:r>
              <a:rPr lang="en-PH" dirty="0"/>
              <a:t>O(1) – constant time</a:t>
            </a:r>
          </a:p>
        </p:txBody>
      </p:sp>
    </p:spTree>
    <p:extLst>
      <p:ext uri="{BB962C8B-B14F-4D97-AF65-F5344CB8AC3E}">
        <p14:creationId xmlns:p14="http://schemas.microsoft.com/office/powerpoint/2010/main" val="19545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The Link / Node class</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705124" y="1092037"/>
            <a:ext cx="7015163" cy="5213103"/>
          </a:xfrm>
          <a:prstGeom prst="rect">
            <a:avLst/>
          </a:prstGeom>
        </p:spPr>
      </p:pic>
    </p:spTree>
    <p:extLst>
      <p:ext uri="{BB962C8B-B14F-4D97-AF65-F5344CB8AC3E}">
        <p14:creationId xmlns:p14="http://schemas.microsoft.com/office/powerpoint/2010/main" val="3347091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The </a:t>
            </a:r>
            <a:r>
              <a:rPr lang="en-PH" b="1" dirty="0" err="1">
                <a:latin typeface="+mn-lt"/>
              </a:rPr>
              <a:t>LinkedList</a:t>
            </a:r>
            <a:r>
              <a:rPr lang="en-PH" b="1" dirty="0">
                <a:latin typeface="+mn-lt"/>
              </a:rPr>
              <a:t> class</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565423" y="1128030"/>
            <a:ext cx="6523492" cy="4081606"/>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565423" y="5162927"/>
            <a:ext cx="6709046" cy="934171"/>
          </a:xfrm>
          <a:prstGeom prst="rect">
            <a:avLst/>
          </a:prstGeom>
        </p:spPr>
      </p:pic>
    </p:spTree>
    <p:extLst>
      <p:ext uri="{BB962C8B-B14F-4D97-AF65-F5344CB8AC3E}">
        <p14:creationId xmlns:p14="http://schemas.microsoft.com/office/powerpoint/2010/main" val="273673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10515600" cy="1325563"/>
          </a:xfrm>
        </p:spPr>
        <p:txBody>
          <a:bodyPr/>
          <a:lstStyle/>
          <a:p>
            <a:r>
              <a:rPr lang="en-PH" b="1" dirty="0">
                <a:latin typeface="+mn-lt"/>
              </a:rPr>
              <a:t>Traversing</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494745"/>
            <a:ext cx="10515600" cy="4525055"/>
          </a:xfrm>
        </p:spPr>
        <p:txBody>
          <a:bodyPr>
            <a:normAutofit/>
          </a:bodyPr>
          <a:lstStyle/>
          <a:p>
            <a:pPr marL="0" indent="0" algn="just">
              <a:buNone/>
            </a:pPr>
            <a:r>
              <a:rPr lang="en-PH" sz="3200" dirty="0"/>
              <a:t>You start at the head of the list and continue until you come across a node that is </a:t>
            </a:r>
            <a:r>
              <a:rPr lang="en-PH" sz="3200" i="1" dirty="0"/>
              <a:t>null. </a:t>
            </a:r>
            <a:r>
              <a:rPr lang="en-PH" sz="3200" dirty="0"/>
              <a:t>A simple while loop can be used.</a:t>
            </a:r>
          </a:p>
          <a:p>
            <a:pPr marL="0" indent="0" algn="just">
              <a:buNone/>
            </a:pPr>
            <a:endParaRPr lang="en-PH" sz="3200" i="1" dirty="0"/>
          </a:p>
          <a:p>
            <a:pPr marL="0" indent="0" algn="just">
              <a:buNone/>
            </a:pPr>
            <a:r>
              <a:rPr lang="en-PH" sz="3200" dirty="0"/>
              <a:t>The two cases are as follows:</a:t>
            </a:r>
          </a:p>
          <a:p>
            <a:pPr marL="514350" indent="-514350" algn="just">
              <a:buFont typeface="+mj-lt"/>
              <a:buAutoNum type="arabicPeriod"/>
            </a:pPr>
            <a:r>
              <a:rPr lang="en-PH" sz="3200" dirty="0"/>
              <a:t>node = </a:t>
            </a:r>
            <a:r>
              <a:rPr lang="en-PH" sz="3200" i="1" dirty="0"/>
              <a:t>null</a:t>
            </a:r>
            <a:r>
              <a:rPr lang="en-PH" sz="3200" dirty="0"/>
              <a:t>;, we have exhausted all nodes in the linked list</a:t>
            </a:r>
          </a:p>
          <a:p>
            <a:pPr marL="514350" indent="-514350" algn="just">
              <a:buFont typeface="+mj-lt"/>
              <a:buAutoNum type="arabicPeriod"/>
            </a:pPr>
            <a:r>
              <a:rPr lang="en-PH" sz="3200" dirty="0"/>
              <a:t>we must update the node reference to be </a:t>
            </a:r>
            <a:r>
              <a:rPr lang="en-PH" sz="3200" dirty="0" err="1"/>
              <a:t>node.Next</a:t>
            </a:r>
            <a:endParaRPr lang="en-PH" sz="3200" dirty="0"/>
          </a:p>
        </p:txBody>
      </p:sp>
    </p:spTree>
    <p:extLst>
      <p:ext uri="{BB962C8B-B14F-4D97-AF65-F5344CB8AC3E}">
        <p14:creationId xmlns:p14="http://schemas.microsoft.com/office/powerpoint/2010/main" val="261046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Display the whole list by traversing</a:t>
            </a:r>
          </a:p>
        </p:txBody>
      </p:sp>
      <p:pic>
        <p:nvPicPr>
          <p:cNvPr id="4" name="Picture 3"/>
          <p:cNvPicPr>
            <a:picLocks noChangeAspect="1"/>
          </p:cNvPicPr>
          <p:nvPr/>
        </p:nvPicPr>
        <p:blipFill>
          <a:blip r:embed="rId2"/>
          <a:stretch>
            <a:fillRect/>
          </a:stretch>
        </p:blipFill>
        <p:spPr>
          <a:xfrm>
            <a:off x="2461846" y="1012371"/>
            <a:ext cx="7681831" cy="5290797"/>
          </a:xfrm>
          <a:prstGeom prst="rect">
            <a:avLst/>
          </a:prstGeom>
        </p:spPr>
      </p:pic>
    </p:spTree>
    <p:extLst>
      <p:ext uri="{BB962C8B-B14F-4D97-AF65-F5344CB8AC3E}">
        <p14:creationId xmlns:p14="http://schemas.microsoft.com/office/powerpoint/2010/main" val="987639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Display the whole list by traversing</a:t>
            </a:r>
          </a:p>
        </p:txBody>
      </p:sp>
      <p:pic>
        <p:nvPicPr>
          <p:cNvPr id="2" name="Picture 1"/>
          <p:cNvPicPr>
            <a:picLocks noChangeAspect="1"/>
          </p:cNvPicPr>
          <p:nvPr/>
        </p:nvPicPr>
        <p:blipFill>
          <a:blip r:embed="rId3"/>
          <a:stretch>
            <a:fillRect/>
          </a:stretch>
        </p:blipFill>
        <p:spPr>
          <a:xfrm>
            <a:off x="2259762" y="1592035"/>
            <a:ext cx="7379538" cy="3894364"/>
          </a:xfrm>
          <a:prstGeom prst="rect">
            <a:avLst/>
          </a:prstGeom>
        </p:spPr>
      </p:pic>
    </p:spTree>
    <p:extLst>
      <p:ext uri="{BB962C8B-B14F-4D97-AF65-F5344CB8AC3E}">
        <p14:creationId xmlns:p14="http://schemas.microsoft.com/office/powerpoint/2010/main" val="140164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Recap: Arrays</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r>
              <a:rPr lang="en-PH" dirty="0"/>
              <a:t>The array is the most commonly used data storage structure; it’s built into most programming languages.</a:t>
            </a:r>
          </a:p>
          <a:p>
            <a:r>
              <a:rPr lang="en-PH" dirty="0"/>
              <a:t>Why not use arrays for everything?</a:t>
            </a:r>
            <a:endParaRPr lang="en-PH" sz="2800" dirty="0"/>
          </a:p>
        </p:txBody>
      </p:sp>
    </p:spTree>
    <p:extLst>
      <p:ext uri="{BB962C8B-B14F-4D97-AF65-F5344CB8AC3E}">
        <p14:creationId xmlns:p14="http://schemas.microsoft.com/office/powerpoint/2010/main" val="171776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494745"/>
            <a:ext cx="10515600" cy="4525055"/>
          </a:xfrm>
        </p:spPr>
        <p:txBody>
          <a:bodyPr>
            <a:normAutofit/>
          </a:bodyPr>
          <a:lstStyle/>
          <a:p>
            <a:pPr marL="0" indent="0" algn="just">
              <a:buNone/>
            </a:pPr>
            <a:r>
              <a:rPr lang="en-PH" dirty="0"/>
              <a:t>In general, when people talk about insertion with respect to linked lists of any form they implicitly refer to the adding of a node to the tail of the list.</a:t>
            </a:r>
          </a:p>
          <a:p>
            <a:pPr marL="0" indent="0" algn="just">
              <a:buNone/>
            </a:pPr>
            <a:endParaRPr lang="en-PH" sz="3200" dirty="0"/>
          </a:p>
          <a:p>
            <a:pPr marL="0" indent="0" algn="just">
              <a:buNone/>
            </a:pPr>
            <a:r>
              <a:rPr lang="en-PH" dirty="0"/>
              <a:t>Adding a node to a singly linked list has only two cases:</a:t>
            </a:r>
          </a:p>
          <a:p>
            <a:pPr marL="514350" indent="-514350" algn="just">
              <a:buAutoNum type="arabicPeriod"/>
            </a:pPr>
            <a:r>
              <a:rPr lang="en-PH" dirty="0"/>
              <a:t>head = null; in which case the node we are adding is now both the head and tail of the list</a:t>
            </a:r>
          </a:p>
          <a:p>
            <a:pPr marL="514350" indent="-514350" algn="just">
              <a:buAutoNum type="arabicPeriod"/>
            </a:pPr>
            <a:r>
              <a:rPr lang="en-PH" dirty="0"/>
              <a:t>we simply need to append our node onto the end of the list updating the tail reference appropriately</a:t>
            </a:r>
          </a:p>
          <a:p>
            <a:pPr marL="0" indent="0" algn="just">
              <a:buNone/>
            </a:pPr>
            <a:endParaRPr lang="en-PH" sz="3200" dirty="0"/>
          </a:p>
        </p:txBody>
      </p:sp>
    </p:spTree>
    <p:extLst>
      <p:ext uri="{BB962C8B-B14F-4D97-AF65-F5344CB8AC3E}">
        <p14:creationId xmlns:p14="http://schemas.microsoft.com/office/powerpoint/2010/main" val="213741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Insertion</a:t>
            </a:r>
          </a:p>
        </p:txBody>
      </p:sp>
      <p:graphicFrame>
        <p:nvGraphicFramePr>
          <p:cNvPr id="2" name="Content Placeholder 1">
            <a:extLst>
              <a:ext uri="{FF2B5EF4-FFF2-40B4-BE49-F238E27FC236}">
                <a16:creationId xmlns:a16="http://schemas.microsoft.com/office/drawing/2014/main" id="{C8C2806A-B6E2-4DE8-9D6B-4A67132ED104}"/>
              </a:ext>
            </a:extLst>
          </p:cNvPr>
          <p:cNvGraphicFramePr>
            <a:graphicFrameLocks noGrp="1"/>
          </p:cNvGraphicFramePr>
          <p:nvPr>
            <p:ph idx="1"/>
            <p:extLst>
              <p:ext uri="{D42A27DB-BD31-4B8C-83A1-F6EECF244321}">
                <p14:modId xmlns:p14="http://schemas.microsoft.com/office/powerpoint/2010/main" val="1419828857"/>
              </p:ext>
            </p:extLst>
          </p:nvPr>
        </p:nvGraphicFramePr>
        <p:xfrm>
          <a:off x="944217" y="1719238"/>
          <a:ext cx="10614991" cy="4038630"/>
        </p:xfrm>
        <a:graphic>
          <a:graphicData uri="http://schemas.openxmlformats.org/drawingml/2006/table">
            <a:tbl>
              <a:tblPr/>
              <a:tblGrid>
                <a:gridCol w="877696">
                  <a:extLst>
                    <a:ext uri="{9D8B030D-6E8A-4147-A177-3AD203B41FA5}">
                      <a16:colId xmlns:a16="http://schemas.microsoft.com/office/drawing/2014/main" val="1023159521"/>
                    </a:ext>
                  </a:extLst>
                </a:gridCol>
                <a:gridCol w="1994713">
                  <a:extLst>
                    <a:ext uri="{9D8B030D-6E8A-4147-A177-3AD203B41FA5}">
                      <a16:colId xmlns:a16="http://schemas.microsoft.com/office/drawing/2014/main" val="1001550787"/>
                    </a:ext>
                  </a:extLst>
                </a:gridCol>
                <a:gridCol w="7742582">
                  <a:extLst>
                    <a:ext uri="{9D8B030D-6E8A-4147-A177-3AD203B41FA5}">
                      <a16:colId xmlns:a16="http://schemas.microsoft.com/office/drawing/2014/main" val="4023620855"/>
                    </a:ext>
                  </a:extLst>
                </a:gridCol>
              </a:tblGrid>
              <a:tr h="1238040">
                <a:tc>
                  <a:txBody>
                    <a:bodyPr/>
                    <a:lstStyle/>
                    <a:p>
                      <a:pPr algn="l" fontAlgn="t"/>
                      <a:r>
                        <a:rPr lang="en-PH" sz="2000" dirty="0">
                          <a:solidFill>
                            <a:schemeClr val="tx1"/>
                          </a:solidFill>
                          <a:effectLst/>
                          <a:latin typeface="+mn-lt"/>
                        </a:rPr>
                        <a:t>1</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b="1" u="none" strike="noStrike" dirty="0">
                          <a:solidFill>
                            <a:schemeClr val="tx1"/>
                          </a:solidFill>
                          <a:effectLst/>
                          <a:latin typeface="+mn-lt"/>
                        </a:rPr>
                        <a:t>Insertion at beginning</a:t>
                      </a:r>
                      <a:endParaRPr lang="en-PH" sz="2400" b="1"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chemeClr val="tx1"/>
                          </a:solidFill>
                          <a:effectLst/>
                          <a:latin typeface="+mn-lt"/>
                        </a:rPr>
                        <a:t>It involves inserting any element at the front of the list. We just need to a few link adjustments to make the new node as the head of the list.</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4629613"/>
                  </a:ext>
                </a:extLst>
              </a:tr>
              <a:tr h="1415939">
                <a:tc>
                  <a:txBody>
                    <a:bodyPr/>
                    <a:lstStyle/>
                    <a:p>
                      <a:pPr algn="l" fontAlgn="t"/>
                      <a:r>
                        <a:rPr lang="en-PH" sz="2000" dirty="0">
                          <a:solidFill>
                            <a:schemeClr val="tx1"/>
                          </a:solidFill>
                          <a:effectLst/>
                          <a:latin typeface="+mn-lt"/>
                        </a:rPr>
                        <a:t>2</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PH" sz="2400" b="1" u="none" strike="noStrike" dirty="0">
                          <a:solidFill>
                            <a:schemeClr val="tx1"/>
                          </a:solidFill>
                          <a:effectLst/>
                          <a:latin typeface="+mn-lt"/>
                        </a:rPr>
                        <a:t>Insertion at end of the list</a:t>
                      </a:r>
                      <a:endParaRPr lang="en-PH" sz="2400" b="1"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PH" sz="2400" dirty="0">
                          <a:solidFill>
                            <a:schemeClr val="tx1"/>
                          </a:solidFill>
                          <a:effectLst/>
                          <a:latin typeface="+mn-lt"/>
                        </a:rPr>
                        <a:t>It involves insertion at the last of the linked list. The new node can be inserted as the only node in the list or it can be inserted as the last one.</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051663"/>
                  </a:ext>
                </a:extLst>
              </a:tr>
              <a:tr h="1384651">
                <a:tc>
                  <a:txBody>
                    <a:bodyPr/>
                    <a:lstStyle/>
                    <a:p>
                      <a:pPr algn="l" fontAlgn="t"/>
                      <a:r>
                        <a:rPr lang="en-PH" sz="2000">
                          <a:solidFill>
                            <a:schemeClr val="tx1"/>
                          </a:solidFill>
                          <a:effectLst/>
                          <a:latin typeface="+mn-lt"/>
                        </a:rPr>
                        <a:t>3</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b="1" u="none" strike="noStrike" dirty="0">
                          <a:solidFill>
                            <a:schemeClr val="tx1"/>
                          </a:solidFill>
                          <a:effectLst/>
                          <a:latin typeface="+mn-lt"/>
                        </a:rPr>
                        <a:t>Insertion after specified node</a:t>
                      </a:r>
                      <a:endParaRPr lang="en-PH" sz="2400" b="1" dirty="0">
                        <a:solidFill>
                          <a:schemeClr val="tx1"/>
                        </a:solidFill>
                        <a:effectLst/>
                        <a:latin typeface="+mn-lt"/>
                      </a:endParaRP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chemeClr val="tx1"/>
                          </a:solidFill>
                          <a:effectLst/>
                          <a:latin typeface="+mn-lt"/>
                        </a:rPr>
                        <a:t>It involves insertion after the specified node of the linked list. We need to skip the desired number of nodes in order to reach the node after which the new node will be inserted. </a:t>
                      </a:r>
                    </a:p>
                  </a:txBody>
                  <a:tcPr marL="34276" marR="34276" marT="34276" marB="342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695020"/>
                  </a:ext>
                </a:extLst>
              </a:tr>
            </a:tbl>
          </a:graphicData>
        </a:graphic>
      </p:graphicFrame>
    </p:spTree>
    <p:extLst>
      <p:ext uri="{BB962C8B-B14F-4D97-AF65-F5344CB8AC3E}">
        <p14:creationId xmlns:p14="http://schemas.microsoft.com/office/powerpoint/2010/main" val="7639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Insert at the beginning</a:t>
            </a:r>
          </a:p>
        </p:txBody>
      </p:sp>
      <p:pic>
        <p:nvPicPr>
          <p:cNvPr id="10" name="Picture 2" descr="Insertion in singly linked list at beginning">
            <a:extLst>
              <a:ext uri="{FF2B5EF4-FFF2-40B4-BE49-F238E27FC236}">
                <a16:creationId xmlns:a16="http://schemas.microsoft.com/office/drawing/2014/main" id="{BE2AD6D6-7349-451D-80A0-5F872022D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2" y="1436669"/>
            <a:ext cx="5888782" cy="2651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7211507" y="3115541"/>
            <a:ext cx="4855586" cy="3196082"/>
          </a:xfrm>
          <a:prstGeom prst="rect">
            <a:avLst/>
          </a:prstGeom>
        </p:spPr>
      </p:pic>
    </p:spTree>
    <p:extLst>
      <p:ext uri="{BB962C8B-B14F-4D97-AF65-F5344CB8AC3E}">
        <p14:creationId xmlns:p14="http://schemas.microsoft.com/office/powerpoint/2010/main" val="200334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Insert at the end of the list</a:t>
            </a:r>
          </a:p>
        </p:txBody>
      </p:sp>
      <p:pic>
        <p:nvPicPr>
          <p:cNvPr id="11" name="Picture 4" descr="inserting node at the last into a non empty list">
            <a:extLst>
              <a:ext uri="{FF2B5EF4-FFF2-40B4-BE49-F238E27FC236}">
                <a16:creationId xmlns:a16="http://schemas.microsoft.com/office/drawing/2014/main" id="{070E1F3A-7883-42D6-8849-8DB5B28A5A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098"/>
          <a:stretch/>
        </p:blipFill>
        <p:spPr bwMode="auto">
          <a:xfrm>
            <a:off x="303823" y="1369106"/>
            <a:ext cx="6180104" cy="25619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7086601" y="2014012"/>
            <a:ext cx="4800841" cy="4267414"/>
          </a:xfrm>
          <a:prstGeom prst="rect">
            <a:avLst/>
          </a:prstGeom>
        </p:spPr>
      </p:pic>
    </p:spTree>
    <p:extLst>
      <p:ext uri="{BB962C8B-B14F-4D97-AF65-F5344CB8AC3E}">
        <p14:creationId xmlns:p14="http://schemas.microsoft.com/office/powerpoint/2010/main" val="1207526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Insertion in singly linked list after specified Node">
            <a:extLst>
              <a:ext uri="{FF2B5EF4-FFF2-40B4-BE49-F238E27FC236}">
                <a16:creationId xmlns:a16="http://schemas.microsoft.com/office/drawing/2014/main" id="{8DB7357F-7C24-4CC7-80FB-6AC1FC8E3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6" y="1943923"/>
            <a:ext cx="6619578" cy="30519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Insert after a specific index</a:t>
            </a:r>
          </a:p>
        </p:txBody>
      </p:sp>
    </p:spTree>
    <p:extLst>
      <p:ext uri="{BB962C8B-B14F-4D97-AF65-F5344CB8AC3E}">
        <p14:creationId xmlns:p14="http://schemas.microsoft.com/office/powerpoint/2010/main" val="362644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10515600" cy="1325563"/>
          </a:xfrm>
        </p:spPr>
        <p:txBody>
          <a:bodyPr/>
          <a:lstStyle/>
          <a:p>
            <a:r>
              <a:rPr lang="en-PH" b="1" dirty="0">
                <a:latin typeface="+mn-lt"/>
              </a:rPr>
              <a:t>Deletion</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494745"/>
            <a:ext cx="10515600" cy="4525055"/>
          </a:xfrm>
        </p:spPr>
        <p:txBody>
          <a:bodyPr>
            <a:normAutofit fontScale="92500" lnSpcReduction="10000"/>
          </a:bodyPr>
          <a:lstStyle/>
          <a:p>
            <a:pPr marL="0" indent="0" algn="just">
              <a:buNone/>
            </a:pPr>
            <a:r>
              <a:rPr lang="en-PH" sz="3200" dirty="0"/>
              <a:t>Deleting a node from a linked list is straightforward but there are a few cases we need to account for:</a:t>
            </a:r>
          </a:p>
          <a:p>
            <a:pPr marL="0" indent="0" algn="just">
              <a:buNone/>
            </a:pPr>
            <a:endParaRPr lang="en-PH" sz="3200" dirty="0"/>
          </a:p>
          <a:p>
            <a:pPr marL="514350" indent="-514350" algn="just">
              <a:buAutoNum type="arabicPeriod"/>
            </a:pPr>
            <a:r>
              <a:rPr lang="en-PH" sz="3200" dirty="0"/>
              <a:t>the list is empty</a:t>
            </a:r>
          </a:p>
          <a:p>
            <a:pPr marL="514350" indent="-514350" algn="just">
              <a:buAutoNum type="arabicPeriod"/>
            </a:pPr>
            <a:r>
              <a:rPr lang="en-PH" sz="3200" dirty="0"/>
              <a:t>the node to remove is the only node in the linked list</a:t>
            </a:r>
          </a:p>
          <a:p>
            <a:pPr marL="514350" indent="-514350" algn="just">
              <a:buAutoNum type="arabicPeriod"/>
            </a:pPr>
            <a:r>
              <a:rPr lang="en-PH" sz="3200" dirty="0"/>
              <a:t>we are removing the head node</a:t>
            </a:r>
          </a:p>
          <a:p>
            <a:pPr marL="514350" indent="-514350" algn="just">
              <a:buAutoNum type="arabicPeriod"/>
            </a:pPr>
            <a:r>
              <a:rPr lang="en-PH" sz="3200" dirty="0"/>
              <a:t>we are removing the tail node</a:t>
            </a:r>
          </a:p>
          <a:p>
            <a:pPr marL="514350" indent="-514350" algn="just">
              <a:buAutoNum type="arabicPeriod"/>
            </a:pPr>
            <a:r>
              <a:rPr lang="en-PH" sz="3200" dirty="0"/>
              <a:t>the node to remove is somewhere in between the head and tail</a:t>
            </a:r>
          </a:p>
          <a:p>
            <a:pPr marL="514350" indent="-514350" algn="just">
              <a:buAutoNum type="arabicPeriod"/>
            </a:pPr>
            <a:r>
              <a:rPr lang="en-PH" sz="3200" dirty="0"/>
              <a:t>the item to remove doesn't exist in the linked list</a:t>
            </a:r>
          </a:p>
        </p:txBody>
      </p:sp>
    </p:spTree>
    <p:extLst>
      <p:ext uri="{BB962C8B-B14F-4D97-AF65-F5344CB8AC3E}">
        <p14:creationId xmlns:p14="http://schemas.microsoft.com/office/powerpoint/2010/main" val="3065677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Deletion</a:t>
            </a:r>
          </a:p>
        </p:txBody>
      </p:sp>
      <p:graphicFrame>
        <p:nvGraphicFramePr>
          <p:cNvPr id="2" name="Content Placeholder 1">
            <a:extLst>
              <a:ext uri="{FF2B5EF4-FFF2-40B4-BE49-F238E27FC236}">
                <a16:creationId xmlns:a16="http://schemas.microsoft.com/office/drawing/2014/main" id="{C8C2806A-B6E2-4DE8-9D6B-4A67132ED104}"/>
              </a:ext>
            </a:extLst>
          </p:cNvPr>
          <p:cNvGraphicFramePr>
            <a:graphicFrameLocks noGrp="1"/>
          </p:cNvGraphicFramePr>
          <p:nvPr>
            <p:ph idx="1"/>
            <p:extLst>
              <p:ext uri="{D42A27DB-BD31-4B8C-83A1-F6EECF244321}">
                <p14:modId xmlns:p14="http://schemas.microsoft.com/office/powerpoint/2010/main" val="2625746711"/>
              </p:ext>
            </p:extLst>
          </p:nvPr>
        </p:nvGraphicFramePr>
        <p:xfrm>
          <a:off x="944217" y="1719238"/>
          <a:ext cx="10614991" cy="4020279"/>
        </p:xfrm>
        <a:graphic>
          <a:graphicData uri="http://schemas.openxmlformats.org/drawingml/2006/table">
            <a:tbl>
              <a:tblPr/>
              <a:tblGrid>
                <a:gridCol w="636105">
                  <a:extLst>
                    <a:ext uri="{9D8B030D-6E8A-4147-A177-3AD203B41FA5}">
                      <a16:colId xmlns:a16="http://schemas.microsoft.com/office/drawing/2014/main" val="1023159521"/>
                    </a:ext>
                  </a:extLst>
                </a:gridCol>
                <a:gridCol w="2156242">
                  <a:extLst>
                    <a:ext uri="{9D8B030D-6E8A-4147-A177-3AD203B41FA5}">
                      <a16:colId xmlns:a16="http://schemas.microsoft.com/office/drawing/2014/main" val="1001550787"/>
                    </a:ext>
                  </a:extLst>
                </a:gridCol>
                <a:gridCol w="7822644">
                  <a:extLst>
                    <a:ext uri="{9D8B030D-6E8A-4147-A177-3AD203B41FA5}">
                      <a16:colId xmlns:a16="http://schemas.microsoft.com/office/drawing/2014/main" val="4023620855"/>
                    </a:ext>
                  </a:extLst>
                </a:gridCol>
              </a:tblGrid>
              <a:tr h="1238040">
                <a:tc>
                  <a:txBody>
                    <a:bodyPr/>
                    <a:lstStyle/>
                    <a:p>
                      <a:pPr algn="l" fontAlgn="t"/>
                      <a:r>
                        <a:rPr lang="en-PH" sz="2000">
                          <a:solidFill>
                            <a:srgbClr val="000000"/>
                          </a:solidFill>
                          <a:effectLst/>
                          <a:latin typeface="+mn-lt"/>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b="1" u="none" strike="noStrike" dirty="0">
                          <a:solidFill>
                            <a:schemeClr val="tx1"/>
                          </a:solidFill>
                          <a:effectLst/>
                          <a:latin typeface="+mn-lt"/>
                        </a:rPr>
                        <a:t>Deletion at beginning</a:t>
                      </a:r>
                      <a:endParaRPr lang="en-PH" sz="2400" b="1" dirty="0">
                        <a:solidFill>
                          <a:schemeClr val="tx1"/>
                        </a:solidFill>
                        <a:effectLst/>
                        <a:latin typeface="+mn-l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rgbClr val="000000"/>
                          </a:solidFill>
                          <a:effectLst/>
                          <a:latin typeface="+mn-lt"/>
                        </a:rPr>
                        <a:t>It involves deletion of a node from the beginning of the list. This is the simplest operation among all. It just need a few adjustments in the node references.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4629613"/>
                  </a:ext>
                </a:extLst>
              </a:tr>
              <a:tr h="1197279">
                <a:tc>
                  <a:txBody>
                    <a:bodyPr/>
                    <a:lstStyle/>
                    <a:p>
                      <a:pPr algn="l" fontAlgn="t"/>
                      <a:r>
                        <a:rPr lang="en-PH" sz="2000">
                          <a:solidFill>
                            <a:srgbClr val="000000"/>
                          </a:solidFill>
                          <a:effectLst/>
                          <a:latin typeface="+mn-lt"/>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PH" sz="2400" b="1" u="none" strike="noStrike" dirty="0">
                          <a:solidFill>
                            <a:schemeClr val="tx1"/>
                          </a:solidFill>
                          <a:effectLst/>
                          <a:latin typeface="+mn-lt"/>
                        </a:rPr>
                        <a:t>Deletion at the end of the list</a:t>
                      </a:r>
                      <a:endParaRPr lang="en-PH" sz="2400" b="1" dirty="0">
                        <a:solidFill>
                          <a:schemeClr val="tx1"/>
                        </a:solidFill>
                        <a:effectLst/>
                        <a:latin typeface="+mn-l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PH" sz="2400" dirty="0">
                          <a:solidFill>
                            <a:srgbClr val="000000"/>
                          </a:solidFill>
                          <a:effectLst/>
                          <a:latin typeface="+mn-lt"/>
                        </a:rPr>
                        <a:t>It involves deleting the last node of the list. The list can either be empty or full.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5051663"/>
                  </a:ext>
                </a:extLst>
              </a:tr>
              <a:tr h="1384651">
                <a:tc>
                  <a:txBody>
                    <a:bodyPr/>
                    <a:lstStyle/>
                    <a:p>
                      <a:pPr algn="l" fontAlgn="t"/>
                      <a:r>
                        <a:rPr lang="en-PH" sz="2000">
                          <a:solidFill>
                            <a:srgbClr val="000000"/>
                          </a:solidFill>
                          <a:effectLst/>
                          <a:latin typeface="+mn-lt"/>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b="1" u="none" strike="noStrike" dirty="0">
                          <a:solidFill>
                            <a:schemeClr val="tx1"/>
                          </a:solidFill>
                          <a:effectLst/>
                          <a:latin typeface="+mn-lt"/>
                        </a:rPr>
                        <a:t>Deletion of specified node</a:t>
                      </a:r>
                      <a:endParaRPr lang="en-PH" sz="2400" b="1" dirty="0">
                        <a:solidFill>
                          <a:schemeClr val="tx1"/>
                        </a:solidFill>
                        <a:effectLst/>
                        <a:latin typeface="+mn-lt"/>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PH" sz="2400" dirty="0">
                          <a:solidFill>
                            <a:srgbClr val="000000"/>
                          </a:solidFill>
                          <a:effectLst/>
                          <a:latin typeface="+mn-lt"/>
                        </a:rPr>
                        <a:t>It involves deleting the node on the specified index of the list. We need to skip the desired number of nodes to reach the node after which the node will be deleted. This requires traversing through the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695020"/>
                  </a:ext>
                </a:extLst>
              </a:tr>
            </a:tbl>
          </a:graphicData>
        </a:graphic>
      </p:graphicFrame>
    </p:spTree>
    <p:extLst>
      <p:ext uri="{BB962C8B-B14F-4D97-AF65-F5344CB8AC3E}">
        <p14:creationId xmlns:p14="http://schemas.microsoft.com/office/powerpoint/2010/main" val="493863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Delete first element</a:t>
            </a:r>
          </a:p>
        </p:txBody>
      </p:sp>
      <p:pic>
        <p:nvPicPr>
          <p:cNvPr id="4" name="Picture 3"/>
          <p:cNvPicPr>
            <a:picLocks noChangeAspect="1"/>
          </p:cNvPicPr>
          <p:nvPr/>
        </p:nvPicPr>
        <p:blipFill>
          <a:blip r:embed="rId2"/>
          <a:stretch>
            <a:fillRect/>
          </a:stretch>
        </p:blipFill>
        <p:spPr>
          <a:xfrm>
            <a:off x="3422089" y="3914206"/>
            <a:ext cx="8579363" cy="2519590"/>
          </a:xfrm>
          <a:prstGeom prst="rect">
            <a:avLst/>
          </a:prstGeom>
        </p:spPr>
      </p:pic>
      <p:pic>
        <p:nvPicPr>
          <p:cNvPr id="10" name="Picture 2" descr="DS Deletion in singly linked list at beginning">
            <a:extLst>
              <a:ext uri="{FF2B5EF4-FFF2-40B4-BE49-F238E27FC236}">
                <a16:creationId xmlns:a16="http://schemas.microsoft.com/office/drawing/2014/main" id="{80835F99-0859-4116-9A4E-BA8C14210C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1461"/>
          <a:stretch/>
        </p:blipFill>
        <p:spPr bwMode="auto">
          <a:xfrm>
            <a:off x="487988" y="1369106"/>
            <a:ext cx="6268887" cy="2361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1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Delete last element</a:t>
            </a:r>
          </a:p>
        </p:txBody>
      </p:sp>
      <p:pic>
        <p:nvPicPr>
          <p:cNvPr id="11" name="Picture 4" descr="DS Delete element from end">
            <a:extLst>
              <a:ext uri="{FF2B5EF4-FFF2-40B4-BE49-F238E27FC236}">
                <a16:creationId xmlns:a16="http://schemas.microsoft.com/office/drawing/2014/main" id="{8A96E500-BB41-4C83-91DC-34CB3F2046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172"/>
          <a:stretch/>
        </p:blipFill>
        <p:spPr bwMode="auto">
          <a:xfrm>
            <a:off x="734313" y="1613609"/>
            <a:ext cx="7492814" cy="283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91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303823" y="43543"/>
            <a:ext cx="10515600" cy="1325563"/>
          </a:xfrm>
        </p:spPr>
        <p:txBody>
          <a:bodyPr/>
          <a:lstStyle/>
          <a:p>
            <a:r>
              <a:rPr lang="en-PH" b="1" dirty="0">
                <a:latin typeface="+mn-lt"/>
              </a:rPr>
              <a:t>Delete after a specific node</a:t>
            </a:r>
          </a:p>
        </p:txBody>
      </p:sp>
      <p:pic>
        <p:nvPicPr>
          <p:cNvPr id="10" name="Picture 6" descr="DS Deletion in singly linked list after the specified node">
            <a:extLst>
              <a:ext uri="{FF2B5EF4-FFF2-40B4-BE49-F238E27FC236}">
                <a16:creationId xmlns:a16="http://schemas.microsoft.com/office/drawing/2014/main" id="{057A28E3-AC80-481C-986E-FCDFFEE41A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1895"/>
          <a:stretch/>
        </p:blipFill>
        <p:spPr bwMode="auto">
          <a:xfrm>
            <a:off x="1953846" y="2066565"/>
            <a:ext cx="8041930" cy="31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8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Why not use arrays for everything?</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651118"/>
          </a:xfrm>
        </p:spPr>
        <p:txBody>
          <a:bodyPr>
            <a:normAutofit fontScale="92500" lnSpcReduction="10000"/>
          </a:bodyPr>
          <a:lstStyle/>
          <a:p>
            <a:pPr marL="514350" indent="-514350">
              <a:buFont typeface="+mj-lt"/>
              <a:buAutoNum type="arabicPeriod"/>
            </a:pPr>
            <a:r>
              <a:rPr lang="en-PH" sz="2900" dirty="0"/>
              <a:t>In an </a:t>
            </a:r>
            <a:r>
              <a:rPr lang="en-PH" sz="2900" b="1" dirty="0"/>
              <a:t>unordered array </a:t>
            </a:r>
            <a:r>
              <a:rPr lang="en-PH" sz="2900" dirty="0"/>
              <a:t>you can </a:t>
            </a:r>
            <a:r>
              <a:rPr lang="en-PH" sz="2900" b="1" dirty="0"/>
              <a:t>insert items quickly</a:t>
            </a:r>
            <a:r>
              <a:rPr lang="en-PH" sz="2900" dirty="0"/>
              <a:t>, in constant time, but </a:t>
            </a:r>
            <a:r>
              <a:rPr lang="en-PH" sz="2900" b="1" dirty="0"/>
              <a:t>searching takes longer time</a:t>
            </a:r>
            <a:r>
              <a:rPr lang="en-PH" sz="2900" dirty="0"/>
              <a:t>, proportional to size.</a:t>
            </a:r>
          </a:p>
          <a:p>
            <a:pPr marL="514350" indent="-514350">
              <a:buFont typeface="+mj-lt"/>
              <a:buAutoNum type="arabicPeriod"/>
            </a:pPr>
            <a:r>
              <a:rPr lang="en-PH" sz="2900" dirty="0"/>
              <a:t>In an </a:t>
            </a:r>
            <a:r>
              <a:rPr lang="en-PH" sz="2900" b="1" dirty="0"/>
              <a:t>ordered array </a:t>
            </a:r>
            <a:r>
              <a:rPr lang="en-PH" sz="2900" dirty="0"/>
              <a:t>you can </a:t>
            </a:r>
            <a:r>
              <a:rPr lang="en-PH" sz="2900" b="1" dirty="0"/>
              <a:t>search quickly</a:t>
            </a:r>
            <a:r>
              <a:rPr lang="en-PH" sz="2900" dirty="0"/>
              <a:t>, in constant time, but </a:t>
            </a:r>
            <a:r>
              <a:rPr lang="en-PH" sz="2900" b="1" dirty="0"/>
              <a:t>insertion longer time</a:t>
            </a:r>
            <a:r>
              <a:rPr lang="en-PH" sz="2900" dirty="0"/>
              <a:t>, proportional to size.</a:t>
            </a:r>
          </a:p>
          <a:p>
            <a:pPr marL="514350" indent="-514350">
              <a:buFont typeface="+mj-lt"/>
              <a:buAutoNum type="arabicPeriod"/>
            </a:pPr>
            <a:r>
              <a:rPr lang="en-PH" sz="2900" b="1" dirty="0"/>
              <a:t>For both </a:t>
            </a:r>
            <a:r>
              <a:rPr lang="en-PH" sz="2900" dirty="0"/>
              <a:t>kinds of arrays, </a:t>
            </a:r>
            <a:r>
              <a:rPr lang="en-PH" sz="2900" b="1" dirty="0"/>
              <a:t>deletion takes longer time </a:t>
            </a:r>
            <a:r>
              <a:rPr lang="en-PH" sz="2900" dirty="0"/>
              <a:t>proportional to size because half the items (on the average) must be moved to fill in the hole.</a:t>
            </a:r>
          </a:p>
          <a:p>
            <a:pPr marL="514350" indent="-514350">
              <a:buFont typeface="+mj-lt"/>
              <a:buAutoNum type="arabicPeriod"/>
            </a:pPr>
            <a:r>
              <a:rPr lang="en-PH" sz="2900" dirty="0"/>
              <a:t>The initial size is fixed for static arrays, the initial size is doubled for dynamic arrays with overhead.</a:t>
            </a:r>
          </a:p>
          <a:p>
            <a:pPr marL="514350" indent="-514350">
              <a:buFont typeface="+mj-lt"/>
              <a:buAutoNum type="arabicPeriod"/>
            </a:pPr>
            <a:endParaRPr lang="en-PH" dirty="0"/>
          </a:p>
          <a:p>
            <a:pPr marL="0" indent="0">
              <a:buNone/>
            </a:pPr>
            <a:r>
              <a:rPr lang="en-PH" dirty="0"/>
              <a:t>We need a data structure which is more flexible and can expand to hold the number of items inserted in it. Enter </a:t>
            </a:r>
            <a:r>
              <a:rPr lang="en-PH" b="1" dirty="0"/>
              <a:t>linked list</a:t>
            </a:r>
            <a:r>
              <a:rPr lang="en-PH" dirty="0"/>
              <a:t>.</a:t>
            </a:r>
          </a:p>
        </p:txBody>
      </p:sp>
    </p:spTree>
    <p:extLst>
      <p:ext uri="{BB962C8B-B14F-4D97-AF65-F5344CB8AC3E}">
        <p14:creationId xmlns:p14="http://schemas.microsoft.com/office/powerpoint/2010/main" val="63489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10515600" cy="1325563"/>
          </a:xfrm>
        </p:spPr>
        <p:txBody>
          <a:bodyPr/>
          <a:lstStyle/>
          <a:p>
            <a:r>
              <a:rPr lang="en-PH" b="1" dirty="0">
                <a:latin typeface="+mn-lt"/>
              </a:rPr>
              <a:t>Searching</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494745"/>
            <a:ext cx="10515600" cy="4525055"/>
          </a:xfrm>
        </p:spPr>
        <p:txBody>
          <a:bodyPr>
            <a:normAutofit/>
          </a:bodyPr>
          <a:lstStyle/>
          <a:p>
            <a:pPr marL="0" indent="0" algn="just">
              <a:buNone/>
            </a:pPr>
            <a:r>
              <a:rPr lang="en-PH" sz="3200" dirty="0"/>
              <a:t>Searching a linked list is straightforward: we simply iterate the list, starting from the head, checking the value we are looking for with the value of each node in the linked list.</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04A545FD-2F0C-4510-386E-B37A7224347A}"/>
                  </a:ext>
                </a:extLst>
              </p:cNvPr>
              <p:cNvGraphicFramePr>
                <a:graphicFrameLocks noChangeAspect="1"/>
              </p:cNvGraphicFramePr>
              <p:nvPr>
                <p:extLst>
                  <p:ext uri="{D42A27DB-BD31-4B8C-83A1-F6EECF244321}">
                    <p14:modId xmlns:p14="http://schemas.microsoft.com/office/powerpoint/2010/main" val="3377963607"/>
                  </p:ext>
                </p:extLst>
              </p:nvPr>
            </p:nvGraphicFramePr>
            <p:xfrm>
              <a:off x="-4223336" y="5806091"/>
              <a:ext cx="3048000" cy="1714500"/>
            </p:xfrm>
            <a:graphic>
              <a:graphicData uri="http://schemas.microsoft.com/office/powerpoint/2016/slidezoom">
                <pslz:sldZm>
                  <pslz:sldZmObj sldId="275" cId="86109692">
                    <pslz:zmPr id="{2B09B95C-2B15-4EA7-A201-95912582AB7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4" action="ppaction://hlinksldjump"/>
                <a:extLst>
                  <a:ext uri="{FF2B5EF4-FFF2-40B4-BE49-F238E27FC236}">
                    <a16:creationId xmlns:a16="http://schemas.microsoft.com/office/drawing/2014/main" id="{04A545FD-2F0C-4510-386E-B37A7224347A}"/>
                  </a:ext>
                </a:extLst>
              </p:cNvPr>
              <p:cNvPicPr>
                <a:picLocks noGrp="1" noRot="1" noChangeAspect="1" noMove="1" noResize="1" noEditPoints="1" noAdjustHandles="1" noChangeArrowheads="1" noChangeShapeType="1"/>
              </p:cNvPicPr>
              <p:nvPr/>
            </p:nvPicPr>
            <p:blipFill>
              <a:blip r:embed="rId3"/>
              <a:stretch>
                <a:fillRect/>
              </a:stretch>
            </p:blipFill>
            <p:spPr>
              <a:xfrm>
                <a:off x="-4223336" y="580609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86109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365125"/>
            <a:ext cx="10515600" cy="1325563"/>
          </a:xfrm>
        </p:spPr>
        <p:txBody>
          <a:bodyPr/>
          <a:lstStyle/>
          <a:p>
            <a:r>
              <a:rPr lang="en-PH" b="1" dirty="0">
                <a:latin typeface="+mn-lt"/>
              </a:rPr>
              <a:t>Searching</a:t>
            </a:r>
          </a:p>
        </p:txBody>
      </p:sp>
      <p:pic>
        <p:nvPicPr>
          <p:cNvPr id="5" name="Picture 4"/>
          <p:cNvPicPr>
            <a:picLocks noChangeAspect="1"/>
          </p:cNvPicPr>
          <p:nvPr/>
        </p:nvPicPr>
        <p:blipFill>
          <a:blip r:embed="rId3"/>
          <a:stretch>
            <a:fillRect/>
          </a:stretch>
        </p:blipFill>
        <p:spPr>
          <a:xfrm>
            <a:off x="3622432" y="1180306"/>
            <a:ext cx="7734126" cy="4527767"/>
          </a:xfrm>
          <a:prstGeom prst="rect">
            <a:avLst/>
          </a:prstGeom>
        </p:spPr>
      </p:pic>
    </p:spTree>
    <p:extLst>
      <p:ext uri="{BB962C8B-B14F-4D97-AF65-F5344CB8AC3E}">
        <p14:creationId xmlns:p14="http://schemas.microsoft.com/office/powerpoint/2010/main" val="3933758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Summary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r>
              <a:rPr lang="en-PH" dirty="0"/>
              <a:t>A linked list consists of one </a:t>
            </a:r>
            <a:r>
              <a:rPr lang="en-PH" dirty="0" err="1"/>
              <a:t>linkedList</a:t>
            </a:r>
            <a:r>
              <a:rPr lang="en-PH" dirty="0"/>
              <a:t> object and a number of Link objects.</a:t>
            </a:r>
          </a:p>
          <a:p>
            <a:r>
              <a:rPr lang="en-PH" dirty="0"/>
              <a:t>Each Link object contains data and a reference, often called next, to the next link in the list.</a:t>
            </a:r>
          </a:p>
          <a:p>
            <a:r>
              <a:rPr lang="en-PH" dirty="0"/>
              <a:t>Linked lists are good to use when you have an unknown number of items to store.</a:t>
            </a:r>
          </a:p>
          <a:p>
            <a:r>
              <a:rPr lang="en-PH" dirty="0"/>
              <a:t>Linked lists are not very good for is random insertion, accessing nodes by index, and searching.</a:t>
            </a:r>
          </a:p>
          <a:p>
            <a:endParaRPr lang="en-PH" dirty="0"/>
          </a:p>
        </p:txBody>
      </p:sp>
    </p:spTree>
    <p:extLst>
      <p:ext uri="{BB962C8B-B14F-4D97-AF65-F5344CB8AC3E}">
        <p14:creationId xmlns:p14="http://schemas.microsoft.com/office/powerpoint/2010/main" val="2221134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Summary</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r>
              <a:rPr lang="en-PH" dirty="0"/>
              <a:t>We must begin from the head of the list and traverse the list sequentially to access the nodes in the list.</a:t>
            </a:r>
          </a:p>
        </p:txBody>
      </p:sp>
    </p:spTree>
    <p:extLst>
      <p:ext uri="{BB962C8B-B14F-4D97-AF65-F5344CB8AC3E}">
        <p14:creationId xmlns:p14="http://schemas.microsoft.com/office/powerpoint/2010/main" val="8556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linked list is just a list</a:t>
            </a:r>
          </a:p>
        </p:txBody>
      </p:sp>
      <p:sp>
        <p:nvSpPr>
          <p:cNvPr id="5" name="Content Placeholder 4">
            <a:extLst>
              <a:ext uri="{FF2B5EF4-FFF2-40B4-BE49-F238E27FC236}">
                <a16:creationId xmlns:a16="http://schemas.microsoft.com/office/drawing/2014/main" id="{9F7DE808-FB2A-4BDF-84C9-622291399E19}"/>
              </a:ext>
            </a:extLst>
          </p:cNvPr>
          <p:cNvSpPr>
            <a:spLocks noGrp="1"/>
          </p:cNvSpPr>
          <p:nvPr>
            <p:ph idx="1"/>
          </p:nvPr>
        </p:nvSpPr>
        <p:spPr/>
        <p:txBody>
          <a:bodyPr/>
          <a:lstStyle/>
          <a:p>
            <a:endParaRPr lang="en-PH"/>
          </a:p>
        </p:txBody>
      </p:sp>
      <p:pic>
        <p:nvPicPr>
          <p:cNvPr id="1026" name="Picture 2" descr="Image result for a list">
            <a:extLst>
              <a:ext uri="{FF2B5EF4-FFF2-40B4-BE49-F238E27FC236}">
                <a16:creationId xmlns:a16="http://schemas.microsoft.com/office/drawing/2014/main" id="{BCA307D0-7766-4E30-A98E-C5580B00D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14658"/>
            <a:ext cx="476250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a:extLst>
              <a:ext uri="{FF2B5EF4-FFF2-40B4-BE49-F238E27FC236}">
                <a16:creationId xmlns:a16="http://schemas.microsoft.com/office/drawing/2014/main" id="{AF907102-5D63-44A0-84AA-ECEC29F65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85426"/>
            <a:ext cx="5257800" cy="324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58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Linked List</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561479"/>
            <a:ext cx="10515600" cy="4521269"/>
          </a:xfrm>
        </p:spPr>
        <p:txBody>
          <a:bodyPr>
            <a:normAutofit/>
          </a:bodyPr>
          <a:lstStyle/>
          <a:p>
            <a:r>
              <a:rPr lang="en-PH" dirty="0"/>
              <a:t>The linked list is a </a:t>
            </a:r>
            <a:r>
              <a:rPr lang="en-PH" b="1" dirty="0"/>
              <a:t>versatile data structure</a:t>
            </a:r>
            <a:r>
              <a:rPr lang="en-PH" dirty="0"/>
              <a:t> which contains a collection of </a:t>
            </a:r>
            <a:r>
              <a:rPr lang="en-PH" b="1" dirty="0"/>
              <a:t>objects linked together by references </a:t>
            </a:r>
            <a:r>
              <a:rPr lang="en-PH" dirty="0"/>
              <a:t>from one object to another object. </a:t>
            </a:r>
          </a:p>
          <a:p>
            <a:r>
              <a:rPr lang="en-PH" dirty="0"/>
              <a:t>It can be used as the </a:t>
            </a:r>
            <a:r>
              <a:rPr lang="en-PH" b="1" dirty="0"/>
              <a:t>basis for other data storage structures </a:t>
            </a:r>
            <a:r>
              <a:rPr lang="en-PH" dirty="0"/>
              <a:t>such as stacks and queues.</a:t>
            </a:r>
          </a:p>
          <a:p>
            <a:r>
              <a:rPr lang="en-PH" dirty="0"/>
              <a:t>The second most commonly used general purpose storage structures after arrays.</a:t>
            </a:r>
          </a:p>
          <a:p>
            <a:r>
              <a:rPr lang="en-PH" dirty="0"/>
              <a:t>In fact, you can use a linked list in many cases in which you use an array, unless you need frequent random access to individual items using an index.</a:t>
            </a:r>
          </a:p>
        </p:txBody>
      </p:sp>
    </p:spTree>
    <p:extLst>
      <p:ext uri="{BB962C8B-B14F-4D97-AF65-F5344CB8AC3E}">
        <p14:creationId xmlns:p14="http://schemas.microsoft.com/office/powerpoint/2010/main" val="271492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Link / Node</a:t>
            </a:r>
          </a:p>
        </p:txBody>
      </p:sp>
      <p:sp>
        <p:nvSpPr>
          <p:cNvPr id="4" name="Content Placeholder 3">
            <a:extLst>
              <a:ext uri="{FF2B5EF4-FFF2-40B4-BE49-F238E27FC236}">
                <a16:creationId xmlns:a16="http://schemas.microsoft.com/office/drawing/2014/main" id="{6529869D-B2A9-4ED3-87FC-901FADCF7323}"/>
              </a:ext>
            </a:extLst>
          </p:cNvPr>
          <p:cNvSpPr>
            <a:spLocks noGrp="1"/>
          </p:cNvSpPr>
          <p:nvPr>
            <p:ph idx="1"/>
          </p:nvPr>
        </p:nvSpPr>
        <p:spPr>
          <a:xfrm>
            <a:off x="838200" y="1690688"/>
            <a:ext cx="10515600" cy="4257351"/>
          </a:xfrm>
        </p:spPr>
        <p:txBody>
          <a:bodyPr>
            <a:normAutofit/>
          </a:bodyPr>
          <a:lstStyle/>
          <a:p>
            <a:r>
              <a:rPr lang="en-PH" sz="3200" dirty="0"/>
              <a:t>In a linked list, </a:t>
            </a:r>
            <a:r>
              <a:rPr lang="en-PH" sz="3200" b="1" dirty="0"/>
              <a:t>each data item </a:t>
            </a:r>
            <a:r>
              <a:rPr lang="en-PH" sz="3200" dirty="0"/>
              <a:t>is embedded in a </a:t>
            </a:r>
            <a:r>
              <a:rPr lang="en-PH" sz="3200" b="1" dirty="0"/>
              <a:t>link </a:t>
            </a:r>
            <a:r>
              <a:rPr lang="en-PH" sz="3200" dirty="0"/>
              <a:t>or</a:t>
            </a:r>
            <a:r>
              <a:rPr lang="en-PH" sz="3200" b="1" dirty="0"/>
              <a:t> node</a:t>
            </a:r>
            <a:r>
              <a:rPr lang="en-PH" sz="3200" dirty="0"/>
              <a:t>. A link is an </a:t>
            </a:r>
            <a:r>
              <a:rPr lang="en-PH" sz="3200" b="1" dirty="0"/>
              <a:t>object of a class </a:t>
            </a:r>
            <a:r>
              <a:rPr lang="en-PH" sz="3200" dirty="0"/>
              <a:t>specifically for items in the list.</a:t>
            </a:r>
          </a:p>
          <a:p>
            <a:r>
              <a:rPr lang="en-PH" sz="3200" dirty="0"/>
              <a:t>Separate class for links / nodes, another separate class for the linked list itself.</a:t>
            </a:r>
          </a:p>
          <a:p>
            <a:r>
              <a:rPr lang="en-PH" sz="3200" dirty="0"/>
              <a:t>Each Link object contains a </a:t>
            </a:r>
            <a:r>
              <a:rPr lang="en-PH" sz="3200" b="1" dirty="0"/>
              <a:t>reference </a:t>
            </a:r>
            <a:r>
              <a:rPr lang="en-PH" sz="3200" dirty="0"/>
              <a:t>(usually called next) to the next link in the list.</a:t>
            </a:r>
          </a:p>
          <a:p>
            <a:endParaRPr lang="en-PH" sz="3200" dirty="0"/>
          </a:p>
        </p:txBody>
      </p:sp>
    </p:spTree>
    <p:extLst>
      <p:ext uri="{BB962C8B-B14F-4D97-AF65-F5344CB8AC3E}">
        <p14:creationId xmlns:p14="http://schemas.microsoft.com/office/powerpoint/2010/main" val="25501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linked list with nodes</a:t>
            </a:r>
          </a:p>
        </p:txBody>
      </p:sp>
      <p:sp>
        <p:nvSpPr>
          <p:cNvPr id="5" name="Content Placeholder 4">
            <a:extLst>
              <a:ext uri="{FF2B5EF4-FFF2-40B4-BE49-F238E27FC236}">
                <a16:creationId xmlns:a16="http://schemas.microsoft.com/office/drawing/2014/main" id="{9A1B2EB8-21A1-41EA-B8DC-8235BC797476}"/>
              </a:ext>
            </a:extLst>
          </p:cNvPr>
          <p:cNvSpPr>
            <a:spLocks noGrp="1"/>
          </p:cNvSpPr>
          <p:nvPr>
            <p:ph idx="1"/>
          </p:nvPr>
        </p:nvSpPr>
        <p:spPr/>
        <p:txBody>
          <a:bodyPr/>
          <a:lstStyle/>
          <a:p>
            <a:endParaRPr lang="en-PH"/>
          </a:p>
        </p:txBody>
      </p:sp>
      <p:pic>
        <p:nvPicPr>
          <p:cNvPr id="6" name="Picture 5">
            <a:extLst>
              <a:ext uri="{FF2B5EF4-FFF2-40B4-BE49-F238E27FC236}">
                <a16:creationId xmlns:a16="http://schemas.microsoft.com/office/drawing/2014/main" id="{AC2AC2BC-E5F2-4689-95CB-D1F92B5EA2EC}"/>
              </a:ext>
            </a:extLst>
          </p:cNvPr>
          <p:cNvPicPr>
            <a:picLocks noChangeAspect="1"/>
          </p:cNvPicPr>
          <p:nvPr/>
        </p:nvPicPr>
        <p:blipFill>
          <a:blip r:embed="rId3"/>
          <a:stretch>
            <a:fillRect/>
          </a:stretch>
        </p:blipFill>
        <p:spPr>
          <a:xfrm>
            <a:off x="838200" y="1825625"/>
            <a:ext cx="10515600" cy="3704620"/>
          </a:xfrm>
          <a:prstGeom prst="rect">
            <a:avLst/>
          </a:prstGeom>
        </p:spPr>
      </p:pic>
    </p:spTree>
    <p:extLst>
      <p:ext uri="{BB962C8B-B14F-4D97-AF65-F5344CB8AC3E}">
        <p14:creationId xmlns:p14="http://schemas.microsoft.com/office/powerpoint/2010/main" val="164924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linked list with nodes</a:t>
            </a:r>
          </a:p>
        </p:txBody>
      </p:sp>
      <p:pic>
        <p:nvPicPr>
          <p:cNvPr id="1026" name="Picture 2" descr="DS Linked List">
            <a:extLst>
              <a:ext uri="{FF2B5EF4-FFF2-40B4-BE49-F238E27FC236}">
                <a16:creationId xmlns:a16="http://schemas.microsoft.com/office/drawing/2014/main" id="{27B0AC29-93D5-468A-8B31-A67954552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59" y="1825625"/>
            <a:ext cx="10440228" cy="253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2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DATA STRUCTURES AND ALGORITHMS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CCDATRCL</a:t>
            </a:r>
            <a:endParaRPr lang="en-PH" sz="1600" dirty="0">
              <a:solidFill>
                <a:schemeClr val="bg1"/>
              </a:solidFill>
              <a:latin typeface="Abadi" panose="020B0604020104020204" pitchFamily="34" charset="0"/>
            </a:endParaRPr>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 Link / Node</a:t>
            </a:r>
          </a:p>
        </p:txBody>
      </p:sp>
      <p:sp>
        <p:nvSpPr>
          <p:cNvPr id="5" name="Content Placeholder 4">
            <a:extLst>
              <a:ext uri="{FF2B5EF4-FFF2-40B4-BE49-F238E27FC236}">
                <a16:creationId xmlns:a16="http://schemas.microsoft.com/office/drawing/2014/main" id="{9A1B2EB8-21A1-41EA-B8DC-8235BC797476}"/>
              </a:ext>
            </a:extLst>
          </p:cNvPr>
          <p:cNvSpPr>
            <a:spLocks noGrp="1"/>
          </p:cNvSpPr>
          <p:nvPr>
            <p:ph idx="1"/>
          </p:nvPr>
        </p:nvSpPr>
        <p:spPr>
          <a:xfrm>
            <a:off x="838200" y="4851399"/>
            <a:ext cx="10515600" cy="1325564"/>
          </a:xfrm>
        </p:spPr>
        <p:txBody>
          <a:bodyPr>
            <a:normAutofit/>
          </a:bodyPr>
          <a:lstStyle/>
          <a:p>
            <a:pPr marL="0" indent="0">
              <a:buNone/>
            </a:pPr>
            <a:r>
              <a:rPr lang="en-PH" dirty="0"/>
              <a:t>This kind of class definition is sometimes called </a:t>
            </a:r>
            <a:r>
              <a:rPr lang="en-PH" b="1" dirty="0"/>
              <a:t>self-referential</a:t>
            </a:r>
            <a:r>
              <a:rPr lang="en-PH" i="1" dirty="0"/>
              <a:t> </a:t>
            </a:r>
            <a:r>
              <a:rPr lang="en-PH" dirty="0"/>
              <a:t>because it contains a field—called next in this case—of the same type as itself.</a:t>
            </a:r>
          </a:p>
        </p:txBody>
      </p:sp>
      <p:pic>
        <p:nvPicPr>
          <p:cNvPr id="2" name="Picture 1">
            <a:extLst>
              <a:ext uri="{FF2B5EF4-FFF2-40B4-BE49-F238E27FC236}">
                <a16:creationId xmlns:a16="http://schemas.microsoft.com/office/drawing/2014/main" id="{5BA7D2AE-D27C-4E2F-96FB-12AA1325BD45}"/>
              </a:ext>
            </a:extLst>
          </p:cNvPr>
          <p:cNvPicPr>
            <a:picLocks noChangeAspect="1"/>
          </p:cNvPicPr>
          <p:nvPr/>
        </p:nvPicPr>
        <p:blipFill>
          <a:blip r:embed="rId3"/>
          <a:stretch>
            <a:fillRect/>
          </a:stretch>
        </p:blipFill>
        <p:spPr>
          <a:xfrm>
            <a:off x="2264229" y="1826111"/>
            <a:ext cx="7061176" cy="2587398"/>
          </a:xfrm>
          <a:prstGeom prst="rect">
            <a:avLst/>
          </a:prstGeom>
        </p:spPr>
      </p:pic>
    </p:spTree>
    <p:extLst>
      <p:ext uri="{BB962C8B-B14F-4D97-AF65-F5344CB8AC3E}">
        <p14:creationId xmlns:p14="http://schemas.microsoft.com/office/powerpoint/2010/main" val="894860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t:contentTypeSchema xmlns:ct="http://schemas.microsoft.com/office/2006/metadata/contentType" xmlns:ma="http://schemas.microsoft.com/office/2006/metadata/properties/metaAttributes" ct:_="" ma:_="" ma:contentTypeName="Document" ma:contentTypeID="0x010100400CE39D574A784D942067646DFBB081" ma:contentTypeVersion="4" ma:contentTypeDescription="Create a new document." ma:contentTypeScope="" ma:versionID="3e9e798473b5981f5ad547fdb18b03c9">
  <xsd:schema xmlns:xsd="http://www.w3.org/2001/XMLSchema" xmlns:xs="http://www.w3.org/2001/XMLSchema" xmlns:p="http://schemas.microsoft.com/office/2006/metadata/properties" xmlns:ns2="a792dc56-2359-422c-9c9c-1b9fbea8d6f1" targetNamespace="http://schemas.microsoft.com/office/2006/metadata/properties" ma:root="true" ma:fieldsID="7003fc22a67bf6a9cc5103c2cea8792a" ns2:_="">
    <xsd:import namespace="a792dc56-2359-422c-9c9c-1b9fbea8d6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2dc56-2359-422c-9c9c-1b9fbea8d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3E9BFDBE-46A7-4285-8EC9-1CD5C7BEB41B}">
  <ds:schemaRefs>
    <ds:schemaRef ds:uri="http://schemas.microsoft.com/office/2006/metadata/properties"/>
    <ds:schemaRef ds:uri="http://schemas.microsoft.com/office/infopath/2007/PartnerControls"/>
  </ds:schemaRefs>
</ds:datastoreItem>
</file>

<file path=customXml/itemProps10.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11.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2.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3.xml><?xml version="1.0" encoding="utf-8"?>
<ds:datastoreItem xmlns:ds="http://schemas.openxmlformats.org/officeDocument/2006/customXml" ds:itemID="{F0FF8070-1994-479D-8B1F-4675389237D4}">
  <ds:schemaRefs>
    <ds:schemaRef ds:uri="http://schemas.microsoft.com/sharepoint/v3/contenttype/forms"/>
  </ds:schemaRefs>
</ds:datastoreItem>
</file>

<file path=customXml/itemProps4.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5.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6.xml><?xml version="1.0" encoding="utf-8"?>
<ds:datastoreItem xmlns:ds="http://schemas.openxmlformats.org/officeDocument/2006/customXml" ds:itemID="{21DFDBBA-2D90-405B-B889-5E62E04947C3}"/>
</file>

<file path=customXml/itemProps7.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8.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9.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2112</TotalTime>
  <Words>2081</Words>
  <Application>Microsoft Office PowerPoint</Application>
  <PresentationFormat>Widescreen</PresentationFormat>
  <Paragraphs>269</Paragraphs>
  <Slides>33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Abadi</vt:lpstr>
      <vt:lpstr>Arial</vt:lpstr>
      <vt:lpstr>Book Antiqua</vt:lpstr>
      <vt:lpstr>Calibri</vt:lpstr>
      <vt:lpstr>Calibri Light</vt:lpstr>
      <vt:lpstr>Office Theme</vt:lpstr>
      <vt:lpstr>Storyboard Layouts</vt:lpstr>
      <vt:lpstr>PowerPoint Presentation</vt:lpstr>
      <vt:lpstr>Recap: Arrays</vt:lpstr>
      <vt:lpstr>Why not use arrays for everything?</vt:lpstr>
      <vt:lpstr>A linked list is just a list</vt:lpstr>
      <vt:lpstr>Linked List</vt:lpstr>
      <vt:lpstr>Link / Node</vt:lpstr>
      <vt:lpstr>A linked list with nodes</vt:lpstr>
      <vt:lpstr>A linked list with nodes</vt:lpstr>
      <vt:lpstr>A Link / Node</vt:lpstr>
      <vt:lpstr>A Link / Node</vt:lpstr>
      <vt:lpstr>Referencing to other Links inside a Link</vt:lpstr>
      <vt:lpstr>PowerPoint Presentation</vt:lpstr>
      <vt:lpstr>Relationship, Not Position</vt:lpstr>
      <vt:lpstr>Characteristics of Linked List</vt:lpstr>
      <vt:lpstr>The Link / Node class</vt:lpstr>
      <vt:lpstr>The LinkedList class</vt:lpstr>
      <vt:lpstr>Traversing</vt:lpstr>
      <vt:lpstr>Display the whole list by traversing</vt:lpstr>
      <vt:lpstr>Display the whole list by traversing</vt:lpstr>
      <vt:lpstr>Insertion</vt:lpstr>
      <vt:lpstr>Insertion</vt:lpstr>
      <vt:lpstr>Insert at the beginning</vt:lpstr>
      <vt:lpstr>Insert at the end of the list</vt:lpstr>
      <vt:lpstr>Insert after a specific index</vt:lpstr>
      <vt:lpstr>Deletion</vt:lpstr>
      <vt:lpstr>Deletion</vt:lpstr>
      <vt:lpstr>Delete first element</vt:lpstr>
      <vt:lpstr>Delete last element</vt:lpstr>
      <vt:lpstr>Delete after a specific node</vt:lpstr>
      <vt:lpstr>Searching</vt:lpstr>
      <vt:lpstr>Searching</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Jensen A. Santillan</cp:lastModifiedBy>
  <cp:revision>229</cp:revision>
  <dcterms:created xsi:type="dcterms:W3CDTF">2018-06-03T15:07:43Z</dcterms:created>
  <dcterms:modified xsi:type="dcterms:W3CDTF">2024-08-27T05:03:24Z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0x010100400CE39D574A784D942067646DFBB081</vt:lpwstr>
  </property>
</Properties>
</file>