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48"/>
  </p:notesMasterIdLst>
  <p:sldIdLst>
    <p:sldId id="256" r:id="rId14"/>
    <p:sldId id="261" r:id="rId15"/>
    <p:sldId id="265" r:id="rId16"/>
    <p:sldId id="266" r:id="rId17"/>
    <p:sldId id="268" r:id="rId18"/>
    <p:sldId id="270" r:id="rId19"/>
    <p:sldId id="264" r:id="rId20"/>
    <p:sldId id="283" r:id="rId21"/>
    <p:sldId id="284" r:id="rId22"/>
    <p:sldId id="278" r:id="rId23"/>
    <p:sldId id="285" r:id="rId24"/>
    <p:sldId id="286" r:id="rId25"/>
    <p:sldId id="287" r:id="rId26"/>
    <p:sldId id="288" r:id="rId27"/>
    <p:sldId id="303" r:id="rId28"/>
    <p:sldId id="290" r:id="rId29"/>
    <p:sldId id="293" r:id="rId30"/>
    <p:sldId id="289" r:id="rId31"/>
    <p:sldId id="294" r:id="rId32"/>
    <p:sldId id="305" r:id="rId33"/>
    <p:sldId id="295" r:id="rId34"/>
    <p:sldId id="296" r:id="rId35"/>
    <p:sldId id="298" r:id="rId36"/>
    <p:sldId id="306" r:id="rId37"/>
    <p:sldId id="299" r:id="rId38"/>
    <p:sldId id="300" r:id="rId39"/>
    <p:sldId id="307" r:id="rId40"/>
    <p:sldId id="308" r:id="rId41"/>
    <p:sldId id="291" r:id="rId42"/>
    <p:sldId id="292" r:id="rId43"/>
    <p:sldId id="304" r:id="rId44"/>
    <p:sldId id="301" r:id="rId45"/>
    <p:sldId id="302" r:id="rId46"/>
    <p:sldId id="30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964066-FB99-4ADC-A771-C5C135704C3C}" v="6" dt="2019-07-30T23:22:04.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89638" autoAdjust="0"/>
  </p:normalViewPr>
  <p:slideViewPr>
    <p:cSldViewPr snapToGrid="0">
      <p:cViewPr varScale="1">
        <p:scale>
          <a:sx n="61" d="100"/>
          <a:sy n="61" d="100"/>
        </p:scale>
        <p:origin x="13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microsoft.com/office/2016/11/relationships/changesInfo" Target="changesInfos/changesInfo1.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0" Type="http://schemas.openxmlformats.org/officeDocument/2006/relationships/slide" Target="slides/slide7.xml"/><Relationship Id="rId41" Type="http://schemas.openxmlformats.org/officeDocument/2006/relationships/slide" Target="slides/slide28.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Imperial" userId="c5118018-74d5-4421-be4d-7197191e5b08" providerId="ADAL" clId="{71964066-FB99-4ADC-A771-C5C135704C3C}"/>
    <pc:docChg chg="custSel addSld modSld sldOrd">
      <pc:chgData name="Joseph Marvin Imperial" userId="c5118018-74d5-4421-be4d-7197191e5b08" providerId="ADAL" clId="{71964066-FB99-4ADC-A771-C5C135704C3C}" dt="2019-07-30T23:24:28.943" v="140" actId="20577"/>
      <pc:docMkLst>
        <pc:docMk/>
      </pc:docMkLst>
      <pc:sldChg chg="addSp modSp add ord">
        <pc:chgData name="Joseph Marvin Imperial" userId="c5118018-74d5-4421-be4d-7197191e5b08" providerId="ADAL" clId="{71964066-FB99-4ADC-A771-C5C135704C3C}" dt="2019-07-30T23:21:39.147" v="20" actId="1076"/>
        <pc:sldMkLst>
          <pc:docMk/>
          <pc:sldMk cId="2776806668" sldId="301"/>
        </pc:sldMkLst>
        <pc:spChg chg="mod">
          <ac:chgData name="Joseph Marvin Imperial" userId="c5118018-74d5-4421-be4d-7197191e5b08" providerId="ADAL" clId="{71964066-FB99-4ADC-A771-C5C135704C3C}" dt="2019-07-30T23:19:36.674" v="11" actId="20577"/>
          <ac:spMkLst>
            <pc:docMk/>
            <pc:sldMk cId="2776806668" sldId="301"/>
            <ac:spMk id="3" creationId="{1D9C307D-0745-439D-8A4E-9CE2D5F7FC1D}"/>
          </ac:spMkLst>
        </pc:spChg>
        <pc:spChg chg="mod">
          <ac:chgData name="Joseph Marvin Imperial" userId="c5118018-74d5-4421-be4d-7197191e5b08" providerId="ADAL" clId="{71964066-FB99-4ADC-A771-C5C135704C3C}" dt="2019-07-30T23:20:03.431" v="14" actId="20577"/>
          <ac:spMkLst>
            <pc:docMk/>
            <pc:sldMk cId="2776806668" sldId="301"/>
            <ac:spMk id="4" creationId="{6529869D-B2A9-4ED3-87FC-901FADCF7323}"/>
          </ac:spMkLst>
        </pc:spChg>
        <pc:picChg chg="add mod">
          <ac:chgData name="Joseph Marvin Imperial" userId="c5118018-74d5-4421-be4d-7197191e5b08" providerId="ADAL" clId="{71964066-FB99-4ADC-A771-C5C135704C3C}" dt="2019-07-30T23:21:39.147" v="20" actId="1076"/>
          <ac:picMkLst>
            <pc:docMk/>
            <pc:sldMk cId="2776806668" sldId="301"/>
            <ac:picMk id="1026" creationId="{61642A5D-3D77-462B-AA5F-FFBD72B29DB2}"/>
          </ac:picMkLst>
        </pc:picChg>
      </pc:sldChg>
      <pc:sldChg chg="addSp delSp modSp add">
        <pc:chgData name="Joseph Marvin Imperial" userId="c5118018-74d5-4421-be4d-7197191e5b08" providerId="ADAL" clId="{71964066-FB99-4ADC-A771-C5C135704C3C}" dt="2019-07-30T23:24:28.943" v="140" actId="20577"/>
        <pc:sldMkLst>
          <pc:docMk/>
          <pc:sldMk cId="2284120500" sldId="302"/>
        </pc:sldMkLst>
        <pc:spChg chg="mod">
          <ac:chgData name="Joseph Marvin Imperial" userId="c5118018-74d5-4421-be4d-7197191e5b08" providerId="ADAL" clId="{71964066-FB99-4ADC-A771-C5C135704C3C}" dt="2019-07-30T23:24:28.943" v="140" actId="20577"/>
          <ac:spMkLst>
            <pc:docMk/>
            <pc:sldMk cId="2284120500" sldId="302"/>
            <ac:spMk id="4" creationId="{6529869D-B2A9-4ED3-87FC-901FADCF7323}"/>
          </ac:spMkLst>
        </pc:spChg>
        <pc:picChg chg="del">
          <ac:chgData name="Joseph Marvin Imperial" userId="c5118018-74d5-4421-be4d-7197191e5b08" providerId="ADAL" clId="{71964066-FB99-4ADC-A771-C5C135704C3C}" dt="2019-07-30T23:22:01.934" v="22" actId="478"/>
          <ac:picMkLst>
            <pc:docMk/>
            <pc:sldMk cId="2284120500" sldId="302"/>
            <ac:picMk id="1026" creationId="{61642A5D-3D77-462B-AA5F-FFBD72B29DB2}"/>
          </ac:picMkLst>
        </pc:picChg>
        <pc:picChg chg="add mod">
          <ac:chgData name="Joseph Marvin Imperial" userId="c5118018-74d5-4421-be4d-7197191e5b08" providerId="ADAL" clId="{71964066-FB99-4ADC-A771-C5C135704C3C}" dt="2019-07-30T23:22:10.652" v="25" actId="1076"/>
          <ac:picMkLst>
            <pc:docMk/>
            <pc:sldMk cId="2284120500" sldId="302"/>
            <ac:picMk id="2050" creationId="{F93D3D8C-9E9E-4BBB-A7B2-B4670A6DE7CD}"/>
          </ac:picMkLst>
        </pc:picChg>
      </pc:sldChg>
    </pc:docChg>
  </pc:docChgLst>
  <pc:docChgLst>
    <pc:chgData name="Joseph Marvin Imperial" userId="c5118018-74d5-4421-be4d-7197191e5b08" providerId="ADAL" clId="{1693FB53-7745-4D0F-846B-2C21778EF6D5}"/>
    <pc:docChg chg="delSld modSld">
      <pc:chgData name="Joseph Marvin Imperial" userId="c5118018-74d5-4421-be4d-7197191e5b08" providerId="ADAL" clId="{1693FB53-7745-4D0F-846B-2C21778EF6D5}" dt="2019-07-09T05:44:56.931" v="22" actId="20577"/>
      <pc:docMkLst>
        <pc:docMk/>
      </pc:docMkLst>
      <pc:sldChg chg="modSp">
        <pc:chgData name="Joseph Marvin Imperial" userId="c5118018-74d5-4421-be4d-7197191e5b08" providerId="ADAL" clId="{1693FB53-7745-4D0F-846B-2C21778EF6D5}" dt="2019-07-09T05:44:56.931" v="22" actId="20577"/>
        <pc:sldMkLst>
          <pc:docMk/>
          <pc:sldMk cId="769809006" sldId="256"/>
        </pc:sldMkLst>
        <pc:spChg chg="mod">
          <ac:chgData name="Joseph Marvin Imperial" userId="c5118018-74d5-4421-be4d-7197191e5b08" providerId="ADAL" clId="{1693FB53-7745-4D0F-846B-2C21778EF6D5}" dt="2019-07-09T05:44:56.931" v="22" actId="20577"/>
          <ac:spMkLst>
            <pc:docMk/>
            <pc:sldMk cId="769809006" sldId="256"/>
            <ac:spMk id="12" creationId="{3B95F0FF-3312-4F15-A3FC-1E4D0A0C4CA3}"/>
          </ac:spMkLst>
        </pc:spChg>
      </pc:sldChg>
    </pc:docChg>
  </pc:docChgLst>
  <pc:docChgLst>
    <pc:chgData name="Joseph Marvin R. Imperial" userId="c5118018-74d5-4421-be4d-7197191e5b08" providerId="ADAL" clId="{025D1C41-BF4E-4404-8CDA-683DCB7D102F}"/>
    <pc:docChg chg="delSld">
      <pc:chgData name="Joseph Marvin R. Imperial" userId="c5118018-74d5-4421-be4d-7197191e5b08" providerId="ADAL" clId="{025D1C41-BF4E-4404-8CDA-683DCB7D102F}" dt="2019-07-19T01:29:49.235" v="0" actId="2696"/>
      <pc:docMkLst>
        <pc:docMk/>
      </pc:docMkLst>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09-24T00:18:00.647"/>
    </inkml:context>
    <inkml:brush xml:id="br0">
      <inkml:brushProperty name="width" value="0.05292" units="cm"/>
      <inkml:brushProperty name="height" value="0.05292" units="cm"/>
      <inkml:brushProperty name="color" value="#FF0000"/>
    </inkml:brush>
  </inkml:definitions>
  <inkml:trace contextRef="#ctx0" brushRef="#br0">8509 77 274 0,'-6'4'557'0,"6"-1"-122"0,0 1-147 16,0-1-99-16,6-3-67 0,-6 4-27 0,0-4 2 15,7 0 14-15,0 3 14 0,-1-3 14 16,0 0 10-16,1 0 5 0,6-3-2 0,0 3-8 15,0 0-10-15,0 0-10 0,7-4-11 16,-8 4-12-16,8-3-19 0,7 3-16 0,-9 0-15 16,2-4-12-16,7 4-12 0,-8-3-10 0,0 3-6 15,8-4-6-15,-7 4-7 0,-2 0-14 16,2-4-25-16,0 4-42 0,-7 0-63 0,7-4-99 16,-8 4-110-16,-5 4-137 0,-1-4-166 15,1 4-18-15,-7 0 105 0,-7-1 223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27/08/2024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a:t>
            </a:fld>
            <a:endParaRPr lang="en-PH"/>
          </a:p>
        </p:txBody>
      </p:sp>
    </p:spTree>
    <p:extLst>
      <p:ext uri="{BB962C8B-B14F-4D97-AF65-F5344CB8AC3E}">
        <p14:creationId xmlns:p14="http://schemas.microsoft.com/office/powerpoint/2010/main" val="35290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a:solidFill>
                  <a:schemeClr val="tx1"/>
                </a:solidFill>
                <a:latin typeface="+mn-lt"/>
                <a:ea typeface="+mn-ea"/>
                <a:cs typeface="+mn-cs"/>
              </a:rPr>
              <a:t>Linked lists aren’t the solution to all data storage problems, but they are surprisingly versatile and conceptually simpler than some other popular structures such as trees. We’ll investigate their strengths and weaknesses as we go along.</a:t>
            </a:r>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2</a:t>
            </a:fld>
            <a:endParaRPr lang="en-PH"/>
          </a:p>
        </p:txBody>
      </p:sp>
    </p:spTree>
    <p:extLst>
      <p:ext uri="{BB962C8B-B14F-4D97-AF65-F5344CB8AC3E}">
        <p14:creationId xmlns:p14="http://schemas.microsoft.com/office/powerpoint/2010/main" val="403413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3</a:t>
            </a:fld>
            <a:endParaRPr lang="en-PH"/>
          </a:p>
        </p:txBody>
      </p:sp>
    </p:spTree>
    <p:extLst>
      <p:ext uri="{BB962C8B-B14F-4D97-AF65-F5344CB8AC3E}">
        <p14:creationId xmlns:p14="http://schemas.microsoft.com/office/powerpoint/2010/main" val="1339709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4</a:t>
            </a:fld>
            <a:endParaRPr lang="en-PH"/>
          </a:p>
        </p:txBody>
      </p:sp>
    </p:spTree>
    <p:extLst>
      <p:ext uri="{BB962C8B-B14F-4D97-AF65-F5344CB8AC3E}">
        <p14:creationId xmlns:p14="http://schemas.microsoft.com/office/powerpoint/2010/main" val="228644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5</a:t>
            </a:fld>
            <a:endParaRPr lang="en-PH"/>
          </a:p>
        </p:txBody>
      </p:sp>
    </p:spTree>
    <p:extLst>
      <p:ext uri="{BB962C8B-B14F-4D97-AF65-F5344CB8AC3E}">
        <p14:creationId xmlns:p14="http://schemas.microsoft.com/office/powerpoint/2010/main" val="11948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6</a:t>
            </a:fld>
            <a:endParaRPr lang="en-PH"/>
          </a:p>
        </p:txBody>
      </p:sp>
    </p:spTree>
    <p:extLst>
      <p:ext uri="{BB962C8B-B14F-4D97-AF65-F5344CB8AC3E}">
        <p14:creationId xmlns:p14="http://schemas.microsoft.com/office/powerpoint/2010/main" val="1534007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5"/>
          </p:nvPr>
        </p:nvSpPr>
        <p:spPr/>
        <p:txBody>
          <a:bodyPr/>
          <a:lstStyle/>
          <a:p>
            <a:fld id="{465F1461-96C2-4222-BBBB-83024B2ACE35}" type="slidenum">
              <a:rPr lang="en-PH" smtClean="0"/>
              <a:t>34</a:t>
            </a:fld>
            <a:endParaRPr lang="en-PH"/>
          </a:p>
        </p:txBody>
      </p:sp>
    </p:spTree>
    <p:extLst>
      <p:ext uri="{BB962C8B-B14F-4D97-AF65-F5344CB8AC3E}">
        <p14:creationId xmlns:p14="http://schemas.microsoft.com/office/powerpoint/2010/main" val="195767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27/08/2024</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2983525" y="1639620"/>
            <a:ext cx="6224950" cy="830997"/>
          </a:xfrm>
          <a:prstGeom prst="rect">
            <a:avLst/>
          </a:prstGeom>
          <a:noFill/>
        </p:spPr>
        <p:txBody>
          <a:bodyPr wrap="square" rtlCol="0">
            <a:spAutoFit/>
          </a:bodyPr>
          <a:lstStyle/>
          <a:p>
            <a:pPr algn="ctr"/>
            <a:r>
              <a:rPr lang="en-PH" sz="2400" b="1" dirty="0">
                <a:solidFill>
                  <a:schemeClr val="bg1"/>
                </a:solidFill>
                <a:latin typeface="Abadi" panose="020B0604020104020204" pitchFamily="34" charset="0"/>
              </a:rPr>
              <a:t>Linked List 2 (Double – Ended, Doubly LL, Circular )</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061080" y="24840"/>
              <a:ext cx="159840" cy="10800"/>
            </p14:xfrm>
          </p:contentPart>
        </mc:Choice>
        <mc:Fallback xmlns="">
          <p:pic>
            <p:nvPicPr>
              <p:cNvPr id="3" name="Ink 2"/>
              <p:cNvPicPr/>
              <p:nvPr/>
            </p:nvPicPr>
            <p:blipFill>
              <a:blip r:embed="rId4"/>
              <a:stretch>
                <a:fillRect/>
              </a:stretch>
            </p:blipFill>
            <p:spPr>
              <a:xfrm>
                <a:off x="3055680" y="16920"/>
                <a:ext cx="169560" cy="25920"/>
              </a:xfrm>
              <a:prstGeom prst="rect">
                <a:avLst/>
              </a:prstGeom>
            </p:spPr>
          </p:pic>
        </mc:Fallback>
      </mc:AlternateContent>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Double-Ended Linked List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pPr marL="0" indent="0" algn="just">
              <a:buNone/>
            </a:pPr>
            <a:r>
              <a:rPr lang="en-PH" dirty="0"/>
              <a:t>A double-ended list is similar to an ordinary linked list, but it has one additional feature: </a:t>
            </a:r>
            <a:r>
              <a:rPr lang="en-PH" b="1" dirty="0"/>
              <a:t>a reference to the last link </a:t>
            </a:r>
            <a:r>
              <a:rPr lang="en-PH" dirty="0"/>
              <a:t>as well as to the first.</a:t>
            </a:r>
          </a:p>
          <a:p>
            <a:pPr marL="0" indent="0" algn="just">
              <a:buNone/>
            </a:pPr>
            <a:r>
              <a:rPr lang="en-PH" dirty="0"/>
              <a:t>The reference to the last link </a:t>
            </a:r>
            <a:r>
              <a:rPr lang="en-PH" b="1" dirty="0"/>
              <a:t>permits you to insert a new link directly at the end</a:t>
            </a:r>
            <a:r>
              <a:rPr lang="en-PH" dirty="0"/>
              <a:t> of the list as well as at the beginning. </a:t>
            </a:r>
          </a:p>
          <a:p>
            <a:pPr marL="0" indent="0" algn="just">
              <a:buNone/>
            </a:pPr>
            <a:r>
              <a:rPr lang="en-PH" dirty="0"/>
              <a:t>Of course, you can insert a new link at the end of an ordinary single-ended list by iterating through the entire list until you reach the end, but this approach is inefficient.</a:t>
            </a:r>
          </a:p>
        </p:txBody>
      </p:sp>
    </p:spTree>
    <p:extLst>
      <p:ext uri="{BB962C8B-B14F-4D97-AF65-F5344CB8AC3E}">
        <p14:creationId xmlns:p14="http://schemas.microsoft.com/office/powerpoint/2010/main" val="85563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775201"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Double-Ended Linked List</a:t>
            </a:r>
          </a:p>
        </p:txBody>
      </p:sp>
      <p:pic>
        <p:nvPicPr>
          <p:cNvPr id="5" name="Picture 4"/>
          <p:cNvPicPr>
            <a:picLocks noChangeAspect="1"/>
          </p:cNvPicPr>
          <p:nvPr/>
        </p:nvPicPr>
        <p:blipFill>
          <a:blip r:embed="rId2"/>
          <a:stretch>
            <a:fillRect/>
          </a:stretch>
        </p:blipFill>
        <p:spPr>
          <a:xfrm>
            <a:off x="838200" y="1690688"/>
            <a:ext cx="9873525" cy="3623312"/>
          </a:xfrm>
          <a:prstGeom prst="rect">
            <a:avLst/>
          </a:prstGeom>
        </p:spPr>
      </p:pic>
    </p:spTree>
    <p:extLst>
      <p:ext uri="{BB962C8B-B14F-4D97-AF65-F5344CB8AC3E}">
        <p14:creationId xmlns:p14="http://schemas.microsoft.com/office/powerpoint/2010/main" val="240576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775201"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pic>
        <p:nvPicPr>
          <p:cNvPr id="4" name="Picture 3"/>
          <p:cNvPicPr>
            <a:picLocks noChangeAspect="1"/>
          </p:cNvPicPr>
          <p:nvPr/>
        </p:nvPicPr>
        <p:blipFill>
          <a:blip r:embed="rId2"/>
          <a:stretch>
            <a:fillRect/>
          </a:stretch>
        </p:blipFill>
        <p:spPr>
          <a:xfrm>
            <a:off x="313731" y="195716"/>
            <a:ext cx="7044402" cy="3186113"/>
          </a:xfrm>
          <a:prstGeom prst="rect">
            <a:avLst/>
          </a:prstGeom>
        </p:spPr>
      </p:pic>
      <p:pic>
        <p:nvPicPr>
          <p:cNvPr id="6" name="Picture 5"/>
          <p:cNvPicPr>
            <a:picLocks noChangeAspect="1"/>
          </p:cNvPicPr>
          <p:nvPr/>
        </p:nvPicPr>
        <p:blipFill>
          <a:blip r:embed="rId3"/>
          <a:stretch>
            <a:fillRect/>
          </a:stretch>
        </p:blipFill>
        <p:spPr>
          <a:xfrm>
            <a:off x="4992914" y="3381829"/>
            <a:ext cx="6951662" cy="3042186"/>
          </a:xfrm>
          <a:prstGeom prst="rect">
            <a:avLst/>
          </a:prstGeom>
        </p:spPr>
      </p:pic>
    </p:spTree>
    <p:extLst>
      <p:ext uri="{BB962C8B-B14F-4D97-AF65-F5344CB8AC3E}">
        <p14:creationId xmlns:p14="http://schemas.microsoft.com/office/powerpoint/2010/main" val="368841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775201"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pic>
        <p:nvPicPr>
          <p:cNvPr id="2" name="Picture 1"/>
          <p:cNvPicPr>
            <a:picLocks noChangeAspect="1"/>
          </p:cNvPicPr>
          <p:nvPr/>
        </p:nvPicPr>
        <p:blipFill>
          <a:blip r:embed="rId2"/>
          <a:stretch>
            <a:fillRect/>
          </a:stretch>
        </p:blipFill>
        <p:spPr>
          <a:xfrm>
            <a:off x="2252208" y="225199"/>
            <a:ext cx="7252695" cy="5942684"/>
          </a:xfrm>
          <a:prstGeom prst="rect">
            <a:avLst/>
          </a:prstGeom>
        </p:spPr>
      </p:pic>
    </p:spTree>
    <p:extLst>
      <p:ext uri="{BB962C8B-B14F-4D97-AF65-F5344CB8AC3E}">
        <p14:creationId xmlns:p14="http://schemas.microsoft.com/office/powerpoint/2010/main" val="189303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Doubly Linked List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pPr marL="0" indent="0" algn="just">
              <a:buNone/>
            </a:pPr>
            <a:r>
              <a:rPr lang="en-PH" dirty="0"/>
              <a:t>Doubly linked lists are very similar to singly linked lists. The only difference is that </a:t>
            </a:r>
            <a:r>
              <a:rPr lang="en-PH" b="1" dirty="0"/>
              <a:t>each node has a reference to both the next and previous nodes in the list</a:t>
            </a:r>
            <a:r>
              <a:rPr lang="en-PH" dirty="0"/>
              <a:t>.</a:t>
            </a:r>
          </a:p>
        </p:txBody>
      </p:sp>
      <p:pic>
        <p:nvPicPr>
          <p:cNvPr id="2" name="Picture 1"/>
          <p:cNvPicPr>
            <a:picLocks noChangeAspect="1"/>
          </p:cNvPicPr>
          <p:nvPr/>
        </p:nvPicPr>
        <p:blipFill>
          <a:blip r:embed="rId2"/>
          <a:stretch>
            <a:fillRect/>
          </a:stretch>
        </p:blipFill>
        <p:spPr>
          <a:xfrm>
            <a:off x="1341437" y="3422241"/>
            <a:ext cx="9733947" cy="2194788"/>
          </a:xfrm>
          <a:prstGeom prst="rect">
            <a:avLst/>
          </a:prstGeom>
        </p:spPr>
      </p:pic>
    </p:spTree>
    <p:extLst>
      <p:ext uri="{BB962C8B-B14F-4D97-AF65-F5344CB8AC3E}">
        <p14:creationId xmlns:p14="http://schemas.microsoft.com/office/powerpoint/2010/main" val="339098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448966" y="147410"/>
            <a:ext cx="10515600" cy="1325563"/>
          </a:xfrm>
        </p:spPr>
        <p:txBody>
          <a:bodyPr/>
          <a:lstStyle/>
          <a:p>
            <a:r>
              <a:rPr lang="en-PH" b="1" dirty="0">
                <a:latin typeface="+mn-lt"/>
              </a:rPr>
              <a:t>Doubly Linked List</a:t>
            </a:r>
          </a:p>
        </p:txBody>
      </p:sp>
      <p:pic>
        <p:nvPicPr>
          <p:cNvPr id="12" name="Picture 11"/>
          <p:cNvPicPr>
            <a:picLocks noChangeAspect="1"/>
          </p:cNvPicPr>
          <p:nvPr/>
        </p:nvPicPr>
        <p:blipFill>
          <a:blip r:embed="rId2"/>
          <a:stretch>
            <a:fillRect/>
          </a:stretch>
        </p:blipFill>
        <p:spPr>
          <a:xfrm>
            <a:off x="2588718" y="1285311"/>
            <a:ext cx="7014561" cy="2375498"/>
          </a:xfrm>
          <a:prstGeom prst="rect">
            <a:avLst/>
          </a:prstGeom>
        </p:spPr>
      </p:pic>
      <p:pic>
        <p:nvPicPr>
          <p:cNvPr id="16" name="Picture 15"/>
          <p:cNvPicPr>
            <a:picLocks noChangeAspect="1"/>
          </p:cNvPicPr>
          <p:nvPr/>
        </p:nvPicPr>
        <p:blipFill>
          <a:blip r:embed="rId3"/>
          <a:stretch>
            <a:fillRect/>
          </a:stretch>
        </p:blipFill>
        <p:spPr>
          <a:xfrm>
            <a:off x="2289653" y="3797658"/>
            <a:ext cx="7612692" cy="2390990"/>
          </a:xfrm>
          <a:prstGeom prst="rect">
            <a:avLst/>
          </a:prstGeom>
        </p:spPr>
      </p:pic>
    </p:spTree>
    <p:extLst>
      <p:ext uri="{BB962C8B-B14F-4D97-AF65-F5344CB8AC3E}">
        <p14:creationId xmlns:p14="http://schemas.microsoft.com/office/powerpoint/2010/main" val="82079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Doubly Linked List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pPr marL="0" indent="0" algn="just">
              <a:buNone/>
            </a:pPr>
            <a:r>
              <a:rPr lang="en-PH" dirty="0"/>
              <a:t>Therefore, in a doubly linked list, a node consists of three parts: </a:t>
            </a:r>
          </a:p>
          <a:p>
            <a:pPr marL="514350" indent="-514350" algn="just">
              <a:buFont typeface="+mj-lt"/>
              <a:buAutoNum type="arabicPeriod"/>
            </a:pPr>
            <a:r>
              <a:rPr lang="en-PH" dirty="0"/>
              <a:t>Node data</a:t>
            </a:r>
          </a:p>
          <a:p>
            <a:pPr marL="514350" indent="-514350" algn="just">
              <a:buFont typeface="+mj-lt"/>
              <a:buAutoNum type="arabicPeriod"/>
            </a:pPr>
            <a:r>
              <a:rPr lang="en-PH" dirty="0"/>
              <a:t>pointer to the next Node in sequence (next reference) </a:t>
            </a:r>
          </a:p>
          <a:p>
            <a:pPr marL="514350" indent="-514350" algn="just">
              <a:buFont typeface="+mj-lt"/>
              <a:buAutoNum type="arabicPeriod"/>
            </a:pPr>
            <a:r>
              <a:rPr lang="en-PH" dirty="0"/>
              <a:t>pointer to the previous Node (previous reference)</a:t>
            </a:r>
          </a:p>
        </p:txBody>
      </p:sp>
      <p:pic>
        <p:nvPicPr>
          <p:cNvPr id="5" name="Picture 4"/>
          <p:cNvPicPr>
            <a:picLocks noChangeAspect="1"/>
          </p:cNvPicPr>
          <p:nvPr/>
        </p:nvPicPr>
        <p:blipFill>
          <a:blip r:embed="rId2"/>
          <a:stretch>
            <a:fillRect/>
          </a:stretch>
        </p:blipFill>
        <p:spPr>
          <a:xfrm>
            <a:off x="4086679" y="4100167"/>
            <a:ext cx="3467100" cy="2105025"/>
          </a:xfrm>
          <a:prstGeom prst="rect">
            <a:avLst/>
          </a:prstGeom>
        </p:spPr>
      </p:pic>
    </p:spTree>
    <p:extLst>
      <p:ext uri="{BB962C8B-B14F-4D97-AF65-F5344CB8AC3E}">
        <p14:creationId xmlns:p14="http://schemas.microsoft.com/office/powerpoint/2010/main" val="195817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5601" y="116115"/>
            <a:ext cx="6303256" cy="4731257"/>
          </a:xfrm>
          <a:prstGeom prst="rect">
            <a:avLst/>
          </a:prstGeom>
        </p:spPr>
      </p:pic>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4151086"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pic>
        <p:nvPicPr>
          <p:cNvPr id="6" name="Picture 5"/>
          <p:cNvPicPr>
            <a:picLocks noChangeAspect="1"/>
          </p:cNvPicPr>
          <p:nvPr/>
        </p:nvPicPr>
        <p:blipFill>
          <a:blip r:embed="rId3"/>
          <a:stretch>
            <a:fillRect/>
          </a:stretch>
        </p:blipFill>
        <p:spPr>
          <a:xfrm>
            <a:off x="4883640" y="2135707"/>
            <a:ext cx="7308360" cy="4298089"/>
          </a:xfrm>
          <a:prstGeom prst="rect">
            <a:avLst/>
          </a:prstGeom>
        </p:spPr>
      </p:pic>
    </p:spTree>
    <p:extLst>
      <p:ext uri="{BB962C8B-B14F-4D97-AF65-F5344CB8AC3E}">
        <p14:creationId xmlns:p14="http://schemas.microsoft.com/office/powerpoint/2010/main" val="3682801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4151086"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Operations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pPr marL="0" indent="0" algn="just">
              <a:buNone/>
            </a:pPr>
            <a:r>
              <a:rPr lang="en-PH" dirty="0"/>
              <a:t>The following algorithms for the doubly linked list are exactly the same as those listed previously for the singly linked list:</a:t>
            </a:r>
          </a:p>
          <a:p>
            <a:pPr algn="just"/>
            <a:r>
              <a:rPr lang="en-PH" dirty="0"/>
              <a:t>Insertion</a:t>
            </a:r>
          </a:p>
          <a:p>
            <a:pPr algn="just"/>
            <a:r>
              <a:rPr lang="en-PH" dirty="0"/>
              <a:t>Deletion</a:t>
            </a:r>
          </a:p>
          <a:p>
            <a:pPr algn="just"/>
            <a:r>
              <a:rPr lang="en-PH" dirty="0"/>
              <a:t>Searching</a:t>
            </a:r>
          </a:p>
          <a:p>
            <a:pPr algn="just"/>
            <a:r>
              <a:rPr lang="en-PH" dirty="0"/>
              <a:t>Traversal (Forward and Backward)</a:t>
            </a:r>
          </a:p>
        </p:txBody>
      </p:sp>
    </p:spTree>
    <p:extLst>
      <p:ext uri="{BB962C8B-B14F-4D97-AF65-F5344CB8AC3E}">
        <p14:creationId xmlns:p14="http://schemas.microsoft.com/office/powerpoint/2010/main" val="3531474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4151086"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Insertions</a:t>
            </a:r>
          </a:p>
        </p:txBody>
      </p:sp>
      <p:graphicFrame>
        <p:nvGraphicFramePr>
          <p:cNvPr id="10" name="Content Placeholder 1">
            <a:extLst>
              <a:ext uri="{FF2B5EF4-FFF2-40B4-BE49-F238E27FC236}">
                <a16:creationId xmlns:a16="http://schemas.microsoft.com/office/drawing/2014/main" id="{8FA0F701-8DAE-4870-B5CE-8376C651337F}"/>
              </a:ext>
            </a:extLst>
          </p:cNvPr>
          <p:cNvGraphicFramePr>
            <a:graphicFrameLocks/>
          </p:cNvGraphicFramePr>
          <p:nvPr>
            <p:extLst>
              <p:ext uri="{D42A27DB-BD31-4B8C-83A1-F6EECF244321}">
                <p14:modId xmlns:p14="http://schemas.microsoft.com/office/powerpoint/2010/main" val="1426596078"/>
              </p:ext>
            </p:extLst>
          </p:nvPr>
        </p:nvGraphicFramePr>
        <p:xfrm>
          <a:off x="838200" y="1719238"/>
          <a:ext cx="9715185" cy="1798044"/>
        </p:xfrm>
        <a:graphic>
          <a:graphicData uri="http://schemas.openxmlformats.org/drawingml/2006/table">
            <a:tbl>
              <a:tblPr/>
              <a:tblGrid>
                <a:gridCol w="1990183">
                  <a:extLst>
                    <a:ext uri="{9D8B030D-6E8A-4147-A177-3AD203B41FA5}">
                      <a16:colId xmlns:a16="http://schemas.microsoft.com/office/drawing/2014/main" val="1001550787"/>
                    </a:ext>
                  </a:extLst>
                </a:gridCol>
                <a:gridCol w="7725002">
                  <a:extLst>
                    <a:ext uri="{9D8B030D-6E8A-4147-A177-3AD203B41FA5}">
                      <a16:colId xmlns:a16="http://schemas.microsoft.com/office/drawing/2014/main" val="4023620855"/>
                    </a:ext>
                  </a:extLst>
                </a:gridCol>
              </a:tblGrid>
              <a:tr h="551190">
                <a:tc>
                  <a:txBody>
                    <a:bodyPr/>
                    <a:lstStyle/>
                    <a:p>
                      <a:pPr algn="l" fontAlgn="t"/>
                      <a:r>
                        <a:rPr lang="en-PH" sz="2400" b="1" dirty="0" err="1">
                          <a:solidFill>
                            <a:schemeClr val="tx1"/>
                          </a:solidFill>
                          <a:effectLst/>
                          <a:latin typeface="+mn-lt"/>
                        </a:rPr>
                        <a:t>insertFirst</a:t>
                      </a:r>
                      <a:r>
                        <a:rPr lang="en-PH" sz="2400" b="1" dirty="0">
                          <a:solidFill>
                            <a:schemeClr val="tx1"/>
                          </a:solidFill>
                          <a:effectLst/>
                          <a:latin typeface="+mn-lt"/>
                        </a:rPr>
                        <a:t>()</a:t>
                      </a: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dirty="0">
                          <a:solidFill>
                            <a:schemeClr val="tx1"/>
                          </a:solidFill>
                          <a:effectLst/>
                          <a:latin typeface="+mn-lt"/>
                        </a:rPr>
                        <a:t>inserts an element at the beginning of the list</a:t>
                      </a:r>
                      <a:endParaRPr lang="en-PH" sz="2400" dirty="0">
                        <a:solidFill>
                          <a:schemeClr val="tx1"/>
                        </a:solidFill>
                        <a:effectLst/>
                        <a:latin typeface="+mn-lt"/>
                      </a:endParaRP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64629613"/>
                  </a:ext>
                </a:extLst>
              </a:tr>
              <a:tr h="630392">
                <a:tc>
                  <a:txBody>
                    <a:bodyPr/>
                    <a:lstStyle/>
                    <a:p>
                      <a:pPr algn="l" fontAlgn="t"/>
                      <a:r>
                        <a:rPr lang="en-PH" sz="2400" b="1" dirty="0" err="1">
                          <a:solidFill>
                            <a:schemeClr val="tx1"/>
                          </a:solidFill>
                          <a:effectLst/>
                          <a:latin typeface="+mn-lt"/>
                        </a:rPr>
                        <a:t>insertLast</a:t>
                      </a:r>
                      <a:r>
                        <a:rPr lang="en-PH" sz="2400" b="1" dirty="0">
                          <a:solidFill>
                            <a:schemeClr val="tx1"/>
                          </a:solidFill>
                          <a:effectLst/>
                          <a:latin typeface="+mn-lt"/>
                        </a:rPr>
                        <a:t>()</a:t>
                      </a: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marL="0" marR="0" lvl="0" indent="0" algn="l" defTabSz="569222" rtl="0" eaLnBrk="1" fontAlgn="t" latinLnBrk="0" hangingPunct="1">
                        <a:lnSpc>
                          <a:spcPct val="100000"/>
                        </a:lnSpc>
                        <a:spcBef>
                          <a:spcPts val="0"/>
                        </a:spcBef>
                        <a:spcAft>
                          <a:spcPts val="0"/>
                        </a:spcAft>
                        <a:buClrTx/>
                        <a:buSzTx/>
                        <a:buFontTx/>
                        <a:buNone/>
                        <a:tabLst/>
                        <a:defRPr/>
                      </a:pPr>
                      <a:r>
                        <a:rPr lang="en-US" sz="2400" dirty="0">
                          <a:solidFill>
                            <a:schemeClr val="tx1"/>
                          </a:solidFill>
                          <a:effectLst/>
                          <a:latin typeface="+mn-lt"/>
                        </a:rPr>
                        <a:t>inserts an element at the end of the list</a:t>
                      </a:r>
                      <a:endParaRPr lang="en-PH" sz="2400" dirty="0">
                        <a:solidFill>
                          <a:schemeClr val="tx1"/>
                        </a:solidFill>
                        <a:effectLst/>
                        <a:latin typeface="+mn-lt"/>
                      </a:endParaRP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5051663"/>
                  </a:ext>
                </a:extLst>
              </a:tr>
              <a:tr h="616462">
                <a:tc>
                  <a:txBody>
                    <a:bodyPr/>
                    <a:lstStyle/>
                    <a:p>
                      <a:pPr algn="l" fontAlgn="t"/>
                      <a:r>
                        <a:rPr lang="en-PH" sz="2400" b="1" dirty="0" err="1">
                          <a:solidFill>
                            <a:schemeClr val="tx1"/>
                          </a:solidFill>
                          <a:effectLst/>
                          <a:latin typeface="+mn-lt"/>
                        </a:rPr>
                        <a:t>insertAfter</a:t>
                      </a:r>
                      <a:r>
                        <a:rPr lang="en-PH" sz="2400" b="1" dirty="0">
                          <a:solidFill>
                            <a:schemeClr val="tx1"/>
                          </a:solidFill>
                          <a:effectLst/>
                          <a:latin typeface="+mn-lt"/>
                        </a:rPr>
                        <a:t>()</a:t>
                      </a: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dirty="0">
                          <a:solidFill>
                            <a:schemeClr val="tx1"/>
                          </a:solidFill>
                          <a:effectLst/>
                          <a:latin typeface="+mn-lt"/>
                        </a:rPr>
                        <a:t>inserts following an element with a specified key</a:t>
                      </a:r>
                      <a:endParaRPr lang="en-PH" sz="2400" dirty="0">
                        <a:solidFill>
                          <a:schemeClr val="tx1"/>
                        </a:solidFill>
                        <a:effectLst/>
                        <a:latin typeface="+mn-lt"/>
                      </a:endParaRP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695020"/>
                  </a:ext>
                </a:extLst>
              </a:tr>
            </a:tbl>
          </a:graphicData>
        </a:graphic>
      </p:graphicFrame>
    </p:spTree>
    <p:extLst>
      <p:ext uri="{BB962C8B-B14F-4D97-AF65-F5344CB8AC3E}">
        <p14:creationId xmlns:p14="http://schemas.microsoft.com/office/powerpoint/2010/main" val="3734790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Recap: Linked List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61479"/>
            <a:ext cx="10515600" cy="4521269"/>
          </a:xfrm>
        </p:spPr>
        <p:txBody>
          <a:bodyPr>
            <a:normAutofit/>
          </a:bodyPr>
          <a:lstStyle/>
          <a:p>
            <a:r>
              <a:rPr lang="en-PH" dirty="0"/>
              <a:t>The linked list is a </a:t>
            </a:r>
            <a:r>
              <a:rPr lang="en-PH" b="1" dirty="0"/>
              <a:t>versatile data structure</a:t>
            </a:r>
            <a:r>
              <a:rPr lang="en-PH" dirty="0"/>
              <a:t> which contains a collection of </a:t>
            </a:r>
            <a:r>
              <a:rPr lang="en-PH" b="1" dirty="0"/>
              <a:t>objects linked together by references </a:t>
            </a:r>
            <a:r>
              <a:rPr lang="en-PH" dirty="0"/>
              <a:t>from one object to another object. </a:t>
            </a:r>
          </a:p>
          <a:p>
            <a:r>
              <a:rPr lang="en-PH" dirty="0"/>
              <a:t>It can be used as the </a:t>
            </a:r>
            <a:r>
              <a:rPr lang="en-PH" b="1" dirty="0"/>
              <a:t>basis for other data storage structures </a:t>
            </a:r>
            <a:r>
              <a:rPr lang="en-PH" dirty="0"/>
              <a:t>such as stacks and queues.</a:t>
            </a:r>
          </a:p>
          <a:p>
            <a:r>
              <a:rPr lang="en-PH" dirty="0"/>
              <a:t>The second most commonly used general purpose storage structures after arrays.</a:t>
            </a:r>
          </a:p>
          <a:p>
            <a:r>
              <a:rPr lang="en-PH" dirty="0"/>
              <a:t>In fact, you can use a linked list in many cases in which you use an array, unless you need frequent random access to individual items using an index.</a:t>
            </a:r>
          </a:p>
        </p:txBody>
      </p:sp>
    </p:spTree>
    <p:extLst>
      <p:ext uri="{BB962C8B-B14F-4D97-AF65-F5344CB8AC3E}">
        <p14:creationId xmlns:p14="http://schemas.microsoft.com/office/powerpoint/2010/main" val="2714926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4151086"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Insertion @ beginning</a:t>
            </a:r>
          </a:p>
        </p:txBody>
      </p:sp>
      <p:pic>
        <p:nvPicPr>
          <p:cNvPr id="2" name="Picture 1"/>
          <p:cNvPicPr>
            <a:picLocks noChangeAspect="1"/>
          </p:cNvPicPr>
          <p:nvPr/>
        </p:nvPicPr>
        <p:blipFill>
          <a:blip r:embed="rId2"/>
          <a:stretch>
            <a:fillRect/>
          </a:stretch>
        </p:blipFill>
        <p:spPr>
          <a:xfrm>
            <a:off x="2870198" y="1912270"/>
            <a:ext cx="6781801" cy="3572175"/>
          </a:xfrm>
          <a:prstGeom prst="rect">
            <a:avLst/>
          </a:prstGeom>
        </p:spPr>
      </p:pic>
    </p:spTree>
    <p:extLst>
      <p:ext uri="{BB962C8B-B14F-4D97-AF65-F5344CB8AC3E}">
        <p14:creationId xmlns:p14="http://schemas.microsoft.com/office/powerpoint/2010/main" val="3460744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4151086"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Insertion @ end</a:t>
            </a:r>
          </a:p>
        </p:txBody>
      </p:sp>
      <p:pic>
        <p:nvPicPr>
          <p:cNvPr id="4" name="Picture 3"/>
          <p:cNvPicPr>
            <a:picLocks noChangeAspect="1"/>
          </p:cNvPicPr>
          <p:nvPr/>
        </p:nvPicPr>
        <p:blipFill>
          <a:blip r:embed="rId2"/>
          <a:stretch>
            <a:fillRect/>
          </a:stretch>
        </p:blipFill>
        <p:spPr>
          <a:xfrm>
            <a:off x="1549400" y="2156098"/>
            <a:ext cx="9448522" cy="3170645"/>
          </a:xfrm>
          <a:prstGeom prst="rect">
            <a:avLst/>
          </a:prstGeom>
        </p:spPr>
      </p:pic>
    </p:spTree>
    <p:extLst>
      <p:ext uri="{BB962C8B-B14F-4D97-AF65-F5344CB8AC3E}">
        <p14:creationId xmlns:p14="http://schemas.microsoft.com/office/powerpoint/2010/main" val="475784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4151086"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Insertion after specific node</a:t>
            </a:r>
          </a:p>
        </p:txBody>
      </p:sp>
      <p:pic>
        <p:nvPicPr>
          <p:cNvPr id="2" name="Picture 1"/>
          <p:cNvPicPr>
            <a:picLocks noChangeAspect="1"/>
          </p:cNvPicPr>
          <p:nvPr/>
        </p:nvPicPr>
        <p:blipFill>
          <a:blip r:embed="rId2"/>
          <a:stretch>
            <a:fillRect/>
          </a:stretch>
        </p:blipFill>
        <p:spPr>
          <a:xfrm>
            <a:off x="1116465" y="2128384"/>
            <a:ext cx="10505496" cy="3183845"/>
          </a:xfrm>
          <a:prstGeom prst="rect">
            <a:avLst/>
          </a:prstGeom>
        </p:spPr>
      </p:pic>
    </p:spTree>
    <p:extLst>
      <p:ext uri="{BB962C8B-B14F-4D97-AF65-F5344CB8AC3E}">
        <p14:creationId xmlns:p14="http://schemas.microsoft.com/office/powerpoint/2010/main" val="1567053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4151086"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Deletions</a:t>
            </a:r>
          </a:p>
        </p:txBody>
      </p:sp>
      <p:graphicFrame>
        <p:nvGraphicFramePr>
          <p:cNvPr id="10" name="Content Placeholder 1">
            <a:extLst>
              <a:ext uri="{FF2B5EF4-FFF2-40B4-BE49-F238E27FC236}">
                <a16:creationId xmlns:a16="http://schemas.microsoft.com/office/drawing/2014/main" id="{8FA0F701-8DAE-4870-B5CE-8376C651337F}"/>
              </a:ext>
            </a:extLst>
          </p:cNvPr>
          <p:cNvGraphicFramePr>
            <a:graphicFrameLocks/>
          </p:cNvGraphicFramePr>
          <p:nvPr>
            <p:extLst>
              <p:ext uri="{D42A27DB-BD31-4B8C-83A1-F6EECF244321}">
                <p14:modId xmlns:p14="http://schemas.microsoft.com/office/powerpoint/2010/main" val="1363660185"/>
              </p:ext>
            </p:extLst>
          </p:nvPr>
        </p:nvGraphicFramePr>
        <p:xfrm>
          <a:off x="981844" y="1719238"/>
          <a:ext cx="9511985" cy="1463040"/>
        </p:xfrm>
        <a:graphic>
          <a:graphicData uri="http://schemas.openxmlformats.org/drawingml/2006/table">
            <a:tbl>
              <a:tblPr/>
              <a:tblGrid>
                <a:gridCol w="1948557">
                  <a:extLst>
                    <a:ext uri="{9D8B030D-6E8A-4147-A177-3AD203B41FA5}">
                      <a16:colId xmlns:a16="http://schemas.microsoft.com/office/drawing/2014/main" val="1001550787"/>
                    </a:ext>
                  </a:extLst>
                </a:gridCol>
                <a:gridCol w="7563428">
                  <a:extLst>
                    <a:ext uri="{9D8B030D-6E8A-4147-A177-3AD203B41FA5}">
                      <a16:colId xmlns:a16="http://schemas.microsoft.com/office/drawing/2014/main" val="4023620855"/>
                    </a:ext>
                  </a:extLst>
                </a:gridCol>
              </a:tblGrid>
              <a:tr h="407168">
                <a:tc>
                  <a:txBody>
                    <a:bodyPr/>
                    <a:lstStyle/>
                    <a:p>
                      <a:pPr algn="l" fontAlgn="t"/>
                      <a:r>
                        <a:rPr lang="en-PH" sz="2400" b="1" dirty="0" err="1">
                          <a:solidFill>
                            <a:schemeClr val="tx1"/>
                          </a:solidFill>
                          <a:effectLst/>
                          <a:latin typeface="+mn-lt"/>
                        </a:rPr>
                        <a:t>deleteFirst</a:t>
                      </a:r>
                      <a:r>
                        <a:rPr lang="en-PH" sz="2400" b="1" dirty="0">
                          <a:solidFill>
                            <a:schemeClr val="tx1"/>
                          </a:solidFill>
                          <a:effectLst/>
                          <a:latin typeface="+mn-lt"/>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PH" sz="2400" dirty="0">
                          <a:solidFill>
                            <a:srgbClr val="000000"/>
                          </a:solidFill>
                          <a:effectLst/>
                          <a:latin typeface="+mn-lt"/>
                        </a:rPr>
                        <a:t>Delete first element.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64629613"/>
                  </a:ext>
                </a:extLst>
              </a:tr>
              <a:tr h="465675">
                <a:tc>
                  <a:txBody>
                    <a:bodyPr/>
                    <a:lstStyle/>
                    <a:p>
                      <a:pPr algn="l" fontAlgn="t"/>
                      <a:r>
                        <a:rPr lang="en-PH" sz="2400" b="1" dirty="0" err="1">
                          <a:solidFill>
                            <a:schemeClr val="tx1"/>
                          </a:solidFill>
                          <a:effectLst/>
                          <a:latin typeface="+mn-lt"/>
                        </a:rPr>
                        <a:t>deleteLast</a:t>
                      </a:r>
                      <a:r>
                        <a:rPr lang="en-PH" sz="2400" b="1" dirty="0">
                          <a:solidFill>
                            <a:schemeClr val="tx1"/>
                          </a:solidFill>
                          <a:effectLst/>
                          <a:latin typeface="+mn-lt"/>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PH" sz="2400" dirty="0">
                          <a:solidFill>
                            <a:srgbClr val="000000"/>
                          </a:solidFill>
                          <a:effectLst/>
                          <a:latin typeface="+mn-lt"/>
                        </a:rPr>
                        <a:t>Delete last element.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5051663"/>
                  </a:ext>
                </a:extLst>
              </a:tr>
              <a:tr h="0">
                <a:tc>
                  <a:txBody>
                    <a:bodyPr/>
                    <a:lstStyle/>
                    <a:p>
                      <a:pPr algn="l" fontAlgn="t"/>
                      <a:r>
                        <a:rPr lang="en-PH" sz="2400" b="1" dirty="0" err="1">
                          <a:solidFill>
                            <a:schemeClr val="tx1"/>
                          </a:solidFill>
                          <a:effectLst/>
                          <a:latin typeface="+mn-lt"/>
                        </a:rPr>
                        <a:t>deleteKey</a:t>
                      </a:r>
                      <a:r>
                        <a:rPr lang="en-PH" sz="2400" b="1" dirty="0">
                          <a:solidFill>
                            <a:schemeClr val="tx1"/>
                          </a:solidFill>
                          <a:effectLst/>
                          <a:latin typeface="+mn-lt"/>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PH" sz="2400" dirty="0">
                          <a:solidFill>
                            <a:srgbClr val="000000"/>
                          </a:solidFill>
                          <a:effectLst/>
                          <a:latin typeface="+mn-lt"/>
                        </a:rPr>
                        <a:t>Delete element at key.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695020"/>
                  </a:ext>
                </a:extLst>
              </a:tr>
            </a:tbl>
          </a:graphicData>
        </a:graphic>
      </p:graphicFrame>
    </p:spTree>
    <p:extLst>
      <p:ext uri="{BB962C8B-B14F-4D97-AF65-F5344CB8AC3E}">
        <p14:creationId xmlns:p14="http://schemas.microsoft.com/office/powerpoint/2010/main" val="893100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4151086"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Deleting the head</a:t>
            </a:r>
          </a:p>
        </p:txBody>
      </p:sp>
      <p:pic>
        <p:nvPicPr>
          <p:cNvPr id="4" name="Picture 3"/>
          <p:cNvPicPr>
            <a:picLocks noChangeAspect="1"/>
          </p:cNvPicPr>
          <p:nvPr/>
        </p:nvPicPr>
        <p:blipFill>
          <a:blip r:embed="rId2"/>
          <a:stretch>
            <a:fillRect/>
          </a:stretch>
        </p:blipFill>
        <p:spPr>
          <a:xfrm>
            <a:off x="2090057" y="1933221"/>
            <a:ext cx="8286213" cy="3524150"/>
          </a:xfrm>
          <a:prstGeom prst="rect">
            <a:avLst/>
          </a:prstGeom>
        </p:spPr>
      </p:pic>
    </p:spTree>
    <p:extLst>
      <p:ext uri="{BB962C8B-B14F-4D97-AF65-F5344CB8AC3E}">
        <p14:creationId xmlns:p14="http://schemas.microsoft.com/office/powerpoint/2010/main" val="87907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4151086"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Deleting the tail</a:t>
            </a:r>
          </a:p>
        </p:txBody>
      </p:sp>
      <p:pic>
        <p:nvPicPr>
          <p:cNvPr id="2" name="Picture 1"/>
          <p:cNvPicPr>
            <a:picLocks noChangeAspect="1"/>
          </p:cNvPicPr>
          <p:nvPr/>
        </p:nvPicPr>
        <p:blipFill>
          <a:blip r:embed="rId2"/>
          <a:stretch>
            <a:fillRect/>
          </a:stretch>
        </p:blipFill>
        <p:spPr>
          <a:xfrm>
            <a:off x="2461846" y="2255028"/>
            <a:ext cx="7579242" cy="3045959"/>
          </a:xfrm>
          <a:prstGeom prst="rect">
            <a:avLst/>
          </a:prstGeom>
        </p:spPr>
      </p:pic>
    </p:spTree>
    <p:extLst>
      <p:ext uri="{BB962C8B-B14F-4D97-AF65-F5344CB8AC3E}">
        <p14:creationId xmlns:p14="http://schemas.microsoft.com/office/powerpoint/2010/main" val="3708085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4151086"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Deleting after a specific node</a:t>
            </a:r>
          </a:p>
        </p:txBody>
      </p:sp>
      <p:pic>
        <p:nvPicPr>
          <p:cNvPr id="4" name="Picture 3"/>
          <p:cNvPicPr>
            <a:picLocks noChangeAspect="1"/>
          </p:cNvPicPr>
          <p:nvPr/>
        </p:nvPicPr>
        <p:blipFill>
          <a:blip r:embed="rId2"/>
          <a:stretch>
            <a:fillRect/>
          </a:stretch>
        </p:blipFill>
        <p:spPr>
          <a:xfrm>
            <a:off x="838200" y="1931988"/>
            <a:ext cx="10696472" cy="3525384"/>
          </a:xfrm>
          <a:prstGeom prst="rect">
            <a:avLst/>
          </a:prstGeom>
        </p:spPr>
      </p:pic>
    </p:spTree>
    <p:extLst>
      <p:ext uri="{BB962C8B-B14F-4D97-AF65-F5344CB8AC3E}">
        <p14:creationId xmlns:p14="http://schemas.microsoft.com/office/powerpoint/2010/main" val="3508328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4151086"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Deleting after a specific node</a:t>
            </a:r>
          </a:p>
        </p:txBody>
      </p:sp>
      <p:pic>
        <p:nvPicPr>
          <p:cNvPr id="10" name="Picture 9">
            <a:extLst>
              <a:ext uri="{FF2B5EF4-FFF2-40B4-BE49-F238E27FC236}">
                <a16:creationId xmlns:a16="http://schemas.microsoft.com/office/drawing/2014/main" id="{3315E836-F1C1-400F-9558-EBC08B6D1929}"/>
              </a:ext>
            </a:extLst>
          </p:cNvPr>
          <p:cNvPicPr>
            <a:picLocks noChangeAspect="1"/>
          </p:cNvPicPr>
          <p:nvPr/>
        </p:nvPicPr>
        <p:blipFill>
          <a:blip r:embed="rId2"/>
          <a:stretch>
            <a:fillRect/>
          </a:stretch>
        </p:blipFill>
        <p:spPr>
          <a:xfrm>
            <a:off x="2287095" y="2098754"/>
            <a:ext cx="7989902" cy="3068332"/>
          </a:xfrm>
          <a:prstGeom prst="rect">
            <a:avLst/>
          </a:prstGeom>
        </p:spPr>
      </p:pic>
    </p:spTree>
    <p:extLst>
      <p:ext uri="{BB962C8B-B14F-4D97-AF65-F5344CB8AC3E}">
        <p14:creationId xmlns:p14="http://schemas.microsoft.com/office/powerpoint/2010/main" val="553775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4151086"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19314" y="362754"/>
            <a:ext cx="5291133" cy="1325563"/>
          </a:xfrm>
        </p:spPr>
        <p:txBody>
          <a:bodyPr/>
          <a:lstStyle/>
          <a:p>
            <a:r>
              <a:rPr lang="en-PH" b="1" dirty="0">
                <a:latin typeface="+mn-lt"/>
              </a:rPr>
              <a:t>Deleting after a specific node</a:t>
            </a:r>
          </a:p>
        </p:txBody>
      </p:sp>
      <p:pic>
        <p:nvPicPr>
          <p:cNvPr id="11" name="Picture 10">
            <a:extLst>
              <a:ext uri="{FF2B5EF4-FFF2-40B4-BE49-F238E27FC236}">
                <a16:creationId xmlns:a16="http://schemas.microsoft.com/office/drawing/2014/main" id="{D78C5330-6241-403D-8CD7-294DBA5713E9}"/>
              </a:ext>
            </a:extLst>
          </p:cNvPr>
          <p:cNvPicPr>
            <a:picLocks noChangeAspect="1"/>
          </p:cNvPicPr>
          <p:nvPr/>
        </p:nvPicPr>
        <p:blipFill>
          <a:blip r:embed="rId2"/>
          <a:stretch>
            <a:fillRect/>
          </a:stretch>
        </p:blipFill>
        <p:spPr>
          <a:xfrm>
            <a:off x="5610447" y="362754"/>
            <a:ext cx="5791200" cy="961741"/>
          </a:xfrm>
          <a:prstGeom prst="rect">
            <a:avLst/>
          </a:prstGeom>
        </p:spPr>
      </p:pic>
      <p:pic>
        <p:nvPicPr>
          <p:cNvPr id="12" name="Picture 11">
            <a:extLst>
              <a:ext uri="{FF2B5EF4-FFF2-40B4-BE49-F238E27FC236}">
                <a16:creationId xmlns:a16="http://schemas.microsoft.com/office/drawing/2014/main" id="{A759B3D5-BC5F-4200-91B3-EE86D5578B8B}"/>
              </a:ext>
            </a:extLst>
          </p:cNvPr>
          <p:cNvPicPr>
            <a:picLocks noChangeAspect="1"/>
          </p:cNvPicPr>
          <p:nvPr/>
        </p:nvPicPr>
        <p:blipFill>
          <a:blip r:embed="rId3"/>
          <a:stretch>
            <a:fillRect/>
          </a:stretch>
        </p:blipFill>
        <p:spPr>
          <a:xfrm>
            <a:off x="5610447" y="1183600"/>
            <a:ext cx="5900379" cy="4882598"/>
          </a:xfrm>
          <a:prstGeom prst="rect">
            <a:avLst/>
          </a:prstGeom>
        </p:spPr>
      </p:pic>
    </p:spTree>
    <p:extLst>
      <p:ext uri="{BB962C8B-B14F-4D97-AF65-F5344CB8AC3E}">
        <p14:creationId xmlns:p14="http://schemas.microsoft.com/office/powerpoint/2010/main" val="3711984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Advantages of Doubly LL</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pPr marL="514350" indent="-514350" algn="just">
              <a:buFont typeface="+mj-lt"/>
              <a:buAutoNum type="arabicPeriod"/>
            </a:pPr>
            <a:r>
              <a:rPr lang="en-PH" dirty="0"/>
              <a:t>A doubly linked list can be traversed in both forward and backward direction.</a:t>
            </a:r>
          </a:p>
          <a:p>
            <a:pPr marL="514350" indent="-514350" algn="just">
              <a:buFont typeface="+mj-lt"/>
              <a:buAutoNum type="arabicPeriod"/>
            </a:pPr>
            <a:r>
              <a:rPr lang="en-PH" dirty="0"/>
              <a:t>The delete operation in doubly linked list is more efficient if pointer to the node to be deleted is given.</a:t>
            </a:r>
          </a:p>
          <a:p>
            <a:pPr marL="514350" indent="-514350" algn="just">
              <a:buFont typeface="+mj-lt"/>
              <a:buAutoNum type="arabicPeriod"/>
            </a:pPr>
            <a:r>
              <a:rPr lang="en-PH" dirty="0"/>
              <a:t>We can quickly insert a new node before a given node.</a:t>
            </a:r>
          </a:p>
          <a:p>
            <a:pPr marL="514350" indent="-514350" algn="just">
              <a:buFont typeface="+mj-lt"/>
              <a:buAutoNum type="arabicPeriod"/>
            </a:pPr>
            <a:r>
              <a:rPr lang="en-PH" dirty="0"/>
              <a:t>Reversing the list is simple and straightforward.</a:t>
            </a:r>
          </a:p>
          <a:p>
            <a:pPr marL="514350" indent="-514350" algn="just">
              <a:buFont typeface="+mj-lt"/>
              <a:buAutoNum type="arabicPeriod"/>
            </a:pPr>
            <a:r>
              <a:rPr lang="en-PH" dirty="0"/>
              <a:t>It is one of most efficient data structure to implement when traversing in both direction is required.</a:t>
            </a:r>
          </a:p>
          <a:p>
            <a:pPr marL="0" indent="0" algn="just">
              <a:buNone/>
            </a:pPr>
            <a:endParaRPr lang="en-PH" dirty="0"/>
          </a:p>
        </p:txBody>
      </p:sp>
    </p:spTree>
    <p:extLst>
      <p:ext uri="{BB962C8B-B14F-4D97-AF65-F5344CB8AC3E}">
        <p14:creationId xmlns:p14="http://schemas.microsoft.com/office/powerpoint/2010/main" val="363341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Link / Node</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r>
              <a:rPr lang="en-PH" sz="3200" dirty="0"/>
              <a:t>In a linked list, </a:t>
            </a:r>
            <a:r>
              <a:rPr lang="en-PH" sz="3200" b="1" dirty="0"/>
              <a:t>each data item </a:t>
            </a:r>
            <a:r>
              <a:rPr lang="en-PH" sz="3200" dirty="0"/>
              <a:t>is embedded in a </a:t>
            </a:r>
            <a:r>
              <a:rPr lang="en-PH" sz="3200" b="1" dirty="0"/>
              <a:t>link </a:t>
            </a:r>
            <a:r>
              <a:rPr lang="en-PH" sz="3200" dirty="0"/>
              <a:t>or</a:t>
            </a:r>
            <a:r>
              <a:rPr lang="en-PH" sz="3200" b="1" dirty="0"/>
              <a:t> node</a:t>
            </a:r>
            <a:r>
              <a:rPr lang="en-PH" sz="3200" dirty="0"/>
              <a:t>. A link is an </a:t>
            </a:r>
            <a:r>
              <a:rPr lang="en-PH" sz="3200" b="1" dirty="0"/>
              <a:t>object of a class </a:t>
            </a:r>
            <a:r>
              <a:rPr lang="en-PH" sz="3200" dirty="0"/>
              <a:t>specifically for items in the list.</a:t>
            </a:r>
          </a:p>
          <a:p>
            <a:r>
              <a:rPr lang="en-PH" sz="3200" dirty="0"/>
              <a:t>Separate class for links / nodes, another separate class for the linked list itself.</a:t>
            </a:r>
          </a:p>
          <a:p>
            <a:r>
              <a:rPr lang="en-PH" sz="3200" dirty="0"/>
              <a:t>Each Link object contains a </a:t>
            </a:r>
            <a:r>
              <a:rPr lang="en-PH" sz="3200" b="1" dirty="0"/>
              <a:t>reference </a:t>
            </a:r>
            <a:r>
              <a:rPr lang="en-PH" sz="3200" dirty="0"/>
              <a:t>(usually called next) to the next link in the list.</a:t>
            </a:r>
          </a:p>
          <a:p>
            <a:endParaRPr lang="en-PH" sz="3200" dirty="0"/>
          </a:p>
        </p:txBody>
      </p:sp>
    </p:spTree>
    <p:extLst>
      <p:ext uri="{BB962C8B-B14F-4D97-AF65-F5344CB8AC3E}">
        <p14:creationId xmlns:p14="http://schemas.microsoft.com/office/powerpoint/2010/main" val="255014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Disadvantages of Doubly LL</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pPr marL="514350" indent="-514350" algn="just">
              <a:buFont typeface="+mj-lt"/>
              <a:buAutoNum type="arabicPeriod"/>
            </a:pPr>
            <a:r>
              <a:rPr lang="en-PH" dirty="0"/>
              <a:t>Every node of doubly linked list requires extra space for an previous pointer. </a:t>
            </a:r>
          </a:p>
          <a:p>
            <a:pPr marL="514350" indent="-514350" algn="just">
              <a:buFont typeface="+mj-lt"/>
              <a:buAutoNum type="arabicPeriod"/>
            </a:pPr>
            <a:r>
              <a:rPr lang="en-PH" dirty="0"/>
              <a:t>All operations require an extra pointer previous to be maintained. </a:t>
            </a:r>
          </a:p>
          <a:p>
            <a:pPr marL="514350" indent="-514350" algn="just">
              <a:buFont typeface="+mj-lt"/>
              <a:buAutoNum type="arabicPeriod"/>
            </a:pPr>
            <a:r>
              <a:rPr lang="en-PH" dirty="0"/>
              <a:t>Since elements in memory are stored randomly, hence elements are accessed sequentially no direct access is allowed.</a:t>
            </a:r>
          </a:p>
        </p:txBody>
      </p:sp>
    </p:spTree>
    <p:extLst>
      <p:ext uri="{BB962C8B-B14F-4D97-AF65-F5344CB8AC3E}">
        <p14:creationId xmlns:p14="http://schemas.microsoft.com/office/powerpoint/2010/main" val="3023607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Applications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lnSpcReduction="10000"/>
          </a:bodyPr>
          <a:lstStyle/>
          <a:p>
            <a:pPr marL="514350" indent="-514350" algn="just">
              <a:buFont typeface="+mj-lt"/>
              <a:buAutoNum type="arabicPeriod"/>
            </a:pPr>
            <a:r>
              <a:rPr lang="en-PH" dirty="0"/>
              <a:t>Doubly linked list can be used in navigation systems where both front and back navigation is required.</a:t>
            </a:r>
          </a:p>
          <a:p>
            <a:pPr marL="514350" indent="-514350" algn="just">
              <a:buFont typeface="+mj-lt"/>
              <a:buAutoNum type="arabicPeriod"/>
            </a:pPr>
            <a:r>
              <a:rPr lang="en-PH" dirty="0"/>
              <a:t>It is used by browsers to implement backward and forward navigation of visited web pages i.e. back and forward button.</a:t>
            </a:r>
          </a:p>
          <a:p>
            <a:pPr marL="514350" indent="-514350" algn="just">
              <a:buFont typeface="+mj-lt"/>
              <a:buAutoNum type="arabicPeriod"/>
            </a:pPr>
            <a:r>
              <a:rPr lang="en-PH" dirty="0"/>
              <a:t>It is also used by various application to implement Undo and Redo functionality.</a:t>
            </a:r>
          </a:p>
          <a:p>
            <a:pPr marL="514350" indent="-514350" algn="just">
              <a:buFont typeface="+mj-lt"/>
              <a:buAutoNum type="arabicPeriod"/>
            </a:pPr>
            <a:r>
              <a:rPr lang="en-PH" dirty="0"/>
              <a:t>It can also be used to represent deck of cards in games.</a:t>
            </a:r>
          </a:p>
          <a:p>
            <a:pPr marL="514350" indent="-514350" algn="just">
              <a:buFont typeface="+mj-lt"/>
              <a:buAutoNum type="arabicPeriod"/>
            </a:pPr>
            <a:r>
              <a:rPr lang="en-PH" dirty="0"/>
              <a:t>It is also used to represent various states of a game.</a:t>
            </a:r>
          </a:p>
          <a:p>
            <a:pPr marL="514350" indent="-514350" algn="just">
              <a:buFont typeface="+mj-lt"/>
              <a:buAutoNum type="arabicPeriod"/>
            </a:pPr>
            <a:r>
              <a:rPr lang="en-PH" dirty="0"/>
              <a:t>Our DNA molecules are a combination of doubly linked list where each molecule knows about it’s previous and next siblings.</a:t>
            </a:r>
          </a:p>
        </p:txBody>
      </p:sp>
    </p:spTree>
    <p:extLst>
      <p:ext uri="{BB962C8B-B14F-4D97-AF65-F5344CB8AC3E}">
        <p14:creationId xmlns:p14="http://schemas.microsoft.com/office/powerpoint/2010/main" val="965045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Circular Linked List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pPr marL="0" indent="0" algn="just">
              <a:buNone/>
            </a:pPr>
            <a:r>
              <a:rPr lang="en-US" dirty="0"/>
              <a:t>The circular linked list is the collection of nodes in which tail node also point back to head node.</a:t>
            </a:r>
          </a:p>
          <a:p>
            <a:pPr marL="0" indent="0" algn="just">
              <a:buNone/>
            </a:pPr>
            <a:r>
              <a:rPr lang="en-PH" dirty="0"/>
              <a:t>With this simple change, we gain some benefits:</a:t>
            </a:r>
          </a:p>
          <a:p>
            <a:pPr algn="just"/>
            <a:r>
              <a:rPr lang="en-PH" sz="2400" dirty="0"/>
              <a:t>Any node in the circular linked list can be a starting point.</a:t>
            </a:r>
          </a:p>
          <a:p>
            <a:pPr algn="just"/>
            <a:r>
              <a:rPr lang="en-PH" sz="2400" dirty="0"/>
              <a:t>Consequently, the whole list can be traversed starting from any node.</a:t>
            </a:r>
          </a:p>
          <a:p>
            <a:pPr marL="0" indent="0" algn="just">
              <a:buNone/>
            </a:pPr>
            <a:endParaRPr lang="en-US" dirty="0"/>
          </a:p>
          <a:p>
            <a:pPr marL="0" indent="0" algn="just">
              <a:buNone/>
            </a:pPr>
            <a:endParaRPr lang="en-US" dirty="0"/>
          </a:p>
          <a:p>
            <a:pPr marL="0" indent="0" algn="just">
              <a:buNone/>
            </a:pPr>
            <a:endParaRPr lang="en-PH" dirty="0"/>
          </a:p>
        </p:txBody>
      </p:sp>
      <p:pic>
        <p:nvPicPr>
          <p:cNvPr id="1026" name="Picture 2" descr="Java program to create and display a Circular Linked List">
            <a:extLst>
              <a:ext uri="{FF2B5EF4-FFF2-40B4-BE49-F238E27FC236}">
                <a16:creationId xmlns:a16="http://schemas.microsoft.com/office/drawing/2014/main" id="{61642A5D-3D77-462B-AA5F-FFBD72B29D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368" b="28412"/>
          <a:stretch/>
        </p:blipFill>
        <p:spPr bwMode="auto">
          <a:xfrm>
            <a:off x="2379785" y="4395009"/>
            <a:ext cx="7432430" cy="1553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806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Circular Linked List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pPr marL="0" indent="0" algn="just">
              <a:buNone/>
            </a:pPr>
            <a:r>
              <a:rPr lang="en-US" dirty="0"/>
              <a:t>Same methods with singly linked list, the difference is the last node should point to </a:t>
            </a:r>
            <a:r>
              <a:rPr lang="en-US"/>
              <a:t>the head.</a:t>
            </a:r>
            <a:endParaRPr lang="en-US" dirty="0"/>
          </a:p>
          <a:p>
            <a:pPr marL="0" indent="0" algn="just">
              <a:buNone/>
            </a:pPr>
            <a:endParaRPr lang="en-US" dirty="0"/>
          </a:p>
          <a:p>
            <a:pPr marL="0" indent="0" algn="just">
              <a:buNone/>
            </a:pPr>
            <a:endParaRPr lang="en-PH" dirty="0"/>
          </a:p>
        </p:txBody>
      </p:sp>
      <p:pic>
        <p:nvPicPr>
          <p:cNvPr id="2050" name="Picture 2" descr="Circular Linked List">
            <a:extLst>
              <a:ext uri="{FF2B5EF4-FFF2-40B4-BE49-F238E27FC236}">
                <a16:creationId xmlns:a16="http://schemas.microsoft.com/office/drawing/2014/main" id="{F93D3D8C-9E9E-4BBB-A7B2-B4670A6DE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584" y="2305714"/>
            <a:ext cx="6096701" cy="3797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120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Applications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pPr marL="514350" indent="-514350" algn="just">
              <a:buFont typeface="+mj-lt"/>
              <a:buAutoNum type="arabicPeriod"/>
            </a:pPr>
            <a:r>
              <a:rPr lang="en-PH" dirty="0"/>
              <a:t>The real life application where the circular linked list is used is our PCs or personal computers, where multiple applications are running. All the running applications are kept in a circular linked list and the OS gives a fixed time slot to all for running. The Operating System keeps on iterating over the linked list until all the applications are completed.</a:t>
            </a:r>
          </a:p>
          <a:p>
            <a:pPr marL="514350" indent="-514350" algn="just">
              <a:buFont typeface="+mj-lt"/>
              <a:buAutoNum type="arabicPeriod"/>
            </a:pPr>
            <a:r>
              <a:rPr lang="en-PH" dirty="0"/>
              <a:t>In multiplayer games, the players are kept in a circular linked list and the pointer keeps on moving forward as a player's chance ends.</a:t>
            </a:r>
          </a:p>
        </p:txBody>
      </p:sp>
    </p:spTree>
    <p:extLst>
      <p:ext uri="{BB962C8B-B14F-4D97-AF65-F5344CB8AC3E}">
        <p14:creationId xmlns:p14="http://schemas.microsoft.com/office/powerpoint/2010/main" val="59056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 linked list with nodes</a:t>
            </a:r>
          </a:p>
        </p:txBody>
      </p:sp>
      <p:sp>
        <p:nvSpPr>
          <p:cNvPr id="5" name="Content Placeholder 4">
            <a:extLst>
              <a:ext uri="{FF2B5EF4-FFF2-40B4-BE49-F238E27FC236}">
                <a16:creationId xmlns:a16="http://schemas.microsoft.com/office/drawing/2014/main" id="{9A1B2EB8-21A1-41EA-B8DC-8235BC797476}"/>
              </a:ext>
            </a:extLst>
          </p:cNvPr>
          <p:cNvSpPr>
            <a:spLocks noGrp="1"/>
          </p:cNvSpPr>
          <p:nvPr>
            <p:ph idx="1"/>
          </p:nvPr>
        </p:nvSpPr>
        <p:spPr/>
        <p:txBody>
          <a:bodyPr/>
          <a:lstStyle/>
          <a:p>
            <a:endParaRPr lang="en-PH"/>
          </a:p>
        </p:txBody>
      </p:sp>
      <p:pic>
        <p:nvPicPr>
          <p:cNvPr id="6" name="Picture 5">
            <a:extLst>
              <a:ext uri="{FF2B5EF4-FFF2-40B4-BE49-F238E27FC236}">
                <a16:creationId xmlns:a16="http://schemas.microsoft.com/office/drawing/2014/main" id="{AC2AC2BC-E5F2-4689-95CB-D1F92B5EA2EC}"/>
              </a:ext>
            </a:extLst>
          </p:cNvPr>
          <p:cNvPicPr>
            <a:picLocks noChangeAspect="1"/>
          </p:cNvPicPr>
          <p:nvPr/>
        </p:nvPicPr>
        <p:blipFill>
          <a:blip r:embed="rId3"/>
          <a:stretch>
            <a:fillRect/>
          </a:stretch>
        </p:blipFill>
        <p:spPr>
          <a:xfrm>
            <a:off x="838200" y="1825625"/>
            <a:ext cx="10515600" cy="3704620"/>
          </a:xfrm>
          <a:prstGeom prst="rect">
            <a:avLst/>
          </a:prstGeom>
        </p:spPr>
      </p:pic>
    </p:spTree>
    <p:extLst>
      <p:ext uri="{BB962C8B-B14F-4D97-AF65-F5344CB8AC3E}">
        <p14:creationId xmlns:p14="http://schemas.microsoft.com/office/powerpoint/2010/main" val="164924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 Link / Node</a:t>
            </a:r>
          </a:p>
        </p:txBody>
      </p:sp>
      <p:sp>
        <p:nvSpPr>
          <p:cNvPr id="5" name="Content Placeholder 4">
            <a:extLst>
              <a:ext uri="{FF2B5EF4-FFF2-40B4-BE49-F238E27FC236}">
                <a16:creationId xmlns:a16="http://schemas.microsoft.com/office/drawing/2014/main" id="{9A1B2EB8-21A1-41EA-B8DC-8235BC797476}"/>
              </a:ext>
            </a:extLst>
          </p:cNvPr>
          <p:cNvSpPr>
            <a:spLocks noGrp="1"/>
          </p:cNvSpPr>
          <p:nvPr>
            <p:ph idx="1"/>
          </p:nvPr>
        </p:nvSpPr>
        <p:spPr>
          <a:xfrm>
            <a:off x="838200" y="4851399"/>
            <a:ext cx="10515600" cy="1325564"/>
          </a:xfrm>
        </p:spPr>
        <p:txBody>
          <a:bodyPr>
            <a:normAutofit/>
          </a:bodyPr>
          <a:lstStyle/>
          <a:p>
            <a:pPr marL="0" indent="0">
              <a:buNone/>
            </a:pPr>
            <a:r>
              <a:rPr lang="en-PH" dirty="0"/>
              <a:t>This kind of class definition is sometimes called </a:t>
            </a:r>
            <a:r>
              <a:rPr lang="en-PH" b="1" dirty="0"/>
              <a:t>self-referential</a:t>
            </a:r>
            <a:r>
              <a:rPr lang="en-PH" i="1" dirty="0"/>
              <a:t> </a:t>
            </a:r>
            <a:r>
              <a:rPr lang="en-PH" dirty="0"/>
              <a:t>because it contains a field—called next in this case—of the same type as itself.</a:t>
            </a:r>
          </a:p>
        </p:txBody>
      </p:sp>
      <p:pic>
        <p:nvPicPr>
          <p:cNvPr id="2" name="Picture 1">
            <a:extLst>
              <a:ext uri="{FF2B5EF4-FFF2-40B4-BE49-F238E27FC236}">
                <a16:creationId xmlns:a16="http://schemas.microsoft.com/office/drawing/2014/main" id="{5BA7D2AE-D27C-4E2F-96FB-12AA1325BD45}"/>
              </a:ext>
            </a:extLst>
          </p:cNvPr>
          <p:cNvPicPr>
            <a:picLocks noChangeAspect="1"/>
          </p:cNvPicPr>
          <p:nvPr/>
        </p:nvPicPr>
        <p:blipFill>
          <a:blip r:embed="rId3"/>
          <a:stretch>
            <a:fillRect/>
          </a:stretch>
        </p:blipFill>
        <p:spPr>
          <a:xfrm>
            <a:off x="2264229" y="1826111"/>
            <a:ext cx="7061176" cy="2587398"/>
          </a:xfrm>
          <a:prstGeom prst="rect">
            <a:avLst/>
          </a:prstGeom>
        </p:spPr>
      </p:pic>
    </p:spTree>
    <p:extLst>
      <p:ext uri="{BB962C8B-B14F-4D97-AF65-F5344CB8AC3E}">
        <p14:creationId xmlns:p14="http://schemas.microsoft.com/office/powerpoint/2010/main" val="89486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Referencing to other Links inside a Link</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473528" y="3594964"/>
            <a:ext cx="11244943" cy="2867382"/>
          </a:xfrm>
        </p:spPr>
        <p:txBody>
          <a:bodyPr>
            <a:normAutofit/>
          </a:bodyPr>
          <a:lstStyle/>
          <a:p>
            <a:pPr marL="0" indent="0" algn="just">
              <a:buNone/>
            </a:pPr>
            <a:r>
              <a:rPr lang="en-PH" dirty="0"/>
              <a:t>A Link object </a:t>
            </a:r>
            <a:r>
              <a:rPr lang="en-PH" b="1" dirty="0"/>
              <a:t>doesn’t really contain </a:t>
            </a:r>
            <a:r>
              <a:rPr lang="en-PH" dirty="0"/>
              <a:t>another Link object, although it may look like it does. The </a:t>
            </a:r>
            <a:r>
              <a:rPr lang="en-PH" b="1" dirty="0"/>
              <a:t>next</a:t>
            </a:r>
            <a:r>
              <a:rPr lang="en-PH" dirty="0"/>
              <a:t> field of type Link is </a:t>
            </a:r>
            <a:r>
              <a:rPr lang="en-PH" b="1" dirty="0"/>
              <a:t>only a reference to another link, not an object</a:t>
            </a:r>
            <a:r>
              <a:rPr lang="en-PH" dirty="0"/>
              <a:t>. </a:t>
            </a:r>
          </a:p>
          <a:p>
            <a:pPr marL="0" indent="0" algn="just">
              <a:buNone/>
            </a:pPr>
            <a:r>
              <a:rPr lang="en-PH" dirty="0"/>
              <a:t>A </a:t>
            </a:r>
            <a:r>
              <a:rPr lang="en-PH" b="1" dirty="0"/>
              <a:t>reference</a:t>
            </a:r>
            <a:r>
              <a:rPr lang="en-PH" dirty="0"/>
              <a:t> is a number that refers to an object. It’s </a:t>
            </a:r>
            <a:r>
              <a:rPr lang="en-PH" b="1" dirty="0"/>
              <a:t>the object’s address in the computer’s memory</a:t>
            </a:r>
            <a:r>
              <a:rPr lang="en-PH" dirty="0"/>
              <a:t>, but you don’t need to know its value; you just treat it as a magic number that tells you where the object is.</a:t>
            </a:r>
          </a:p>
        </p:txBody>
      </p:sp>
      <p:pic>
        <p:nvPicPr>
          <p:cNvPr id="10" name="Picture 9">
            <a:extLst>
              <a:ext uri="{FF2B5EF4-FFF2-40B4-BE49-F238E27FC236}">
                <a16:creationId xmlns:a16="http://schemas.microsoft.com/office/drawing/2014/main" id="{528CCE56-4EE6-430B-A91D-4EF934706B0E}"/>
              </a:ext>
            </a:extLst>
          </p:cNvPr>
          <p:cNvPicPr>
            <a:picLocks noChangeAspect="1"/>
          </p:cNvPicPr>
          <p:nvPr/>
        </p:nvPicPr>
        <p:blipFill>
          <a:blip r:embed="rId3"/>
          <a:stretch>
            <a:fillRect/>
          </a:stretch>
        </p:blipFill>
        <p:spPr>
          <a:xfrm>
            <a:off x="3080658" y="1505645"/>
            <a:ext cx="5399314" cy="1978449"/>
          </a:xfrm>
          <a:prstGeom prst="rect">
            <a:avLst/>
          </a:prstGeom>
        </p:spPr>
      </p:pic>
    </p:spTree>
    <p:extLst>
      <p:ext uri="{BB962C8B-B14F-4D97-AF65-F5344CB8AC3E}">
        <p14:creationId xmlns:p14="http://schemas.microsoft.com/office/powerpoint/2010/main" val="120035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Characteristics of Linked List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394426"/>
          </a:xfrm>
        </p:spPr>
        <p:txBody>
          <a:bodyPr>
            <a:normAutofit lnSpcReduction="10000"/>
          </a:bodyPr>
          <a:lstStyle/>
          <a:p>
            <a:pPr marL="0" indent="0" algn="just">
              <a:buNone/>
            </a:pPr>
            <a:r>
              <a:rPr lang="en-PH" sz="3200" dirty="0"/>
              <a:t>Linked lists as a data structure have the following characteristics:</a:t>
            </a:r>
          </a:p>
          <a:p>
            <a:pPr marL="514350" indent="-514350" algn="just">
              <a:buAutoNum type="arabicPeriod"/>
            </a:pPr>
            <a:r>
              <a:rPr lang="en-PH" b="1" dirty="0"/>
              <a:t>Insertion</a:t>
            </a:r>
            <a:r>
              <a:rPr lang="en-PH" dirty="0"/>
              <a:t> is O(1) for the insert action</a:t>
            </a:r>
          </a:p>
          <a:p>
            <a:pPr marL="514350" indent="-514350" algn="just">
              <a:buAutoNum type="arabicPeriod"/>
            </a:pPr>
            <a:r>
              <a:rPr lang="en-PH" b="1" dirty="0"/>
              <a:t>Deletion</a:t>
            </a:r>
            <a:r>
              <a:rPr lang="en-PH" dirty="0"/>
              <a:t> is O(n)</a:t>
            </a:r>
          </a:p>
          <a:p>
            <a:pPr marL="514350" indent="-514350" algn="just">
              <a:buAutoNum type="arabicPeriod"/>
            </a:pPr>
            <a:r>
              <a:rPr lang="en-PH" b="1" dirty="0"/>
              <a:t>Searching</a:t>
            </a:r>
            <a:r>
              <a:rPr lang="en-PH" dirty="0"/>
              <a:t> is O(n)</a:t>
            </a:r>
          </a:p>
          <a:p>
            <a:pPr marL="514350" indent="-514350" algn="just">
              <a:buAutoNum type="arabicPeriod"/>
            </a:pPr>
            <a:r>
              <a:rPr lang="en-PH" b="1" dirty="0"/>
              <a:t>Traversing</a:t>
            </a:r>
            <a:r>
              <a:rPr lang="en-PH" dirty="0"/>
              <a:t> is O(n)</a:t>
            </a:r>
          </a:p>
          <a:p>
            <a:pPr marL="514350" indent="-514350" algn="just">
              <a:buAutoNum type="arabicPeriod"/>
            </a:pPr>
            <a:endParaRPr lang="en-PH" dirty="0"/>
          </a:p>
          <a:p>
            <a:pPr marL="0" indent="0" algn="just">
              <a:buNone/>
            </a:pPr>
            <a:r>
              <a:rPr lang="en-PH" dirty="0"/>
              <a:t>O(n) – means proportional to size of the list or n</a:t>
            </a:r>
          </a:p>
          <a:p>
            <a:pPr marL="0" indent="0" algn="just">
              <a:buNone/>
            </a:pPr>
            <a:r>
              <a:rPr lang="en-PH" dirty="0"/>
              <a:t>O(1) – constant time</a:t>
            </a:r>
          </a:p>
        </p:txBody>
      </p:sp>
    </p:spTree>
    <p:extLst>
      <p:ext uri="{BB962C8B-B14F-4D97-AF65-F5344CB8AC3E}">
        <p14:creationId xmlns:p14="http://schemas.microsoft.com/office/powerpoint/2010/main" val="19545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03823" y="43543"/>
            <a:ext cx="10515600" cy="1325563"/>
          </a:xfrm>
        </p:spPr>
        <p:txBody>
          <a:bodyPr/>
          <a:lstStyle/>
          <a:p>
            <a:r>
              <a:rPr lang="en-PH" b="1" dirty="0">
                <a:latin typeface="+mn-lt"/>
              </a:rPr>
              <a:t>The Link / Node class</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4705124" y="1092037"/>
            <a:ext cx="7015163" cy="5213103"/>
          </a:xfrm>
          <a:prstGeom prst="rect">
            <a:avLst/>
          </a:prstGeom>
        </p:spPr>
      </p:pic>
    </p:spTree>
    <p:extLst>
      <p:ext uri="{BB962C8B-B14F-4D97-AF65-F5344CB8AC3E}">
        <p14:creationId xmlns:p14="http://schemas.microsoft.com/office/powerpoint/2010/main" val="334709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03823" y="43543"/>
            <a:ext cx="10515600" cy="1325563"/>
          </a:xfrm>
        </p:spPr>
        <p:txBody>
          <a:bodyPr/>
          <a:lstStyle/>
          <a:p>
            <a:r>
              <a:rPr lang="en-PH" b="1" dirty="0">
                <a:latin typeface="+mn-lt"/>
              </a:rPr>
              <a:t>The </a:t>
            </a:r>
            <a:r>
              <a:rPr lang="en-PH" b="1" dirty="0" err="1">
                <a:latin typeface="+mn-lt"/>
              </a:rPr>
              <a:t>LinkedList</a:t>
            </a:r>
            <a:r>
              <a:rPr lang="en-PH" b="1" dirty="0">
                <a:latin typeface="+mn-lt"/>
              </a:rPr>
              <a:t> class</a:t>
            </a: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4565423" y="1128030"/>
            <a:ext cx="6523492" cy="4081606"/>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565423" y="5162927"/>
            <a:ext cx="6709046" cy="934171"/>
          </a:xfrm>
          <a:prstGeom prst="rect">
            <a:avLst/>
          </a:prstGeom>
        </p:spPr>
      </p:pic>
    </p:spTree>
    <p:extLst>
      <p:ext uri="{BB962C8B-B14F-4D97-AF65-F5344CB8AC3E}">
        <p14:creationId xmlns:p14="http://schemas.microsoft.com/office/powerpoint/2010/main" val="2736730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Control xmlns="http://schemas.microsoft.com/VisualStudio/2011/storyboarding/control">
  <Id Name="8ace2fdb-12ac-4077-a484-31b1b60ebf69" Revision="1" Stencil="System.MyShapes" StencilVersion="1.0"/>
</Control>
</file>

<file path=customXml/item11.xml><?xml version="1.0" encoding="utf-8"?>
<Control xmlns="http://schemas.microsoft.com/VisualStudio/2011/storyboarding/control">
  <Id Name="8ace2fdb-12ac-4077-a484-31b1b60ebf69" Revision="1" Stencil="System.MyShapes" StencilVersion="1.0"/>
</Control>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ct:contentTypeSchema xmlns:ct="http://schemas.microsoft.com/office/2006/metadata/contentType" xmlns:ma="http://schemas.microsoft.com/office/2006/metadata/properties/metaAttributes" ct:_="" ma:_="" ma:contentTypeName="Document" ma:contentTypeID="0x010100400CE39D574A784D942067646DFBB081" ma:contentTypeVersion="4" ma:contentTypeDescription="Create a new document." ma:contentTypeScope="" ma:versionID="3e9e798473b5981f5ad547fdb18b03c9">
  <xsd:schema xmlns:xsd="http://www.w3.org/2001/XMLSchema" xmlns:xs="http://www.w3.org/2001/XMLSchema" xmlns:p="http://schemas.microsoft.com/office/2006/metadata/properties" xmlns:ns2="a792dc56-2359-422c-9c9c-1b9fbea8d6f1" targetNamespace="http://schemas.microsoft.com/office/2006/metadata/properties" ma:root="true" ma:fieldsID="7003fc22a67bf6a9cc5103c2cea8792a" ns2:_="">
    <xsd:import namespace="a792dc56-2359-422c-9c9c-1b9fbea8d6f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92dc56-2359-422c-9c9c-1b9fbea8d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Control xmlns="http://schemas.microsoft.com/VisualStudio/2011/storyboarding/control">
  <Id Name="8ace2fdb-12ac-4077-a484-31b1b60ebf69" Revision="1" Stencil="System.MyShapes" StencilVersion="1.0"/>
</Control>
</file>

<file path=customXml/item9.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10.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11.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2.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3.xml><?xml version="1.0" encoding="utf-8"?>
<ds:datastoreItem xmlns:ds="http://schemas.openxmlformats.org/officeDocument/2006/customXml" ds:itemID="{44F33508-D744-4A1A-A619-92ED5FCB2B41}">
  <ds:schemaRefs>
    <ds:schemaRef ds:uri="http://schemas.microsoft.com/sharepoint/v3/contenttype/forms"/>
  </ds:schemaRefs>
</ds:datastoreItem>
</file>

<file path=customXml/itemProps4.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5.xml><?xml version="1.0" encoding="utf-8"?>
<ds:datastoreItem xmlns:ds="http://schemas.openxmlformats.org/officeDocument/2006/customXml" ds:itemID="{9132816D-1EC1-4DEB-8DC6-D524195BB297}"/>
</file>

<file path=customXml/itemProps6.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7.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8.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9.xml><?xml version="1.0" encoding="utf-8"?>
<ds:datastoreItem xmlns:ds="http://schemas.openxmlformats.org/officeDocument/2006/customXml" ds:itemID="{8A1ED0DB-9CB7-4595-99FD-D6B724B61F1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1905</TotalTime>
  <Words>1811</Words>
  <Application>Microsoft Office PowerPoint</Application>
  <PresentationFormat>Widescreen</PresentationFormat>
  <Paragraphs>244</Paragraphs>
  <Slides>34</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Abadi</vt:lpstr>
      <vt:lpstr>Arial</vt:lpstr>
      <vt:lpstr>Book Antiqua</vt:lpstr>
      <vt:lpstr>Calibri</vt:lpstr>
      <vt:lpstr>Calibri Light</vt:lpstr>
      <vt:lpstr>Office Theme</vt:lpstr>
      <vt:lpstr>Storyboard Layouts</vt:lpstr>
      <vt:lpstr>PowerPoint Presentation</vt:lpstr>
      <vt:lpstr>Recap: Linked List</vt:lpstr>
      <vt:lpstr>Link / Node</vt:lpstr>
      <vt:lpstr>A linked list with nodes</vt:lpstr>
      <vt:lpstr>A Link / Node</vt:lpstr>
      <vt:lpstr>Referencing to other Links inside a Link</vt:lpstr>
      <vt:lpstr>Characteristics of Linked List</vt:lpstr>
      <vt:lpstr>The Link / Node class</vt:lpstr>
      <vt:lpstr>The LinkedList class</vt:lpstr>
      <vt:lpstr>Double-Ended Linked List</vt:lpstr>
      <vt:lpstr>Double-Ended Linked List</vt:lpstr>
      <vt:lpstr>PowerPoint Presentation</vt:lpstr>
      <vt:lpstr>PowerPoint Presentation</vt:lpstr>
      <vt:lpstr>Doubly Linked List</vt:lpstr>
      <vt:lpstr>Doubly Linked List</vt:lpstr>
      <vt:lpstr>Doubly Linked List</vt:lpstr>
      <vt:lpstr>PowerPoint Presentation</vt:lpstr>
      <vt:lpstr>Operations</vt:lpstr>
      <vt:lpstr>Insertions</vt:lpstr>
      <vt:lpstr>Insertion @ beginning</vt:lpstr>
      <vt:lpstr>Insertion @ end</vt:lpstr>
      <vt:lpstr>Insertion after specific node</vt:lpstr>
      <vt:lpstr>Deletions</vt:lpstr>
      <vt:lpstr>Deleting the head</vt:lpstr>
      <vt:lpstr>Deleting the tail</vt:lpstr>
      <vt:lpstr>Deleting after a specific node</vt:lpstr>
      <vt:lpstr>Deleting after a specific node</vt:lpstr>
      <vt:lpstr>Deleting after a specific node</vt:lpstr>
      <vt:lpstr>Advantages of Doubly LL</vt:lpstr>
      <vt:lpstr>Disadvantages of Doubly LL</vt:lpstr>
      <vt:lpstr>Applications</vt:lpstr>
      <vt:lpstr>Circular Linked List</vt:lpstr>
      <vt:lpstr>Circular Linked List</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Jensen A. Santillan</cp:lastModifiedBy>
  <cp:revision>268</cp:revision>
  <dcterms:created xsi:type="dcterms:W3CDTF">2018-06-03T15:07:43Z</dcterms:created>
  <dcterms:modified xsi:type="dcterms:W3CDTF">2024-08-27T05:03:05Z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0x010100400CE39D574A784D942067646DFBB081</vt:lpwstr>
  </property>
</Properties>
</file>