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40"/>
  </p:notesMasterIdLst>
  <p:sldIdLst>
    <p:sldId id="256" r:id="rId14"/>
    <p:sldId id="300" r:id="rId15"/>
    <p:sldId id="302" r:id="rId16"/>
    <p:sldId id="301" r:id="rId17"/>
    <p:sldId id="303" r:id="rId18"/>
    <p:sldId id="304" r:id="rId19"/>
    <p:sldId id="306" r:id="rId20"/>
    <p:sldId id="311" r:id="rId21"/>
    <p:sldId id="307" r:id="rId22"/>
    <p:sldId id="309" r:id="rId23"/>
    <p:sldId id="308" r:id="rId24"/>
    <p:sldId id="312" r:id="rId25"/>
    <p:sldId id="313" r:id="rId26"/>
    <p:sldId id="314" r:id="rId27"/>
    <p:sldId id="323" r:id="rId28"/>
    <p:sldId id="315" r:id="rId29"/>
    <p:sldId id="316" r:id="rId30"/>
    <p:sldId id="317" r:id="rId31"/>
    <p:sldId id="318" r:id="rId32"/>
    <p:sldId id="324" r:id="rId33"/>
    <p:sldId id="320" r:id="rId34"/>
    <p:sldId id="321" r:id="rId35"/>
    <p:sldId id="322" r:id="rId36"/>
    <p:sldId id="310" r:id="rId37"/>
    <p:sldId id="325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9638" autoAdjust="0"/>
  </p:normalViewPr>
  <p:slideViewPr>
    <p:cSldViewPr snapToGrid="0">
      <p:cViewPr varScale="1">
        <p:scale>
          <a:sx n="60" d="100"/>
          <a:sy n="60" d="100"/>
        </p:scale>
        <p:origin x="11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20" Type="http://schemas.openxmlformats.org/officeDocument/2006/relationships/slide" Target="slides/slide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en A. Santillan" userId="S::jasantillan@national-u.edu.ph::43c6e3b4-06b6-40a0-baef-e8fe0304b061" providerId="AD" clId="Web-{4531965D-9245-480D-BDA4-87F285B7FDCF}"/>
    <pc:docChg chg="mod">
      <pc:chgData name="Jensen A. Santillan" userId="S::jasantillan@national-u.edu.ph::43c6e3b4-06b6-40a0-baef-e8fe0304b061" providerId="AD" clId="Web-{4531965D-9245-480D-BDA4-87F285B7FDCF}" dt="2024-09-23T03:02:45.378" v="0" actId="33475"/>
      <pc:docMkLst>
        <pc:docMk/>
      </pc:docMkLst>
    </pc:docChg>
  </pc:docChgLst>
  <pc:docChgLst>
    <pc:chgData name="Joseph Marvin Imperial" userId="c5118018-74d5-4421-be4d-7197191e5b08" providerId="ADAL" clId="{1EEFFF62-B4AE-4158-9644-697404748FD0}"/>
    <pc:docChg chg="addSld modSld">
      <pc:chgData name="Joseph Marvin Imperial" userId="c5118018-74d5-4421-be4d-7197191e5b08" providerId="ADAL" clId="{1EEFFF62-B4AE-4158-9644-697404748FD0}" dt="2020-10-13T07:43:35.494" v="94" actId="113"/>
      <pc:docMkLst>
        <pc:docMk/>
      </pc:docMkLst>
      <pc:sldChg chg="modSp">
        <pc:chgData name="Joseph Marvin Imperial" userId="c5118018-74d5-4421-be4d-7197191e5b08" providerId="ADAL" clId="{1EEFFF62-B4AE-4158-9644-697404748FD0}" dt="2020-10-13T02:17:31.599" v="80" actId="20577"/>
        <pc:sldMkLst>
          <pc:docMk/>
          <pc:sldMk cId="469337429" sldId="310"/>
        </pc:sldMkLst>
        <pc:spChg chg="mod">
          <ac:chgData name="Joseph Marvin Imperial" userId="c5118018-74d5-4421-be4d-7197191e5b08" providerId="ADAL" clId="{1EEFFF62-B4AE-4158-9644-697404748FD0}" dt="2020-10-13T02:16:55.865" v="11" actId="20577"/>
          <ac:spMkLst>
            <pc:docMk/>
            <pc:sldMk cId="469337429" sldId="310"/>
            <ac:spMk id="3" creationId="{1D9C307D-0745-439D-8A4E-9CE2D5F7FC1D}"/>
          </ac:spMkLst>
        </pc:spChg>
        <pc:spChg chg="mod">
          <ac:chgData name="Joseph Marvin Imperial" userId="c5118018-74d5-4421-be4d-7197191e5b08" providerId="ADAL" clId="{1EEFFF62-B4AE-4158-9644-697404748FD0}" dt="2020-10-13T02:17:31.599" v="80" actId="20577"/>
          <ac:spMkLst>
            <pc:docMk/>
            <pc:sldMk cId="469337429" sldId="310"/>
            <ac:spMk id="4" creationId="{6529869D-B2A9-4ED3-87FC-901FADCF7323}"/>
          </ac:spMkLst>
        </pc:spChg>
      </pc:sldChg>
      <pc:sldChg chg="modSp">
        <pc:chgData name="Joseph Marvin Imperial" userId="c5118018-74d5-4421-be4d-7197191e5b08" providerId="ADAL" clId="{1EEFFF62-B4AE-4158-9644-697404748FD0}" dt="2020-10-13T07:43:35.494" v="94" actId="113"/>
        <pc:sldMkLst>
          <pc:docMk/>
          <pc:sldMk cId="1390596930" sldId="316"/>
        </pc:sldMkLst>
        <pc:spChg chg="mod">
          <ac:chgData name="Joseph Marvin Imperial" userId="c5118018-74d5-4421-be4d-7197191e5b08" providerId="ADAL" clId="{1EEFFF62-B4AE-4158-9644-697404748FD0}" dt="2020-10-13T07:43:35.494" v="94" actId="113"/>
          <ac:spMkLst>
            <pc:docMk/>
            <pc:sldMk cId="1390596930" sldId="316"/>
            <ac:spMk id="3" creationId="{00000000-0000-0000-0000-000000000000}"/>
          </ac:spMkLst>
        </pc:spChg>
      </pc:sldChg>
      <pc:sldChg chg="modSp">
        <pc:chgData name="Joseph Marvin Imperial" userId="c5118018-74d5-4421-be4d-7197191e5b08" providerId="ADAL" clId="{1EEFFF62-B4AE-4158-9644-697404748FD0}" dt="2020-10-13T02:19:36.443" v="83" actId="20577"/>
        <pc:sldMkLst>
          <pc:docMk/>
          <pc:sldMk cId="2522177314" sldId="317"/>
        </pc:sldMkLst>
        <pc:spChg chg="mod">
          <ac:chgData name="Joseph Marvin Imperial" userId="c5118018-74d5-4421-be4d-7197191e5b08" providerId="ADAL" clId="{1EEFFF62-B4AE-4158-9644-697404748FD0}" dt="2020-10-13T02:19:36.443" v="83" actId="20577"/>
          <ac:spMkLst>
            <pc:docMk/>
            <pc:sldMk cId="2522177314" sldId="317"/>
            <ac:spMk id="4" creationId="{00000000-0000-0000-0000-000000000000}"/>
          </ac:spMkLst>
        </pc:spChg>
      </pc:sldChg>
      <pc:sldChg chg="add">
        <pc:chgData name="Joseph Marvin Imperial" userId="c5118018-74d5-4421-be4d-7197191e5b08" providerId="ADAL" clId="{1EEFFF62-B4AE-4158-9644-697404748FD0}" dt="2020-10-13T02:16:50.573" v="1"/>
        <pc:sldMkLst>
          <pc:docMk/>
          <pc:sldMk cId="2043391644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90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396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529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3458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005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3783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4941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4580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6437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5621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630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9246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467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4651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2691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0104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220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583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229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821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159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833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665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206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67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22/09/2024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clo/www/CMU/DataStructures/Lessons/lesson4_1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57149" y="1824286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Imperial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35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Terminologies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PH" sz="3200" b="1" dirty="0"/>
              <a:t>Leaf</a:t>
            </a:r>
            <a:r>
              <a:rPr lang="en-PH" sz="3200" dirty="0"/>
              <a:t> - a node with no children.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PH" sz="3200" b="1" dirty="0"/>
              <a:t>Internal node </a:t>
            </a:r>
            <a:r>
              <a:rPr lang="en-PH" sz="3200" dirty="0"/>
              <a:t>- a node with at least one child.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PH" sz="3200" b="1" dirty="0"/>
              <a:t>Degree</a:t>
            </a:r>
            <a:r>
              <a:rPr lang="en-PH" sz="3200" dirty="0"/>
              <a:t> - for a given node, its number of children. A leaf is necessarily degree zero.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PH" sz="3200" b="1" dirty="0"/>
              <a:t>Edge</a:t>
            </a:r>
            <a:r>
              <a:rPr lang="en-PH" sz="3200" dirty="0"/>
              <a:t> - the connection between one node and another.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PH" sz="3200" b="1" dirty="0"/>
              <a:t> Path </a:t>
            </a:r>
            <a:r>
              <a:rPr lang="en-PH" sz="3200" dirty="0"/>
              <a:t>- A sequence of nodes and edges connecting a node with a descendant.</a:t>
            </a:r>
          </a:p>
        </p:txBody>
      </p:sp>
    </p:spTree>
    <p:extLst>
      <p:ext uri="{BB962C8B-B14F-4D97-AF65-F5344CB8AC3E}">
        <p14:creationId xmlns:p14="http://schemas.microsoft.com/office/powerpoint/2010/main" val="32972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Terminologies of a tree</a:t>
            </a:r>
          </a:p>
        </p:txBody>
      </p:sp>
      <p:pic>
        <p:nvPicPr>
          <p:cNvPr id="2052" name="Picture 4" descr="Image result for tree data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13" y="1719238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Identify the parts</a:t>
            </a:r>
          </a:p>
        </p:txBody>
      </p:sp>
      <p:pic>
        <p:nvPicPr>
          <p:cNvPr id="8194" name="Picture 2" descr="Image result for tree data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01" y="1559581"/>
            <a:ext cx="5751739" cy="432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2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Types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General trees</a:t>
            </a:r>
          </a:p>
          <a:p>
            <a:pPr marL="514350" indent="-514350">
              <a:buAutoNum type="arabicPeriod"/>
            </a:pPr>
            <a:r>
              <a:rPr lang="en-US" dirty="0"/>
              <a:t>Binary trees</a:t>
            </a:r>
          </a:p>
          <a:p>
            <a:pPr marL="514350" indent="-514350">
              <a:buAutoNum type="arabicPeriod"/>
            </a:pPr>
            <a:r>
              <a:rPr lang="en-US" dirty="0"/>
              <a:t>Binary search trees</a:t>
            </a:r>
          </a:p>
          <a:p>
            <a:pPr marL="514350" indent="-514350">
              <a:buAutoNum type="arabicPeriod"/>
            </a:pPr>
            <a:r>
              <a:rPr lang="en-US" dirty="0"/>
              <a:t>Decision trees*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*for the sake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52816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General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257" y="1531031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A general tree is a tree where each node may have </a:t>
            </a:r>
            <a:r>
              <a:rPr lang="en-PH" b="1" dirty="0"/>
              <a:t>zero or more children</a:t>
            </a:r>
            <a:r>
              <a:rPr lang="en-PH" dirty="0"/>
              <a:t> (a binary tree is a specialized case of a general tree). </a:t>
            </a:r>
          </a:p>
          <a:p>
            <a:pPr marL="0" indent="0">
              <a:buNone/>
            </a:pPr>
            <a:r>
              <a:rPr lang="en-PH" dirty="0"/>
              <a:t>General trees are used to model applications such as file systems.</a:t>
            </a:r>
            <a:endParaRPr lang="en-US" dirty="0"/>
          </a:p>
        </p:txBody>
      </p:sp>
      <p:pic>
        <p:nvPicPr>
          <p:cNvPr id="9218" name="Picture 2" descr="Image result for file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6" y="3244071"/>
            <a:ext cx="7156524" cy="27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54171" y="5225143"/>
            <a:ext cx="1378858" cy="212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5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File 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4171" y="5225143"/>
            <a:ext cx="1378858" cy="212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a File System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4" y="1490332"/>
            <a:ext cx="7246711" cy="445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2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257" y="1531031"/>
            <a:ext cx="5925457" cy="4486275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Binary tree is a data structure in which each node can have at </a:t>
            </a:r>
            <a:r>
              <a:rPr lang="en-PH" b="1" dirty="0"/>
              <a:t>most 2 children</a:t>
            </a:r>
            <a:r>
              <a:rPr lang="en-PH" dirty="0"/>
              <a:t>. </a:t>
            </a:r>
          </a:p>
          <a:p>
            <a:pPr marL="0" indent="0">
              <a:buNone/>
            </a:pPr>
            <a:r>
              <a:rPr lang="en-PH" dirty="0"/>
              <a:t>The simplest and the most common tree type. We will focus more on this type of tree.</a:t>
            </a:r>
          </a:p>
        </p:txBody>
      </p:sp>
      <p:pic>
        <p:nvPicPr>
          <p:cNvPr id="12290" name="Picture 2" descr="Image result for binary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61" y="1422401"/>
            <a:ext cx="4371704" cy="364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12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257" y="1531031"/>
            <a:ext cx="6418943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dirty="0"/>
              <a:t>Binary search tree is an </a:t>
            </a:r>
            <a:r>
              <a:rPr lang="en-PH" b="1" dirty="0"/>
              <a:t>ordered binary tree</a:t>
            </a:r>
            <a:r>
              <a:rPr lang="en-PH" dirty="0"/>
              <a:t>. </a:t>
            </a:r>
          </a:p>
          <a:p>
            <a:pPr marL="0" indent="0">
              <a:buNone/>
            </a:pPr>
            <a:r>
              <a:rPr lang="en-PH" dirty="0"/>
              <a:t>All the </a:t>
            </a:r>
            <a:r>
              <a:rPr lang="en-PH" b="1" dirty="0"/>
              <a:t>elements in the left sub-tree are less than the root </a:t>
            </a:r>
            <a:r>
              <a:rPr lang="en-PH" dirty="0"/>
              <a:t>while </a:t>
            </a:r>
            <a:r>
              <a:rPr lang="en-PH" b="1" dirty="0"/>
              <a:t>elements in the right sub-tree are greater than or equal to the root</a:t>
            </a:r>
            <a:r>
              <a:rPr lang="en-PH" dirty="0"/>
              <a:t> node element. </a:t>
            </a:r>
          </a:p>
          <a:p>
            <a:pPr marL="0" indent="0">
              <a:buNone/>
            </a:pPr>
            <a:r>
              <a:rPr lang="en-PH" dirty="0"/>
              <a:t>Binary search trees are used in most of the applications of computer science domain like searching, sorting, etc.</a:t>
            </a:r>
          </a:p>
        </p:txBody>
      </p:sp>
      <p:pic>
        <p:nvPicPr>
          <p:cNvPr id="2050" name="Picture 2" descr="Binary 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57" y="746212"/>
            <a:ext cx="4233682" cy="277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9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Binary search trees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Convert into a binary search tree: </a:t>
            </a:r>
          </a:p>
          <a:p>
            <a:pPr marL="514350" indent="-514350">
              <a:buAutoNum type="arabicPeriod"/>
            </a:pPr>
            <a:r>
              <a:rPr lang="en-US" sz="3200" dirty="0"/>
              <a:t>{30, 15, 60, 7, 22, 45, 75, 17, 27}</a:t>
            </a:r>
          </a:p>
          <a:p>
            <a:pPr marL="514350" indent="-514350">
              <a:buAutoNum type="arabicPeriod"/>
            </a:pPr>
            <a:r>
              <a:rPr lang="en-US" sz="3200" dirty="0"/>
              <a:t>{11, 6, 19, 4, 8, 17, 43, 5, 10, 31, 49}</a:t>
            </a:r>
          </a:p>
          <a:p>
            <a:pPr marL="514350" indent="-514350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217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Decision trees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A decision tree is a flowchart-like structure in which each node represents a “test” on an attribute and each branch / edge represents the outcome of the test</a:t>
            </a:r>
          </a:p>
          <a:p>
            <a:pPr marL="0" indent="0">
              <a:buNone/>
            </a:pPr>
            <a:r>
              <a:rPr lang="en-PH" sz="3200" dirty="0"/>
              <a:t>An implementation of a general tree which using </a:t>
            </a:r>
            <a:r>
              <a:rPr lang="en-PH" sz="3200" b="1" dirty="0"/>
              <a:t>decisions as edges</a:t>
            </a:r>
            <a:r>
              <a:rPr lang="en-PH" sz="3200" dirty="0"/>
              <a:t> of the nodes.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57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Linear data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dirty="0"/>
              <a:t>Data structures can be used to solve 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b="1" dirty="0"/>
              <a:t>An array</a:t>
            </a:r>
            <a:r>
              <a:rPr lang="en-PH" dirty="0"/>
              <a:t> is a good static data structure that can be accessed randomly and is fairly easy to implement.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b="1" dirty="0"/>
              <a:t>Linked lists </a:t>
            </a:r>
            <a:r>
              <a:rPr lang="en-PH" dirty="0"/>
              <a:t>on the other hand is dynamic and is ideal for application that requires frequent operations such as add, delete, and update.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b="1" dirty="0"/>
              <a:t>Stacks and queues </a:t>
            </a:r>
            <a:r>
              <a:rPr lang="en-PH" dirty="0"/>
              <a:t>that allows us to solve complicated problems (</a:t>
            </a:r>
            <a:r>
              <a:rPr lang="en-PH" dirty="0" err="1"/>
              <a:t>eg</a:t>
            </a:r>
            <a:r>
              <a:rPr lang="en-PH" dirty="0"/>
              <a:t>: maze traversal, parsing recursions, managing priorities) </a:t>
            </a:r>
          </a:p>
          <a:p>
            <a:pPr marL="0" indent="0" algn="just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76933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Decision trees</a:t>
            </a:r>
          </a:p>
        </p:txBody>
      </p:sp>
      <p:pic>
        <p:nvPicPr>
          <p:cNvPr id="3074" name="Picture 2" descr="What is a Decision Tree and How to Make One [Templates + Examples] -  Venng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59" y="249237"/>
            <a:ext cx="7695183" cy="57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8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Decision trees</a:t>
            </a:r>
          </a:p>
        </p:txBody>
      </p:sp>
      <p:pic>
        <p:nvPicPr>
          <p:cNvPr id="16386" name="Picture 2" descr="Image result for decision tre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3" y="1690688"/>
            <a:ext cx="6636963" cy="41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mage result for decision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662138"/>
            <a:ext cx="4800599" cy="369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3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Expression trees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9"/>
            <a:ext cx="64008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expression tree is a </a:t>
            </a:r>
            <a:r>
              <a:rPr lang="en-US" sz="3200" b="1" dirty="0"/>
              <a:t>representation of expressions </a:t>
            </a:r>
            <a:r>
              <a:rPr lang="en-US" sz="3200" dirty="0"/>
              <a:t>arranged in a tree-like data structure. </a:t>
            </a:r>
          </a:p>
          <a:p>
            <a:pPr marL="0" indent="0">
              <a:buNone/>
            </a:pPr>
            <a:r>
              <a:rPr lang="en-US" sz="3200" dirty="0"/>
              <a:t>In other words, it is a tree with leaves as operands of the expression and nodes contain the operators.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Example: 3 + ((5+9)*2) </a:t>
            </a:r>
            <a:endParaRPr lang="en-US" sz="3600" dirty="0"/>
          </a:p>
        </p:txBody>
      </p:sp>
      <p:pic>
        <p:nvPicPr>
          <p:cNvPr id="2050" name="Picture 2" descr="expressiontre">
            <a:extLst>
              <a:ext uri="{FF2B5EF4-FFF2-40B4-BE49-F238E27FC236}">
                <a16:creationId xmlns:a16="http://schemas.microsoft.com/office/drawing/2014/main" id="{D92410B9-E788-4EBD-BF76-30CB1949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567" y="746494"/>
            <a:ext cx="41148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40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Image result for expression trees">
            <a:extLst>
              <a:ext uri="{FF2B5EF4-FFF2-40B4-BE49-F238E27FC236}">
                <a16:creationId xmlns:a16="http://schemas.microsoft.com/office/drawing/2014/main" id="{53FBF181-CE46-46FB-B93B-70955F557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9" y="39517"/>
            <a:ext cx="8364279" cy="6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93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Advantages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Trees reflect structural relationships in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Trees are used to represent hierarchies (ex. max heap, structure with priority)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Trees provide an efficient insertion and searching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Trees are very flexible data, allowing to move subtrees around with minimum effort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6933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Applications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3200" dirty="0"/>
              <a:t>Trees are used to model applications such as file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Used for recurrence relations in computer science.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An efficient search data structure (O(log N)).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Used in parsing expressions for programming languages.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Implement a faster priority queue.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Routing algorithms.</a:t>
            </a:r>
          </a:p>
          <a:p>
            <a:pPr marL="514350" indent="-514350">
              <a:buFont typeface="+mj-lt"/>
              <a:buAutoNum type="arabicPeriod"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043391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20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573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Carnegie Mellon University – Data Structures: </a:t>
            </a:r>
            <a:r>
              <a:rPr lang="en-US" dirty="0">
                <a:hlinkClick r:id="rId2"/>
              </a:rPr>
              <a:t>http://www.cs.cmu.edu/~clo/www/CMU/DataStructures/Lessons/lesson4_1.htm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8873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Disadvantages of linear data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sz="3200" dirty="0"/>
              <a:t>One of the disadvantages of using an array or linked list to store data is the </a:t>
            </a:r>
            <a:r>
              <a:rPr lang="en-PH" sz="3200" b="1" dirty="0"/>
              <a:t>time needed </a:t>
            </a:r>
            <a:r>
              <a:rPr lang="en-PH" sz="3200" dirty="0"/>
              <a:t>to search for an item. </a:t>
            </a:r>
          </a:p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r>
              <a:rPr lang="en-PH" sz="3200" dirty="0"/>
              <a:t>Since both the arrays and Linked Lists are </a:t>
            </a:r>
            <a:r>
              <a:rPr lang="en-PH" sz="3200" b="1" dirty="0"/>
              <a:t>linear structures </a:t>
            </a:r>
            <a:r>
              <a:rPr lang="en-PH" sz="3200" dirty="0"/>
              <a:t>the time required to search a “linear” list is </a:t>
            </a:r>
            <a:r>
              <a:rPr lang="en-PH" sz="3200" b="1" dirty="0"/>
              <a:t>proportional to the size </a:t>
            </a:r>
            <a:r>
              <a:rPr lang="en-PH" sz="3200" dirty="0"/>
              <a:t>of the data set. </a:t>
            </a:r>
          </a:p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r>
              <a:rPr lang="en-PH" sz="3200" dirty="0"/>
              <a:t>Meanwhile, stacks and queues are not normally used for searching or storage.</a:t>
            </a:r>
          </a:p>
        </p:txBody>
      </p:sp>
    </p:spTree>
    <p:extLst>
      <p:ext uri="{BB962C8B-B14F-4D97-AF65-F5344CB8AC3E}">
        <p14:creationId xmlns:p14="http://schemas.microsoft.com/office/powerpoint/2010/main" val="26858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How about a data structure with multiple relations? Will it speed up the process?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17029"/>
            <a:ext cx="10515600" cy="472621"/>
          </a:xfrm>
        </p:spPr>
        <p:txBody>
          <a:bodyPr>
            <a:noAutofit/>
          </a:bodyPr>
          <a:lstStyle/>
          <a:p>
            <a:pPr algn="just"/>
            <a:r>
              <a:rPr lang="en-PH" dirty="0">
                <a:solidFill>
                  <a:schemeClr val="tx1"/>
                </a:solidFill>
              </a:rPr>
              <a:t>Enter the tree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87708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Tree/s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6056086" cy="4513943"/>
          </a:xfrm>
        </p:spPr>
        <p:txBody>
          <a:bodyPr>
            <a:noAutofit/>
          </a:bodyPr>
          <a:lstStyle/>
          <a:p>
            <a:r>
              <a:rPr lang="en-PH" dirty="0"/>
              <a:t>A tree is a </a:t>
            </a:r>
            <a:r>
              <a:rPr lang="en-PH" b="1" dirty="0"/>
              <a:t>nonlinear data structure </a:t>
            </a:r>
            <a:r>
              <a:rPr lang="en-PH" dirty="0"/>
              <a:t>in contrast to linked lists, arrays, stacks, and queues.</a:t>
            </a:r>
          </a:p>
          <a:p>
            <a:pPr algn="just"/>
            <a:r>
              <a:rPr lang="en-PH" dirty="0"/>
              <a:t>A tree is a collection of nodes connected by edges.</a:t>
            </a:r>
          </a:p>
        </p:txBody>
      </p:sp>
      <p:pic>
        <p:nvPicPr>
          <p:cNvPr id="1026" name="Picture 2" descr="Image result for tree data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13" y="1690688"/>
            <a:ext cx="4324943" cy="363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20" y="910910"/>
            <a:ext cx="9106809" cy="40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6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Properties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One node is distinguished as a </a:t>
            </a:r>
            <a:r>
              <a:rPr lang="en-PH" b="1" dirty="0"/>
              <a:t>root</a:t>
            </a:r>
            <a:r>
              <a:rPr lang="en-PH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Every node (exclude a root) is </a:t>
            </a:r>
            <a:r>
              <a:rPr lang="en-PH" b="1" dirty="0"/>
              <a:t>connected by an edge </a:t>
            </a:r>
            <a:r>
              <a:rPr lang="en-PH" dirty="0"/>
              <a:t>from exactly one other node. </a:t>
            </a:r>
          </a:p>
          <a:p>
            <a:pPr marL="457200" lvl="1" indent="0">
              <a:buNone/>
            </a:pPr>
            <a:r>
              <a:rPr lang="en-PH" sz="2800" dirty="0"/>
              <a:t>	A direction is: </a:t>
            </a:r>
            <a:r>
              <a:rPr lang="en-PH" sz="2800" i="1" dirty="0"/>
              <a:t>parent</a:t>
            </a:r>
            <a:r>
              <a:rPr lang="en-PH" sz="2800" dirty="0"/>
              <a:t> -&gt; </a:t>
            </a:r>
            <a:r>
              <a:rPr lang="en-PH" sz="2800" i="1" dirty="0"/>
              <a:t>children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A tree can be empty with no nodes or a tree is a structure consisting of one node called the root and zero or one or more subtrees.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Each node can have arbitrary number of children.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No cycles, no sharing of nodes.</a:t>
            </a:r>
          </a:p>
          <a:p>
            <a:pPr marL="514350" indent="-514350">
              <a:buFont typeface="+mj-lt"/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5804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Which is a tree? Which is not?</a:t>
            </a:r>
          </a:p>
        </p:txBody>
      </p:sp>
      <p:pic>
        <p:nvPicPr>
          <p:cNvPr id="5122" name="Picture 2" descr="Image result for tree data stru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10"/>
          <a:stretch/>
        </p:blipFill>
        <p:spPr bwMode="auto">
          <a:xfrm>
            <a:off x="838200" y="1557792"/>
            <a:ext cx="6115050" cy="205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d/d7/Directed_Graph_Edge.svg/1920px-Directed_Graph_Edge.sv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02" y="1876565"/>
            <a:ext cx="2454872" cy="9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upload.wikimedia.org/wikipedia/commons/thumb/e/e2/Graph_single_node.svg/70px-Graph_single_nod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04" y="4466969"/>
            <a:ext cx="1574521" cy="11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upload.wikimedia.org/wikipedia/commons/thumb/1/1c/Directed_graph%2C_cyclic.svg/161px-Directed_graph%2C_cyclic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32" y="4151021"/>
            <a:ext cx="2529568" cy="157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upload.wikimedia.org/wikipedia/commons/thumb/a/a3/Directed_graph_with_branching_SVG.svg/77px-Directed_graph_with_branching_SVG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692449"/>
            <a:ext cx="1748960" cy="227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upload.wikimedia.org/wikipedia/commons/thumb/7/78/Directed_graph%2C_disjoint.svg/99px-Directed_graph%2C_disjoint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3832758"/>
            <a:ext cx="1870529" cy="18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57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Terminologies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3200" b="1" dirty="0"/>
              <a:t>Node</a:t>
            </a:r>
            <a:r>
              <a:rPr lang="en-PH" sz="3200" dirty="0"/>
              <a:t> - node is a structure which may contain a value or condition, or represent a separate data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b="1" dirty="0"/>
              <a:t>Root</a:t>
            </a:r>
            <a:r>
              <a:rPr lang="en-PH" sz="3200" dirty="0"/>
              <a:t> - the top node in a tree, the prime ancestor.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b="1" dirty="0"/>
              <a:t>Child</a:t>
            </a:r>
            <a:r>
              <a:rPr lang="en-PH" sz="3200" dirty="0"/>
              <a:t> - a node directly connected to another node when moving away from the root, an immediate descendant.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b="1" dirty="0"/>
              <a:t>Parent</a:t>
            </a:r>
            <a:r>
              <a:rPr lang="en-PH" sz="3200" dirty="0"/>
              <a:t> - the converse notion of a child, an immediate ancestor.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b="1" dirty="0"/>
              <a:t>Siblings</a:t>
            </a:r>
            <a:r>
              <a:rPr lang="en-PH" sz="3200" dirty="0"/>
              <a:t> - a group of nodes with the same parent.</a:t>
            </a:r>
          </a:p>
        </p:txBody>
      </p:sp>
    </p:spTree>
    <p:extLst>
      <p:ext uri="{BB962C8B-B14F-4D97-AF65-F5344CB8AC3E}">
        <p14:creationId xmlns:p14="http://schemas.microsoft.com/office/powerpoint/2010/main" val="12732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CE39D574A784D942067646DFBB081" ma:contentTypeVersion="4" ma:contentTypeDescription="Create a new document." ma:contentTypeScope="" ma:versionID="3e9e798473b5981f5ad547fdb18b03c9">
  <xsd:schema xmlns:xsd="http://www.w3.org/2001/XMLSchema" xmlns:xs="http://www.w3.org/2001/XMLSchema" xmlns:p="http://schemas.microsoft.com/office/2006/metadata/properties" xmlns:ns2="a792dc56-2359-422c-9c9c-1b9fbea8d6f1" targetNamespace="http://schemas.microsoft.com/office/2006/metadata/properties" ma:root="true" ma:fieldsID="7003fc22a67bf6a9cc5103c2cea8792a" ns2:_="">
    <xsd:import namespace="a792dc56-2359-422c-9c9c-1b9fbea8d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2dc56-2359-422c-9c9c-1b9fbea8d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8347912-61E8-431B-9483-EDAA8E6050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95F126F-87B7-4047-891C-34CE11F2B9CA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E02B009-1CBC-4F7B-A34B-68EE6CC1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92dc56-2359-422c-9c9c-1b9fbea8d6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1425</Words>
  <Application>Microsoft Office PowerPoint</Application>
  <PresentationFormat>Widescreen</PresentationFormat>
  <Paragraphs>224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Storyboard Layouts</vt:lpstr>
      <vt:lpstr>PowerPoint Presentation</vt:lpstr>
      <vt:lpstr>Linear data structures</vt:lpstr>
      <vt:lpstr>Disadvantages of linear data structures</vt:lpstr>
      <vt:lpstr>How about a data structure with multiple relations? Will it speed up the process?</vt:lpstr>
      <vt:lpstr>Tree/s</vt:lpstr>
      <vt:lpstr>PowerPoint Presentation</vt:lpstr>
      <vt:lpstr>Properties of a tree</vt:lpstr>
      <vt:lpstr>Which is a tree? Which is not?</vt:lpstr>
      <vt:lpstr>Terminologies of a tree</vt:lpstr>
      <vt:lpstr>Terminologies of a tree</vt:lpstr>
      <vt:lpstr>Terminologies of a tree</vt:lpstr>
      <vt:lpstr>Identify the parts</vt:lpstr>
      <vt:lpstr>Types of trees</vt:lpstr>
      <vt:lpstr>General trees</vt:lpstr>
      <vt:lpstr>File systems</vt:lpstr>
      <vt:lpstr>Binary trees</vt:lpstr>
      <vt:lpstr>Binary search trees</vt:lpstr>
      <vt:lpstr>Binary search trees</vt:lpstr>
      <vt:lpstr>Decision trees</vt:lpstr>
      <vt:lpstr>Decision trees</vt:lpstr>
      <vt:lpstr>Decision trees</vt:lpstr>
      <vt:lpstr>Expression trees</vt:lpstr>
      <vt:lpstr>PowerPoint Presentation</vt:lpstr>
      <vt:lpstr>Advantages of a tree</vt:lpstr>
      <vt:lpstr>Applications of a tree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Imperial</cp:lastModifiedBy>
  <cp:revision>365</cp:revision>
  <dcterms:created xsi:type="dcterms:W3CDTF">2018-06-03T15:07:43Z</dcterms:created>
  <dcterms:modified xsi:type="dcterms:W3CDTF">2024-09-23T03:02:45Z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0x010100400CE39D574A784D942067646DFBB081</vt:lpwstr>
  </property>
  <property fmtid="{D5CDD505-2E9C-101B-9397-08002B2CF9AE}" pid="4" name="MSIP_Label_8a813f4b-519a-4481-a498-85770f517757_Enabled">
    <vt:lpwstr>true</vt:lpwstr>
  </property>
  <property fmtid="{D5CDD505-2E9C-101B-9397-08002B2CF9AE}" pid="5" name="MSIP_Label_8a813f4b-519a-4481-a498-85770f517757_SetDate">
    <vt:lpwstr>2024-09-23T03:02:45Z</vt:lpwstr>
  </property>
  <property fmtid="{D5CDD505-2E9C-101B-9397-08002B2CF9AE}" pid="6" name="MSIP_Label_8a813f4b-519a-4481-a498-85770f517757_Method">
    <vt:lpwstr>Standard</vt:lpwstr>
  </property>
  <property fmtid="{D5CDD505-2E9C-101B-9397-08002B2CF9AE}" pid="7" name="MSIP_Label_8a813f4b-519a-4481-a498-85770f517757_Name">
    <vt:lpwstr>Anyone (unrestricted)</vt:lpwstr>
  </property>
  <property fmtid="{D5CDD505-2E9C-101B-9397-08002B2CF9AE}" pid="8" name="MSIP_Label_8a813f4b-519a-4481-a498-85770f517757_SiteId">
    <vt:lpwstr>1d981f77-3ca3-46ae-b0d4-e8044e6c7f84</vt:lpwstr>
  </property>
  <property fmtid="{D5CDD505-2E9C-101B-9397-08002B2CF9AE}" pid="9" name="MSIP_Label_8a813f4b-519a-4481-a498-85770f517757_ActionId">
    <vt:lpwstr>3e12b97a-e454-4f46-804e-9047af40741b</vt:lpwstr>
  </property>
  <property fmtid="{D5CDD505-2E9C-101B-9397-08002B2CF9AE}" pid="10" name="MSIP_Label_8a813f4b-519a-4481-a498-85770f517757_ContentBits">
    <vt:lpwstr>0</vt:lpwstr>
  </property>
</Properties>
</file>