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0.xml" ContentType="application/vnd.openxmlformats-officedocument.customXmlProperties+xml"/>
  <Override PartName="/customXml/itemProps9.xml" ContentType="application/vnd.openxmlformats-officedocument.customXmlProperties+xml"/>
  <Override PartName="/customXml/itemProps11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  <p:sldMasterId id="2147483660" r:id="rId10"/>
  </p:sldMasterIdLst>
  <p:notesMasterIdLst>
    <p:notesMasterId r:id="rId32"/>
  </p:notesMasterIdLst>
  <p:sldIdLst>
    <p:sldId id="256" r:id="rId11"/>
    <p:sldId id="287" r:id="rId12"/>
    <p:sldId id="258" r:id="rId13"/>
    <p:sldId id="288" r:id="rId14"/>
    <p:sldId id="286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7" r:id="rId23"/>
    <p:sldId id="298" r:id="rId24"/>
    <p:sldId id="299" r:id="rId25"/>
    <p:sldId id="302" r:id="rId26"/>
    <p:sldId id="303" r:id="rId27"/>
    <p:sldId id="304" r:id="rId28"/>
    <p:sldId id="300" r:id="rId29"/>
    <p:sldId id="301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75D09-51C9-49FD-BC59-C7F70A9ECCFF}" v="6" dt="2019-09-04T01:15:28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9638" autoAdjust="0"/>
  </p:normalViewPr>
  <p:slideViewPr>
    <p:cSldViewPr snapToGrid="0">
      <p:cViewPr varScale="1">
        <p:scale>
          <a:sx n="60" d="100"/>
          <a:sy n="60" d="100"/>
        </p:scale>
        <p:origin x="110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customXml" Target="../customXml/item9.xml"/><Relationship Id="rId21" Type="http://schemas.openxmlformats.org/officeDocument/2006/relationships/slide" Target="slides/slide11.xml"/><Relationship Id="rId34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customXml" Target="../customXml/item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40" Type="http://schemas.openxmlformats.org/officeDocument/2006/relationships/customXml" Target="../customXml/item10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2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theme" Target="theme/theme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presProps" Target="presProps.xml"/><Relationship Id="rId3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Imperial" userId="c5118018-74d5-4421-be4d-7197191e5b08" providerId="ADAL" clId="{2D575D09-51C9-49FD-BC59-C7F70A9ECCFF}"/>
    <pc:docChg chg="custSel addSld modSld">
      <pc:chgData name="Joseph Marvin Imperial" userId="c5118018-74d5-4421-be4d-7197191e5b08" providerId="ADAL" clId="{2D575D09-51C9-49FD-BC59-C7F70A9ECCFF}" dt="2019-09-04T01:15:40.956" v="75" actId="20577"/>
      <pc:docMkLst>
        <pc:docMk/>
      </pc:docMkLst>
      <pc:sldChg chg="addSp delSp modSp add">
        <pc:chgData name="Joseph Marvin Imperial" userId="c5118018-74d5-4421-be4d-7197191e5b08" providerId="ADAL" clId="{2D575D09-51C9-49FD-BC59-C7F70A9ECCFF}" dt="2019-09-04T01:13:48.469" v="34" actId="1076"/>
        <pc:sldMkLst>
          <pc:docMk/>
          <pc:sldMk cId="4220290385" sldId="302"/>
        </pc:sldMkLst>
        <pc:spChg chg="mod">
          <ac:chgData name="Joseph Marvin Imperial" userId="c5118018-74d5-4421-be4d-7197191e5b08" providerId="ADAL" clId="{2D575D09-51C9-49FD-BC59-C7F70A9ECCFF}" dt="2019-09-04T01:13:40.523" v="32" actId="20577"/>
          <ac:spMkLst>
            <pc:docMk/>
            <pc:sldMk cId="4220290385" sldId="302"/>
            <ac:spMk id="3" creationId="{1D9C307D-0745-439D-8A4E-9CE2D5F7FC1D}"/>
          </ac:spMkLst>
        </pc:spChg>
        <pc:spChg chg="del">
          <ac:chgData name="Joseph Marvin Imperial" userId="c5118018-74d5-4421-be4d-7197191e5b08" providerId="ADAL" clId="{2D575D09-51C9-49FD-BC59-C7F70A9ECCFF}" dt="2019-09-04T01:13:27.339" v="1" actId="478"/>
          <ac:spMkLst>
            <pc:docMk/>
            <pc:sldMk cId="4220290385" sldId="302"/>
            <ac:spMk id="4" creationId="{6529869D-B2A9-4ED3-87FC-901FADCF7323}"/>
          </ac:spMkLst>
        </pc:spChg>
        <pc:spChg chg="add mod">
          <ac:chgData name="Joseph Marvin Imperial" userId="c5118018-74d5-4421-be4d-7197191e5b08" providerId="ADAL" clId="{2D575D09-51C9-49FD-BC59-C7F70A9ECCFF}" dt="2019-09-04T01:13:27.339" v="1" actId="478"/>
          <ac:spMkLst>
            <pc:docMk/>
            <pc:sldMk cId="4220290385" sldId="302"/>
            <ac:spMk id="5" creationId="{5949BB38-F97C-4C92-9EDE-078EB6F6B03E}"/>
          </ac:spMkLst>
        </pc:spChg>
        <pc:picChg chg="add mod">
          <ac:chgData name="Joseph Marvin Imperial" userId="c5118018-74d5-4421-be4d-7197191e5b08" providerId="ADAL" clId="{2D575D09-51C9-49FD-BC59-C7F70A9ECCFF}" dt="2019-09-04T01:13:48.469" v="34" actId="1076"/>
          <ac:picMkLst>
            <pc:docMk/>
            <pc:sldMk cId="4220290385" sldId="302"/>
            <ac:picMk id="1026" creationId="{54D52085-64C8-4553-B7A1-8A5B7F3C5F54}"/>
          </ac:picMkLst>
        </pc:picChg>
      </pc:sldChg>
      <pc:sldChg chg="addSp delSp modSp add">
        <pc:chgData name="Joseph Marvin Imperial" userId="c5118018-74d5-4421-be4d-7197191e5b08" providerId="ADAL" clId="{2D575D09-51C9-49FD-BC59-C7F70A9ECCFF}" dt="2019-09-04T01:14:44.378" v="55" actId="14100"/>
        <pc:sldMkLst>
          <pc:docMk/>
          <pc:sldMk cId="2365112187" sldId="303"/>
        </pc:sldMkLst>
        <pc:spChg chg="mod">
          <ac:chgData name="Joseph Marvin Imperial" userId="c5118018-74d5-4421-be4d-7197191e5b08" providerId="ADAL" clId="{2D575D09-51C9-49FD-BC59-C7F70A9ECCFF}" dt="2019-09-04T01:14:05.831" v="52" actId="20577"/>
          <ac:spMkLst>
            <pc:docMk/>
            <pc:sldMk cId="2365112187" sldId="303"/>
            <ac:spMk id="3" creationId="{1D9C307D-0745-439D-8A4E-9CE2D5F7FC1D}"/>
          </ac:spMkLst>
        </pc:spChg>
        <pc:picChg chg="del">
          <ac:chgData name="Joseph Marvin Imperial" userId="c5118018-74d5-4421-be4d-7197191e5b08" providerId="ADAL" clId="{2D575D09-51C9-49FD-BC59-C7F70A9ECCFF}" dt="2019-09-04T01:13:58.015" v="36" actId="478"/>
          <ac:picMkLst>
            <pc:docMk/>
            <pc:sldMk cId="2365112187" sldId="303"/>
            <ac:picMk id="1026" creationId="{54D52085-64C8-4553-B7A1-8A5B7F3C5F54}"/>
          </ac:picMkLst>
        </pc:picChg>
        <pc:picChg chg="add mod">
          <ac:chgData name="Joseph Marvin Imperial" userId="c5118018-74d5-4421-be4d-7197191e5b08" providerId="ADAL" clId="{2D575D09-51C9-49FD-BC59-C7F70A9ECCFF}" dt="2019-09-04T01:14:44.378" v="55" actId="14100"/>
          <ac:picMkLst>
            <pc:docMk/>
            <pc:sldMk cId="2365112187" sldId="303"/>
            <ac:picMk id="2050" creationId="{5F043B9E-5EFB-44C3-B31C-97F3B9C702EC}"/>
          </ac:picMkLst>
        </pc:picChg>
      </pc:sldChg>
      <pc:sldChg chg="addSp delSp modSp add">
        <pc:chgData name="Joseph Marvin Imperial" userId="c5118018-74d5-4421-be4d-7197191e5b08" providerId="ADAL" clId="{2D575D09-51C9-49FD-BC59-C7F70A9ECCFF}" dt="2019-09-04T01:15:40.956" v="75" actId="20577"/>
        <pc:sldMkLst>
          <pc:docMk/>
          <pc:sldMk cId="987881143" sldId="304"/>
        </pc:sldMkLst>
        <pc:spChg chg="mod">
          <ac:chgData name="Joseph Marvin Imperial" userId="c5118018-74d5-4421-be4d-7197191e5b08" providerId="ADAL" clId="{2D575D09-51C9-49FD-BC59-C7F70A9ECCFF}" dt="2019-09-04T01:15:40.956" v="75" actId="20577"/>
          <ac:spMkLst>
            <pc:docMk/>
            <pc:sldMk cId="987881143" sldId="304"/>
            <ac:spMk id="3" creationId="{1D9C307D-0745-439D-8A4E-9CE2D5F7FC1D}"/>
          </ac:spMkLst>
        </pc:spChg>
        <pc:picChg chg="del">
          <ac:chgData name="Joseph Marvin Imperial" userId="c5118018-74d5-4421-be4d-7197191e5b08" providerId="ADAL" clId="{2D575D09-51C9-49FD-BC59-C7F70A9ECCFF}" dt="2019-09-04T01:15:26.569" v="57" actId="478"/>
          <ac:picMkLst>
            <pc:docMk/>
            <pc:sldMk cId="987881143" sldId="304"/>
            <ac:picMk id="2050" creationId="{5F043B9E-5EFB-44C3-B31C-97F3B9C702EC}"/>
          </ac:picMkLst>
        </pc:picChg>
        <pc:picChg chg="add mod">
          <ac:chgData name="Joseph Marvin Imperial" userId="c5118018-74d5-4421-be4d-7197191e5b08" providerId="ADAL" clId="{2D575D09-51C9-49FD-BC59-C7F70A9ECCFF}" dt="2019-09-04T01:15:32.913" v="61" actId="1076"/>
          <ac:picMkLst>
            <pc:docMk/>
            <pc:sldMk cId="987881143" sldId="304"/>
            <ac:picMk id="3074" creationId="{D2124156-1436-48B6-8D67-D5CE8B0D8793}"/>
          </ac:picMkLst>
        </pc:picChg>
      </pc:sldChg>
    </pc:docChg>
  </pc:docChgLst>
  <pc:docChgLst>
    <pc:chgData name="Joseph Marvin Imperial" userId="c5118018-74d5-4421-be4d-7197191e5b08" providerId="ADAL" clId="{1693FB53-7745-4D0F-846B-2C21778EF6D5}"/>
    <pc:docChg chg="delSld modSld">
      <pc:chgData name="Joseph Marvin Imperial" userId="c5118018-74d5-4421-be4d-7197191e5b08" providerId="ADAL" clId="{1693FB53-7745-4D0F-846B-2C21778EF6D5}" dt="2019-07-09T05:44:56.931" v="22" actId="20577"/>
      <pc:docMkLst>
        <pc:docMk/>
      </pc:docMkLst>
      <pc:sldChg chg="modSp">
        <pc:chgData name="Joseph Marvin Imperial" userId="c5118018-74d5-4421-be4d-7197191e5b08" providerId="ADAL" clId="{1693FB53-7745-4D0F-846B-2C21778EF6D5}" dt="2019-07-09T05:44:56.931" v="22" actId="20577"/>
        <pc:sldMkLst>
          <pc:docMk/>
          <pc:sldMk cId="769809006" sldId="256"/>
        </pc:sldMkLst>
        <pc:spChg chg="mod">
          <ac:chgData name="Joseph Marvin Imperial" userId="c5118018-74d5-4421-be4d-7197191e5b08" providerId="ADAL" clId="{1693FB53-7745-4D0F-846B-2C21778EF6D5}" dt="2019-07-09T05:44:56.931" v="22" actId="20577"/>
          <ac:spMkLst>
            <pc:docMk/>
            <pc:sldMk cId="769809006" sldId="256"/>
            <ac:spMk id="12" creationId="{3B95F0FF-3312-4F15-A3FC-1E4D0A0C4C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04/09/2019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90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04/09/2019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04/09/2019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04/09/2019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04/09/2019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04/09/2019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breadth-first-search-tree" TargetMode="External"/><Relationship Id="rId2" Type="http://schemas.openxmlformats.org/officeDocument/2006/relationships/hyperlink" Target="https://algs4.cs.princeton.edu/32b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788138"/>
            <a:ext cx="622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bg1"/>
                </a:solidFill>
                <a:latin typeface="Abadi" panose="020B0604020104020204" pitchFamily="34" charset="0"/>
              </a:rPr>
              <a:t>Binary Search Tree (BST)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798965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Joseph Marvin R. Imperial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373197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insert(key) operation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sz="3200" dirty="0"/>
              <a:t>key – value to be inserted</a:t>
            </a:r>
            <a:br>
              <a:rPr lang="en-PH" sz="3200" dirty="0"/>
            </a:br>
            <a:endParaRPr lang="en-PH" sz="3200" dirty="0"/>
          </a:p>
          <a:p>
            <a:pPr marL="0" indent="0">
              <a:buNone/>
            </a:pPr>
            <a:r>
              <a:rPr lang="en-PH" sz="3200" dirty="0"/>
              <a:t>A recursive algorithm to for inserting a key in a BST while maintaining a sorted structure: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dirty="0"/>
              <a:t>if the new node's value is lower than the current node’s, we go to the left child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dirty="0"/>
              <a:t>if the new node's value is greater than the current node’s, we go to the right child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dirty="0"/>
              <a:t>when the current node is null, we've reached a leaf node and we can insert the new node in that position</a:t>
            </a:r>
          </a:p>
        </p:txBody>
      </p:sp>
    </p:spTree>
    <p:extLst>
      <p:ext uri="{BB962C8B-B14F-4D97-AF65-F5344CB8AC3E}">
        <p14:creationId xmlns:p14="http://schemas.microsoft.com/office/powerpoint/2010/main" val="345113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insert(key) operation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sz="3200" dirty="0"/>
          </a:p>
          <a:p>
            <a:pPr marL="0" indent="0">
              <a:buNone/>
            </a:pPr>
            <a:endParaRPr lang="en-PH" sz="32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D5F4131-3F07-4EDC-AA33-B352F1AE4C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58" y="1569116"/>
            <a:ext cx="6913684" cy="440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65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insert(key) pseudocode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sz="3200" dirty="0"/>
          </a:p>
          <a:p>
            <a:pPr marL="0" indent="0">
              <a:buNone/>
            </a:pPr>
            <a:endParaRPr lang="en-PH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2C15DE-D56A-4B1C-8D9A-D3FD0194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63" y="1512016"/>
            <a:ext cx="8520264" cy="44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39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Try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383"/>
            <a:ext cx="10515600" cy="4606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/>
              <a:t>Construct a binary search tree using the data:</a:t>
            </a:r>
          </a:p>
          <a:p>
            <a:pPr marL="0" indent="0">
              <a:buNone/>
            </a:pPr>
            <a:r>
              <a:rPr lang="en-PH" sz="3200" dirty="0"/>
              <a:t>11, 6, 8, 19, 4, 10, 5, 17, 43, 49, 31</a:t>
            </a:r>
          </a:p>
        </p:txBody>
      </p:sp>
    </p:spTree>
    <p:extLst>
      <p:ext uri="{BB962C8B-B14F-4D97-AF65-F5344CB8AC3E}">
        <p14:creationId xmlns:p14="http://schemas.microsoft.com/office/powerpoint/2010/main" val="177253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The running times of algorithms on binary search trees depend on the shapes of the trees, which, in turn, depends on the order in which keys are inserted.</a:t>
            </a:r>
            <a:endParaRPr lang="en-PH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59300-59F4-4166-95A2-93DC332E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58" y="2917968"/>
            <a:ext cx="10707884" cy="26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5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363478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delete(key) operation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3200" dirty="0"/>
              <a:t>A recursive algorithm to find the node to be deleted. After finding the node, deletion has three cases: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b="1" dirty="0"/>
              <a:t>a node has no children –</a:t>
            </a:r>
            <a:r>
              <a:rPr lang="en-PH" sz="3200" dirty="0"/>
              <a:t> this is the simplest case; we just need to replace this node with </a:t>
            </a:r>
            <a:r>
              <a:rPr lang="en-PH" sz="3200" i="1" dirty="0"/>
              <a:t>null</a:t>
            </a:r>
            <a:r>
              <a:rPr lang="en-PH" sz="3200" dirty="0"/>
              <a:t> in its parent node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b="1" dirty="0"/>
              <a:t>a node has exactly one child –</a:t>
            </a:r>
            <a:r>
              <a:rPr lang="en-PH" sz="3200" dirty="0"/>
              <a:t> in the parent node, we replace this node with its only child.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b="1" dirty="0"/>
              <a:t>a node has two children </a:t>
            </a:r>
            <a:r>
              <a:rPr lang="en-PH" sz="3200" dirty="0"/>
              <a:t>– this is the most complex case because it requires a tree reorganization. Replace the node with its next node in in-order traversal.</a:t>
            </a:r>
          </a:p>
          <a:p>
            <a:pPr marL="0" indent="0">
              <a:buNone/>
            </a:pP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69828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363478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Case 1: A node has no children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49BB38-F97C-4C92-9EDE-078EB6F6B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Deletion in binary search tree">
            <a:extLst>
              <a:ext uri="{FF2B5EF4-FFF2-40B4-BE49-F238E27FC236}">
                <a16:creationId xmlns:a16="http://schemas.microsoft.com/office/drawing/2014/main" id="{54D52085-64C8-4553-B7A1-8A5B7F3C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3838"/>
            <a:ext cx="12192000" cy="36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290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363478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Case 2: A node has only one child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49BB38-F97C-4C92-9EDE-078EB6F6B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0" name="Picture 2" descr="Deletion in binary search tree">
            <a:extLst>
              <a:ext uri="{FF2B5EF4-FFF2-40B4-BE49-F238E27FC236}">
                <a16:creationId xmlns:a16="http://schemas.microsoft.com/office/drawing/2014/main" id="{5F043B9E-5EFB-44C3-B31C-97F3B9C70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82" y="1540242"/>
            <a:ext cx="11374547" cy="47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11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363478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Case 3: A node has </a:t>
            </a:r>
            <a:r>
              <a:rPr lang="en-PH" b="1">
                <a:latin typeface="+mn-lt"/>
              </a:rPr>
              <a:t>two children</a:t>
            </a:r>
            <a:endParaRPr lang="en-PH" b="1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49BB38-F97C-4C92-9EDE-078EB6F6B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074" name="Picture 2" descr="Deletion in binary search tree">
            <a:extLst>
              <a:ext uri="{FF2B5EF4-FFF2-40B4-BE49-F238E27FC236}">
                <a16:creationId xmlns:a16="http://schemas.microsoft.com/office/drawing/2014/main" id="{D2124156-1436-48B6-8D67-D5CE8B0D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85" y="1517023"/>
            <a:ext cx="11775230" cy="465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881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363478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delete node 48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0431C-F52E-4A19-B0F8-B492E0056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169" y="1512016"/>
            <a:ext cx="5248483" cy="42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6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Binary Search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/>
              <a:t>Binary search tree is a data structure that quickly allows us to maintain a sorted list of numbers.</a:t>
            </a:r>
          </a:p>
          <a:p>
            <a:r>
              <a:rPr lang="en-PH" sz="3200" dirty="0"/>
              <a:t>It is called a binary tree because each tree node has </a:t>
            </a:r>
            <a:r>
              <a:rPr lang="en-PH" sz="3200" b="1" dirty="0"/>
              <a:t>maximum of two children</a:t>
            </a:r>
            <a:r>
              <a:rPr lang="en-PH" sz="3200" dirty="0"/>
              <a:t>.</a:t>
            </a:r>
          </a:p>
          <a:p>
            <a:r>
              <a:rPr lang="en-PH" sz="3200" dirty="0"/>
              <a:t>It is called a search tree because it can be used to search for the presence of a number in </a:t>
            </a:r>
            <a:r>
              <a:rPr lang="en-PH" sz="3200" b="1" dirty="0"/>
              <a:t>O(log(n)) </a:t>
            </a:r>
            <a:r>
              <a:rPr lang="en-PH" sz="3200" dirty="0"/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369292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363478"/>
            <a:ext cx="10515600" cy="1325563"/>
          </a:xfrm>
        </p:spPr>
        <p:txBody>
          <a:bodyPr/>
          <a:lstStyle/>
          <a:p>
            <a:r>
              <a:rPr lang="en-PH" b="1" dirty="0">
                <a:latin typeface="+mn-lt"/>
              </a:rPr>
              <a:t>delete node 35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C34619-96C7-4F97-A133-A940B198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540566"/>
            <a:ext cx="6933834" cy="411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26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175"/>
            <a:ext cx="10850217" cy="465111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2900" dirty="0"/>
              <a:t>Binary Search Tree - Princeton University: </a:t>
            </a:r>
            <a:r>
              <a:rPr lang="en-PH" sz="3200" dirty="0">
                <a:hlinkClick r:id="rId2"/>
              </a:rPr>
              <a:t>https://algs4.cs.princeton.edu/32bst/</a:t>
            </a:r>
            <a:endParaRPr lang="en-PH" sz="3200" dirty="0"/>
          </a:p>
          <a:p>
            <a:pPr marL="514350" indent="-514350">
              <a:buFont typeface="+mj-lt"/>
              <a:buAutoNum type="arabicPeriod"/>
            </a:pPr>
            <a:r>
              <a:rPr lang="en-PH" sz="3200" dirty="0"/>
              <a:t>Binary Search Tree – </a:t>
            </a:r>
            <a:r>
              <a:rPr lang="en-PH" sz="3200" dirty="0" err="1"/>
              <a:t>Programmiz</a:t>
            </a:r>
            <a:r>
              <a:rPr lang="en-PH" sz="3200" dirty="0"/>
              <a:t>: </a:t>
            </a:r>
            <a:r>
              <a:rPr lang="en-PH" sz="3200" dirty="0">
                <a:hlinkClick r:id="rId3"/>
              </a:rPr>
              <a:t>https://www.programiz.com/dsa/breadth-first-search-tree</a:t>
            </a:r>
            <a:endParaRPr lang="en-PH" sz="2900" dirty="0"/>
          </a:p>
        </p:txBody>
      </p:sp>
    </p:spTree>
    <p:extLst>
      <p:ext uri="{BB962C8B-B14F-4D97-AF65-F5344CB8AC3E}">
        <p14:creationId xmlns:p14="http://schemas.microsoft.com/office/powerpoint/2010/main" val="157074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BST Rules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/>
              <a:t>A BST is a binary tree where each </a:t>
            </a:r>
            <a:r>
              <a:rPr lang="en-PH" sz="3200" b="1" dirty="0"/>
              <a:t>node has a comparable key</a:t>
            </a:r>
            <a:r>
              <a:rPr lang="en-PH" sz="3200" dirty="0"/>
              <a:t> (and an associated value) and satisfies the restriction that:</a:t>
            </a:r>
          </a:p>
          <a:p>
            <a:pPr marL="514350" indent="-514350">
              <a:buAutoNum type="arabicPeriod"/>
            </a:pPr>
            <a:r>
              <a:rPr lang="en-PH" dirty="0"/>
              <a:t>The left subtree of a node contains only nodes with keys lesser than the node’s key (L &lt; P)</a:t>
            </a:r>
          </a:p>
          <a:p>
            <a:pPr marL="514350" indent="-514350">
              <a:buAutoNum type="arabicPeriod"/>
            </a:pPr>
            <a:r>
              <a:rPr lang="en-PH" dirty="0"/>
              <a:t>The right subtree of a node contains only nodes with keys greater than the node’s key (P &lt; R)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PH" dirty="0"/>
              <a:t>The left and right subtree each must also be a binary search tree.</a:t>
            </a:r>
            <a:br>
              <a:rPr lang="en-PH" dirty="0"/>
            </a:br>
            <a:r>
              <a:rPr lang="en-PH" dirty="0"/>
              <a:t>There must be no duplicate nodes.</a:t>
            </a:r>
          </a:p>
        </p:txBody>
      </p:sp>
    </p:spTree>
    <p:extLst>
      <p:ext uri="{BB962C8B-B14F-4D97-AF65-F5344CB8AC3E}">
        <p14:creationId xmlns:p14="http://schemas.microsoft.com/office/powerpoint/2010/main" val="171776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Example</a:t>
            </a:r>
          </a:p>
        </p:txBody>
      </p:sp>
      <p:pic>
        <p:nvPicPr>
          <p:cNvPr id="2050" name="Picture 2" descr="A tree having a right subtree with one value smaller than the root is shown to demonstrate that it is not a valid binary search tree">
            <a:extLst>
              <a:ext uri="{FF2B5EF4-FFF2-40B4-BE49-F238E27FC236}">
                <a16:creationId xmlns:a16="http://schemas.microsoft.com/office/drawing/2014/main" id="{D6F3CC43-8E78-4E0A-812B-CCAFCD41F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15" y="1571418"/>
            <a:ext cx="8665963" cy="437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36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3200" dirty="0"/>
              <a:t>Note that the arrangement of which part (left or right) will store the greater, lesser value can be </a:t>
            </a:r>
            <a:r>
              <a:rPr lang="en-PH" sz="3200" b="1" dirty="0"/>
              <a:t>interchanged</a:t>
            </a:r>
            <a:r>
              <a:rPr lang="en-PH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dirty="0"/>
              <a:t>Unlike our usually binary tree, we’ll let BST operations connect nodes recursively and appropriately based on their keys / values.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dirty="0"/>
              <a:t>To make the discussion simpler in this class, we’ll disregard duplicates.</a:t>
            </a:r>
          </a:p>
          <a:p>
            <a:pPr marL="514350" indent="-514350">
              <a:buFont typeface="+mj-lt"/>
              <a:buAutoNum type="arabicPeriod"/>
            </a:pPr>
            <a:endParaRPr lang="en-PH" sz="3200" dirty="0"/>
          </a:p>
          <a:p>
            <a:pPr marL="514350" indent="-514350">
              <a:buFont typeface="+mj-lt"/>
              <a:buAutoNum type="arabicPeriod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2020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BST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3200" b="1" dirty="0"/>
              <a:t>search(node, key)</a:t>
            </a:r>
            <a:r>
              <a:rPr lang="en-PH" sz="3200" dirty="0"/>
              <a:t> − searches an element in the tree.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b="1" dirty="0"/>
              <a:t>insert(node, key)</a:t>
            </a:r>
            <a:r>
              <a:rPr lang="en-PH" sz="3200" dirty="0"/>
              <a:t> − inserts an element in the tree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dirty="0"/>
              <a:t>pre-order traversal() − traverses a tree in a pre-order manner.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dirty="0"/>
              <a:t>in-order traversal() − traverses a tree in an in-order manner.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dirty="0"/>
              <a:t>post-order traversal() − traverses a tree in a post-order manner.</a:t>
            </a:r>
          </a:p>
        </p:txBody>
      </p:sp>
    </p:spTree>
    <p:extLst>
      <p:ext uri="{BB962C8B-B14F-4D97-AF65-F5344CB8AC3E}">
        <p14:creationId xmlns:p14="http://schemas.microsoft.com/office/powerpoint/2010/main" val="400323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search(node, key) operation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/>
              <a:t>node – the root</a:t>
            </a:r>
            <a:br>
              <a:rPr lang="en-PH" sz="3200" dirty="0"/>
            </a:br>
            <a:r>
              <a:rPr lang="en-PH" sz="3200" dirty="0"/>
              <a:t>key – value to be searched</a:t>
            </a:r>
            <a:br>
              <a:rPr lang="en-PH" sz="3200" dirty="0"/>
            </a:br>
            <a:endParaRPr lang="en-PH" sz="3200" dirty="0"/>
          </a:p>
          <a:p>
            <a:pPr marL="0" indent="0">
              <a:buNone/>
            </a:pPr>
            <a:r>
              <a:rPr lang="en-PH" sz="3200" dirty="0"/>
              <a:t>A recursive algorithm to search for a key in a BST which follows the recursive structure: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If the tree is empty, we have a search miss. 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If the search key is equal to the key at the root, we have a search hit. 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Otherwise, we search (recursively) in the appropriate subtree. </a:t>
            </a:r>
            <a:endParaRPr lang="en-PH" sz="3200" dirty="0"/>
          </a:p>
          <a:p>
            <a:pPr marL="0" indent="0">
              <a:buNone/>
            </a:pPr>
            <a:endParaRPr lang="en-PH" sz="3200" dirty="0"/>
          </a:p>
          <a:p>
            <a:pPr marL="0" indent="0">
              <a:buNone/>
            </a:pP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71774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search(node, key) operation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sz="3200" dirty="0"/>
          </a:p>
          <a:p>
            <a:pPr marL="0" indent="0">
              <a:buNone/>
            </a:pPr>
            <a:endParaRPr lang="en-PH" sz="3200" dirty="0"/>
          </a:p>
        </p:txBody>
      </p:sp>
      <p:pic>
        <p:nvPicPr>
          <p:cNvPr id="1026" name="Picture 2" descr="Image result for binary search tree gif">
            <a:extLst>
              <a:ext uri="{FF2B5EF4-FFF2-40B4-BE49-F238E27FC236}">
                <a16:creationId xmlns:a16="http://schemas.microsoft.com/office/drawing/2014/main" id="{4B01432B-B277-47BD-873D-FF6040CB85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26" y="1540566"/>
            <a:ext cx="5360092" cy="45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12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search(node, key) pseudocode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sz="3200" dirty="0"/>
          </a:p>
          <a:p>
            <a:pPr marL="0" indent="0">
              <a:buNone/>
            </a:pPr>
            <a:endParaRPr lang="en-PH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6417A6-6331-437B-AC6F-113BBE24D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935" y="1392406"/>
            <a:ext cx="8652129" cy="470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7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0CE39D574A784D942067646DFBB081" ma:contentTypeVersion="4" ma:contentTypeDescription="Create a new document." ma:contentTypeScope="" ma:versionID="3e9e798473b5981f5ad547fdb18b03c9">
  <xsd:schema xmlns:xsd="http://www.w3.org/2001/XMLSchema" xmlns:xs="http://www.w3.org/2001/XMLSchema" xmlns:p="http://schemas.microsoft.com/office/2006/metadata/properties" xmlns:ns2="a792dc56-2359-422c-9c9c-1b9fbea8d6f1" targetNamespace="http://schemas.microsoft.com/office/2006/metadata/properties" ma:root="true" ma:fieldsID="7003fc22a67bf6a9cc5103c2cea8792a" ns2:_="">
    <xsd:import namespace="a792dc56-2359-422c-9c9c-1b9fbea8d6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92dc56-2359-422c-9c9c-1b9fbea8d6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C029B86-5C1C-4237-BB51-5B91AC438DE4}"/>
</file>

<file path=customXml/itemProps11.xml><?xml version="1.0" encoding="utf-8"?>
<ds:datastoreItem xmlns:ds="http://schemas.openxmlformats.org/officeDocument/2006/customXml" ds:itemID="{C361E72A-D8F8-4CE6-9595-55808062E422}"/>
</file>

<file path=customXml/itemProps2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ED23E20-937F-4AAC-8F33-B6D594C08025}"/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941</Words>
  <Application>Microsoft Office PowerPoint</Application>
  <PresentationFormat>Widescreen</PresentationFormat>
  <Paragraphs>147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Abadi</vt:lpstr>
      <vt:lpstr>Arial</vt:lpstr>
      <vt:lpstr>Book Antiqua</vt:lpstr>
      <vt:lpstr>Calibri</vt:lpstr>
      <vt:lpstr>Calibri Light</vt:lpstr>
      <vt:lpstr>Office Theme</vt:lpstr>
      <vt:lpstr>Storyboard Layouts</vt:lpstr>
      <vt:lpstr>PowerPoint Presentation</vt:lpstr>
      <vt:lpstr>Binary Search Tree</vt:lpstr>
      <vt:lpstr>BST Rules</vt:lpstr>
      <vt:lpstr>Example</vt:lpstr>
      <vt:lpstr>Notes</vt:lpstr>
      <vt:lpstr>BST Operations</vt:lpstr>
      <vt:lpstr>search(node, key) operation</vt:lpstr>
      <vt:lpstr>search(node, key) operation</vt:lpstr>
      <vt:lpstr>search(node, key) pseudocode</vt:lpstr>
      <vt:lpstr>insert(key) operation</vt:lpstr>
      <vt:lpstr>insert(key) operation</vt:lpstr>
      <vt:lpstr>insert(key) pseudocode</vt:lpstr>
      <vt:lpstr>Try</vt:lpstr>
      <vt:lpstr>Analysis</vt:lpstr>
      <vt:lpstr>delete(key) operation</vt:lpstr>
      <vt:lpstr>Case 1: A node has no children </vt:lpstr>
      <vt:lpstr>Case 2: A node has only one child</vt:lpstr>
      <vt:lpstr>Case 3: A node has two children</vt:lpstr>
      <vt:lpstr>delete node 48</vt:lpstr>
      <vt:lpstr>delete node 35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Joseph Imperial</cp:lastModifiedBy>
  <cp:revision>270</cp:revision>
  <dcterms:created xsi:type="dcterms:W3CDTF">2018-06-03T15:07:43Z</dcterms:created>
  <dcterms:modified xsi:type="dcterms:W3CDTF">2019-09-04T01:15:41Z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0x010100400CE39D574A784D942067646DFBB081</vt:lpwstr>
  </property>
</Properties>
</file>