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6.xml" ContentType="application/vnd.openxmlformats-officedocument.customXmlProperties+xml"/>
  <Override PartName="/customXml/itemProps5.xml" ContentType="application/vnd.openxmlformats-officedocument.customXmlProperties+xml"/>
  <Override PartName="/ppt/changesInfos/changesInfo1.xml" ContentType="application/vnd.ms-powerpoint.changesinfo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docProps/core.xml" ContentType="application/vnd.openxmlformats-package.core-properties+xml"/>
  <Override PartName="/customXml/itemProps10.xml" ContentType="application/vnd.openxmlformats-officedocument.customXmlProperties+xml"/>
  <Override PartName="/customXml/itemProps9.xml" ContentType="application/vnd.openxmlformats-officedocument.customXmlProperties+xml"/>
  <Override PartName="/customXml/itemProps11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9"/>
    <p:sldMasterId id="2147483660" r:id="rId10"/>
  </p:sldMasterIdLst>
  <p:notesMasterIdLst>
    <p:notesMasterId r:id="rId22"/>
  </p:notesMasterIdLst>
  <p:sldIdLst>
    <p:sldId id="256" r:id="rId11"/>
    <p:sldId id="287" r:id="rId12"/>
    <p:sldId id="288" r:id="rId13"/>
    <p:sldId id="291" r:id="rId14"/>
    <p:sldId id="290" r:id="rId15"/>
    <p:sldId id="293" r:id="rId16"/>
    <p:sldId id="292" r:id="rId17"/>
    <p:sldId id="289" r:id="rId18"/>
    <p:sldId id="294" r:id="rId19"/>
    <p:sldId id="295" r:id="rId20"/>
    <p:sldId id="28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CC6600"/>
    <a:srgbClr val="A47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 autoAdjust="0"/>
    <p:restoredTop sz="89638" autoAdjust="0"/>
  </p:normalViewPr>
  <p:slideViewPr>
    <p:cSldViewPr snapToGrid="0">
      <p:cViewPr varScale="1">
        <p:scale>
          <a:sx n="77" d="100"/>
          <a:sy n="77" d="100"/>
        </p:scale>
        <p:origin x="114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7" Type="http://schemas.openxmlformats.org/officeDocument/2006/relationships/customXml" Target="../customXml/item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customXml" Target="../customXml/item10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1.xml"/><Relationship Id="rId24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5.xml"/><Relationship Id="rId23" Type="http://schemas.openxmlformats.org/officeDocument/2006/relationships/presProps" Target="presProps.xml"/><Relationship Id="rId28" Type="http://schemas.openxmlformats.org/officeDocument/2006/relationships/customXml" Target="../customXml/item9.xml"/><Relationship Id="rId10" Type="http://schemas.openxmlformats.org/officeDocument/2006/relationships/slideMaster" Target="slideMasters/slideMaster2.xml"/><Relationship Id="rId19" Type="http://schemas.openxmlformats.org/officeDocument/2006/relationships/slide" Target="slides/slide9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1.xml"/><Relationship Id="rId14" Type="http://schemas.openxmlformats.org/officeDocument/2006/relationships/slide" Target="slides/slide4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Relationship Id="rId30" Type="http://schemas.openxmlformats.org/officeDocument/2006/relationships/customXml" Target="../customXml/item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Marvin Imperial" userId="c5118018-74d5-4421-be4d-7197191e5b08" providerId="ADAL" clId="{1693FB53-7745-4D0F-846B-2C21778EF6D5}"/>
    <pc:docChg chg="delSld modSld">
      <pc:chgData name="Joseph Marvin Imperial" userId="c5118018-74d5-4421-be4d-7197191e5b08" providerId="ADAL" clId="{1693FB53-7745-4D0F-846B-2C21778EF6D5}" dt="2019-07-09T05:44:56.931" v="22" actId="20577"/>
      <pc:docMkLst>
        <pc:docMk/>
      </pc:docMkLst>
      <pc:sldChg chg="modSp">
        <pc:chgData name="Joseph Marvin Imperial" userId="c5118018-74d5-4421-be4d-7197191e5b08" providerId="ADAL" clId="{1693FB53-7745-4D0F-846B-2C21778EF6D5}" dt="2019-07-09T05:44:56.931" v="22" actId="20577"/>
        <pc:sldMkLst>
          <pc:docMk/>
          <pc:sldMk cId="769809006" sldId="256"/>
        </pc:sldMkLst>
        <pc:spChg chg="mod">
          <ac:chgData name="Joseph Marvin Imperial" userId="c5118018-74d5-4421-be4d-7197191e5b08" providerId="ADAL" clId="{1693FB53-7745-4D0F-846B-2C21778EF6D5}" dt="2019-07-09T05:44:56.931" v="22" actId="20577"/>
          <ac:spMkLst>
            <pc:docMk/>
            <pc:sldMk cId="769809006" sldId="256"/>
            <ac:spMk id="12" creationId="{3B95F0FF-3312-4F15-A3FC-1E4D0A0C4CA3}"/>
          </ac:spMkLst>
        </pc:spChg>
      </pc:sldChg>
      <pc:sldChg chg="del">
        <pc:chgData name="Joseph Marvin Imperial" userId="c5118018-74d5-4421-be4d-7197191e5b08" providerId="ADAL" clId="{1693FB53-7745-4D0F-846B-2C21778EF6D5}" dt="2019-07-09T05:44:36.621" v="0" actId="2696"/>
        <pc:sldMkLst>
          <pc:docMk/>
          <pc:sldMk cId="3052798445" sldId="259"/>
        </pc:sldMkLst>
      </pc:sldChg>
      <pc:sldChg chg="del">
        <pc:chgData name="Joseph Marvin Imperial" userId="c5118018-74d5-4421-be4d-7197191e5b08" providerId="ADAL" clId="{1693FB53-7745-4D0F-846B-2C21778EF6D5}" dt="2019-07-09T05:44:36.794" v="1" actId="2696"/>
        <pc:sldMkLst>
          <pc:docMk/>
          <pc:sldMk cId="1344259672" sldId="260"/>
        </pc:sldMkLst>
      </pc:sldChg>
      <pc:sldChg chg="del">
        <pc:chgData name="Joseph Marvin Imperial" userId="c5118018-74d5-4421-be4d-7197191e5b08" providerId="ADAL" clId="{1693FB53-7745-4D0F-846B-2C21778EF6D5}" dt="2019-07-09T05:44:36.815" v="2" actId="2696"/>
        <pc:sldMkLst>
          <pc:docMk/>
          <pc:sldMk cId="797091308" sldId="261"/>
        </pc:sldMkLst>
      </pc:sldChg>
      <pc:sldChg chg="del">
        <pc:chgData name="Joseph Marvin Imperial" userId="c5118018-74d5-4421-be4d-7197191e5b08" providerId="ADAL" clId="{1693FB53-7745-4D0F-846B-2C21778EF6D5}" dt="2019-07-09T05:44:36.828" v="3" actId="2696"/>
        <pc:sldMkLst>
          <pc:docMk/>
          <pc:sldMk cId="2007909038" sldId="262"/>
        </pc:sldMkLst>
      </pc:sldChg>
      <pc:sldChg chg="del">
        <pc:chgData name="Joseph Marvin Imperial" userId="c5118018-74d5-4421-be4d-7197191e5b08" providerId="ADAL" clId="{1693FB53-7745-4D0F-846B-2C21778EF6D5}" dt="2019-07-09T05:44:36.878" v="5" actId="2696"/>
        <pc:sldMkLst>
          <pc:docMk/>
          <pc:sldMk cId="104650110" sldId="263"/>
        </pc:sldMkLst>
      </pc:sldChg>
      <pc:sldChg chg="del">
        <pc:chgData name="Joseph Marvin Imperial" userId="c5118018-74d5-4421-be4d-7197191e5b08" providerId="ADAL" clId="{1693FB53-7745-4D0F-846B-2C21778EF6D5}" dt="2019-07-09T05:44:36.842" v="4" actId="2696"/>
        <pc:sldMkLst>
          <pc:docMk/>
          <pc:sldMk cId="3288411115" sldId="264"/>
        </pc:sldMkLst>
      </pc:sldChg>
      <pc:sldChg chg="del">
        <pc:chgData name="Joseph Marvin Imperial" userId="c5118018-74d5-4421-be4d-7197191e5b08" providerId="ADAL" clId="{1693FB53-7745-4D0F-846B-2C21778EF6D5}" dt="2019-07-09T05:44:36.905" v="7" actId="2696"/>
        <pc:sldMkLst>
          <pc:docMk/>
          <pc:sldMk cId="4197580136" sldId="265"/>
        </pc:sldMkLst>
      </pc:sldChg>
      <pc:sldChg chg="del">
        <pc:chgData name="Joseph Marvin Imperial" userId="c5118018-74d5-4421-be4d-7197191e5b08" providerId="ADAL" clId="{1693FB53-7745-4D0F-846B-2C21778EF6D5}" dt="2019-07-09T05:44:36.892" v="6" actId="2696"/>
        <pc:sldMkLst>
          <pc:docMk/>
          <pc:sldMk cId="2230679202" sldId="266"/>
        </pc:sldMkLst>
      </pc:sldChg>
      <pc:sldChg chg="del">
        <pc:chgData name="Joseph Marvin Imperial" userId="c5118018-74d5-4421-be4d-7197191e5b08" providerId="ADAL" clId="{1693FB53-7745-4D0F-846B-2C21778EF6D5}" dt="2019-07-09T05:44:36.918" v="8" actId="2696"/>
        <pc:sldMkLst>
          <pc:docMk/>
          <pc:sldMk cId="1208971945" sldId="267"/>
        </pc:sldMkLst>
      </pc:sldChg>
      <pc:sldChg chg="del">
        <pc:chgData name="Joseph Marvin Imperial" userId="c5118018-74d5-4421-be4d-7197191e5b08" providerId="ADAL" clId="{1693FB53-7745-4D0F-846B-2C21778EF6D5}" dt="2019-07-09T05:44:36.928" v="9" actId="2696"/>
        <pc:sldMkLst>
          <pc:docMk/>
          <pc:sldMk cId="4025919192" sldId="268"/>
        </pc:sldMkLst>
      </pc:sldChg>
      <pc:sldChg chg="del">
        <pc:chgData name="Joseph Marvin Imperial" userId="c5118018-74d5-4421-be4d-7197191e5b08" providerId="ADAL" clId="{1693FB53-7745-4D0F-846B-2C21778EF6D5}" dt="2019-07-09T05:44:36.941" v="10" actId="2696"/>
        <pc:sldMkLst>
          <pc:docMk/>
          <pc:sldMk cId="2900495879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EA480-FAED-44A7-B0CF-D7F3DF7642EB}" type="datetimeFigureOut">
              <a:rPr lang="en-PH" smtClean="0"/>
              <a:t>05/09/2019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F1461-96C2-4222-BBBB-83024B2ACE3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48616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2907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4B25D-D692-4F23-B4ED-47BAC7905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687E1-5839-4483-9223-97E95F831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3144D-0DAF-4A95-8CE3-9E3003B58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05/09/2019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0FA10-0CB8-463A-B120-7085F89F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04D1B-ADA8-4916-AA04-BC9ECA721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7878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9F04A-7FA5-4E9F-8B54-DB8594A0E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52A62-44D3-4EA0-9A11-16784DE8A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A7854-ACC6-4C73-AA94-A6705D06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05/09/2019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9F258-510E-4F79-A669-ECAFF6D0F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B6444-D35A-4886-BE14-D09825C7B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33396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A6291-21AA-4EB6-88CB-52D2FD4E8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5A1BE-4462-46EC-BBAE-1AC39802F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6E3CE-84E3-455D-901C-8474EE8B8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05/09/2019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4235A-3059-4AF8-B00F-C53C6D1B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69A31-7A88-401C-A0EF-3B18D0EE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79936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2973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13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0C6F-7F93-42EE-B39A-AE4EC9E83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7BF09-21A7-4F3B-9ED9-BBFB5DF9B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ED02A-4EC0-48FB-8CC7-FD15A51AD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05/09/2019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19106-9346-479F-9187-1273A35FB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9AAD7-8F1C-4DC4-B4E8-C650E496A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797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BFF23-F845-44D8-95A6-53382C98C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8B851-0B9E-4142-9412-01762C257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7C1D1-3809-4770-A127-61D443B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05/09/2019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2AA6E-CAA1-423C-8CB2-8EB9E2A2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D1F0F-5C32-45A5-AD00-FC1E0FF3C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81977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8E55-EF63-4434-AA4C-090F91E41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C52D9-9114-49E6-B66B-5CBFB9990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EB7E5-308F-4FD2-AEBC-550EB1B01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8DAF4-52A1-4F4A-8D14-39793A6B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05/09/2019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53C25-A0D0-4BDC-BCAD-219E77A2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E2776-3ABF-4D50-B5D8-CE9CA13EC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4722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1218C-D2A6-4541-BA52-49CC08D4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4D3EF-4885-41BD-B1DA-2D8DB5ABC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403D4-9B77-4EB5-B0A1-E79D4B3BF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B31272-9211-4F78-8C0C-1AC0EF66E6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B597C7-3D5D-4E45-BF5C-1EB7CC473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EBA75E-EEDC-4E95-B13D-2B00DB81F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05/09/2019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E97B82-93EE-4E13-8EB8-FA0123C5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4C9F01-7154-49DA-9509-D8FB6BC4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4119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5756-F873-4E3C-8E36-49E26909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51333D-8F2A-4056-A85B-26F02495F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05/09/2019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0A59F-1B80-466C-998F-47AB3BC52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A4FA4-34A3-49C3-B62F-8BBA35A6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822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D6E71D-5EF8-41D8-8F71-44DE718DD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05/09/2019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605E6-2121-4175-9B02-84F3D524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53DA1-42CA-434F-84BC-9424C17C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7976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DEB3-3A48-4208-8510-7575BA8CE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8C4E7-8664-43D0-B26A-C8A6293E0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F92C1-E474-4315-B1B5-9363CD24F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3FAF5-9312-48A5-9A2B-4353DCBF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05/09/2019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E88E7-F31D-4B91-BC88-289190D65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66E6A-69C3-4540-90D0-9CD6D517A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3086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559D-55C6-463C-B812-0BBE76CF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7B1D3-29E0-4BE4-B89B-4F7CA9904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587EC-458B-497B-AA07-6533097DE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6B5F2-B204-41C8-A514-EA4AFD931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05/09/2019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1BCF4-8179-42AF-9620-F0F4F926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3AC17-18F8-4FDF-9574-4F95B403D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66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1D338B-0952-4892-A4B2-4C538D51A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15304-8128-4E9F-9978-526D69287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EE1AF-429D-4481-9F12-F226EC8CE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2C046-3488-4271-867B-6B64A28EF1DF}" type="datetimeFigureOut">
              <a:rPr lang="en-PH" smtClean="0"/>
              <a:t>05/09/2019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9E95B-93B1-4DBA-9E1D-9311EF3E3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A94E2-C76D-4DE0-94E9-24E315B27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0475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800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basecs/learning-to-love-heaps-cef2b273a238" TargetMode="External"/><Relationship Id="rId2" Type="http://schemas.openxmlformats.org/officeDocument/2006/relationships/hyperlink" Target="https://www.cs.cmu.edu/~adamchik/15-121/lectures/Binary%20Heaps/heap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C0E6401-2C04-467C-AAEB-D904A2EAFC7C}"/>
              </a:ext>
            </a:extLst>
          </p:cNvPr>
          <p:cNvSpPr/>
          <p:nvPr/>
        </p:nvSpPr>
        <p:spPr>
          <a:xfrm>
            <a:off x="2726346" y="1536398"/>
            <a:ext cx="6603023" cy="1037442"/>
          </a:xfrm>
          <a:prstGeom prst="round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2915382" y="1788138"/>
            <a:ext cx="6224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b="1" dirty="0">
                <a:solidFill>
                  <a:schemeClr val="bg1"/>
                </a:solidFill>
                <a:latin typeface="Abadi" panose="020B0604020104020204" pitchFamily="34" charset="0"/>
              </a:rPr>
              <a:t>Heaps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C7CA10-DCF9-4EDB-8E1E-32C3B0F020E9}"/>
              </a:ext>
            </a:extLst>
          </p:cNvPr>
          <p:cNvSpPr txBox="1"/>
          <p:nvPr/>
        </p:nvSpPr>
        <p:spPr>
          <a:xfrm>
            <a:off x="3710355" y="2798965"/>
            <a:ext cx="4369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Joseph Marvin R. Imperial</a:t>
            </a:r>
          </a:p>
          <a:p>
            <a:pPr algn="ctr"/>
            <a:r>
              <a:rPr lang="en-PH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Faculty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DB2FD2-DBDA-4BB9-96A3-9CCAACFDF96D}"/>
              </a:ext>
            </a:extLst>
          </p:cNvPr>
          <p:cNvSpPr txBox="1"/>
          <p:nvPr/>
        </p:nvSpPr>
        <p:spPr>
          <a:xfrm>
            <a:off x="2741002" y="3731976"/>
            <a:ext cx="63084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Department of Computer Science</a:t>
            </a:r>
          </a:p>
          <a:p>
            <a:pPr algn="ctr"/>
            <a:r>
              <a:rPr lang="en-PH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College of Computing and Information Technologies (CCIT)</a:t>
            </a:r>
          </a:p>
          <a:p>
            <a:pPr algn="ctr"/>
            <a:r>
              <a:rPr lang="en-PH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769809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+mn-lt"/>
              </a:rPr>
              <a:t>Try constructing a heap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869D-B2A9-4ED3-87FC-901FADCF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1654"/>
            <a:ext cx="10515600" cy="4420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3200" dirty="0"/>
              <a:t>Min and max heap:</a:t>
            </a:r>
          </a:p>
          <a:p>
            <a:pPr marL="0" indent="0">
              <a:buNone/>
            </a:pPr>
            <a:r>
              <a:rPr lang="en-PH" sz="3200" dirty="0"/>
              <a:t>1. 4, 1, 6, 10, 11, 13, 5, 2</a:t>
            </a:r>
          </a:p>
          <a:p>
            <a:pPr marL="0" indent="0">
              <a:buNone/>
            </a:pPr>
            <a:r>
              <a:rPr lang="en-PH" sz="3200" dirty="0"/>
              <a:t>2. 36, 21, 23, 29, 31, 34, 24, 15, 49</a:t>
            </a:r>
          </a:p>
        </p:txBody>
      </p:sp>
    </p:spTree>
    <p:extLst>
      <p:ext uri="{BB962C8B-B14F-4D97-AF65-F5344CB8AC3E}">
        <p14:creationId xmlns:p14="http://schemas.microsoft.com/office/powerpoint/2010/main" val="2341541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+mn-lt"/>
              </a:rPr>
              <a:t>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869D-B2A9-4ED3-87FC-901FADCF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1175"/>
            <a:ext cx="10850217" cy="4651118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PH" sz="2900" dirty="0"/>
              <a:t>Heaps – Carnegie Mellon University: </a:t>
            </a:r>
            <a:r>
              <a:rPr lang="en-PH" sz="3200" dirty="0">
                <a:hlinkClick r:id="rId2"/>
              </a:rPr>
              <a:t>https://www.cs.cmu.edu/~adamchik/15-121/lectures/Binary%20Heaps/heaps.html</a:t>
            </a:r>
            <a:endParaRPr lang="en-PH" sz="3200" dirty="0"/>
          </a:p>
          <a:p>
            <a:pPr marL="514350" indent="-514350">
              <a:buFont typeface="+mj-lt"/>
              <a:buAutoNum type="arabicPeriod"/>
            </a:pPr>
            <a:r>
              <a:rPr lang="en-PH" sz="3200" dirty="0"/>
              <a:t>Loving Heaps: </a:t>
            </a:r>
            <a:r>
              <a:rPr lang="en-PH" sz="3200" dirty="0">
                <a:hlinkClick r:id="rId3"/>
              </a:rPr>
              <a:t>https://medium.com/basecs/learning-to-love-heaps-cef2b273a238</a:t>
            </a:r>
            <a:endParaRPr lang="en-PH" sz="3200" dirty="0"/>
          </a:p>
          <a:p>
            <a:pPr marL="514350" indent="-514350">
              <a:buFont typeface="+mj-lt"/>
              <a:buAutoNum type="arabicPeriod"/>
            </a:pPr>
            <a:endParaRPr lang="en-PH" sz="2900" dirty="0"/>
          </a:p>
        </p:txBody>
      </p:sp>
    </p:spTree>
    <p:extLst>
      <p:ext uri="{BB962C8B-B14F-4D97-AF65-F5344CB8AC3E}">
        <p14:creationId xmlns:p14="http://schemas.microsoft.com/office/powerpoint/2010/main" val="1570748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+mn-lt"/>
              </a:rPr>
              <a:t>Types of binary trees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869D-B2A9-4ED3-87FC-901FADCF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566"/>
            <a:ext cx="10515600" cy="4407474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PH" sz="3200" b="1" dirty="0"/>
              <a:t>Full</a:t>
            </a:r>
            <a:r>
              <a:rPr lang="en-PH" sz="3200" dirty="0"/>
              <a:t> </a:t>
            </a:r>
            <a:r>
              <a:rPr lang="en-PH" sz="3200" b="1" dirty="0"/>
              <a:t>binary tree </a:t>
            </a:r>
            <a:r>
              <a:rPr lang="en-PH" sz="3200" dirty="0"/>
              <a:t>- a tree in which every node has either </a:t>
            </a:r>
            <a:r>
              <a:rPr lang="en-PH" sz="3200" b="1" dirty="0"/>
              <a:t>0 or 2 children</a:t>
            </a:r>
            <a:r>
              <a:rPr lang="en-PH" sz="3200" dirty="0"/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9486E1-CAE2-4539-BDC0-702D891AD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432" y="2394014"/>
            <a:ext cx="4791696" cy="358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927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+mn-lt"/>
              </a:rPr>
              <a:t>Types of binary trees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869D-B2A9-4ED3-87FC-901FADCF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566"/>
            <a:ext cx="10515600" cy="4407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3200" b="1" dirty="0"/>
              <a:t>2. Complete</a:t>
            </a:r>
            <a:r>
              <a:rPr lang="en-PH" sz="3200" dirty="0"/>
              <a:t> </a:t>
            </a:r>
            <a:r>
              <a:rPr lang="en-PH" sz="3200" b="1" dirty="0"/>
              <a:t>binary tree </a:t>
            </a:r>
            <a:r>
              <a:rPr lang="en-PH" sz="3200" dirty="0"/>
              <a:t>– a tree is a binary tree in which every level, except possibly the last, is completely filled, and all nodes are as far left as possible.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261F9A4-F0A7-4A29-979E-076EBF999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179" y="2567552"/>
            <a:ext cx="6180621" cy="363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002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+mn-lt"/>
              </a:rPr>
              <a:t>The Heap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869D-B2A9-4ED3-87FC-901FADCF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566"/>
            <a:ext cx="10515600" cy="4407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3200" dirty="0"/>
              <a:t>A heap is a data structure based on a binary tree with additional properties. The two properties of a heap all boils down to the </a:t>
            </a:r>
            <a:r>
              <a:rPr lang="en-PH" sz="3200" b="1" dirty="0"/>
              <a:t>shape of the tree</a:t>
            </a:r>
            <a:r>
              <a:rPr lang="en-PH" sz="3200" dirty="0"/>
              <a:t>, and the </a:t>
            </a:r>
            <a:r>
              <a:rPr lang="en-PH" sz="3200" b="1" dirty="0"/>
              <a:t>order of the tree’s nodes</a:t>
            </a:r>
            <a:r>
              <a:rPr lang="en-PH" sz="3200" dirty="0"/>
              <a:t>. </a:t>
            </a:r>
          </a:p>
          <a:p>
            <a:pPr marL="514350" indent="-514350">
              <a:buAutoNum type="arabicPeriod"/>
            </a:pPr>
            <a:r>
              <a:rPr lang="en-PH" sz="3000" dirty="0"/>
              <a:t>For a binary tree to qualify as a heap, its shape or structure must be </a:t>
            </a:r>
            <a:r>
              <a:rPr lang="en-PH" sz="3000" i="1" dirty="0"/>
              <a:t>complete </a:t>
            </a:r>
            <a:r>
              <a:rPr lang="en-PH" sz="3000" dirty="0"/>
              <a:t>binary tree</a:t>
            </a:r>
          </a:p>
          <a:p>
            <a:pPr marL="514350" indent="-514350">
              <a:buAutoNum type="arabicPeriod"/>
            </a:pPr>
            <a:r>
              <a:rPr lang="en-PH" sz="3000" dirty="0"/>
              <a:t>The order of the nodes depends on two properties:</a:t>
            </a:r>
          </a:p>
          <a:p>
            <a:pPr lvl="1"/>
            <a:r>
              <a:rPr lang="en-PH" sz="3000" dirty="0"/>
              <a:t>min-heap property</a:t>
            </a:r>
          </a:p>
          <a:p>
            <a:pPr lvl="1"/>
            <a:r>
              <a:rPr lang="en-PH" sz="3000" dirty="0"/>
              <a:t>max-heap property</a:t>
            </a:r>
          </a:p>
          <a:p>
            <a:pPr marL="514350" indent="-514350">
              <a:buAutoNum type="arabicPeriod"/>
            </a:pPr>
            <a:endParaRPr lang="en-PH" sz="3200" dirty="0"/>
          </a:p>
          <a:p>
            <a:pPr marL="0" indent="0">
              <a:buNone/>
            </a:pP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2130622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+mn-lt"/>
              </a:rPr>
              <a:t>In simpler words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869D-B2A9-4ED3-87FC-901FADCF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566"/>
            <a:ext cx="10515600" cy="4407474"/>
          </a:xfrm>
        </p:spPr>
        <p:txBody>
          <a:bodyPr>
            <a:normAutofit/>
          </a:bodyPr>
          <a:lstStyle/>
          <a:p>
            <a:r>
              <a:rPr lang="en-PH" sz="3600" dirty="0"/>
              <a:t>A heap is really nothing more than a binary tree with some additional rules that it has to follow.</a:t>
            </a:r>
          </a:p>
          <a:p>
            <a:r>
              <a:rPr lang="en-PH" sz="3600" dirty="0"/>
              <a:t>In a heap, the highest (or lowest) priority element is always stored at the root.</a:t>
            </a:r>
          </a:p>
          <a:p>
            <a:endParaRPr lang="en-PH" sz="3600" dirty="0"/>
          </a:p>
          <a:p>
            <a:endParaRPr lang="en-PH" sz="3600" dirty="0"/>
          </a:p>
          <a:p>
            <a:endParaRPr lang="en-PH" sz="3600" dirty="0"/>
          </a:p>
          <a:p>
            <a:endParaRPr lang="en-PH" sz="3600" dirty="0"/>
          </a:p>
          <a:p>
            <a:endParaRPr lang="en-PH" sz="3600" dirty="0"/>
          </a:p>
        </p:txBody>
      </p:sp>
      <p:pic>
        <p:nvPicPr>
          <p:cNvPr id="2052" name="Picture 4" descr="enter image description here">
            <a:extLst>
              <a:ext uri="{FF2B5EF4-FFF2-40B4-BE49-F238E27FC236}">
                <a16:creationId xmlns:a16="http://schemas.microsoft.com/office/drawing/2014/main" id="{3E84CF18-4324-4C94-9FA9-F8EFB58552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07" t="356" r="29844" b="-356"/>
          <a:stretch/>
        </p:blipFill>
        <p:spPr bwMode="auto">
          <a:xfrm>
            <a:off x="7000461" y="3381140"/>
            <a:ext cx="3833191" cy="282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763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+mn-lt"/>
              </a:rPr>
              <a:t>The Heap Properties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869D-B2A9-4ED3-87FC-901FADCF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566"/>
            <a:ext cx="10515600" cy="4407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3200" dirty="0"/>
              <a:t>A binary heap is a complete binary tree which satisfies the heap ordering property. The ordering can be one of two types:</a:t>
            </a:r>
          </a:p>
          <a:p>
            <a:pPr marL="514350" indent="-514350">
              <a:buAutoNum type="arabicPeriod"/>
            </a:pPr>
            <a:r>
              <a:rPr lang="en-PH" sz="3200" b="1" dirty="0"/>
              <a:t>min heap property </a:t>
            </a:r>
            <a:r>
              <a:rPr lang="en-PH" sz="3200" dirty="0"/>
              <a:t>- the value of each node is </a:t>
            </a:r>
            <a:r>
              <a:rPr lang="en-PH" sz="3200" i="1" dirty="0"/>
              <a:t>greater than or equal</a:t>
            </a:r>
            <a:r>
              <a:rPr lang="en-PH" sz="3200" dirty="0"/>
              <a:t> to the value of its parent, with the minimum-value element at the root </a:t>
            </a:r>
            <a:r>
              <a:rPr lang="en-PH" sz="3600" dirty="0"/>
              <a:t>(</a:t>
            </a:r>
            <a:r>
              <a:rPr lang="en-PH" sz="3200" dirty="0"/>
              <a:t>key(</a:t>
            </a:r>
            <a:r>
              <a:rPr lang="el-GR" sz="3200" dirty="0"/>
              <a:t>α) ≤</a:t>
            </a:r>
            <a:r>
              <a:rPr lang="en-PH" sz="3200" dirty="0"/>
              <a:t> key(</a:t>
            </a:r>
            <a:r>
              <a:rPr lang="el-GR" sz="3200" dirty="0"/>
              <a:t>β)</a:t>
            </a:r>
            <a:r>
              <a:rPr lang="en-PH" sz="3200" dirty="0"/>
              <a:t>).</a:t>
            </a:r>
          </a:p>
          <a:p>
            <a:pPr marL="514350" indent="-514350">
              <a:buAutoNum type="arabicPeriod"/>
            </a:pPr>
            <a:r>
              <a:rPr lang="en-PH" sz="3200" b="1" dirty="0"/>
              <a:t>max heap property </a:t>
            </a:r>
            <a:r>
              <a:rPr lang="en-PH" sz="3200" dirty="0"/>
              <a:t>- the value of each node is </a:t>
            </a:r>
            <a:r>
              <a:rPr lang="en-PH" sz="3200" i="1" dirty="0"/>
              <a:t>less than or equal</a:t>
            </a:r>
            <a:r>
              <a:rPr lang="en-PH" sz="3200" dirty="0"/>
              <a:t> to the value of its parent, with the maximum-value element at the root </a:t>
            </a:r>
            <a:r>
              <a:rPr lang="en-PH" sz="3600" dirty="0"/>
              <a:t>(</a:t>
            </a:r>
            <a:r>
              <a:rPr lang="en-PH" sz="3200" dirty="0"/>
              <a:t>key(</a:t>
            </a:r>
            <a:r>
              <a:rPr lang="el-GR" sz="3200" dirty="0"/>
              <a:t>α) ≥ </a:t>
            </a:r>
            <a:r>
              <a:rPr lang="en-PH" sz="3200" dirty="0"/>
              <a:t>key(</a:t>
            </a:r>
            <a:r>
              <a:rPr lang="el-GR" sz="3200" dirty="0"/>
              <a:t>β)</a:t>
            </a:r>
            <a:r>
              <a:rPr lang="en-PH" sz="3200" dirty="0"/>
              <a:t>).</a:t>
            </a:r>
          </a:p>
          <a:p>
            <a:pPr marL="0" indent="0">
              <a:buNone/>
            </a:pPr>
            <a:endParaRPr lang="en-PH" sz="3200" dirty="0"/>
          </a:p>
          <a:p>
            <a:pPr marL="514350" indent="-514350">
              <a:buAutoNum type="arabicPeriod"/>
            </a:pPr>
            <a:endParaRPr lang="en-PH" sz="3200" dirty="0"/>
          </a:p>
          <a:p>
            <a:pPr marL="514350" indent="-514350">
              <a:buAutoNum type="arabicPeriod"/>
            </a:pPr>
            <a:endParaRPr lang="en-PH" sz="3200" dirty="0"/>
          </a:p>
          <a:p>
            <a:pPr marL="0" indent="0">
              <a:buNone/>
            </a:pP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663109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28360C4-9790-4279-A162-26D6283FE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823" y="365125"/>
            <a:ext cx="9525000" cy="570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082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+mn-lt"/>
              </a:rPr>
              <a:t>Constructing a heap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869D-B2A9-4ED3-87FC-901FADCF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634"/>
            <a:ext cx="10515600" cy="46248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3200" dirty="0"/>
              <a:t>The algorithm below is for creating a max heap by inserting one element at a time. At any point of time, </a:t>
            </a:r>
            <a:r>
              <a:rPr lang="en-PH" sz="3200" b="1" dirty="0"/>
              <a:t>heap must maintain its property</a:t>
            </a:r>
            <a:r>
              <a:rPr lang="en-PH" sz="3200" dirty="0"/>
              <a:t>. While insertion, we also assume that we are inserting a node in an already </a:t>
            </a:r>
            <a:r>
              <a:rPr lang="en-PH" sz="3200" dirty="0" err="1"/>
              <a:t>heapified</a:t>
            </a:r>
            <a:r>
              <a:rPr lang="en-PH" sz="3200" dirty="0"/>
              <a:t> tree.</a:t>
            </a:r>
          </a:p>
          <a:p>
            <a:pPr marL="514350" indent="-514350">
              <a:buFont typeface="+mj-lt"/>
              <a:buAutoNum type="arabicPeriod"/>
            </a:pPr>
            <a:r>
              <a:rPr lang="en-PH" dirty="0"/>
              <a:t>Create a new node at the end of heap.</a:t>
            </a:r>
          </a:p>
          <a:p>
            <a:pPr marL="514350" indent="-514350">
              <a:buFont typeface="+mj-lt"/>
              <a:buAutoNum type="arabicPeriod"/>
            </a:pPr>
            <a:r>
              <a:rPr lang="en-PH" dirty="0"/>
              <a:t>Assign new value to the node.</a:t>
            </a:r>
          </a:p>
          <a:p>
            <a:pPr marL="514350" indent="-514350">
              <a:buFont typeface="+mj-lt"/>
              <a:buAutoNum type="arabicPeriod"/>
            </a:pPr>
            <a:r>
              <a:rPr lang="en-PH" dirty="0"/>
              <a:t>Compare the value of this child node with its parent.</a:t>
            </a:r>
          </a:p>
          <a:p>
            <a:pPr marL="514350" indent="-514350">
              <a:buFont typeface="+mj-lt"/>
              <a:buAutoNum type="arabicPeriod"/>
            </a:pPr>
            <a:r>
              <a:rPr lang="en-PH" dirty="0"/>
              <a:t>If value of parent is less (greater) than child, then swap them.</a:t>
            </a:r>
          </a:p>
          <a:p>
            <a:pPr marL="514350" indent="-514350">
              <a:buFont typeface="+mj-lt"/>
              <a:buAutoNum type="arabicPeriod"/>
            </a:pPr>
            <a:r>
              <a:rPr lang="en-PH" dirty="0"/>
              <a:t>Repeat step 3 &amp; 4 until Heap property holds.</a:t>
            </a:r>
          </a:p>
          <a:p>
            <a:pPr marL="0" indent="0">
              <a:buNone/>
            </a:pP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2292965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DATA STRUCTURES AND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CCDATRCL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C307D-0745-439D-8A4E-9CE2D5F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+mn-lt"/>
              </a:rPr>
              <a:t>Constructing a heap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869D-B2A9-4ED3-87FC-901FADCF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634"/>
            <a:ext cx="10515600" cy="46248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PH" sz="3200" dirty="0"/>
          </a:p>
        </p:txBody>
      </p:sp>
      <p:pic>
        <p:nvPicPr>
          <p:cNvPr id="4098" name="Picture 2" descr="Max Heap Animated Example">
            <a:extLst>
              <a:ext uri="{FF2B5EF4-FFF2-40B4-BE49-F238E27FC236}">
                <a16:creationId xmlns:a16="http://schemas.microsoft.com/office/drawing/2014/main" id="{D2698AAA-4781-403A-91D0-71080F87981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42" y="1526185"/>
            <a:ext cx="7708115" cy="462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890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10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3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4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5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6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7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8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9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0CE39D574A784D942067646DFBB081" ma:contentTypeVersion="4" ma:contentTypeDescription="Create a new document." ma:contentTypeScope="" ma:versionID="3e9e798473b5981f5ad547fdb18b03c9">
  <xsd:schema xmlns:xsd="http://www.w3.org/2001/XMLSchema" xmlns:xs="http://www.w3.org/2001/XMLSchema" xmlns:p="http://schemas.microsoft.com/office/2006/metadata/properties" xmlns:ns2="a792dc56-2359-422c-9c9c-1b9fbea8d6f1" targetNamespace="http://schemas.microsoft.com/office/2006/metadata/properties" ma:root="true" ma:fieldsID="7003fc22a67bf6a9cc5103c2cea8792a" ns2:_="">
    <xsd:import namespace="a792dc56-2359-422c-9c9c-1b9fbea8d6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92dc56-2359-422c-9c9c-1b9fbea8d6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432C16-7313-413A-AE06-D8B8B05337A0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08F0FB86-D7F1-4B1E-BE29-50A539EFC0B0}"/>
</file>

<file path=customXml/itemProps11.xml><?xml version="1.0" encoding="utf-8"?>
<ds:datastoreItem xmlns:ds="http://schemas.openxmlformats.org/officeDocument/2006/customXml" ds:itemID="{7C3EFCE7-B572-4D68-BA7B-47A3946E3BD4}"/>
</file>

<file path=customXml/itemProps2.xml><?xml version="1.0" encoding="utf-8"?>
<ds:datastoreItem xmlns:ds="http://schemas.openxmlformats.org/officeDocument/2006/customXml" ds:itemID="{C0AE690A-6DA2-4539-97E4-9CACEDAE07A0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F79BED0A-E20E-4F16-91D3-BB18BCF17AE7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CAEBBB30-5DD1-4E52-82DE-A02E4733D29A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AD4724DF-B3D7-4FCF-AA8F-856D3FC7F828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DB215FA1-4FD3-42FD-A00D-2232EB3452BE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11BDA43E-947F-4629-A7CA-0F1298F3BE36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C4D067AF-DC92-4F11-82F5-13007749D8F7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AD72D081-4C57-4EE3-97B5-4C22619E1C2D}"/>
</file>

<file path=docProps/app.xml><?xml version="1.0" encoding="utf-8"?>
<Properties xmlns="http://schemas.openxmlformats.org/officeDocument/2006/extended-properties" xmlns:vt="http://schemas.openxmlformats.org/officeDocument/2006/docPropsVTypes">
  <TotalTime>1615</TotalTime>
  <Words>711</Words>
  <Application>Microsoft Office PowerPoint</Application>
  <PresentationFormat>Widescreen</PresentationFormat>
  <Paragraphs>90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Abadi</vt:lpstr>
      <vt:lpstr>Arial</vt:lpstr>
      <vt:lpstr>Book Antiqua</vt:lpstr>
      <vt:lpstr>Calibri</vt:lpstr>
      <vt:lpstr>Calibri Light</vt:lpstr>
      <vt:lpstr>Office Theme</vt:lpstr>
      <vt:lpstr>Storyboard Layouts</vt:lpstr>
      <vt:lpstr>PowerPoint Presentation</vt:lpstr>
      <vt:lpstr>Types of binary trees</vt:lpstr>
      <vt:lpstr>Types of binary trees</vt:lpstr>
      <vt:lpstr>The Heap</vt:lpstr>
      <vt:lpstr>In simpler words</vt:lpstr>
      <vt:lpstr>The Heap Properties</vt:lpstr>
      <vt:lpstr>PowerPoint Presentation</vt:lpstr>
      <vt:lpstr>Constructing a heap</vt:lpstr>
      <vt:lpstr>Constructing a heap</vt:lpstr>
      <vt:lpstr>Try constructing a heap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Imperial</dc:creator>
  <cp:lastModifiedBy>Joseph Imperial</cp:lastModifiedBy>
  <cp:revision>297</cp:revision>
  <dcterms:created xsi:type="dcterms:W3CDTF">2018-06-03T15:07:43Z</dcterms:created>
  <dcterms:modified xsi:type="dcterms:W3CDTF">2019-09-05T12:34:01Z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ContentTypeId">
    <vt:lpwstr>0x010100400CE39D574A784D942067646DFBB081</vt:lpwstr>
  </property>
</Properties>
</file>