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37"/>
  </p:notesMasterIdLst>
  <p:sldIdLst>
    <p:sldId id="256" r:id="rId11"/>
    <p:sldId id="287" r:id="rId12"/>
    <p:sldId id="288" r:id="rId13"/>
    <p:sldId id="309" r:id="rId14"/>
    <p:sldId id="291" r:id="rId15"/>
    <p:sldId id="290" r:id="rId16"/>
    <p:sldId id="293" r:id="rId17"/>
    <p:sldId id="292" r:id="rId18"/>
    <p:sldId id="289" r:id="rId19"/>
    <p:sldId id="294" r:id="rId20"/>
    <p:sldId id="295" r:id="rId21"/>
    <p:sldId id="307" r:id="rId22"/>
    <p:sldId id="308" r:id="rId23"/>
    <p:sldId id="296" r:id="rId24"/>
    <p:sldId id="301" r:id="rId25"/>
    <p:sldId id="306" r:id="rId26"/>
    <p:sldId id="305" r:id="rId27"/>
    <p:sldId id="302" r:id="rId28"/>
    <p:sldId id="303" r:id="rId29"/>
    <p:sldId id="298" r:id="rId30"/>
    <p:sldId id="310" r:id="rId31"/>
    <p:sldId id="297" r:id="rId32"/>
    <p:sldId id="299" r:id="rId33"/>
    <p:sldId id="300" r:id="rId34"/>
    <p:sldId id="304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B2A9C-CB4E-41CA-A9D8-A88E93678120}" v="10" dt="2020-10-28T00:23:42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9638" autoAdjust="0"/>
  </p:normalViewPr>
  <p:slideViewPr>
    <p:cSldViewPr snapToGrid="0">
      <p:cViewPr varScale="1">
        <p:scale>
          <a:sx n="60" d="100"/>
          <a:sy n="60" d="100"/>
        </p:scale>
        <p:origin x="11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10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customXml" Target="../customXml/item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46" Type="http://schemas.openxmlformats.org/officeDocument/2006/relationships/customXml" Target="../customXml/item11.xml"/><Relationship Id="rId20" Type="http://schemas.openxmlformats.org/officeDocument/2006/relationships/slide" Target="slides/slide10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AE0B2A9C-CB4E-41CA-A9D8-A88E93678120}"/>
    <pc:docChg chg="undo custSel addSld modSld sldOrd">
      <pc:chgData name="Joseph Marvin Imperial" userId="c5118018-74d5-4421-be4d-7197191e5b08" providerId="ADAL" clId="{AE0B2A9C-CB4E-41CA-A9D8-A88E93678120}" dt="2020-10-28T00:23:45.772" v="162" actId="1076"/>
      <pc:docMkLst>
        <pc:docMk/>
      </pc:docMkLst>
      <pc:sldChg chg="ord">
        <pc:chgData name="Joseph Marvin Imperial" userId="c5118018-74d5-4421-be4d-7197191e5b08" providerId="ADAL" clId="{AE0B2A9C-CB4E-41CA-A9D8-A88E93678120}" dt="2020-10-28T00:11:12.922" v="152"/>
        <pc:sldMkLst>
          <pc:docMk/>
          <pc:sldMk cId="3007387081" sldId="296"/>
        </pc:sldMkLst>
      </pc:sldChg>
      <pc:sldChg chg="addSp delSp modSp ord">
        <pc:chgData name="Joseph Marvin Imperial" userId="c5118018-74d5-4421-be4d-7197191e5b08" providerId="ADAL" clId="{AE0B2A9C-CB4E-41CA-A9D8-A88E93678120}" dt="2020-10-28T00:11:12.922" v="152"/>
        <pc:sldMkLst>
          <pc:docMk/>
          <pc:sldMk cId="3747195781" sldId="301"/>
        </pc:sldMkLst>
        <pc:spChg chg="del">
          <ac:chgData name="Joseph Marvin Imperial" userId="c5118018-74d5-4421-be4d-7197191e5b08" providerId="ADAL" clId="{AE0B2A9C-CB4E-41CA-A9D8-A88E93678120}" dt="2020-10-28T00:02:53.732" v="2" actId="478"/>
          <ac:spMkLst>
            <pc:docMk/>
            <pc:sldMk cId="3747195781" sldId="301"/>
            <ac:spMk id="4" creationId="{6529869D-B2A9-4ED3-87FC-901FADCF7323}"/>
          </ac:spMkLst>
        </pc:spChg>
        <pc:picChg chg="add mod">
          <ac:chgData name="Joseph Marvin Imperial" userId="c5118018-74d5-4421-be4d-7197191e5b08" providerId="ADAL" clId="{AE0B2A9C-CB4E-41CA-A9D8-A88E93678120}" dt="2020-10-28T00:03:00.197" v="8" actId="1076"/>
          <ac:picMkLst>
            <pc:docMk/>
            <pc:sldMk cId="3747195781" sldId="301"/>
            <ac:picMk id="1026" creationId="{A6FA1DFA-D904-4B1A-BCB1-776C7AF6FBFC}"/>
          </ac:picMkLst>
        </pc:picChg>
        <pc:picChg chg="del">
          <ac:chgData name="Joseph Marvin Imperial" userId="c5118018-74d5-4421-be4d-7197191e5b08" providerId="ADAL" clId="{AE0B2A9C-CB4E-41CA-A9D8-A88E93678120}" dt="2020-10-28T00:02:53.732" v="2" actId="478"/>
          <ac:picMkLst>
            <pc:docMk/>
            <pc:sldMk cId="3747195781" sldId="301"/>
            <ac:picMk id="5122" creationId="{705481AE-3D91-49AE-BEA6-57EC0E458E55}"/>
          </ac:picMkLst>
        </pc:picChg>
        <pc:picChg chg="del">
          <ac:chgData name="Joseph Marvin Imperial" userId="c5118018-74d5-4421-be4d-7197191e5b08" providerId="ADAL" clId="{AE0B2A9C-CB4E-41CA-A9D8-A88E93678120}" dt="2020-10-28T00:02:53.732" v="2" actId="478"/>
          <ac:picMkLst>
            <pc:docMk/>
            <pc:sldMk cId="3747195781" sldId="301"/>
            <ac:picMk id="5124" creationId="{3E6B56D3-2E8B-45F8-9B6F-B7EE8839939A}"/>
          </ac:picMkLst>
        </pc:picChg>
        <pc:picChg chg="del mod">
          <ac:chgData name="Joseph Marvin Imperial" userId="c5118018-74d5-4421-be4d-7197191e5b08" providerId="ADAL" clId="{AE0B2A9C-CB4E-41CA-A9D8-A88E93678120}" dt="2020-10-28T00:02:55.504" v="4" actId="478"/>
          <ac:picMkLst>
            <pc:docMk/>
            <pc:sldMk cId="3747195781" sldId="301"/>
            <ac:picMk id="5126" creationId="{24CEA08F-B0E8-4653-912D-DD1E1E77ED6E}"/>
          </ac:picMkLst>
        </pc:picChg>
      </pc:sldChg>
      <pc:sldChg chg="ord">
        <pc:chgData name="Joseph Marvin Imperial" userId="c5118018-74d5-4421-be4d-7197191e5b08" providerId="ADAL" clId="{AE0B2A9C-CB4E-41CA-A9D8-A88E93678120}" dt="2020-10-28T00:11:12.922" v="152"/>
        <pc:sldMkLst>
          <pc:docMk/>
          <pc:sldMk cId="921157985" sldId="302"/>
        </pc:sldMkLst>
      </pc:sldChg>
      <pc:sldChg chg="ord">
        <pc:chgData name="Joseph Marvin Imperial" userId="c5118018-74d5-4421-be4d-7197191e5b08" providerId="ADAL" clId="{AE0B2A9C-CB4E-41CA-A9D8-A88E93678120}" dt="2020-10-28T00:11:12.922" v="152"/>
        <pc:sldMkLst>
          <pc:docMk/>
          <pc:sldMk cId="935824944" sldId="303"/>
        </pc:sldMkLst>
      </pc:sldChg>
      <pc:sldChg chg="add ord">
        <pc:chgData name="Joseph Marvin Imperial" userId="c5118018-74d5-4421-be4d-7197191e5b08" providerId="ADAL" clId="{AE0B2A9C-CB4E-41CA-A9D8-A88E93678120}" dt="2020-10-28T00:11:12.922" v="152"/>
        <pc:sldMkLst>
          <pc:docMk/>
          <pc:sldMk cId="1074357481" sldId="305"/>
        </pc:sldMkLst>
      </pc:sldChg>
      <pc:sldChg chg="addSp delSp modSp add ord">
        <pc:chgData name="Joseph Marvin Imperial" userId="c5118018-74d5-4421-be4d-7197191e5b08" providerId="ADAL" clId="{AE0B2A9C-CB4E-41CA-A9D8-A88E93678120}" dt="2020-10-28T00:11:12.922" v="152"/>
        <pc:sldMkLst>
          <pc:docMk/>
          <pc:sldMk cId="2687098171" sldId="306"/>
        </pc:sldMkLst>
        <pc:picChg chg="del">
          <ac:chgData name="Joseph Marvin Imperial" userId="c5118018-74d5-4421-be4d-7197191e5b08" providerId="ADAL" clId="{AE0B2A9C-CB4E-41CA-A9D8-A88E93678120}" dt="2020-10-28T00:05:32.476" v="11" actId="478"/>
          <ac:picMkLst>
            <pc:docMk/>
            <pc:sldMk cId="2687098171" sldId="306"/>
            <ac:picMk id="1026" creationId="{A6FA1DFA-D904-4B1A-BCB1-776C7AF6FBFC}"/>
          </ac:picMkLst>
        </pc:picChg>
        <pc:picChg chg="add mod">
          <ac:chgData name="Joseph Marvin Imperial" userId="c5118018-74d5-4421-be4d-7197191e5b08" providerId="ADAL" clId="{AE0B2A9C-CB4E-41CA-A9D8-A88E93678120}" dt="2020-10-28T00:05:34.743" v="13" actId="1076"/>
          <ac:picMkLst>
            <pc:docMk/>
            <pc:sldMk cId="2687098171" sldId="306"/>
            <ac:picMk id="2050" creationId="{829E9C82-D367-49BA-AAA1-44A8A97D3109}"/>
          </ac:picMkLst>
        </pc:picChg>
      </pc:sldChg>
      <pc:sldChg chg="modSp add ord">
        <pc:chgData name="Joseph Marvin Imperial" userId="c5118018-74d5-4421-be4d-7197191e5b08" providerId="ADAL" clId="{AE0B2A9C-CB4E-41CA-A9D8-A88E93678120}" dt="2020-10-28T00:10:28.326" v="151" actId="1076"/>
        <pc:sldMkLst>
          <pc:docMk/>
          <pc:sldMk cId="3249696968" sldId="307"/>
        </pc:sldMkLst>
        <pc:spChg chg="mod">
          <ac:chgData name="Joseph Marvin Imperial" userId="c5118018-74d5-4421-be4d-7197191e5b08" providerId="ADAL" clId="{AE0B2A9C-CB4E-41CA-A9D8-A88E93678120}" dt="2020-10-28T00:08:27.173" v="87" actId="1076"/>
          <ac:spMkLst>
            <pc:docMk/>
            <pc:sldMk cId="3249696968" sldId="307"/>
            <ac:spMk id="3" creationId="{1D9C307D-0745-439D-8A4E-9CE2D5F7FC1D}"/>
          </ac:spMkLst>
        </pc:spChg>
        <pc:spChg chg="mod">
          <ac:chgData name="Joseph Marvin Imperial" userId="c5118018-74d5-4421-be4d-7197191e5b08" providerId="ADAL" clId="{AE0B2A9C-CB4E-41CA-A9D8-A88E93678120}" dt="2020-10-28T00:10:28.326" v="151" actId="1076"/>
          <ac:spMkLst>
            <pc:docMk/>
            <pc:sldMk cId="3249696968" sldId="307"/>
            <ac:spMk id="4" creationId="{6529869D-B2A9-4ED3-87FC-901FADCF7323}"/>
          </ac:spMkLst>
        </pc:spChg>
      </pc:sldChg>
      <pc:sldChg chg="addSp delSp modSp add">
        <pc:chgData name="Joseph Marvin Imperial" userId="c5118018-74d5-4421-be4d-7197191e5b08" providerId="ADAL" clId="{AE0B2A9C-CB4E-41CA-A9D8-A88E93678120}" dt="2020-10-28T00:07:03.452" v="54" actId="1076"/>
        <pc:sldMkLst>
          <pc:docMk/>
          <pc:sldMk cId="2662751525" sldId="308"/>
        </pc:sldMkLst>
        <pc:spChg chg="del">
          <ac:chgData name="Joseph Marvin Imperial" userId="c5118018-74d5-4421-be4d-7197191e5b08" providerId="ADAL" clId="{AE0B2A9C-CB4E-41CA-A9D8-A88E93678120}" dt="2020-10-28T00:06:59.404" v="51" actId="478"/>
          <ac:spMkLst>
            <pc:docMk/>
            <pc:sldMk cId="2662751525" sldId="308"/>
            <ac:spMk id="4" creationId="{6529869D-B2A9-4ED3-87FC-901FADCF7323}"/>
          </ac:spMkLst>
        </pc:spChg>
        <pc:spChg chg="add mod">
          <ac:chgData name="Joseph Marvin Imperial" userId="c5118018-74d5-4421-be4d-7197191e5b08" providerId="ADAL" clId="{AE0B2A9C-CB4E-41CA-A9D8-A88E93678120}" dt="2020-10-28T00:06:59.404" v="51" actId="478"/>
          <ac:spMkLst>
            <pc:docMk/>
            <pc:sldMk cId="2662751525" sldId="308"/>
            <ac:spMk id="5" creationId="{C68C0AE1-C5D3-4141-86C3-107DC14666FB}"/>
          </ac:spMkLst>
        </pc:spChg>
        <pc:picChg chg="add mod">
          <ac:chgData name="Joseph Marvin Imperial" userId="c5118018-74d5-4421-be4d-7197191e5b08" providerId="ADAL" clId="{AE0B2A9C-CB4E-41CA-A9D8-A88E93678120}" dt="2020-10-28T00:07:03.452" v="54" actId="1076"/>
          <ac:picMkLst>
            <pc:docMk/>
            <pc:sldMk cId="2662751525" sldId="308"/>
            <ac:picMk id="3074" creationId="{30AEB4B9-C9EE-4846-8BB6-1E3B89984B4E}"/>
          </ac:picMkLst>
        </pc:picChg>
      </pc:sldChg>
      <pc:sldChg chg="addSp delSp modSp add">
        <pc:chgData name="Joseph Marvin Imperial" userId="c5118018-74d5-4421-be4d-7197191e5b08" providerId="ADAL" clId="{AE0B2A9C-CB4E-41CA-A9D8-A88E93678120}" dt="2020-10-28T00:07:32.225" v="80" actId="20577"/>
        <pc:sldMkLst>
          <pc:docMk/>
          <pc:sldMk cId="568378391" sldId="309"/>
        </pc:sldMkLst>
        <pc:spChg chg="mod">
          <ac:chgData name="Joseph Marvin Imperial" userId="c5118018-74d5-4421-be4d-7197191e5b08" providerId="ADAL" clId="{AE0B2A9C-CB4E-41CA-A9D8-A88E93678120}" dt="2020-10-28T00:07:32.225" v="80" actId="20577"/>
          <ac:spMkLst>
            <pc:docMk/>
            <pc:sldMk cId="568378391" sldId="309"/>
            <ac:spMk id="3" creationId="{1D9C307D-0745-439D-8A4E-9CE2D5F7FC1D}"/>
          </ac:spMkLst>
        </pc:spChg>
        <pc:spChg chg="del">
          <ac:chgData name="Joseph Marvin Imperial" userId="c5118018-74d5-4421-be4d-7197191e5b08" providerId="ADAL" clId="{AE0B2A9C-CB4E-41CA-A9D8-A88E93678120}" dt="2020-10-28T00:07:23.449" v="58" actId="478"/>
          <ac:spMkLst>
            <pc:docMk/>
            <pc:sldMk cId="568378391" sldId="309"/>
            <ac:spMk id="4" creationId="{6529869D-B2A9-4ED3-87FC-901FADCF7323}"/>
          </ac:spMkLst>
        </pc:spChg>
        <pc:spChg chg="add mod">
          <ac:chgData name="Joseph Marvin Imperial" userId="c5118018-74d5-4421-be4d-7197191e5b08" providerId="ADAL" clId="{AE0B2A9C-CB4E-41CA-A9D8-A88E93678120}" dt="2020-10-28T00:07:23.449" v="58" actId="478"/>
          <ac:spMkLst>
            <pc:docMk/>
            <pc:sldMk cId="568378391" sldId="309"/>
            <ac:spMk id="5" creationId="{A72F15D9-B1FE-43AA-A8CE-F13768DD2225}"/>
          </ac:spMkLst>
        </pc:spChg>
        <pc:picChg chg="del">
          <ac:chgData name="Joseph Marvin Imperial" userId="c5118018-74d5-4421-be4d-7197191e5b08" providerId="ADAL" clId="{AE0B2A9C-CB4E-41CA-A9D8-A88E93678120}" dt="2020-10-28T00:07:22.587" v="57" actId="478"/>
          <ac:picMkLst>
            <pc:docMk/>
            <pc:sldMk cId="568378391" sldId="309"/>
            <ac:picMk id="2050" creationId="{5261F9A4-F0A7-4A29-979E-076EBF999240}"/>
          </ac:picMkLst>
        </pc:picChg>
        <pc:picChg chg="add mod">
          <ac:chgData name="Joseph Marvin Imperial" userId="c5118018-74d5-4421-be4d-7197191e5b08" providerId="ADAL" clId="{AE0B2A9C-CB4E-41CA-A9D8-A88E93678120}" dt="2020-10-28T00:07:26.757" v="60" actId="1076"/>
          <ac:picMkLst>
            <pc:docMk/>
            <pc:sldMk cId="568378391" sldId="309"/>
            <ac:picMk id="4098" creationId="{2211600D-60B6-4151-931F-05697AD8F80A}"/>
          </ac:picMkLst>
        </pc:picChg>
      </pc:sldChg>
      <pc:sldChg chg="addSp delSp modSp add">
        <pc:chgData name="Joseph Marvin Imperial" userId="c5118018-74d5-4421-be4d-7197191e5b08" providerId="ADAL" clId="{AE0B2A9C-CB4E-41CA-A9D8-A88E93678120}" dt="2020-10-28T00:23:45.772" v="162" actId="1076"/>
        <pc:sldMkLst>
          <pc:docMk/>
          <pc:sldMk cId="2367582231" sldId="310"/>
        </pc:sldMkLst>
        <pc:spChg chg="del">
          <ac:chgData name="Joseph Marvin Imperial" userId="c5118018-74d5-4421-be4d-7197191e5b08" providerId="ADAL" clId="{AE0B2A9C-CB4E-41CA-A9D8-A88E93678120}" dt="2020-10-28T00:23:39.831" v="156" actId="478"/>
          <ac:spMkLst>
            <pc:docMk/>
            <pc:sldMk cId="2367582231" sldId="310"/>
            <ac:spMk id="3" creationId="{1D9C307D-0745-439D-8A4E-9CE2D5F7FC1D}"/>
          </ac:spMkLst>
        </pc:spChg>
        <pc:spChg chg="del">
          <ac:chgData name="Joseph Marvin Imperial" userId="c5118018-74d5-4421-be4d-7197191e5b08" providerId="ADAL" clId="{AE0B2A9C-CB4E-41CA-A9D8-A88E93678120}" dt="2020-10-28T00:23:37.830" v="155" actId="478"/>
          <ac:spMkLst>
            <pc:docMk/>
            <pc:sldMk cId="2367582231" sldId="310"/>
            <ac:spMk id="4" creationId="{6529869D-B2A9-4ED3-87FC-901FADCF7323}"/>
          </ac:spMkLst>
        </pc:spChg>
        <pc:spChg chg="add del mod">
          <ac:chgData name="Joseph Marvin Imperial" userId="c5118018-74d5-4421-be4d-7197191e5b08" providerId="ADAL" clId="{AE0B2A9C-CB4E-41CA-A9D8-A88E93678120}" dt="2020-10-28T00:23:41.462" v="158" actId="478"/>
          <ac:spMkLst>
            <pc:docMk/>
            <pc:sldMk cId="2367582231" sldId="310"/>
            <ac:spMk id="5" creationId="{8273AC65-F6CA-4AEA-AB00-66DCC9100D2C}"/>
          </ac:spMkLst>
        </pc:spChg>
        <pc:spChg chg="add del mod">
          <ac:chgData name="Joseph Marvin Imperial" userId="c5118018-74d5-4421-be4d-7197191e5b08" providerId="ADAL" clId="{AE0B2A9C-CB4E-41CA-A9D8-A88E93678120}" dt="2020-10-28T00:23:40.852" v="157" actId="478"/>
          <ac:spMkLst>
            <pc:docMk/>
            <pc:sldMk cId="2367582231" sldId="310"/>
            <ac:spMk id="7" creationId="{F4C7CB36-CE9A-4B6E-86A8-C3CB77781AC0}"/>
          </ac:spMkLst>
        </pc:spChg>
        <pc:picChg chg="add mod">
          <ac:chgData name="Joseph Marvin Imperial" userId="c5118018-74d5-4421-be4d-7197191e5b08" providerId="ADAL" clId="{AE0B2A9C-CB4E-41CA-A9D8-A88E93678120}" dt="2020-10-28T00:23:45.772" v="162" actId="1076"/>
          <ac:picMkLst>
            <pc:docMk/>
            <pc:sldMk cId="2367582231" sldId="310"/>
            <ac:picMk id="10" creationId="{C34BF698-0A69-4F78-933F-191134ACE627}"/>
          </ac:picMkLst>
        </pc:picChg>
      </pc:sldChg>
    </pc:docChg>
  </pc:docChgLst>
  <pc:docChgLst>
    <pc:chgData name="Joseph Marvin Imperial" userId="c5118018-74d5-4421-be4d-7197191e5b08" providerId="ADAL" clId="{1693FB53-7745-4D0F-846B-2C21778EF6D5}"/>
  </pc:docChgLst>
  <pc:docChgLst>
    <pc:chgData name="Joseph Marvin Imperial" userId="c5118018-74d5-4421-be4d-7197191e5b08" providerId="ADAL" clId="{F7910C7B-3329-4045-A639-0180BF76D5F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28/10/2020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secs/learning-to-love-heaps-cef2b273a238" TargetMode="External"/><Relationship Id="rId2" Type="http://schemas.openxmlformats.org/officeDocument/2006/relationships/hyperlink" Target="https://www.cs.cmu.edu/~adamchik/15-121/lectures/Binary%20Heaps/heap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788138"/>
            <a:ext cx="62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Heaps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624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</p:txBody>
      </p:sp>
      <p:pic>
        <p:nvPicPr>
          <p:cNvPr id="4098" name="Picture 2" descr="Max Heap Animated Example">
            <a:extLst>
              <a:ext uri="{FF2B5EF4-FFF2-40B4-BE49-F238E27FC236}">
                <a16:creationId xmlns:a16="http://schemas.microsoft.com/office/drawing/2014/main" id="{D2698AAA-4781-403A-91D0-71080F8798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42" y="1526185"/>
            <a:ext cx="7708115" cy="46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9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654"/>
            <a:ext cx="10515600" cy="4420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Min and max heap:</a:t>
            </a:r>
          </a:p>
          <a:p>
            <a:pPr marL="0" indent="0">
              <a:buNone/>
            </a:pPr>
            <a:r>
              <a:rPr lang="en-PH" sz="3200" dirty="0"/>
              <a:t>1. 4, 1, 6, 10, 11, 13, 5, 2</a:t>
            </a:r>
          </a:p>
          <a:p>
            <a:pPr marL="0" indent="0">
              <a:buNone/>
            </a:pPr>
            <a:r>
              <a:rPr lang="en-PH" sz="3200" dirty="0"/>
              <a:t>2. 36, 21, 23, 29, 31, 34, 24, 15, 49</a:t>
            </a:r>
          </a:p>
        </p:txBody>
      </p:sp>
    </p:spTree>
    <p:extLst>
      <p:ext uri="{BB962C8B-B14F-4D97-AF65-F5344CB8AC3E}">
        <p14:creationId xmlns:p14="http://schemas.microsoft.com/office/powerpoint/2010/main" val="234154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Inserting to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After adding, to preserve the heap property, a </a:t>
            </a:r>
            <a:r>
              <a:rPr lang="en-US" b="1" dirty="0"/>
              <a:t>bubble-up</a:t>
            </a:r>
            <a:r>
              <a:rPr lang="en-US" dirty="0"/>
              <a:t> or </a:t>
            </a:r>
            <a:r>
              <a:rPr lang="en-US" b="1" dirty="0" err="1"/>
              <a:t>heapify</a:t>
            </a:r>
            <a:r>
              <a:rPr lang="en-US" b="1" dirty="0"/>
              <a:t>-up</a:t>
            </a:r>
            <a:r>
              <a:rPr lang="en-US" dirty="0"/>
              <a:t> operation is performed if needed. The insertion is performed in the following manners: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The following algorithm shows how to insert an element to a heap:</a:t>
            </a:r>
          </a:p>
          <a:p>
            <a:pPr marL="514350" indent="-514350">
              <a:buAutoNum type="arabicPeriod"/>
            </a:pPr>
            <a:r>
              <a:rPr lang="en-US" dirty="0"/>
              <a:t>Add the new node in the bottom level as the last node of the heap.</a:t>
            </a:r>
          </a:p>
          <a:p>
            <a:pPr marL="514350" indent="-514350">
              <a:buAutoNum type="arabicPeriod"/>
            </a:pPr>
            <a:r>
              <a:rPr lang="en-US" dirty="0"/>
              <a:t>Compare the added node with its parent. If the parent is smaller/larger than the added node, stop! The heap property is reserved.</a:t>
            </a:r>
          </a:p>
          <a:p>
            <a:pPr marL="514350" indent="-514350">
              <a:buAutoNum type="arabicPeriod"/>
            </a:pPr>
            <a:r>
              <a:rPr lang="en-US" dirty="0"/>
              <a:t>And if the added node is smaller/larger then its parent node, swap the nodes and continue from step 2.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969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Inserting to a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C0AE1-C5D3-4141-86C3-107DC14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0AEB4B9-C9EE-4846-8BB6-1E3B89984B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72" y="1649411"/>
            <a:ext cx="7864549" cy="4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5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3"/>
            <a:ext cx="10515600" cy="471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/>
              <a:t>You can only remove the root/top of the heap. Nothing more.</a:t>
            </a:r>
          </a:p>
          <a:p>
            <a:pPr marL="0" indent="0">
              <a:buNone/>
            </a:pPr>
            <a:endParaRPr lang="en-PH" sz="3000" dirty="0"/>
          </a:p>
          <a:p>
            <a:pPr marL="0" indent="0">
              <a:buNone/>
            </a:pPr>
            <a:r>
              <a:rPr lang="en-PH" sz="3000" dirty="0"/>
              <a:t>The following algorithm shows how to safely remove from a heap:</a:t>
            </a:r>
          </a:p>
          <a:p>
            <a:pPr marL="514350" indent="-514350">
              <a:buAutoNum type="arabicPeriod"/>
            </a:pPr>
            <a:r>
              <a:rPr lang="en-PH" sz="3000" dirty="0"/>
              <a:t>Delete the root  (this creates a hole and the tree is no longer </a:t>
            </a:r>
            <a:r>
              <a:rPr lang="en-PH" sz="3000" i="1" dirty="0"/>
              <a:t>complete</a:t>
            </a:r>
            <a:r>
              <a:rPr lang="en-PH" sz="3000" dirty="0"/>
              <a:t>)</a:t>
            </a:r>
          </a:p>
          <a:p>
            <a:pPr marL="514350" indent="-514350">
              <a:buAutoNum type="arabicPeriod"/>
            </a:pPr>
            <a:r>
              <a:rPr lang="en-PH" sz="3000" dirty="0"/>
              <a:t>Replace the deletion node with the </a:t>
            </a:r>
            <a:r>
              <a:rPr lang="en-PH" sz="3000" b="1" dirty="0"/>
              <a:t>farthest right node </a:t>
            </a:r>
            <a:r>
              <a:rPr lang="en-PH" sz="3000" dirty="0"/>
              <a:t>on the lowest level of the tree (this step makes the tree into a "complete binary tree")</a:t>
            </a:r>
          </a:p>
          <a:p>
            <a:pPr marL="514350" indent="-514350">
              <a:buAutoNum type="arabicPeriod"/>
            </a:pPr>
            <a:r>
              <a:rPr lang="en-PH" sz="3000" dirty="0" err="1"/>
              <a:t>Heapify</a:t>
            </a:r>
            <a:r>
              <a:rPr lang="en-PH" sz="3000" dirty="0"/>
              <a:t> accordingly to the property (min or max)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00738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10861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pic>
        <p:nvPicPr>
          <p:cNvPr id="1026" name="Picture 2" descr="Heap Data Structures - Tutorialspoint">
            <a:extLst>
              <a:ext uri="{FF2B5EF4-FFF2-40B4-BE49-F238E27FC236}">
                <a16:creationId xmlns:a16="http://schemas.microsoft.com/office/drawing/2014/main" id="{A6FA1DFA-D904-4B1A-BCB1-776C7AF6FB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63" y="1358313"/>
            <a:ext cx="7702401" cy="462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9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10861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pic>
        <p:nvPicPr>
          <p:cNvPr id="2050" name="Picture 2" descr="Binary Heap: The basics &amp; Implementations | by Shahad Mahmud | Medium">
            <a:extLst>
              <a:ext uri="{FF2B5EF4-FFF2-40B4-BE49-F238E27FC236}">
                <a16:creationId xmlns:a16="http://schemas.microsoft.com/office/drawing/2014/main" id="{829E9C82-D367-49BA-AAA1-44A8A97D31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12306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9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heapify downward from root node (swap 33 with 40)">
            <a:extLst>
              <a:ext uri="{FF2B5EF4-FFF2-40B4-BE49-F238E27FC236}">
                <a16:creationId xmlns:a16="http://schemas.microsoft.com/office/drawing/2014/main" id="{24CEA08F-B0E8-4653-912D-DD1E1E77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44" y="3992247"/>
            <a:ext cx="4946374" cy="23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10861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3"/>
            <a:ext cx="10515600" cy="4714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</p:txBody>
      </p:sp>
      <p:pic>
        <p:nvPicPr>
          <p:cNvPr id="5122" name="Picture 2" descr="Starting heap">
            <a:extLst>
              <a:ext uri="{FF2B5EF4-FFF2-40B4-BE49-F238E27FC236}">
                <a16:creationId xmlns:a16="http://schemas.microsoft.com/office/drawing/2014/main" id="{705481AE-3D91-49AE-BEA6-57EC0E45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3" y="1247243"/>
            <a:ext cx="3201929" cy="2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ter removing 50 and replacing with 33">
            <a:extLst>
              <a:ext uri="{FF2B5EF4-FFF2-40B4-BE49-F238E27FC236}">
                <a16:creationId xmlns:a16="http://schemas.microsoft.com/office/drawing/2014/main" id="{3E6B56D3-2E8B-45F8-9B6F-B7EE8839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62" y="2235000"/>
            <a:ext cx="4502375" cy="23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5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10861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393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What’s next? Are we done?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DB7C5B-EFDB-4D03-81E3-9CD13A2E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8" y="1546301"/>
            <a:ext cx="10012267" cy="28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5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10861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Removing from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393"/>
            <a:ext cx="10515600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PH" sz="3200" dirty="0"/>
              <a:t>We have to fix the heap based on the property.</a:t>
            </a:r>
          </a:p>
          <a:p>
            <a:pPr marL="0" indent="0">
              <a:buNone/>
            </a:pPr>
            <a:r>
              <a:rPr lang="en-PH" sz="3000" b="1" dirty="0"/>
              <a:t>Trickle down </a:t>
            </a:r>
            <a:r>
              <a:rPr lang="en-PH" sz="3000" dirty="0"/>
              <a:t>– process of moving down the node to its correct position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35E2CD-F9E9-41CB-BEBB-C369BEF1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15" y="1436424"/>
            <a:ext cx="7266941" cy="317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Types of binary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sz="3200" b="1" dirty="0"/>
              <a:t>Full</a:t>
            </a:r>
            <a:r>
              <a:rPr lang="en-PH" sz="3200" dirty="0"/>
              <a:t> </a:t>
            </a:r>
            <a:r>
              <a:rPr lang="en-PH" sz="3200" b="1" dirty="0"/>
              <a:t>binary tree </a:t>
            </a:r>
            <a:r>
              <a:rPr lang="en-PH" sz="3200" dirty="0"/>
              <a:t>- a tree in which every node has either </a:t>
            </a:r>
            <a:r>
              <a:rPr lang="en-PH" sz="3200" b="1" dirty="0"/>
              <a:t>0 or 2 children</a:t>
            </a:r>
            <a:r>
              <a:rPr lang="en-PH" sz="3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486E1-CAE2-4539-BDC0-702D891A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2" y="2394014"/>
            <a:ext cx="4791696" cy="35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8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Heap in an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936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If we wish to represent a partially complete binary tree, and we know its maximum size beforehand, </a:t>
            </a:r>
            <a:r>
              <a:rPr lang="en-PH" b="1" dirty="0"/>
              <a:t>an array </a:t>
            </a:r>
            <a:r>
              <a:rPr lang="en-PH" dirty="0"/>
              <a:t>is often the preferred representation. </a:t>
            </a:r>
          </a:p>
          <a:p>
            <a:pPr marL="0" indent="0">
              <a:buNone/>
            </a:pPr>
            <a:r>
              <a:rPr lang="en-PH" dirty="0"/>
              <a:t>The root is at position 0 in the array.  The root's children are at positions 1 and 2.  The children of these nodes then follow in left-to-right order...</a:t>
            </a:r>
          </a:p>
          <a:p>
            <a:pPr marL="0" indent="0">
              <a:buNone/>
            </a:pPr>
            <a:endParaRPr lang="en-PH" sz="2600" dirty="0"/>
          </a:p>
          <a:p>
            <a:pPr marL="0" indent="0">
              <a:buNone/>
            </a:pPr>
            <a:r>
              <a:rPr lang="en-PH" dirty="0"/>
              <a:t>If given the index</a:t>
            </a:r>
            <a:r>
              <a:rPr lang="en-PH" b="1" i="1" dirty="0"/>
              <a:t> </a:t>
            </a:r>
            <a:r>
              <a:rPr lang="en-PH" b="1" i="1" dirty="0" err="1"/>
              <a:t>i</a:t>
            </a:r>
            <a:r>
              <a:rPr lang="en-PH" b="1" i="1" dirty="0"/>
              <a:t> </a:t>
            </a:r>
            <a:r>
              <a:rPr lang="en-PH" dirty="0"/>
              <a:t>to any particular node, you access that node's data using the formulas: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The node's parent: </a:t>
            </a:r>
            <a:r>
              <a:rPr lang="en-PH" b="1" dirty="0" err="1"/>
              <a:t>i</a:t>
            </a:r>
            <a:r>
              <a:rPr lang="en-PH" b="1" dirty="0"/>
              <a:t>/2 </a:t>
            </a:r>
            <a:endParaRPr lang="en-PH" dirty="0"/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The node's left child (if it exists): </a:t>
            </a:r>
            <a:r>
              <a:rPr lang="en-PH" b="1" dirty="0"/>
              <a:t>(2*</a:t>
            </a:r>
            <a:r>
              <a:rPr lang="en-PH" b="1" dirty="0" err="1"/>
              <a:t>i</a:t>
            </a:r>
            <a:r>
              <a:rPr lang="en-PH" b="1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The node's right child (if it exists): </a:t>
            </a:r>
            <a:r>
              <a:rPr lang="en-PH" b="1" dirty="0"/>
              <a:t>(2*</a:t>
            </a:r>
            <a:r>
              <a:rPr lang="en-PH" b="1" dirty="0" err="1"/>
              <a:t>i</a:t>
            </a:r>
            <a:r>
              <a:rPr lang="en-PH" b="1" dirty="0"/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224939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BF698-0A69-4F78-933F-191134AC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68" y="301033"/>
            <a:ext cx="7029892" cy="60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5" name="Picture 11" descr="enter image description here">
            <a:extLst>
              <a:ext uri="{FF2B5EF4-FFF2-40B4-BE49-F238E27FC236}">
                <a16:creationId xmlns:a16="http://schemas.microsoft.com/office/drawing/2014/main" id="{895C0521-2AE1-4533-AE46-5FC40682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228527"/>
            <a:ext cx="74295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2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209974B2-7DA3-47C3-B1EF-9819D41F8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12881"/>
          <a:stretch/>
        </p:blipFill>
        <p:spPr bwMode="auto">
          <a:xfrm>
            <a:off x="3693215" y="824948"/>
            <a:ext cx="7429500" cy="52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D941E-310A-483B-AA40-7A10E3F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+mn-lt"/>
              </a:rPr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54E4-EB50-4424-88EF-3DDC478E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342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941E-310A-483B-AA40-7A10E3F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+mn-lt"/>
              </a:rPr>
              <a:t>After building max-heap, the elements in the array will be:</a:t>
            </a:r>
            <a:endParaRPr lang="en-PH" sz="3600" b="1" dirty="0">
              <a:latin typeface="+mn-lt"/>
            </a:endParaRPr>
          </a:p>
        </p:txBody>
      </p:sp>
      <p:pic>
        <p:nvPicPr>
          <p:cNvPr id="4098" name="Picture 2" descr="enter image description here">
            <a:extLst>
              <a:ext uri="{FF2B5EF4-FFF2-40B4-BE49-F238E27FC236}">
                <a16:creationId xmlns:a16="http://schemas.microsoft.com/office/drawing/2014/main" id="{40655AD3-83CB-45F5-BAF7-95B2CE97A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096122"/>
            <a:ext cx="74295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4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654"/>
            <a:ext cx="10515600" cy="4420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200" dirty="0"/>
              <a:t>Min and max heap:</a:t>
            </a:r>
          </a:p>
          <a:p>
            <a:pPr marL="0" indent="0">
              <a:buNone/>
            </a:pPr>
            <a:r>
              <a:rPr lang="en-PH" sz="3200" dirty="0"/>
              <a:t>1. 4, 1, 6, 10, 11, 13, 5, 2</a:t>
            </a:r>
          </a:p>
          <a:p>
            <a:pPr marL="0" indent="0">
              <a:buNone/>
            </a:pPr>
            <a:r>
              <a:rPr lang="en-PH" sz="3200" dirty="0"/>
              <a:t>2. 36, 21, 23, 29, 31, 34, 24, 15, 49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Delete:</a:t>
            </a:r>
          </a:p>
          <a:p>
            <a:pPr marL="514350" indent="-514350">
              <a:buAutoNum type="arabicPeriod"/>
            </a:pPr>
            <a:r>
              <a:rPr lang="en-PH" sz="3200" dirty="0"/>
              <a:t>Call delete() twice, show the resulting heap</a:t>
            </a:r>
          </a:p>
          <a:p>
            <a:pPr marL="514350" indent="-514350">
              <a:buAutoNum type="arabicPeriod"/>
            </a:pPr>
            <a:r>
              <a:rPr lang="en-PH" sz="3200" dirty="0"/>
              <a:t>Call delete() thrice, show </a:t>
            </a:r>
            <a:r>
              <a:rPr lang="en-PH" sz="3200"/>
              <a:t>resulting heap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7320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75"/>
            <a:ext cx="10850217" cy="465111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900" dirty="0"/>
              <a:t>Heaps – Carnegie Mellon University: </a:t>
            </a:r>
            <a:r>
              <a:rPr lang="en-PH" sz="3200" dirty="0">
                <a:hlinkClick r:id="rId2"/>
              </a:rPr>
              <a:t>https://www.cs.cmu.edu/~adamchik/15-121/lectures/Binary%20Heaps/heaps.html</a:t>
            </a:r>
            <a:endParaRPr lang="en-PH" sz="3200" dirty="0"/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Loving Heaps: </a:t>
            </a:r>
            <a:r>
              <a:rPr lang="en-PH" sz="3200" dirty="0">
                <a:hlinkClick r:id="rId3"/>
              </a:rPr>
              <a:t>https://medium.com/basecs/learning-to-love-heaps-cef2b273a238</a:t>
            </a:r>
            <a:endParaRPr lang="en-PH" sz="3200" dirty="0"/>
          </a:p>
          <a:p>
            <a:pPr marL="514350" indent="-514350">
              <a:buFont typeface="+mj-lt"/>
              <a:buAutoNum type="arabicPeriod"/>
            </a:pPr>
            <a:endParaRPr lang="en-PH" sz="2900" dirty="0"/>
          </a:p>
        </p:txBody>
      </p:sp>
    </p:spTree>
    <p:extLst>
      <p:ext uri="{BB962C8B-B14F-4D97-AF65-F5344CB8AC3E}">
        <p14:creationId xmlns:p14="http://schemas.microsoft.com/office/powerpoint/2010/main" val="15707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Types of binary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/>
              <a:t>2. Complete</a:t>
            </a:r>
            <a:r>
              <a:rPr lang="en-PH" sz="3200" dirty="0"/>
              <a:t> </a:t>
            </a:r>
            <a:r>
              <a:rPr lang="en-PH" sz="3200" b="1" dirty="0"/>
              <a:t>binary tree </a:t>
            </a:r>
            <a:r>
              <a:rPr lang="en-PH" sz="3200" dirty="0"/>
              <a:t>– a tree is a binary tree in which every level, except possibly the last, is completely filled, and all nodes are as far left as possible.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61F9A4-F0A7-4A29-979E-076EBF99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9" y="2567552"/>
            <a:ext cx="6180621" cy="36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Complete binary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F15D9-B1FE-43AA-A8CE-F13768DD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211600D-60B6-4151-931F-05697AD8F8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23" y="130457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The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heap is a data structure based on a binary tree with additional properties. The two properties of a heap all boils down to the </a:t>
            </a:r>
            <a:r>
              <a:rPr lang="en-PH" sz="3200" b="1" dirty="0"/>
              <a:t>shape of the tree</a:t>
            </a:r>
            <a:r>
              <a:rPr lang="en-PH" sz="3200" dirty="0"/>
              <a:t>, and the </a:t>
            </a:r>
            <a:r>
              <a:rPr lang="en-PH" sz="3200" b="1" dirty="0"/>
              <a:t>order of the tree’s nodes</a:t>
            </a:r>
            <a:r>
              <a:rPr lang="en-PH" sz="3200" dirty="0"/>
              <a:t>. </a:t>
            </a:r>
          </a:p>
          <a:p>
            <a:pPr marL="514350" indent="-514350">
              <a:buAutoNum type="arabicPeriod"/>
            </a:pPr>
            <a:r>
              <a:rPr lang="en-PH" sz="3000" dirty="0"/>
              <a:t>For a binary tree to qualify as a heap, its shape or structure must be </a:t>
            </a:r>
            <a:r>
              <a:rPr lang="en-PH" sz="3000" i="1" dirty="0"/>
              <a:t>complete </a:t>
            </a:r>
            <a:r>
              <a:rPr lang="en-PH" sz="3000" dirty="0"/>
              <a:t>binary tree</a:t>
            </a:r>
          </a:p>
          <a:p>
            <a:pPr marL="514350" indent="-514350">
              <a:buAutoNum type="arabicPeriod"/>
            </a:pPr>
            <a:r>
              <a:rPr lang="en-PH" sz="3000" dirty="0"/>
              <a:t>The order of the nodes depends on two properties:</a:t>
            </a:r>
          </a:p>
          <a:p>
            <a:pPr lvl="1"/>
            <a:r>
              <a:rPr lang="en-PH" sz="3000" dirty="0"/>
              <a:t>min-heap property</a:t>
            </a:r>
          </a:p>
          <a:p>
            <a:pPr lvl="1"/>
            <a:r>
              <a:rPr lang="en-PH" sz="3000" dirty="0"/>
              <a:t>max-heap property</a:t>
            </a:r>
          </a:p>
          <a:p>
            <a:pPr marL="514350" indent="-514350">
              <a:buAutoNum type="arabicPeriod"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13062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 simpler 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r>
              <a:rPr lang="en-PH" sz="3600" dirty="0"/>
              <a:t>A heap is really nothing more than a binary tree with some additional rules that it has to follow.</a:t>
            </a:r>
          </a:p>
          <a:p>
            <a:r>
              <a:rPr lang="en-PH" sz="3600" dirty="0"/>
              <a:t>In a heap, the highest (or lowest) priority element is always stored at the root.</a:t>
            </a:r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</p:txBody>
      </p:sp>
      <p:pic>
        <p:nvPicPr>
          <p:cNvPr id="2052" name="Picture 4" descr="enter image description here">
            <a:extLst>
              <a:ext uri="{FF2B5EF4-FFF2-40B4-BE49-F238E27FC236}">
                <a16:creationId xmlns:a16="http://schemas.microsoft.com/office/drawing/2014/main" id="{3E84CF18-4324-4C94-9FA9-F8EFB5855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7" t="356" r="29844" b="-356"/>
          <a:stretch/>
        </p:blipFill>
        <p:spPr bwMode="auto">
          <a:xfrm>
            <a:off x="7000461" y="3381140"/>
            <a:ext cx="3833191" cy="28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The Heap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binary heap is a complete binary tree which satisfies the heap ordering property. The ordering can be one of two types:</a:t>
            </a:r>
          </a:p>
          <a:p>
            <a:pPr marL="514350" indent="-514350">
              <a:buAutoNum type="arabicPeriod"/>
            </a:pPr>
            <a:r>
              <a:rPr lang="en-PH" sz="3200" b="1" dirty="0"/>
              <a:t>min heap property </a:t>
            </a:r>
            <a:r>
              <a:rPr lang="en-PH" sz="3200" dirty="0"/>
              <a:t>- the value of each node is </a:t>
            </a:r>
            <a:r>
              <a:rPr lang="en-PH" sz="3200" i="1" dirty="0"/>
              <a:t>greater than or equal</a:t>
            </a:r>
            <a:r>
              <a:rPr lang="en-PH" sz="3200" dirty="0"/>
              <a:t> to the value of its parent, with the minimum-value element at the root </a:t>
            </a:r>
            <a:r>
              <a:rPr lang="en-PH" sz="3600" dirty="0"/>
              <a:t>(</a:t>
            </a:r>
            <a:r>
              <a:rPr lang="en-PH" sz="3200" dirty="0"/>
              <a:t>key(</a:t>
            </a:r>
            <a:r>
              <a:rPr lang="el-GR" sz="3200" dirty="0"/>
              <a:t>α) ≤</a:t>
            </a:r>
            <a:r>
              <a:rPr lang="en-PH" sz="3200" dirty="0"/>
              <a:t> key(</a:t>
            </a:r>
            <a:r>
              <a:rPr lang="el-GR" sz="3200" dirty="0"/>
              <a:t>β)</a:t>
            </a:r>
            <a:r>
              <a:rPr lang="en-PH" sz="3200" dirty="0"/>
              <a:t>).</a:t>
            </a:r>
          </a:p>
          <a:p>
            <a:pPr marL="514350" indent="-514350">
              <a:buAutoNum type="arabicPeriod"/>
            </a:pPr>
            <a:r>
              <a:rPr lang="en-PH" sz="3200" b="1" dirty="0"/>
              <a:t>max heap property </a:t>
            </a:r>
            <a:r>
              <a:rPr lang="en-PH" sz="3200" dirty="0"/>
              <a:t>- the value of each node is </a:t>
            </a:r>
            <a:r>
              <a:rPr lang="en-PH" sz="3200" i="1" dirty="0"/>
              <a:t>less than or equal</a:t>
            </a:r>
            <a:r>
              <a:rPr lang="en-PH" sz="3200" dirty="0"/>
              <a:t> to the value of its parent, with the maximum-value element at the root </a:t>
            </a:r>
            <a:r>
              <a:rPr lang="en-PH" sz="3600" dirty="0"/>
              <a:t>(</a:t>
            </a:r>
            <a:r>
              <a:rPr lang="en-PH" sz="3200" dirty="0"/>
              <a:t>key(</a:t>
            </a:r>
            <a:r>
              <a:rPr lang="el-GR" sz="3200" dirty="0"/>
              <a:t>α) ≥ </a:t>
            </a:r>
            <a:r>
              <a:rPr lang="en-PH" sz="3200" dirty="0"/>
              <a:t>key(</a:t>
            </a:r>
            <a:r>
              <a:rPr lang="el-GR" sz="3200" dirty="0"/>
              <a:t>β)</a:t>
            </a:r>
            <a:r>
              <a:rPr lang="en-PH" sz="3200" dirty="0"/>
              <a:t>).</a:t>
            </a:r>
          </a:p>
          <a:p>
            <a:pPr marL="0" indent="0">
              <a:buNone/>
            </a:pPr>
            <a:endParaRPr lang="en-PH" sz="3200" dirty="0"/>
          </a:p>
          <a:p>
            <a:pPr marL="514350" indent="-514350">
              <a:buAutoNum type="arabicPeriod"/>
            </a:pPr>
            <a:endParaRPr lang="en-PH" sz="3200" dirty="0"/>
          </a:p>
          <a:p>
            <a:pPr marL="514350" indent="-514350">
              <a:buAutoNum type="arabicPeriod"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63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8360C4-9790-4279-A162-26D6283F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3" y="365125"/>
            <a:ext cx="9525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8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62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The algorithm below is for creating a max heap by inserting one element at a time. At any point of time, </a:t>
            </a:r>
            <a:r>
              <a:rPr lang="en-PH" sz="3200" b="1" dirty="0"/>
              <a:t>heap must maintain its property</a:t>
            </a:r>
            <a:r>
              <a:rPr lang="en-PH" sz="3200" dirty="0"/>
              <a:t>. While insertion, we also assume that we are inserting a node in an already </a:t>
            </a:r>
            <a:r>
              <a:rPr lang="en-PH" sz="3200" dirty="0" err="1"/>
              <a:t>heapified</a:t>
            </a:r>
            <a:r>
              <a:rPr lang="en-PH" sz="3200" dirty="0"/>
              <a:t> tree.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Create a new node at the end of heap.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Assign new value to the node.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Compare the value of this child node with its parent.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If value of parent is less (greater) than child, then swap them.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Repeat step 3 &amp; 4 until Heap property holds.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29296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EEB5149-440D-4EEF-BC96-F99FD7AD0FDC}"/>
</file>

<file path=customXml/itemProps11.xml><?xml version="1.0" encoding="utf-8"?>
<ds:datastoreItem xmlns:ds="http://schemas.openxmlformats.org/officeDocument/2006/customXml" ds:itemID="{1082A422-7061-4516-85D5-41F15B654F16}"/>
</file>

<file path=customXml/itemProps2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BBA5040-5963-463F-8CB9-CD5E42BA83AC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1385</Words>
  <Application>Microsoft Office PowerPoint</Application>
  <PresentationFormat>Widescreen</PresentationFormat>
  <Paragraphs>193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Types of binary trees</vt:lpstr>
      <vt:lpstr>Types of binary trees</vt:lpstr>
      <vt:lpstr>Complete binary tree</vt:lpstr>
      <vt:lpstr>The Heap</vt:lpstr>
      <vt:lpstr>In simpler words</vt:lpstr>
      <vt:lpstr>The Heap Properties</vt:lpstr>
      <vt:lpstr>PowerPoint Presentation</vt:lpstr>
      <vt:lpstr>Constructing a heap</vt:lpstr>
      <vt:lpstr>Constructing a heap</vt:lpstr>
      <vt:lpstr>Try constructing a heap</vt:lpstr>
      <vt:lpstr>Inserting to a heap</vt:lpstr>
      <vt:lpstr>Inserting to a heap</vt:lpstr>
      <vt:lpstr>Removing from a heap</vt:lpstr>
      <vt:lpstr>Removing from a heap</vt:lpstr>
      <vt:lpstr>Removing from a heap</vt:lpstr>
      <vt:lpstr>Removing from a heap</vt:lpstr>
      <vt:lpstr>Removing from a heap</vt:lpstr>
      <vt:lpstr>Removing from a heap</vt:lpstr>
      <vt:lpstr>Heap in an array</vt:lpstr>
      <vt:lpstr>PowerPoint Presentation</vt:lpstr>
      <vt:lpstr>PowerPoint Presentation</vt:lpstr>
      <vt:lpstr>Sample</vt:lpstr>
      <vt:lpstr>After building max-heap, the elements in the array will be:</vt:lpstr>
      <vt:lpstr>Try constructing a heap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Imperial</cp:lastModifiedBy>
  <cp:revision>314</cp:revision>
  <dcterms:created xsi:type="dcterms:W3CDTF">2018-06-03T15:07:43Z</dcterms:created>
  <dcterms:modified xsi:type="dcterms:W3CDTF">2020-10-28T00:23:47Z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