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30"/>
  </p:notesMasterIdLst>
  <p:sldIdLst>
    <p:sldId id="256" r:id="rId14"/>
    <p:sldId id="300" r:id="rId15"/>
    <p:sldId id="309" r:id="rId16"/>
    <p:sldId id="311" r:id="rId17"/>
    <p:sldId id="312" r:id="rId18"/>
    <p:sldId id="314" r:id="rId19"/>
    <p:sldId id="313" r:id="rId20"/>
    <p:sldId id="317" r:id="rId21"/>
    <p:sldId id="315" r:id="rId22"/>
    <p:sldId id="316" r:id="rId23"/>
    <p:sldId id="318" r:id="rId24"/>
    <p:sldId id="319" r:id="rId25"/>
    <p:sldId id="320" r:id="rId26"/>
    <p:sldId id="321" r:id="rId27"/>
    <p:sldId id="323"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89638" autoAdjust="0"/>
  </p:normalViewPr>
  <p:slideViewPr>
    <p:cSldViewPr snapToGrid="0">
      <p:cViewPr varScale="1">
        <p:scale>
          <a:sx n="61" d="100"/>
          <a:sy n="61" d="100"/>
        </p:scale>
        <p:origin x="13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customXml" Target="../customXml/item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R. Imperial" userId="c5118018-74d5-4421-be4d-7197191e5b08" providerId="ADAL" clId="{D2DABBDC-3AD1-422E-A765-AB374CD404D6}"/>
    <pc:docChg chg="custSel modSld">
      <pc:chgData name="Joseph Marvin R. Imperial" userId="c5118018-74d5-4421-be4d-7197191e5b08" providerId="ADAL" clId="{D2DABBDC-3AD1-422E-A765-AB374CD404D6}" dt="2019-08-14T01:24:47.894" v="155" actId="20577"/>
      <pc:docMkLst>
        <pc:docMk/>
      </pc:docMkLst>
      <pc:sldChg chg="modSp">
        <pc:chgData name="Joseph Marvin R. Imperial" userId="c5118018-74d5-4421-be4d-7197191e5b08" providerId="ADAL" clId="{D2DABBDC-3AD1-422E-A765-AB374CD404D6}" dt="2019-08-14T01:24:47.894" v="155" actId="20577"/>
        <pc:sldMkLst>
          <pc:docMk/>
          <pc:sldMk cId="4243972860" sldId="303"/>
        </pc:sldMkLst>
        <pc:spChg chg="mod">
          <ac:chgData name="Joseph Marvin R. Imperial" userId="c5118018-74d5-4421-be4d-7197191e5b08" providerId="ADAL" clId="{D2DABBDC-3AD1-422E-A765-AB374CD404D6}" dt="2019-08-14T01:24:47.894" v="155" actId="20577"/>
          <ac:spMkLst>
            <pc:docMk/>
            <pc:sldMk cId="4243972860" sldId="303"/>
            <ac:spMk id="4" creationId="{6529869D-B2A9-4ED3-87FC-901FADCF7323}"/>
          </ac:spMkLst>
        </pc:spChg>
      </pc:sldChg>
    </pc:docChg>
  </pc:docChgLst>
  <pc:docChgLst>
    <pc:chgData name="Joseph Marvin Imperial" userId="c5118018-74d5-4421-be4d-7197191e5b08" providerId="ADAL" clId="{71964066-FB99-4ADC-A771-C5C135704C3C}"/>
    <pc:docChg chg="custSel addSld modSld sldOrd">
      <pc:chgData name="Joseph Marvin Imperial" userId="c5118018-74d5-4421-be4d-7197191e5b08" providerId="ADAL" clId="{71964066-FB99-4ADC-A771-C5C135704C3C}" dt="2019-07-30T23:24:28.943" v="140" actId="20577"/>
      <pc:docMkLst>
        <pc:docMk/>
      </pc:docMkLst>
    </pc:docChg>
  </pc:docChgLst>
  <pc:docChgLst>
    <pc:chgData name="Joseph Marvin Imperial" userId="c5118018-74d5-4421-be4d-7197191e5b08" providerId="ADAL" clId="{1693FB53-7745-4D0F-846B-2C21778EF6D5}"/>
    <pc:docChg chg="delSld modSld">
      <pc:chgData name="Joseph Marvin Imperial" userId="c5118018-74d5-4421-be4d-7197191e5b08" providerId="ADAL" clId="{1693FB53-7745-4D0F-846B-2C21778EF6D5}" dt="2019-07-09T05:44:56.931" v="22" actId="20577"/>
      <pc:docMkLst>
        <pc:docMk/>
      </pc:docMkLst>
      <pc:sldChg chg="modSp">
        <pc:chgData name="Joseph Marvin Imperial" userId="c5118018-74d5-4421-be4d-7197191e5b08" providerId="ADAL" clId="{1693FB53-7745-4D0F-846B-2C21778EF6D5}" dt="2019-07-09T05:44:56.931" v="22" actId="20577"/>
        <pc:sldMkLst>
          <pc:docMk/>
          <pc:sldMk cId="769809006" sldId="256"/>
        </pc:sldMkLst>
        <pc:spChg chg="mod">
          <ac:chgData name="Joseph Marvin Imperial" userId="c5118018-74d5-4421-be4d-7197191e5b08" providerId="ADAL" clId="{1693FB53-7745-4D0F-846B-2C21778EF6D5}" dt="2019-07-09T05:44:56.931" v="22" actId="20577"/>
          <ac:spMkLst>
            <pc:docMk/>
            <pc:sldMk cId="769809006" sldId="256"/>
            <ac:spMk id="12" creationId="{3B95F0FF-3312-4F15-A3FC-1E4D0A0C4CA3}"/>
          </ac:spMkLst>
        </pc:spChg>
      </pc:sldChg>
    </pc:docChg>
  </pc:docChgLst>
  <pc:docChgLst>
    <pc:chgData name="Joseph Marvin R. Imperial" userId="c5118018-74d5-4421-be4d-7197191e5b08" providerId="ADAL" clId="{025D1C41-BF4E-4404-8CDA-683DCB7D102F}"/>
    <pc:docChg chg="delSld">
      <pc:chgData name="Joseph Marvin R. Imperial" userId="c5118018-74d5-4421-be4d-7197191e5b08" providerId="ADAL" clId="{025D1C41-BF4E-4404-8CDA-683DCB7D102F}" dt="2019-07-19T01:29:49.235" v="0" actId="2696"/>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19/09/2023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a:t>
            </a:fld>
            <a:endParaRPr lang="en-PH"/>
          </a:p>
        </p:txBody>
      </p:sp>
    </p:spTree>
    <p:extLst>
      <p:ext uri="{BB962C8B-B14F-4D97-AF65-F5344CB8AC3E}">
        <p14:creationId xmlns:p14="http://schemas.microsoft.com/office/powerpoint/2010/main" val="35290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10</a:t>
            </a:fld>
            <a:endParaRPr lang="en-PH"/>
          </a:p>
        </p:txBody>
      </p:sp>
    </p:spTree>
    <p:extLst>
      <p:ext uri="{BB962C8B-B14F-4D97-AF65-F5344CB8AC3E}">
        <p14:creationId xmlns:p14="http://schemas.microsoft.com/office/powerpoint/2010/main" val="620508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11</a:t>
            </a:fld>
            <a:endParaRPr lang="en-PH"/>
          </a:p>
        </p:txBody>
      </p:sp>
    </p:spTree>
    <p:extLst>
      <p:ext uri="{BB962C8B-B14F-4D97-AF65-F5344CB8AC3E}">
        <p14:creationId xmlns:p14="http://schemas.microsoft.com/office/powerpoint/2010/main" val="4063536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12</a:t>
            </a:fld>
            <a:endParaRPr lang="en-PH"/>
          </a:p>
        </p:txBody>
      </p:sp>
    </p:spTree>
    <p:extLst>
      <p:ext uri="{BB962C8B-B14F-4D97-AF65-F5344CB8AC3E}">
        <p14:creationId xmlns:p14="http://schemas.microsoft.com/office/powerpoint/2010/main" val="1267851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13</a:t>
            </a:fld>
            <a:endParaRPr lang="en-PH"/>
          </a:p>
        </p:txBody>
      </p:sp>
    </p:spTree>
    <p:extLst>
      <p:ext uri="{BB962C8B-B14F-4D97-AF65-F5344CB8AC3E}">
        <p14:creationId xmlns:p14="http://schemas.microsoft.com/office/powerpoint/2010/main" val="3030728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14</a:t>
            </a:fld>
            <a:endParaRPr lang="en-PH"/>
          </a:p>
        </p:txBody>
      </p:sp>
    </p:spTree>
    <p:extLst>
      <p:ext uri="{BB962C8B-B14F-4D97-AF65-F5344CB8AC3E}">
        <p14:creationId xmlns:p14="http://schemas.microsoft.com/office/powerpoint/2010/main" val="106037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15</a:t>
            </a:fld>
            <a:endParaRPr lang="en-PH"/>
          </a:p>
        </p:txBody>
      </p:sp>
    </p:spTree>
    <p:extLst>
      <p:ext uri="{BB962C8B-B14F-4D97-AF65-F5344CB8AC3E}">
        <p14:creationId xmlns:p14="http://schemas.microsoft.com/office/powerpoint/2010/main" val="1764006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a:t>
            </a:fld>
            <a:endParaRPr lang="en-PH"/>
          </a:p>
        </p:txBody>
      </p:sp>
    </p:spTree>
    <p:extLst>
      <p:ext uri="{BB962C8B-B14F-4D97-AF65-F5344CB8AC3E}">
        <p14:creationId xmlns:p14="http://schemas.microsoft.com/office/powerpoint/2010/main" val="98924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3</a:t>
            </a:fld>
            <a:endParaRPr lang="en-PH"/>
          </a:p>
        </p:txBody>
      </p:sp>
    </p:spTree>
    <p:extLst>
      <p:ext uri="{BB962C8B-B14F-4D97-AF65-F5344CB8AC3E}">
        <p14:creationId xmlns:p14="http://schemas.microsoft.com/office/powerpoint/2010/main" val="261487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4</a:t>
            </a:fld>
            <a:endParaRPr lang="en-PH"/>
          </a:p>
        </p:txBody>
      </p:sp>
    </p:spTree>
    <p:extLst>
      <p:ext uri="{BB962C8B-B14F-4D97-AF65-F5344CB8AC3E}">
        <p14:creationId xmlns:p14="http://schemas.microsoft.com/office/powerpoint/2010/main" val="346829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5</a:t>
            </a:fld>
            <a:endParaRPr lang="en-PH"/>
          </a:p>
        </p:txBody>
      </p:sp>
    </p:spTree>
    <p:extLst>
      <p:ext uri="{BB962C8B-B14F-4D97-AF65-F5344CB8AC3E}">
        <p14:creationId xmlns:p14="http://schemas.microsoft.com/office/powerpoint/2010/main" val="2739614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6</a:t>
            </a:fld>
            <a:endParaRPr lang="en-PH"/>
          </a:p>
        </p:txBody>
      </p:sp>
    </p:spTree>
    <p:extLst>
      <p:ext uri="{BB962C8B-B14F-4D97-AF65-F5344CB8AC3E}">
        <p14:creationId xmlns:p14="http://schemas.microsoft.com/office/powerpoint/2010/main" val="3348620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7</a:t>
            </a:fld>
            <a:endParaRPr lang="en-PH"/>
          </a:p>
        </p:txBody>
      </p:sp>
    </p:spTree>
    <p:extLst>
      <p:ext uri="{BB962C8B-B14F-4D97-AF65-F5344CB8AC3E}">
        <p14:creationId xmlns:p14="http://schemas.microsoft.com/office/powerpoint/2010/main" val="4245542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8</a:t>
            </a:fld>
            <a:endParaRPr lang="en-PH"/>
          </a:p>
        </p:txBody>
      </p:sp>
    </p:spTree>
    <p:extLst>
      <p:ext uri="{BB962C8B-B14F-4D97-AF65-F5344CB8AC3E}">
        <p14:creationId xmlns:p14="http://schemas.microsoft.com/office/powerpoint/2010/main" val="1338354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9</a:t>
            </a:fld>
            <a:endParaRPr lang="en-PH"/>
          </a:p>
        </p:txBody>
      </p:sp>
    </p:spTree>
    <p:extLst>
      <p:ext uri="{BB962C8B-B14F-4D97-AF65-F5344CB8AC3E}">
        <p14:creationId xmlns:p14="http://schemas.microsoft.com/office/powerpoint/2010/main" val="1046888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19/09/2023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19/09/2023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57149" y="1824286"/>
            <a:ext cx="6224950" cy="461665"/>
          </a:xfrm>
          <a:prstGeom prst="rect">
            <a:avLst/>
          </a:prstGeom>
          <a:noFill/>
        </p:spPr>
        <p:txBody>
          <a:bodyPr wrap="square" rtlCol="0">
            <a:spAutoFit/>
          </a:bodyPr>
          <a:lstStyle/>
          <a:p>
            <a:pPr algn="ctr"/>
            <a:r>
              <a:rPr lang="en-PH" sz="2400" b="1" dirty="0">
                <a:solidFill>
                  <a:schemeClr val="bg1"/>
                </a:solidFill>
                <a:latin typeface="Abadi" panose="020B0604020104020204" pitchFamily="34" charset="0"/>
              </a:rPr>
              <a:t>Priority Queues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4354286"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Implementations of PQs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67543"/>
            <a:ext cx="10515600" cy="4630058"/>
          </a:xfrm>
        </p:spPr>
        <p:txBody>
          <a:bodyPr>
            <a:noAutofit/>
          </a:bodyPr>
          <a:lstStyle/>
          <a:p>
            <a:pPr marL="514350" indent="-514350" algn="just">
              <a:buAutoNum type="arabicPeriod"/>
            </a:pPr>
            <a:r>
              <a:rPr lang="en-PH" sz="3200" dirty="0"/>
              <a:t>PQ using an unsorted, static array </a:t>
            </a:r>
          </a:p>
          <a:p>
            <a:pPr marL="514350" indent="-514350" algn="just">
              <a:buAutoNum type="arabicPeriod"/>
            </a:pPr>
            <a:r>
              <a:rPr lang="en-PH" sz="3200" dirty="0"/>
              <a:t>PQ using a sorted array </a:t>
            </a:r>
          </a:p>
          <a:p>
            <a:pPr marL="514350" indent="-514350" algn="just">
              <a:buAutoNum type="arabicPeriod"/>
            </a:pPr>
            <a:r>
              <a:rPr lang="en-PH" sz="3200" dirty="0"/>
              <a:t>PQ using an unsorted linked list</a:t>
            </a:r>
          </a:p>
          <a:p>
            <a:pPr marL="514350" indent="-514350" algn="just">
              <a:buAutoNum type="arabicPeriod"/>
            </a:pPr>
            <a:r>
              <a:rPr lang="en-PH" sz="3200" dirty="0"/>
              <a:t>PQ using a sorted linked list </a:t>
            </a:r>
          </a:p>
          <a:p>
            <a:pPr marL="514350" indent="-514350" algn="just">
              <a:buAutoNum type="arabicPeriod"/>
            </a:pPr>
            <a:endParaRPr lang="en-PH" sz="3200" dirty="0"/>
          </a:p>
        </p:txBody>
      </p:sp>
    </p:spTree>
    <p:extLst>
      <p:ext uri="{BB962C8B-B14F-4D97-AF65-F5344CB8AC3E}">
        <p14:creationId xmlns:p14="http://schemas.microsoft.com/office/powerpoint/2010/main" val="143002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PQs with unsorted, static arrays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24001"/>
            <a:ext cx="10515600" cy="4866253"/>
          </a:xfrm>
        </p:spPr>
        <p:txBody>
          <a:bodyPr>
            <a:noAutofit/>
          </a:bodyPr>
          <a:lstStyle/>
          <a:p>
            <a:pPr marL="0" indent="0" algn="just">
              <a:buNone/>
            </a:pPr>
            <a:r>
              <a:rPr lang="en-PH" dirty="0"/>
              <a:t>If we use an unordered array then add will be simply putting another item onto the end of the array, which is O(1) assuming the array is large enough*.</a:t>
            </a:r>
          </a:p>
          <a:p>
            <a:pPr marL="0" indent="0" algn="just">
              <a:buNone/>
            </a:pPr>
            <a:r>
              <a:rPr lang="en-PH" b="1" dirty="0"/>
              <a:t>peek() </a:t>
            </a:r>
            <a:r>
              <a:rPr lang="en-PH" dirty="0"/>
              <a:t>would require linear searching the entire array for the max value, which is O(N)** </a:t>
            </a:r>
          </a:p>
          <a:p>
            <a:pPr marL="0" indent="0" algn="just">
              <a:buNone/>
            </a:pPr>
            <a:r>
              <a:rPr lang="en-PH" b="1" dirty="0" err="1"/>
              <a:t>removeMax</a:t>
            </a:r>
            <a:r>
              <a:rPr lang="en-PH" b="1" dirty="0"/>
              <a:t>() </a:t>
            </a:r>
            <a:r>
              <a:rPr lang="en-PH" dirty="0"/>
              <a:t>would requiring linear searching the entire array, finding the item, removing it, and shifting all the entries after it in order to remove the hole in the array. This is also O(N).</a:t>
            </a:r>
          </a:p>
          <a:p>
            <a:pPr marL="0" indent="0" algn="just">
              <a:buNone/>
            </a:pPr>
            <a:endParaRPr lang="en-PH" dirty="0"/>
          </a:p>
          <a:p>
            <a:pPr marL="0" indent="0" algn="just">
              <a:buNone/>
            </a:pPr>
            <a:r>
              <a:rPr lang="en-PH" dirty="0"/>
              <a:t>*</a:t>
            </a:r>
            <a:r>
              <a:rPr lang="en-PH" sz="2400" dirty="0"/>
              <a:t>cannot add more once full</a:t>
            </a:r>
          </a:p>
          <a:p>
            <a:pPr marL="0" indent="0" algn="just">
              <a:buNone/>
            </a:pPr>
            <a:r>
              <a:rPr lang="en-PH" sz="2400" dirty="0"/>
              <a:t>**would also require extra memory to store current highest priority</a:t>
            </a:r>
          </a:p>
        </p:txBody>
      </p:sp>
    </p:spTree>
    <p:extLst>
      <p:ext uri="{BB962C8B-B14F-4D97-AF65-F5344CB8AC3E}">
        <p14:creationId xmlns:p14="http://schemas.microsoft.com/office/powerpoint/2010/main" val="345954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PQs with sorted arrays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67543"/>
            <a:ext cx="10515600" cy="4630058"/>
          </a:xfrm>
        </p:spPr>
        <p:txBody>
          <a:bodyPr>
            <a:noAutofit/>
          </a:bodyPr>
          <a:lstStyle/>
          <a:p>
            <a:pPr marL="0" indent="0" algn="just">
              <a:buNone/>
            </a:pPr>
            <a:r>
              <a:rPr lang="en-PH" dirty="0"/>
              <a:t>If we use a sorted array then add will need to search for the correct location to place the new item and then shift down all the items that follow that space and adding the item. </a:t>
            </a:r>
          </a:p>
          <a:p>
            <a:pPr marL="0" indent="0" algn="just">
              <a:buNone/>
            </a:pPr>
            <a:r>
              <a:rPr lang="en-PH" b="1" dirty="0" err="1"/>
              <a:t>peekMax</a:t>
            </a:r>
            <a:r>
              <a:rPr lang="en-PH" b="1" dirty="0"/>
              <a:t>() </a:t>
            </a:r>
            <a:r>
              <a:rPr lang="en-PH" dirty="0"/>
              <a:t>would require simply returning the last item in the array, which is O(1).</a:t>
            </a:r>
          </a:p>
          <a:p>
            <a:pPr marL="0" indent="0" algn="just">
              <a:buNone/>
            </a:pPr>
            <a:r>
              <a:rPr lang="en-PH" b="1" dirty="0" err="1"/>
              <a:t>removeMax</a:t>
            </a:r>
            <a:r>
              <a:rPr lang="en-PH" b="1" dirty="0"/>
              <a:t>() </a:t>
            </a:r>
            <a:r>
              <a:rPr lang="en-PH" dirty="0"/>
              <a:t>would require removing the last item and returning it, which would also be O(1).</a:t>
            </a:r>
          </a:p>
        </p:txBody>
      </p:sp>
    </p:spTree>
    <p:extLst>
      <p:ext uri="{BB962C8B-B14F-4D97-AF65-F5344CB8AC3E}">
        <p14:creationId xmlns:p14="http://schemas.microsoft.com/office/powerpoint/2010/main" val="4126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PQs with unsorted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67543"/>
            <a:ext cx="10515600" cy="4630058"/>
          </a:xfrm>
        </p:spPr>
        <p:txBody>
          <a:bodyPr>
            <a:noAutofit/>
          </a:bodyPr>
          <a:lstStyle/>
          <a:p>
            <a:pPr marL="0" indent="0" algn="just">
              <a:buNone/>
            </a:pPr>
            <a:r>
              <a:rPr lang="en-PH" dirty="0"/>
              <a:t>If we use an unordered linked list then add will simply be adding to the head of the list, which is O(1).</a:t>
            </a:r>
          </a:p>
          <a:p>
            <a:pPr marL="0" indent="0" algn="just">
              <a:buNone/>
            </a:pPr>
            <a:r>
              <a:rPr lang="en-PH" b="1" dirty="0"/>
              <a:t>peek() </a:t>
            </a:r>
            <a:r>
              <a:rPr lang="en-PH" dirty="0"/>
              <a:t>would require a full search of the list, similar with unsorted arrays</a:t>
            </a:r>
          </a:p>
          <a:p>
            <a:pPr marL="0" indent="0" algn="just">
              <a:buNone/>
            </a:pPr>
            <a:r>
              <a:rPr lang="en-PH" b="1" dirty="0" err="1"/>
              <a:t>removeMax</a:t>
            </a:r>
            <a:r>
              <a:rPr lang="en-PH" b="1" dirty="0"/>
              <a:t>() </a:t>
            </a:r>
            <a:r>
              <a:rPr lang="en-PH" dirty="0"/>
              <a:t>would effectively be the same as peek()</a:t>
            </a:r>
          </a:p>
        </p:txBody>
      </p:sp>
    </p:spTree>
    <p:extLst>
      <p:ext uri="{BB962C8B-B14F-4D97-AF65-F5344CB8AC3E}">
        <p14:creationId xmlns:p14="http://schemas.microsoft.com/office/powerpoint/2010/main" val="196361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PQs with sorted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67543"/>
            <a:ext cx="10515600" cy="4630058"/>
          </a:xfrm>
        </p:spPr>
        <p:txBody>
          <a:bodyPr>
            <a:noAutofit/>
          </a:bodyPr>
          <a:lstStyle/>
          <a:p>
            <a:pPr marL="0" indent="0" algn="just">
              <a:buNone/>
            </a:pPr>
            <a:r>
              <a:rPr lang="en-PH" dirty="0"/>
              <a:t>If we use a sorted linked list then add requires a full search in order to figure out where to put the new item</a:t>
            </a:r>
          </a:p>
          <a:p>
            <a:pPr marL="0" indent="0" algn="just">
              <a:buNone/>
            </a:pPr>
            <a:r>
              <a:rPr lang="en-PH" dirty="0"/>
              <a:t>Assuming we store the nodes so that the highest priority item is the head of the list, then </a:t>
            </a:r>
            <a:r>
              <a:rPr lang="en-PH" b="1" dirty="0"/>
              <a:t>peek() </a:t>
            </a:r>
            <a:r>
              <a:rPr lang="en-PH" dirty="0"/>
              <a:t>and </a:t>
            </a:r>
            <a:r>
              <a:rPr lang="en-PH" b="1" dirty="0" err="1"/>
              <a:t>removeMax</a:t>
            </a:r>
            <a:r>
              <a:rPr lang="en-PH" b="1" dirty="0"/>
              <a:t>() </a:t>
            </a:r>
            <a:r>
              <a:rPr lang="en-PH" dirty="0"/>
              <a:t>become </a:t>
            </a:r>
            <a:r>
              <a:rPr lang="en-PH" b="1" dirty="0"/>
              <a:t>fast</a:t>
            </a:r>
            <a:r>
              <a:rPr lang="en-PH" dirty="0"/>
              <a:t> because the highest priority item is simply at the head of the list.</a:t>
            </a:r>
          </a:p>
        </p:txBody>
      </p:sp>
    </p:spTree>
    <p:extLst>
      <p:ext uri="{BB962C8B-B14F-4D97-AF65-F5344CB8AC3E}">
        <p14:creationId xmlns:p14="http://schemas.microsoft.com/office/powerpoint/2010/main" val="152095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PQ Efficiency Summary Table</a:t>
            </a:r>
          </a:p>
        </p:txBody>
      </p:sp>
      <p:sp>
        <p:nvSpPr>
          <p:cNvPr id="2" name="Content Placeholder 1"/>
          <p:cNvSpPr>
            <a:spLocks noGrp="1"/>
          </p:cNvSpPr>
          <p:nvPr>
            <p:ph idx="1"/>
          </p:nvPr>
        </p:nvSpPr>
        <p:spPr>
          <a:xfrm>
            <a:off x="838200" y="4963885"/>
            <a:ext cx="10515600" cy="1213077"/>
          </a:xfrm>
        </p:spPr>
        <p:txBody>
          <a:bodyPr/>
          <a:lstStyle/>
          <a:p>
            <a:pPr marL="0" indent="0">
              <a:buNone/>
            </a:pPr>
            <a:r>
              <a:rPr lang="en-US" dirty="0"/>
              <a:t>O(1) – really fast</a:t>
            </a:r>
          </a:p>
          <a:p>
            <a:pPr marL="0" indent="0">
              <a:buNone/>
            </a:pPr>
            <a:r>
              <a:rPr lang="en-US" dirty="0"/>
              <a:t>O(N) – relative to size N</a:t>
            </a:r>
          </a:p>
        </p:txBody>
      </p:sp>
      <p:pic>
        <p:nvPicPr>
          <p:cNvPr id="5" name="Picture 4"/>
          <p:cNvPicPr>
            <a:picLocks noChangeAspect="1"/>
          </p:cNvPicPr>
          <p:nvPr/>
        </p:nvPicPr>
        <p:blipFill>
          <a:blip r:embed="rId3"/>
          <a:stretch>
            <a:fillRect/>
          </a:stretch>
        </p:blipFill>
        <p:spPr>
          <a:xfrm>
            <a:off x="733913" y="2111124"/>
            <a:ext cx="10619887" cy="2339975"/>
          </a:xfrm>
          <a:prstGeom prst="rect">
            <a:avLst/>
          </a:prstGeom>
        </p:spPr>
      </p:pic>
    </p:spTree>
    <p:extLst>
      <p:ext uri="{BB962C8B-B14F-4D97-AF65-F5344CB8AC3E}">
        <p14:creationId xmlns:p14="http://schemas.microsoft.com/office/powerpoint/2010/main" val="298689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209143"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References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pPr marL="514350" indent="-514350" algn="just">
              <a:buFont typeface="+mj-lt"/>
              <a:buAutoNum type="arabicPeriod"/>
            </a:pPr>
            <a:r>
              <a:rPr lang="en-US" dirty="0" err="1"/>
              <a:t>Standford</a:t>
            </a:r>
            <a:r>
              <a:rPr lang="en-US" dirty="0"/>
              <a:t> </a:t>
            </a:r>
            <a:r>
              <a:rPr lang="en-PH" dirty="0"/>
              <a:t>CS 106B Lecture: Priority Queues and Heaps</a:t>
            </a:r>
          </a:p>
          <a:p>
            <a:pPr marL="514350" indent="-514350" algn="just">
              <a:buFont typeface="+mj-lt"/>
              <a:buAutoNum type="arabicPeriod"/>
            </a:pPr>
            <a:endParaRPr lang="en-US" dirty="0"/>
          </a:p>
          <a:p>
            <a:pPr marL="514350" indent="-514350" algn="just">
              <a:buFont typeface="+mj-lt"/>
              <a:buAutoNum type="arabicPeriod"/>
            </a:pPr>
            <a:endParaRPr lang="en-PH" dirty="0"/>
          </a:p>
        </p:txBody>
      </p:sp>
    </p:spTree>
    <p:extLst>
      <p:ext uri="{BB962C8B-B14F-4D97-AF65-F5344CB8AC3E}">
        <p14:creationId xmlns:p14="http://schemas.microsoft.com/office/powerpoint/2010/main" val="288873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Queues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314736"/>
            <a:ext cx="10515600" cy="4766750"/>
          </a:xfrm>
        </p:spPr>
        <p:txBody>
          <a:bodyPr>
            <a:noAutofit/>
          </a:bodyPr>
          <a:lstStyle/>
          <a:p>
            <a:pPr marL="0" indent="0" algn="just">
              <a:buNone/>
            </a:pPr>
            <a:r>
              <a:rPr lang="en-PH" sz="2600" dirty="0"/>
              <a:t>Queue is an abstract data type or a linear data structure in which the first element is inserted from one end called the </a:t>
            </a:r>
            <a:r>
              <a:rPr lang="en-PH" sz="2600" b="1" dirty="0"/>
              <a:t>rear</a:t>
            </a:r>
            <a:r>
              <a:rPr lang="en-PH" sz="2600" dirty="0"/>
              <a:t> (also called </a:t>
            </a:r>
            <a:r>
              <a:rPr lang="en-PH" sz="2600" b="1" dirty="0"/>
              <a:t>tail</a:t>
            </a:r>
            <a:r>
              <a:rPr lang="en-PH" sz="2600" dirty="0"/>
              <a:t>), and the removal of existing element takes place from the other end called as </a:t>
            </a:r>
            <a:r>
              <a:rPr lang="en-PH" sz="2600" b="1" dirty="0"/>
              <a:t>front</a:t>
            </a:r>
            <a:r>
              <a:rPr lang="en-PH" sz="2600" dirty="0"/>
              <a:t> (also called </a:t>
            </a:r>
            <a:r>
              <a:rPr lang="en-PH" sz="2600" b="1" dirty="0"/>
              <a:t>head</a:t>
            </a:r>
            <a:r>
              <a:rPr lang="en-PH" sz="2600" dirty="0"/>
              <a:t>).</a:t>
            </a:r>
          </a:p>
          <a:p>
            <a:pPr marL="0" indent="0" algn="just">
              <a:buNone/>
            </a:pPr>
            <a:endParaRPr lang="en-PH" sz="2600" dirty="0"/>
          </a:p>
          <a:p>
            <a:pPr marL="0" indent="0">
              <a:buNone/>
            </a:pPr>
            <a:r>
              <a:rPr lang="en-PH" sz="2600" dirty="0"/>
              <a:t>The stack has two principal operations:</a:t>
            </a:r>
          </a:p>
          <a:p>
            <a:pPr marL="971550" lvl="1" indent="-514350">
              <a:buFont typeface="+mj-lt"/>
              <a:buAutoNum type="arabicPeriod"/>
            </a:pPr>
            <a:r>
              <a:rPr lang="en-PH" sz="2600" b="1" dirty="0" err="1"/>
              <a:t>enqueue</a:t>
            </a:r>
            <a:r>
              <a:rPr lang="en-PH" sz="2600" dirty="0"/>
              <a:t> - add an element into queue via the tail</a:t>
            </a:r>
          </a:p>
          <a:p>
            <a:pPr marL="971550" lvl="1" indent="-514350">
              <a:buFont typeface="+mj-lt"/>
              <a:buAutoNum type="arabicPeriod"/>
            </a:pPr>
            <a:r>
              <a:rPr lang="en-PH" sz="2600" b="1" dirty="0" err="1"/>
              <a:t>dequeue</a:t>
            </a:r>
            <a:r>
              <a:rPr lang="en-PH" sz="2600" dirty="0"/>
              <a:t> - removal of an element from queue via the head</a:t>
            </a:r>
          </a:p>
          <a:p>
            <a:pPr marL="971550" lvl="1" indent="-514350">
              <a:buFont typeface="+mj-lt"/>
              <a:buAutoNum type="arabicPeriod"/>
            </a:pPr>
            <a:endParaRPr lang="en-PH" sz="2600" dirty="0"/>
          </a:p>
          <a:p>
            <a:pPr marL="0" indent="0">
              <a:buNone/>
            </a:pPr>
            <a:r>
              <a:rPr lang="en-PH" sz="2600" dirty="0"/>
              <a:t>This makes queue as </a:t>
            </a:r>
            <a:r>
              <a:rPr lang="en-PH" sz="2600" b="1" dirty="0"/>
              <a:t>FIFO</a:t>
            </a:r>
            <a:r>
              <a:rPr lang="en-PH" sz="2600" dirty="0"/>
              <a:t>(First in First Out) data structure, which means that element inserted first will be removed first.</a:t>
            </a:r>
          </a:p>
        </p:txBody>
      </p:sp>
    </p:spTree>
    <p:extLst>
      <p:ext uri="{BB962C8B-B14F-4D97-AF65-F5344CB8AC3E}">
        <p14:creationId xmlns:p14="http://schemas.microsoft.com/office/powerpoint/2010/main" val="417693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Queues</a:t>
            </a:r>
          </a:p>
        </p:txBody>
      </p:sp>
      <p:pic>
        <p:nvPicPr>
          <p:cNvPr id="2050" name="Picture 2" descr="Queue Example"/>
          <p:cNvPicPr>
            <a:picLocks noChangeAspect="1" noChangeArrowheads="1"/>
          </p:cNvPicPr>
          <p:nvPr/>
        </p:nvPicPr>
        <p:blipFill rotWithShape="1">
          <a:blip r:embed="rId3">
            <a:extLst>
              <a:ext uri="{28A0092B-C50C-407E-A947-70E740481C1C}">
                <a14:useLocalDpi xmlns:a14="http://schemas.microsoft.com/office/drawing/2010/main" val="0"/>
              </a:ext>
            </a:extLst>
          </a:blip>
          <a:srcRect b="23385"/>
          <a:stretch/>
        </p:blipFill>
        <p:spPr bwMode="auto">
          <a:xfrm>
            <a:off x="838200" y="1494271"/>
            <a:ext cx="10078795" cy="16215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5/52/Data_Queue.svg/300px-Data_Queu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629" y="3434903"/>
            <a:ext cx="4161972" cy="2719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41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How do we manage priorities in queues?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51310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Prioritization problems / urgency</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390798"/>
          </a:xfrm>
        </p:spPr>
        <p:txBody>
          <a:bodyPr>
            <a:noAutofit/>
          </a:bodyPr>
          <a:lstStyle/>
          <a:p>
            <a:pPr marL="514350" indent="-514350" algn="just">
              <a:buAutoNum type="arabicPeriod"/>
            </a:pPr>
            <a:r>
              <a:rPr lang="en-PH" sz="2600" b="1" dirty="0"/>
              <a:t>Printing schedules </a:t>
            </a:r>
            <a:r>
              <a:rPr lang="en-PH" sz="2600" dirty="0"/>
              <a:t>– printers constantly accept and complete printing jobs from the network. Sometimes graduate students go first before undergrad, teacher go first before students, etc.</a:t>
            </a:r>
          </a:p>
          <a:p>
            <a:pPr marL="514350" indent="-514350" algn="just">
              <a:buAutoNum type="arabicPeriod"/>
            </a:pPr>
            <a:endParaRPr lang="en-PH" sz="2600" dirty="0"/>
          </a:p>
          <a:p>
            <a:pPr marL="514350" indent="-514350" algn="just">
              <a:buAutoNum type="arabicPeriod"/>
            </a:pPr>
            <a:r>
              <a:rPr lang="en-PH" sz="2600" b="1" dirty="0"/>
              <a:t>Emergency room scheduling </a:t>
            </a:r>
            <a:r>
              <a:rPr lang="en-PH" sz="2600" dirty="0"/>
              <a:t>– scheduling patients for treatment in the ER. A mother who is about to give birth would need to be prioritized before a patient with a minor cold (even though the patient got the hospital first).</a:t>
            </a:r>
          </a:p>
          <a:p>
            <a:pPr marL="0" indent="0" algn="just">
              <a:buNone/>
            </a:pPr>
            <a:endParaRPr lang="en-PH" sz="2600" dirty="0"/>
          </a:p>
        </p:txBody>
      </p:sp>
    </p:spTree>
    <p:extLst>
      <p:ext uri="{BB962C8B-B14F-4D97-AF65-F5344CB8AC3E}">
        <p14:creationId xmlns:p14="http://schemas.microsoft.com/office/powerpoint/2010/main" val="278885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Key operations we need</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390798"/>
          </a:xfrm>
        </p:spPr>
        <p:txBody>
          <a:bodyPr>
            <a:noAutofit/>
          </a:bodyPr>
          <a:lstStyle/>
          <a:p>
            <a:pPr marL="514350" indent="-514350" algn="just">
              <a:buAutoNum type="arabicPeriod"/>
            </a:pPr>
            <a:r>
              <a:rPr lang="en-PH" sz="2600" b="1" dirty="0" err="1"/>
              <a:t>enqueue</a:t>
            </a:r>
            <a:r>
              <a:rPr lang="en-PH" sz="2600" b="1" dirty="0"/>
              <a:t>() / </a:t>
            </a:r>
            <a:r>
              <a:rPr lang="en-PH" sz="2600" b="1" dirty="0" err="1"/>
              <a:t>addMax</a:t>
            </a:r>
            <a:r>
              <a:rPr lang="en-PH" sz="2600" b="1" dirty="0"/>
              <a:t>(): </a:t>
            </a:r>
            <a:r>
              <a:rPr lang="en-PH" sz="2600" dirty="0"/>
              <a:t>Adding an element to the queue</a:t>
            </a:r>
          </a:p>
          <a:p>
            <a:pPr marL="514350" indent="-514350" algn="just">
              <a:buAutoNum type="arabicPeriod"/>
            </a:pPr>
            <a:r>
              <a:rPr lang="en-PH" sz="2600" b="1" dirty="0" err="1"/>
              <a:t>dequeue</a:t>
            </a:r>
            <a:r>
              <a:rPr lang="en-PH" sz="2600" b="1" dirty="0"/>
              <a:t>() / </a:t>
            </a:r>
            <a:r>
              <a:rPr lang="en-PH" sz="2600" b="1" dirty="0" err="1"/>
              <a:t>removeMax</a:t>
            </a:r>
            <a:r>
              <a:rPr lang="en-PH" sz="2600" b="1" dirty="0"/>
              <a:t>() / poll(): </a:t>
            </a:r>
            <a:r>
              <a:rPr lang="en-PH" sz="2600" dirty="0"/>
              <a:t>getting the ‘most important’ element from the queue</a:t>
            </a:r>
          </a:p>
          <a:p>
            <a:pPr marL="514350" indent="-514350" algn="just">
              <a:buAutoNum type="arabicPeriod"/>
            </a:pPr>
            <a:r>
              <a:rPr lang="en-PH" sz="2600" b="1" dirty="0"/>
              <a:t>peek(): </a:t>
            </a:r>
            <a:r>
              <a:rPr lang="en-PH" sz="2600" dirty="0"/>
              <a:t>know which element has the current highest priority</a:t>
            </a:r>
          </a:p>
          <a:p>
            <a:pPr marL="514350" indent="-514350" algn="just">
              <a:buFont typeface="+mj-lt"/>
              <a:buAutoNum type="arabicPeriod"/>
            </a:pPr>
            <a:r>
              <a:rPr lang="en-PH" sz="2600" b="1" dirty="0" err="1"/>
              <a:t>isfull</a:t>
            </a:r>
            <a:r>
              <a:rPr lang="en-PH" sz="2600" b="1" dirty="0"/>
              <a:t>():</a:t>
            </a:r>
            <a:r>
              <a:rPr lang="en-PH" sz="2600" dirty="0"/>
              <a:t> Checks if the queue is full, if queue is implemented using  static arrays</a:t>
            </a:r>
          </a:p>
          <a:p>
            <a:pPr marL="514350" indent="-514350" algn="just">
              <a:buFont typeface="+mj-lt"/>
              <a:buAutoNum type="arabicPeriod"/>
            </a:pPr>
            <a:r>
              <a:rPr lang="en-PH" sz="2600" b="1" dirty="0" err="1"/>
              <a:t>isempty</a:t>
            </a:r>
            <a:r>
              <a:rPr lang="en-PH" sz="2600" b="1" dirty="0"/>
              <a:t>():</a:t>
            </a:r>
            <a:r>
              <a:rPr lang="en-PH" sz="2600" dirty="0"/>
              <a:t> Checks if the queue is empty.</a:t>
            </a:r>
          </a:p>
          <a:p>
            <a:pPr marL="514350" indent="-514350" algn="just">
              <a:buFont typeface="+mj-lt"/>
              <a:buAutoNum type="arabicPeriod"/>
            </a:pPr>
            <a:r>
              <a:rPr lang="en-PH" sz="2600" b="1" dirty="0"/>
              <a:t>display():</a:t>
            </a:r>
            <a:r>
              <a:rPr lang="en-PH" sz="2600" dirty="0"/>
              <a:t> display the contents of the queue</a:t>
            </a:r>
          </a:p>
          <a:p>
            <a:pPr marL="0" indent="0" algn="just">
              <a:buNone/>
            </a:pPr>
            <a:endParaRPr lang="en-PH" sz="2600" dirty="0"/>
          </a:p>
          <a:p>
            <a:pPr marL="514350" indent="-514350" algn="just">
              <a:buAutoNum type="arabicPeriod"/>
            </a:pPr>
            <a:endParaRPr lang="en-PH" sz="2600" dirty="0"/>
          </a:p>
          <a:p>
            <a:pPr marL="0" indent="0" algn="just">
              <a:buNone/>
            </a:pPr>
            <a:endParaRPr lang="en-PH" sz="2600" dirty="0"/>
          </a:p>
        </p:txBody>
      </p:sp>
    </p:spTree>
    <p:extLst>
      <p:ext uri="{BB962C8B-B14F-4D97-AF65-F5344CB8AC3E}">
        <p14:creationId xmlns:p14="http://schemas.microsoft.com/office/powerpoint/2010/main" val="129013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Priority Queue ADT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67543"/>
            <a:ext cx="10515600" cy="4630058"/>
          </a:xfrm>
        </p:spPr>
        <p:txBody>
          <a:bodyPr>
            <a:noAutofit/>
          </a:bodyPr>
          <a:lstStyle/>
          <a:p>
            <a:pPr algn="just"/>
            <a:r>
              <a:rPr lang="en-PH" sz="3200" dirty="0"/>
              <a:t>A priority queue is an Abstract Data Type (ADT) that operates similar to a normal queue except that </a:t>
            </a:r>
            <a:r>
              <a:rPr lang="en-PH" sz="3200" b="1" dirty="0"/>
              <a:t>each element has a certain priority</a:t>
            </a:r>
            <a:r>
              <a:rPr lang="en-PH" sz="3200" dirty="0"/>
              <a:t>. </a:t>
            </a:r>
          </a:p>
          <a:p>
            <a:pPr algn="just"/>
            <a:r>
              <a:rPr lang="en-PH" sz="3200" b="1" dirty="0"/>
              <a:t>The priority </a:t>
            </a:r>
            <a:r>
              <a:rPr lang="en-PH" sz="3200" dirty="0"/>
              <a:t>of the elements in the priority queue </a:t>
            </a:r>
            <a:r>
              <a:rPr lang="en-PH" sz="3200" b="1" dirty="0"/>
              <a:t>determine the order in which elements are removed</a:t>
            </a:r>
            <a:r>
              <a:rPr lang="en-PH" sz="3200" dirty="0"/>
              <a:t> from the PQ.</a:t>
            </a:r>
          </a:p>
          <a:p>
            <a:pPr marL="0" indent="0" algn="just">
              <a:buNone/>
            </a:pPr>
            <a:endParaRPr lang="en-PH" sz="3200" dirty="0"/>
          </a:p>
          <a:p>
            <a:pPr marL="0" indent="0" algn="just">
              <a:buNone/>
            </a:pPr>
            <a:endParaRPr lang="en-PH" sz="3200" dirty="0"/>
          </a:p>
          <a:p>
            <a:pPr marL="0" indent="0" algn="just">
              <a:buNone/>
            </a:pPr>
            <a:r>
              <a:rPr lang="en-PH" dirty="0"/>
              <a:t>Note: Priority queues only supports comparable data, meaning the data inserted into the priority queue must be able to be ordered.</a:t>
            </a:r>
          </a:p>
        </p:txBody>
      </p:sp>
    </p:spTree>
    <p:extLst>
      <p:ext uri="{BB962C8B-B14F-4D97-AF65-F5344CB8AC3E}">
        <p14:creationId xmlns:p14="http://schemas.microsoft.com/office/powerpoint/2010/main" val="271901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Priority Queue ADT</a:t>
            </a:r>
          </a:p>
        </p:txBody>
      </p:sp>
      <p:pic>
        <p:nvPicPr>
          <p:cNvPr id="1026" name="Picture 2" descr="http://pages.cs.wisc.edu/~vernon/cs367/notes/PRIORITY-Q-FIGURES/conceptualQ.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428" y="2338883"/>
            <a:ext cx="8764154" cy="310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13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1" y="6490896"/>
            <a:ext cx="4397829"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Priority Queue Rules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67543"/>
            <a:ext cx="10515600" cy="4630058"/>
          </a:xfrm>
        </p:spPr>
        <p:txBody>
          <a:bodyPr>
            <a:noAutofit/>
          </a:bodyPr>
          <a:lstStyle/>
          <a:p>
            <a:pPr marL="514350" indent="-514350" algn="just">
              <a:buAutoNum type="arabicPeriod"/>
            </a:pPr>
            <a:r>
              <a:rPr lang="en-PH" sz="3200" dirty="0"/>
              <a:t>An element with high priority is served before an element with low priority. </a:t>
            </a:r>
          </a:p>
          <a:p>
            <a:pPr marL="514350" indent="-514350" algn="just">
              <a:buAutoNum type="arabicPeriod"/>
            </a:pPr>
            <a:r>
              <a:rPr lang="en-PH" sz="3200" dirty="0"/>
              <a:t>If two elements have the same priority, they are served according to the order in which they were </a:t>
            </a:r>
            <a:r>
              <a:rPr lang="en-PH" sz="3200" dirty="0" err="1"/>
              <a:t>enqueued</a:t>
            </a:r>
            <a:r>
              <a:rPr lang="en-PH" sz="3200" dirty="0"/>
              <a:t> or</a:t>
            </a:r>
          </a:p>
          <a:p>
            <a:pPr marL="514350" indent="-514350" algn="just">
              <a:buAutoNum type="arabicPeriod"/>
            </a:pPr>
            <a:r>
              <a:rPr lang="en-PH" sz="3200" dirty="0"/>
              <a:t>Ordering of elements with the same priority is undefined.</a:t>
            </a:r>
          </a:p>
        </p:txBody>
      </p:sp>
    </p:spTree>
    <p:extLst>
      <p:ext uri="{BB962C8B-B14F-4D97-AF65-F5344CB8AC3E}">
        <p14:creationId xmlns:p14="http://schemas.microsoft.com/office/powerpoint/2010/main" val="2319586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t:contentTypeSchema xmlns:ct="http://schemas.microsoft.com/office/2006/metadata/contentType" xmlns:ma="http://schemas.microsoft.com/office/2006/metadata/properties/metaAttributes" ct:_="" ma:_="" ma:contentTypeName="Document" ma:contentTypeID="0x010100400CE39D574A784D942067646DFBB081" ma:contentTypeVersion="4" ma:contentTypeDescription="Create a new document." ma:contentTypeScope="" ma:versionID="3e9e798473b5981f5ad547fdb18b03c9">
  <xsd:schema xmlns:xsd="http://www.w3.org/2001/XMLSchema" xmlns:xs="http://www.w3.org/2001/XMLSchema" xmlns:p="http://schemas.microsoft.com/office/2006/metadata/properties" xmlns:ns2="a792dc56-2359-422c-9c9c-1b9fbea8d6f1" targetNamespace="http://schemas.microsoft.com/office/2006/metadata/properties" ma:root="true" ma:fieldsID="7003fc22a67bf6a9cc5103c2cea8792a" ns2:_="">
    <xsd:import namespace="a792dc56-2359-422c-9c9c-1b9fbea8d6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2dc56-2359-422c-9c9c-1b9fbea8d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10.xml><?xml version="1.0" encoding="utf-8"?>
<ds:datastoreItem xmlns:ds="http://schemas.openxmlformats.org/officeDocument/2006/customXml" ds:itemID="{BC990C5E-28C3-447D-A320-92AC0AB89B04}"/>
</file>

<file path=customXml/itemProps11.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2.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3.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4.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5.xml><?xml version="1.0" encoding="utf-8"?>
<ds:datastoreItem xmlns:ds="http://schemas.openxmlformats.org/officeDocument/2006/customXml" ds:itemID="{8A23E892-16B4-4BE3-917F-67459C6026D7}">
  <ds:schemaRefs>
    <ds:schemaRef ds:uri="http://schemas.microsoft.com/office/2006/metadata/properties"/>
    <ds:schemaRef ds:uri="http://schemas.microsoft.com/office/infopath/2007/PartnerControls"/>
  </ds:schemaRefs>
</ds:datastoreItem>
</file>

<file path=customXml/itemProps6.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7.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8.xml><?xml version="1.0" encoding="utf-8"?>
<ds:datastoreItem xmlns:ds="http://schemas.openxmlformats.org/officeDocument/2006/customXml" ds:itemID="{1E705626-1318-48E7-BC52-9D5F49C3B1AE}">
  <ds:schemaRefs>
    <ds:schemaRef ds:uri="http://schemas.microsoft.com/sharepoint/v3/contenttype/forms"/>
  </ds:schemaRefs>
</ds:datastoreItem>
</file>

<file path=customXml/itemProps9.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2478</TotalTime>
  <Words>1131</Words>
  <Application>Microsoft Office PowerPoint</Application>
  <PresentationFormat>Widescreen</PresentationFormat>
  <Paragraphs>146</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Abadi</vt:lpstr>
      <vt:lpstr>Arial</vt:lpstr>
      <vt:lpstr>Book Antiqua</vt:lpstr>
      <vt:lpstr>Calibri</vt:lpstr>
      <vt:lpstr>Calibri Light</vt:lpstr>
      <vt:lpstr>Office Theme</vt:lpstr>
      <vt:lpstr>Storyboard Layouts</vt:lpstr>
      <vt:lpstr>PowerPoint Presentation</vt:lpstr>
      <vt:lpstr>Queues</vt:lpstr>
      <vt:lpstr>Queues</vt:lpstr>
      <vt:lpstr>How do we manage priorities in queues?</vt:lpstr>
      <vt:lpstr>Prioritization problems / urgency</vt:lpstr>
      <vt:lpstr>Key operations we need</vt:lpstr>
      <vt:lpstr>Priority Queue ADT</vt:lpstr>
      <vt:lpstr>Priority Queue ADT</vt:lpstr>
      <vt:lpstr>Priority Queue Rules</vt:lpstr>
      <vt:lpstr>Implementations of PQs</vt:lpstr>
      <vt:lpstr>PQs with unsorted, static arrays</vt:lpstr>
      <vt:lpstr>PQs with sorted arrays</vt:lpstr>
      <vt:lpstr>PQs with unsorted linked list</vt:lpstr>
      <vt:lpstr>PQs with sorted linked list</vt:lpstr>
      <vt:lpstr>PQ Efficiency Summary Table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Jensen A. Santillan</cp:lastModifiedBy>
  <cp:revision>336</cp:revision>
  <dcterms:created xsi:type="dcterms:W3CDTF">2018-06-03T15:07:43Z</dcterms:created>
  <dcterms:modified xsi:type="dcterms:W3CDTF">2023-09-19T00:32:26Z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0x010100400CE39D574A784D942067646DFBB081</vt:lpwstr>
  </property>
</Properties>
</file>