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399" r:id="rId11"/>
    <p:sldId id="400" r:id="rId12"/>
    <p:sldId id="404" r:id="rId13"/>
    <p:sldId id="408" r:id="rId14"/>
    <p:sldId id="409" r:id="rId15"/>
    <p:sldId id="410" r:id="rId16"/>
    <p:sldId id="40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30C5C-CBD1-4205-8FE6-72838E0F59B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6B357FE-3201-44EA-B2B0-EE91C38FD80E}">
      <dgm:prSet/>
      <dgm:spPr/>
      <dgm:t>
        <a:bodyPr/>
        <a:lstStyle/>
        <a:p>
          <a:r>
            <a:rPr lang="en-PH"/>
            <a:t>Overloading – resolved at compile time</a:t>
          </a:r>
          <a:endParaRPr lang="en-US"/>
        </a:p>
      </dgm:t>
    </dgm:pt>
    <dgm:pt modelId="{0E6F0D1D-96A5-4486-BD82-8CFD323E919D}" type="parTrans" cxnId="{A6D6B422-5974-4D0C-9B4E-4B36D4286EE3}">
      <dgm:prSet/>
      <dgm:spPr/>
      <dgm:t>
        <a:bodyPr/>
        <a:lstStyle/>
        <a:p>
          <a:endParaRPr lang="en-US"/>
        </a:p>
      </dgm:t>
    </dgm:pt>
    <dgm:pt modelId="{661ACA52-D392-4AA6-93C1-EFACA6536EE9}" type="sibTrans" cxnId="{A6D6B422-5974-4D0C-9B4E-4B36D4286EE3}">
      <dgm:prSet/>
      <dgm:spPr/>
      <dgm:t>
        <a:bodyPr/>
        <a:lstStyle/>
        <a:p>
          <a:endParaRPr lang="en-US"/>
        </a:p>
      </dgm:t>
    </dgm:pt>
    <dgm:pt modelId="{42E4BFE7-001F-4EB3-A982-85FFF2E940BE}">
      <dgm:prSet/>
      <dgm:spPr/>
      <dgm:t>
        <a:bodyPr/>
        <a:lstStyle/>
        <a:p>
          <a:r>
            <a:rPr lang="en-PH"/>
            <a:t>Overriding – resolved at run time</a:t>
          </a:r>
          <a:endParaRPr lang="en-US"/>
        </a:p>
      </dgm:t>
    </dgm:pt>
    <dgm:pt modelId="{B3E94B98-B10B-4DE0-AEBA-49A8C74FF2EC}" type="parTrans" cxnId="{44A58036-EF4C-46CE-A1CA-3031925A95D6}">
      <dgm:prSet/>
      <dgm:spPr/>
      <dgm:t>
        <a:bodyPr/>
        <a:lstStyle/>
        <a:p>
          <a:endParaRPr lang="en-US"/>
        </a:p>
      </dgm:t>
    </dgm:pt>
    <dgm:pt modelId="{BC881F16-6FA7-41E8-9CC3-2DD3EF324C81}" type="sibTrans" cxnId="{44A58036-EF4C-46CE-A1CA-3031925A95D6}">
      <dgm:prSet/>
      <dgm:spPr/>
      <dgm:t>
        <a:bodyPr/>
        <a:lstStyle/>
        <a:p>
          <a:endParaRPr lang="en-US"/>
        </a:p>
      </dgm:t>
    </dgm:pt>
    <dgm:pt modelId="{EE45F639-D1C1-4CD9-992C-34E36D72ED5C}">
      <dgm:prSet/>
      <dgm:spPr/>
      <dgm:t>
        <a:bodyPr/>
        <a:lstStyle/>
        <a:p>
          <a:r>
            <a:rPr lang="en-PH"/>
            <a:t>Private, final and static methods and variables uses static binding and bonded by compiler</a:t>
          </a:r>
          <a:endParaRPr lang="en-US"/>
        </a:p>
      </dgm:t>
    </dgm:pt>
    <dgm:pt modelId="{EF0619A7-D798-4173-8135-8A1E5E1EBF56}" type="parTrans" cxnId="{C71F7EC5-5FED-41DD-A863-777B85A88879}">
      <dgm:prSet/>
      <dgm:spPr/>
      <dgm:t>
        <a:bodyPr/>
        <a:lstStyle/>
        <a:p>
          <a:endParaRPr lang="en-US"/>
        </a:p>
      </dgm:t>
    </dgm:pt>
    <dgm:pt modelId="{7B4FAE6F-9D5A-421C-AFC6-3E53D28D1C94}" type="sibTrans" cxnId="{C71F7EC5-5FED-41DD-A863-777B85A88879}">
      <dgm:prSet/>
      <dgm:spPr/>
      <dgm:t>
        <a:bodyPr/>
        <a:lstStyle/>
        <a:p>
          <a:endParaRPr lang="en-US"/>
        </a:p>
      </dgm:t>
    </dgm:pt>
    <dgm:pt modelId="{F29CF5D1-9213-4AB3-B929-C9A3B783212D}" type="pres">
      <dgm:prSet presAssocID="{57530C5C-CBD1-4205-8FE6-72838E0F59BD}" presName="linear" presStyleCnt="0">
        <dgm:presLayoutVars>
          <dgm:animLvl val="lvl"/>
          <dgm:resizeHandles val="exact"/>
        </dgm:presLayoutVars>
      </dgm:prSet>
      <dgm:spPr/>
    </dgm:pt>
    <dgm:pt modelId="{7EA71F32-A464-4C3B-80B9-FDA26E45FC8B}" type="pres">
      <dgm:prSet presAssocID="{16B357FE-3201-44EA-B2B0-EE91C38FD80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FC55341-825F-4F52-AB47-647F565F4D18}" type="pres">
      <dgm:prSet presAssocID="{661ACA52-D392-4AA6-93C1-EFACA6536EE9}" presName="spacer" presStyleCnt="0"/>
      <dgm:spPr/>
    </dgm:pt>
    <dgm:pt modelId="{F31428DC-758F-45EF-BF01-EF7AA18CE928}" type="pres">
      <dgm:prSet presAssocID="{42E4BFE7-001F-4EB3-A982-85FFF2E940B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9D9CE0-09EA-4912-B4CE-1F9801E8ABC2}" type="pres">
      <dgm:prSet presAssocID="{BC881F16-6FA7-41E8-9CC3-2DD3EF324C81}" presName="spacer" presStyleCnt="0"/>
      <dgm:spPr/>
    </dgm:pt>
    <dgm:pt modelId="{19792F30-68BA-42F0-937B-CEE1956DF04D}" type="pres">
      <dgm:prSet presAssocID="{EE45F639-D1C1-4CD9-992C-34E36D72ED5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6D6B422-5974-4D0C-9B4E-4B36D4286EE3}" srcId="{57530C5C-CBD1-4205-8FE6-72838E0F59BD}" destId="{16B357FE-3201-44EA-B2B0-EE91C38FD80E}" srcOrd="0" destOrd="0" parTransId="{0E6F0D1D-96A5-4486-BD82-8CFD323E919D}" sibTransId="{661ACA52-D392-4AA6-93C1-EFACA6536EE9}"/>
    <dgm:cxn modelId="{ADED6B34-8F52-4BA6-8ABB-502D19CAC380}" type="presOf" srcId="{57530C5C-CBD1-4205-8FE6-72838E0F59BD}" destId="{F29CF5D1-9213-4AB3-B929-C9A3B783212D}" srcOrd="0" destOrd="0" presId="urn:microsoft.com/office/officeart/2005/8/layout/vList2"/>
    <dgm:cxn modelId="{44A58036-EF4C-46CE-A1CA-3031925A95D6}" srcId="{57530C5C-CBD1-4205-8FE6-72838E0F59BD}" destId="{42E4BFE7-001F-4EB3-A982-85FFF2E940BE}" srcOrd="1" destOrd="0" parTransId="{B3E94B98-B10B-4DE0-AEBA-49A8C74FF2EC}" sibTransId="{BC881F16-6FA7-41E8-9CC3-2DD3EF324C81}"/>
    <dgm:cxn modelId="{98D4966C-FC29-4AC4-9519-D0637CAC2B10}" type="presOf" srcId="{42E4BFE7-001F-4EB3-A982-85FFF2E940BE}" destId="{F31428DC-758F-45EF-BF01-EF7AA18CE928}" srcOrd="0" destOrd="0" presId="urn:microsoft.com/office/officeart/2005/8/layout/vList2"/>
    <dgm:cxn modelId="{A2DD0A70-26F5-4402-B200-F8888BC7FEE1}" type="presOf" srcId="{EE45F639-D1C1-4CD9-992C-34E36D72ED5C}" destId="{19792F30-68BA-42F0-937B-CEE1956DF04D}" srcOrd="0" destOrd="0" presId="urn:microsoft.com/office/officeart/2005/8/layout/vList2"/>
    <dgm:cxn modelId="{C71F7EC5-5FED-41DD-A863-777B85A88879}" srcId="{57530C5C-CBD1-4205-8FE6-72838E0F59BD}" destId="{EE45F639-D1C1-4CD9-992C-34E36D72ED5C}" srcOrd="2" destOrd="0" parTransId="{EF0619A7-D798-4173-8135-8A1E5E1EBF56}" sibTransId="{7B4FAE6F-9D5A-421C-AFC6-3E53D28D1C94}"/>
    <dgm:cxn modelId="{5259DEE4-43EB-4BD7-B547-0428F97325DE}" type="presOf" srcId="{16B357FE-3201-44EA-B2B0-EE91C38FD80E}" destId="{7EA71F32-A464-4C3B-80B9-FDA26E45FC8B}" srcOrd="0" destOrd="0" presId="urn:microsoft.com/office/officeart/2005/8/layout/vList2"/>
    <dgm:cxn modelId="{71CE3318-37F5-48C6-8B85-641FC67CBE22}" type="presParOf" srcId="{F29CF5D1-9213-4AB3-B929-C9A3B783212D}" destId="{7EA71F32-A464-4C3B-80B9-FDA26E45FC8B}" srcOrd="0" destOrd="0" presId="urn:microsoft.com/office/officeart/2005/8/layout/vList2"/>
    <dgm:cxn modelId="{C47998A3-CB45-4808-A3F0-4A29E6F0BD59}" type="presParOf" srcId="{F29CF5D1-9213-4AB3-B929-C9A3B783212D}" destId="{2FC55341-825F-4F52-AB47-647F565F4D18}" srcOrd="1" destOrd="0" presId="urn:microsoft.com/office/officeart/2005/8/layout/vList2"/>
    <dgm:cxn modelId="{C8DB4ACB-B1BF-48B1-B7DB-8D775CF06035}" type="presParOf" srcId="{F29CF5D1-9213-4AB3-B929-C9A3B783212D}" destId="{F31428DC-758F-45EF-BF01-EF7AA18CE928}" srcOrd="2" destOrd="0" presId="urn:microsoft.com/office/officeart/2005/8/layout/vList2"/>
    <dgm:cxn modelId="{BE022D94-2C12-402D-A106-915442D60BEE}" type="presParOf" srcId="{F29CF5D1-9213-4AB3-B929-C9A3B783212D}" destId="{479D9CE0-09EA-4912-B4CE-1F9801E8ABC2}" srcOrd="3" destOrd="0" presId="urn:microsoft.com/office/officeart/2005/8/layout/vList2"/>
    <dgm:cxn modelId="{C5E9E186-79CD-48DD-812F-010F7F5E9961}" type="presParOf" srcId="{F29CF5D1-9213-4AB3-B929-C9A3B783212D}" destId="{19792F30-68BA-42F0-937B-CEE1956DF04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19BD5D-2276-4CB0-BAB7-0808CC81084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88B965E-8FCD-4D4E-8D0A-60BEAFADE7B1}">
      <dgm:prSet/>
      <dgm:spPr/>
      <dgm:t>
        <a:bodyPr/>
        <a:lstStyle/>
        <a:p>
          <a:r>
            <a:rPr lang="en-PH"/>
            <a:t>One object reference can be typecast into another object reference. This is called casting object.</a:t>
          </a:r>
          <a:endParaRPr lang="en-US"/>
        </a:p>
      </dgm:t>
    </dgm:pt>
    <dgm:pt modelId="{690E0290-57F3-4410-A739-709FA4416C75}" type="parTrans" cxnId="{1C795743-B9DF-4A9C-8903-985DABCE28B9}">
      <dgm:prSet/>
      <dgm:spPr/>
      <dgm:t>
        <a:bodyPr/>
        <a:lstStyle/>
        <a:p>
          <a:endParaRPr lang="en-US"/>
        </a:p>
      </dgm:t>
    </dgm:pt>
    <dgm:pt modelId="{47D45D14-9BAF-47E9-8B10-5B007F4057AB}" type="sibTrans" cxnId="{1C795743-B9DF-4A9C-8903-985DABCE28B9}">
      <dgm:prSet/>
      <dgm:spPr/>
      <dgm:t>
        <a:bodyPr/>
        <a:lstStyle/>
        <a:p>
          <a:endParaRPr lang="en-US"/>
        </a:p>
      </dgm:t>
    </dgm:pt>
    <dgm:pt modelId="{48B16552-A2DA-4768-8CD5-BECE714324B5}">
      <dgm:prSet/>
      <dgm:spPr/>
      <dgm:t>
        <a:bodyPr/>
        <a:lstStyle/>
        <a:p>
          <a:r>
            <a:rPr lang="en-PH"/>
            <a:t>Implicit and explicit casting.</a:t>
          </a:r>
          <a:endParaRPr lang="en-US"/>
        </a:p>
      </dgm:t>
    </dgm:pt>
    <dgm:pt modelId="{A93B4CCA-692D-4B30-8C57-2CE731FBB771}" type="parTrans" cxnId="{06CDB05B-222A-4DC7-BDE1-021AFA909FD4}">
      <dgm:prSet/>
      <dgm:spPr/>
      <dgm:t>
        <a:bodyPr/>
        <a:lstStyle/>
        <a:p>
          <a:endParaRPr lang="en-US"/>
        </a:p>
      </dgm:t>
    </dgm:pt>
    <dgm:pt modelId="{2B879C37-C1C7-4C5E-8714-CFC1257A1456}" type="sibTrans" cxnId="{06CDB05B-222A-4DC7-BDE1-021AFA909FD4}">
      <dgm:prSet/>
      <dgm:spPr/>
      <dgm:t>
        <a:bodyPr/>
        <a:lstStyle/>
        <a:p>
          <a:endParaRPr lang="en-US"/>
        </a:p>
      </dgm:t>
    </dgm:pt>
    <dgm:pt modelId="{E5F42D13-B4EC-4D5B-A716-35D7E33BC49D}">
      <dgm:prSet/>
      <dgm:spPr/>
      <dgm:t>
        <a:bodyPr/>
        <a:lstStyle/>
        <a:p>
          <a:r>
            <a:rPr lang="en-PH"/>
            <a:t>A nature of polymorphism.</a:t>
          </a:r>
          <a:endParaRPr lang="en-US"/>
        </a:p>
      </dgm:t>
    </dgm:pt>
    <dgm:pt modelId="{3703F267-5ABF-4719-A9E3-E0622E6198F8}" type="parTrans" cxnId="{7FFCD2C1-344E-4EE8-8C50-CFF7A6292A01}">
      <dgm:prSet/>
      <dgm:spPr/>
      <dgm:t>
        <a:bodyPr/>
        <a:lstStyle/>
        <a:p>
          <a:endParaRPr lang="en-US"/>
        </a:p>
      </dgm:t>
    </dgm:pt>
    <dgm:pt modelId="{F1C36557-7234-4730-8B61-274980F32DBA}" type="sibTrans" cxnId="{7FFCD2C1-344E-4EE8-8C50-CFF7A6292A01}">
      <dgm:prSet/>
      <dgm:spPr/>
      <dgm:t>
        <a:bodyPr/>
        <a:lstStyle/>
        <a:p>
          <a:endParaRPr lang="en-US"/>
        </a:p>
      </dgm:t>
    </dgm:pt>
    <dgm:pt modelId="{3C32B6BC-B3DF-4E16-A2EC-16543D4C4189}" type="pres">
      <dgm:prSet presAssocID="{1219BD5D-2276-4CB0-BAB7-0808CC810840}" presName="linear" presStyleCnt="0">
        <dgm:presLayoutVars>
          <dgm:animLvl val="lvl"/>
          <dgm:resizeHandles val="exact"/>
        </dgm:presLayoutVars>
      </dgm:prSet>
      <dgm:spPr/>
    </dgm:pt>
    <dgm:pt modelId="{E198B666-8436-46F3-9AC7-CDC7E4E49EFA}" type="pres">
      <dgm:prSet presAssocID="{388B965E-8FCD-4D4E-8D0A-60BEAFADE7B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780F44-DE65-4185-A493-ABA5745EC9A7}" type="pres">
      <dgm:prSet presAssocID="{47D45D14-9BAF-47E9-8B10-5B007F4057AB}" presName="spacer" presStyleCnt="0"/>
      <dgm:spPr/>
    </dgm:pt>
    <dgm:pt modelId="{85F8EAA3-EAD1-4A2D-B1EB-3BC0D8044741}" type="pres">
      <dgm:prSet presAssocID="{48B16552-A2DA-4768-8CD5-BECE714324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523E789-1E01-4BE9-BFD2-911E37CC75D2}" type="pres">
      <dgm:prSet presAssocID="{2B879C37-C1C7-4C5E-8714-CFC1257A1456}" presName="spacer" presStyleCnt="0"/>
      <dgm:spPr/>
    </dgm:pt>
    <dgm:pt modelId="{BE82C799-F22A-4C8C-A0E8-0CFDFD988ACC}" type="pres">
      <dgm:prSet presAssocID="{E5F42D13-B4EC-4D5B-A716-35D7E33BC49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4314D23-664D-4E02-BB10-8027C4A58761}" type="presOf" srcId="{48B16552-A2DA-4768-8CD5-BECE714324B5}" destId="{85F8EAA3-EAD1-4A2D-B1EB-3BC0D8044741}" srcOrd="0" destOrd="0" presId="urn:microsoft.com/office/officeart/2005/8/layout/vList2"/>
    <dgm:cxn modelId="{06CDB05B-222A-4DC7-BDE1-021AFA909FD4}" srcId="{1219BD5D-2276-4CB0-BAB7-0808CC810840}" destId="{48B16552-A2DA-4768-8CD5-BECE714324B5}" srcOrd="1" destOrd="0" parTransId="{A93B4CCA-692D-4B30-8C57-2CE731FBB771}" sibTransId="{2B879C37-C1C7-4C5E-8714-CFC1257A1456}"/>
    <dgm:cxn modelId="{1C795743-B9DF-4A9C-8903-985DABCE28B9}" srcId="{1219BD5D-2276-4CB0-BAB7-0808CC810840}" destId="{388B965E-8FCD-4D4E-8D0A-60BEAFADE7B1}" srcOrd="0" destOrd="0" parTransId="{690E0290-57F3-4410-A739-709FA4416C75}" sibTransId="{47D45D14-9BAF-47E9-8B10-5B007F4057AB}"/>
    <dgm:cxn modelId="{D656E67D-4E7C-40BB-B215-B0BF10AECEF3}" type="presOf" srcId="{E5F42D13-B4EC-4D5B-A716-35D7E33BC49D}" destId="{BE82C799-F22A-4C8C-A0E8-0CFDFD988ACC}" srcOrd="0" destOrd="0" presId="urn:microsoft.com/office/officeart/2005/8/layout/vList2"/>
    <dgm:cxn modelId="{BE47EF96-C3FA-4D0C-9A52-2775F56A9F1E}" type="presOf" srcId="{1219BD5D-2276-4CB0-BAB7-0808CC810840}" destId="{3C32B6BC-B3DF-4E16-A2EC-16543D4C4189}" srcOrd="0" destOrd="0" presId="urn:microsoft.com/office/officeart/2005/8/layout/vList2"/>
    <dgm:cxn modelId="{7FFCD2C1-344E-4EE8-8C50-CFF7A6292A01}" srcId="{1219BD5D-2276-4CB0-BAB7-0808CC810840}" destId="{E5F42D13-B4EC-4D5B-A716-35D7E33BC49D}" srcOrd="2" destOrd="0" parTransId="{3703F267-5ABF-4719-A9E3-E0622E6198F8}" sibTransId="{F1C36557-7234-4730-8B61-274980F32DBA}"/>
    <dgm:cxn modelId="{5D0F30D1-7703-4940-A29A-3807587B98AB}" type="presOf" srcId="{388B965E-8FCD-4D4E-8D0A-60BEAFADE7B1}" destId="{E198B666-8436-46F3-9AC7-CDC7E4E49EFA}" srcOrd="0" destOrd="0" presId="urn:microsoft.com/office/officeart/2005/8/layout/vList2"/>
    <dgm:cxn modelId="{BF9B130F-D3B9-4D5F-A66B-9DB42ED33665}" type="presParOf" srcId="{3C32B6BC-B3DF-4E16-A2EC-16543D4C4189}" destId="{E198B666-8436-46F3-9AC7-CDC7E4E49EFA}" srcOrd="0" destOrd="0" presId="urn:microsoft.com/office/officeart/2005/8/layout/vList2"/>
    <dgm:cxn modelId="{BF9254C5-32BE-4FC3-8C3C-BE19806E9F5E}" type="presParOf" srcId="{3C32B6BC-B3DF-4E16-A2EC-16543D4C4189}" destId="{99780F44-DE65-4185-A493-ABA5745EC9A7}" srcOrd="1" destOrd="0" presId="urn:microsoft.com/office/officeart/2005/8/layout/vList2"/>
    <dgm:cxn modelId="{4E3B75C9-D9C8-4E20-BCEA-AE965973AA27}" type="presParOf" srcId="{3C32B6BC-B3DF-4E16-A2EC-16543D4C4189}" destId="{85F8EAA3-EAD1-4A2D-B1EB-3BC0D8044741}" srcOrd="2" destOrd="0" presId="urn:microsoft.com/office/officeart/2005/8/layout/vList2"/>
    <dgm:cxn modelId="{9FC19925-4071-46BA-8706-B25C6F58FD02}" type="presParOf" srcId="{3C32B6BC-B3DF-4E16-A2EC-16543D4C4189}" destId="{7523E789-1E01-4BE9-BFD2-911E37CC75D2}" srcOrd="3" destOrd="0" presId="urn:microsoft.com/office/officeart/2005/8/layout/vList2"/>
    <dgm:cxn modelId="{9D793D6C-E944-4388-80D8-B3EC75E5E00D}" type="presParOf" srcId="{3C32B6BC-B3DF-4E16-A2EC-16543D4C4189}" destId="{BE82C799-F22A-4C8C-A0E8-0CFDFD988AC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71F32-A464-4C3B-80B9-FDA26E45FC8B}">
      <dsp:nvSpPr>
        <dsp:cNvPr id="0" name=""/>
        <dsp:cNvSpPr/>
      </dsp:nvSpPr>
      <dsp:spPr>
        <a:xfrm>
          <a:off x="0" y="56879"/>
          <a:ext cx="6002110" cy="11647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100" kern="1200"/>
            <a:t>Overloading – resolved at compile time</a:t>
          </a:r>
          <a:endParaRPr lang="en-US" sz="2100" kern="1200"/>
        </a:p>
      </dsp:txBody>
      <dsp:txXfrm>
        <a:off x="56859" y="113738"/>
        <a:ext cx="5888392" cy="1051053"/>
      </dsp:txXfrm>
    </dsp:sp>
    <dsp:sp modelId="{F31428DC-758F-45EF-BF01-EF7AA18CE928}">
      <dsp:nvSpPr>
        <dsp:cNvPr id="0" name=""/>
        <dsp:cNvSpPr/>
      </dsp:nvSpPr>
      <dsp:spPr>
        <a:xfrm>
          <a:off x="0" y="1282131"/>
          <a:ext cx="6002110" cy="1164771"/>
        </a:xfrm>
        <a:prstGeom prst="roundRect">
          <a:avLst/>
        </a:prstGeom>
        <a:solidFill>
          <a:schemeClr val="accent5">
            <a:hueOff val="-762663"/>
            <a:satOff val="209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100" kern="1200"/>
            <a:t>Overriding – resolved at run time</a:t>
          </a:r>
          <a:endParaRPr lang="en-US" sz="2100" kern="1200"/>
        </a:p>
      </dsp:txBody>
      <dsp:txXfrm>
        <a:off x="56859" y="1338990"/>
        <a:ext cx="5888392" cy="1051053"/>
      </dsp:txXfrm>
    </dsp:sp>
    <dsp:sp modelId="{19792F30-68BA-42F0-937B-CEE1956DF04D}">
      <dsp:nvSpPr>
        <dsp:cNvPr id="0" name=""/>
        <dsp:cNvSpPr/>
      </dsp:nvSpPr>
      <dsp:spPr>
        <a:xfrm>
          <a:off x="0" y="2507382"/>
          <a:ext cx="6002110" cy="1164771"/>
        </a:xfrm>
        <a:prstGeom prst="roundRect">
          <a:avLst/>
        </a:prstGeom>
        <a:solidFill>
          <a:schemeClr val="accent5">
            <a:hueOff val="-1525325"/>
            <a:satOff val="418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100" kern="1200"/>
            <a:t>Private, final and static methods and variables uses static binding and bonded by compiler</a:t>
          </a:r>
          <a:endParaRPr lang="en-US" sz="2100" kern="1200"/>
        </a:p>
      </dsp:txBody>
      <dsp:txXfrm>
        <a:off x="56859" y="2564241"/>
        <a:ext cx="5888392" cy="10510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8B666-8436-46F3-9AC7-CDC7E4E49EFA}">
      <dsp:nvSpPr>
        <dsp:cNvPr id="0" name=""/>
        <dsp:cNvSpPr/>
      </dsp:nvSpPr>
      <dsp:spPr>
        <a:xfrm>
          <a:off x="0" y="34997"/>
          <a:ext cx="6002110" cy="1179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100" kern="1200"/>
            <a:t>One object reference can be typecast into another object reference. This is called casting object.</a:t>
          </a:r>
          <a:endParaRPr lang="en-US" sz="2100" kern="1200"/>
        </a:p>
      </dsp:txBody>
      <dsp:txXfrm>
        <a:off x="57572" y="92569"/>
        <a:ext cx="5886966" cy="1064216"/>
      </dsp:txXfrm>
    </dsp:sp>
    <dsp:sp modelId="{85F8EAA3-EAD1-4A2D-B1EB-3BC0D8044741}">
      <dsp:nvSpPr>
        <dsp:cNvPr id="0" name=""/>
        <dsp:cNvSpPr/>
      </dsp:nvSpPr>
      <dsp:spPr>
        <a:xfrm>
          <a:off x="0" y="1274837"/>
          <a:ext cx="6002110" cy="1179360"/>
        </a:xfrm>
        <a:prstGeom prst="roundRect">
          <a:avLst/>
        </a:prstGeom>
        <a:solidFill>
          <a:schemeClr val="accent2">
            <a:hueOff val="-747456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100" kern="1200"/>
            <a:t>Implicit and explicit casting.</a:t>
          </a:r>
          <a:endParaRPr lang="en-US" sz="2100" kern="1200"/>
        </a:p>
      </dsp:txBody>
      <dsp:txXfrm>
        <a:off x="57572" y="1332409"/>
        <a:ext cx="5886966" cy="1064216"/>
      </dsp:txXfrm>
    </dsp:sp>
    <dsp:sp modelId="{BE82C799-F22A-4C8C-A0E8-0CFDFD988ACC}">
      <dsp:nvSpPr>
        <dsp:cNvPr id="0" name=""/>
        <dsp:cNvSpPr/>
      </dsp:nvSpPr>
      <dsp:spPr>
        <a:xfrm>
          <a:off x="0" y="2514677"/>
          <a:ext cx="6002110" cy="1179360"/>
        </a:xfrm>
        <a:prstGeom prst="roundRect">
          <a:avLst/>
        </a:prstGeom>
        <a:solidFill>
          <a:schemeClr val="accent2">
            <a:hueOff val="-1494911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100" kern="1200"/>
            <a:t>A nature of polymorphism.</a:t>
          </a:r>
          <a:endParaRPr lang="en-US" sz="2100" kern="1200"/>
        </a:p>
      </dsp:txBody>
      <dsp:txXfrm>
        <a:off x="57572" y="2572249"/>
        <a:ext cx="5886966" cy="1064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9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47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3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7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3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3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3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9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9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0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9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9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08BFE-DD74-A967-A870-853A5C415E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34" b="1904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1DCBF9-FA6C-BE5E-3076-F9B509DCF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5170" y="3710349"/>
            <a:ext cx="5948679" cy="1701570"/>
          </a:xfrm>
        </p:spPr>
        <p:txBody>
          <a:bodyPr anchor="b">
            <a:normAutofit fontScale="90000"/>
          </a:bodyPr>
          <a:lstStyle/>
          <a:p>
            <a:r>
              <a:rPr lang="en-US" sz="4400"/>
              <a:t>Module 3 </a:t>
            </a:r>
            <a:r>
              <a:rPr lang="en-US" sz="4400" dirty="0"/>
              <a:t>–Java Inheritance and Polymorphism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3EB2-CADB-4F34-9F15-DB781ADB3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Lecturer: Jay A. Abaleta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22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1EA7FA8-6652-4CC5-90F4-3D48CAC0C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54D48-2358-48A4-A306-4C3675CF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PH" dirty="0">
                <a:latin typeface="Abadi" panose="020B0604020104020204" pitchFamily="34" charset="0"/>
              </a:rPr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2D328-2D19-47A0-9007-BA9743679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5234271" cy="41633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/>
              <a:t>Polymorphism is considered one of the important features of Object-Oriented Programming.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/>
              <a:t>Polymorphism allows us to perform a single action in different ways. In other words, polymorphism allows you to define one interface and have multiple implementations.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/>
              <a:t> The word “poly” means many and “morphs” means forms, So it means many forms.</a:t>
            </a:r>
            <a:endParaRPr lang="en-PH" sz="2000" dirty="0">
              <a:latin typeface="Abadi" panose="020B0604020104020204" pitchFamily="34" charset="0"/>
            </a:endParaRPr>
          </a:p>
        </p:txBody>
      </p:sp>
      <p:pic>
        <p:nvPicPr>
          <p:cNvPr id="29" name="Picture 15" descr="Computer script on a screen">
            <a:extLst>
              <a:ext uri="{FF2B5EF4-FFF2-40B4-BE49-F238E27FC236}">
                <a16:creationId xmlns:a16="http://schemas.microsoft.com/office/drawing/2014/main" id="{9640E644-77B2-09A2-D2AD-993C9453B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30" b="-3"/>
          <a:stretch/>
        </p:blipFill>
        <p:spPr>
          <a:xfrm>
            <a:off x="6573962" y="2013626"/>
            <a:ext cx="4488714" cy="3576825"/>
          </a:xfrm>
          <a:custGeom>
            <a:avLst/>
            <a:gdLst/>
            <a:ahLst/>
            <a:cxnLst/>
            <a:rect l="l" t="t" r="r" b="b"/>
            <a:pathLst>
              <a:path w="4488714" h="3576825">
                <a:moveTo>
                  <a:pt x="713492" y="15"/>
                </a:moveTo>
                <a:cubicBezTo>
                  <a:pt x="723739" y="278"/>
                  <a:pt x="734339" y="3967"/>
                  <a:pt x="743942" y="5139"/>
                </a:cubicBezTo>
                <a:cubicBezTo>
                  <a:pt x="955929" y="31374"/>
                  <a:pt x="1167914" y="59717"/>
                  <a:pt x="1380134" y="84780"/>
                </a:cubicBezTo>
                <a:cubicBezTo>
                  <a:pt x="1578535" y="108204"/>
                  <a:pt x="1778340" y="113591"/>
                  <a:pt x="1977677" y="125771"/>
                </a:cubicBezTo>
                <a:cubicBezTo>
                  <a:pt x="2218942" y="140529"/>
                  <a:pt x="2459740" y="161377"/>
                  <a:pt x="2699600" y="194169"/>
                </a:cubicBezTo>
                <a:cubicBezTo>
                  <a:pt x="2866144" y="217126"/>
                  <a:pt x="3034328" y="233053"/>
                  <a:pt x="3203214" y="214783"/>
                </a:cubicBezTo>
                <a:cubicBezTo>
                  <a:pt x="3211646" y="213845"/>
                  <a:pt x="3221250" y="210801"/>
                  <a:pt x="3228277" y="213845"/>
                </a:cubicBezTo>
                <a:cubicBezTo>
                  <a:pt x="3310262" y="248045"/>
                  <a:pt x="3399740" y="223449"/>
                  <a:pt x="3484768" y="244999"/>
                </a:cubicBezTo>
                <a:cubicBezTo>
                  <a:pt x="3462984" y="328154"/>
                  <a:pt x="3369523" y="321361"/>
                  <a:pt x="3316820" y="378984"/>
                </a:cubicBezTo>
                <a:cubicBezTo>
                  <a:pt x="3402785" y="401939"/>
                  <a:pt x="3480084" y="425129"/>
                  <a:pt x="3558554" y="442462"/>
                </a:cubicBezTo>
                <a:cubicBezTo>
                  <a:pt x="3641709" y="460733"/>
                  <a:pt x="3712214" y="510158"/>
                  <a:pt x="3793494" y="532176"/>
                </a:cubicBezTo>
                <a:cubicBezTo>
                  <a:pt x="3810829" y="536861"/>
                  <a:pt x="3831676" y="553257"/>
                  <a:pt x="3837766" y="569186"/>
                </a:cubicBezTo>
                <a:cubicBezTo>
                  <a:pt x="3857442" y="620719"/>
                  <a:pt x="4250260" y="765244"/>
                  <a:pt x="4203881" y="811154"/>
                </a:cubicBezTo>
                <a:cubicBezTo>
                  <a:pt x="4184673" y="830128"/>
                  <a:pt x="4159844" y="843714"/>
                  <a:pt x="4133843" y="862453"/>
                </a:cubicBezTo>
                <a:cubicBezTo>
                  <a:pt x="4172962" y="897823"/>
                  <a:pt x="4216998" y="913283"/>
                  <a:pt x="4263846" y="923823"/>
                </a:cubicBezTo>
                <a:cubicBezTo>
                  <a:pt x="4277901" y="927103"/>
                  <a:pt x="4291721" y="933661"/>
                  <a:pt x="4293126" y="949590"/>
                </a:cubicBezTo>
                <a:cubicBezTo>
                  <a:pt x="4294531" y="966220"/>
                  <a:pt x="4280242" y="972778"/>
                  <a:pt x="4268297" y="980509"/>
                </a:cubicBezTo>
                <a:cubicBezTo>
                  <a:pt x="4251666" y="991283"/>
                  <a:pt x="4235503" y="1000654"/>
                  <a:pt x="4214422" y="1002059"/>
                </a:cubicBezTo>
                <a:cubicBezTo>
                  <a:pt x="4179754" y="1004167"/>
                  <a:pt x="4163124" y="1034149"/>
                  <a:pt x="4142980" y="1056636"/>
                </a:cubicBezTo>
                <a:cubicBezTo>
                  <a:pt x="4131736" y="1069286"/>
                  <a:pt x="4126114" y="1094817"/>
                  <a:pt x="4145790" y="1099268"/>
                </a:cubicBezTo>
                <a:cubicBezTo>
                  <a:pt x="4193106" y="1110043"/>
                  <a:pt x="4189358" y="1141197"/>
                  <a:pt x="4188188" y="1176567"/>
                </a:cubicBezTo>
                <a:cubicBezTo>
                  <a:pt x="4186548" y="1220370"/>
                  <a:pt x="4158673" y="1240514"/>
                  <a:pt x="4124474" y="1257380"/>
                </a:cubicBezTo>
                <a:cubicBezTo>
                  <a:pt x="4112762" y="1263235"/>
                  <a:pt x="4096132" y="1263000"/>
                  <a:pt x="4091680" y="1281271"/>
                </a:cubicBezTo>
                <a:cubicBezTo>
                  <a:pt x="4110888" y="1298606"/>
                  <a:pt x="4134312" y="1284551"/>
                  <a:pt x="4154926" y="1289469"/>
                </a:cubicBezTo>
                <a:cubicBezTo>
                  <a:pt x="4172025" y="1293452"/>
                  <a:pt x="4200368" y="1291344"/>
                  <a:pt x="4176944" y="1323200"/>
                </a:cubicBezTo>
                <a:cubicBezTo>
                  <a:pt x="4170150" y="1332335"/>
                  <a:pt x="4178114" y="1339363"/>
                  <a:pt x="4186782" y="1340066"/>
                </a:cubicBezTo>
                <a:cubicBezTo>
                  <a:pt x="4256117" y="1347327"/>
                  <a:pt x="4224260" y="1411743"/>
                  <a:pt x="4246513" y="1445708"/>
                </a:cubicBezTo>
                <a:cubicBezTo>
                  <a:pt x="4252602" y="1455076"/>
                  <a:pt x="4246044" y="1471239"/>
                  <a:pt x="4236440" y="1475221"/>
                </a:cubicBezTo>
                <a:cubicBezTo>
                  <a:pt x="4175069" y="1501456"/>
                  <a:pt x="4166637" y="1563998"/>
                  <a:pt x="4136888" y="1617873"/>
                </a:cubicBezTo>
                <a:cubicBezTo>
                  <a:pt x="4169214" y="1639188"/>
                  <a:pt x="4207863" y="1643873"/>
                  <a:pt x="4242764" y="1657693"/>
                </a:cubicBezTo>
                <a:cubicBezTo>
                  <a:pt x="4279072" y="1672216"/>
                  <a:pt x="4279072" y="1682991"/>
                  <a:pt x="4249089" y="1725153"/>
                </a:cubicBezTo>
                <a:cubicBezTo>
                  <a:pt x="4327090" y="1734290"/>
                  <a:pt x="4327090" y="1734290"/>
                  <a:pt x="4302964" y="1800579"/>
                </a:cubicBezTo>
                <a:cubicBezTo>
                  <a:pt x="4368318" y="1806669"/>
                  <a:pt x="4411417" y="1838057"/>
                  <a:pt x="4421488" y="1906689"/>
                </a:cubicBezTo>
                <a:cubicBezTo>
                  <a:pt x="4426408" y="1939951"/>
                  <a:pt x="4455922" y="1955644"/>
                  <a:pt x="4488714" y="1977897"/>
                </a:cubicBezTo>
                <a:cubicBezTo>
                  <a:pt x="4447958" y="1999448"/>
                  <a:pt x="4420318" y="2044421"/>
                  <a:pt x="4372767" y="1996870"/>
                </a:cubicBezTo>
                <a:cubicBezTo>
                  <a:pt x="4355434" y="1979537"/>
                  <a:pt x="4357072" y="2001555"/>
                  <a:pt x="4354731" y="2007880"/>
                </a:cubicBezTo>
                <a:cubicBezTo>
                  <a:pt x="4349110" y="2023339"/>
                  <a:pt x="4360820" y="2033646"/>
                  <a:pt x="4368551" y="2045357"/>
                </a:cubicBezTo>
                <a:cubicBezTo>
                  <a:pt x="4376046" y="2057070"/>
                  <a:pt x="4384948" y="2069484"/>
                  <a:pt x="4387056" y="2082603"/>
                </a:cubicBezTo>
                <a:cubicBezTo>
                  <a:pt x="4388460" y="2091738"/>
                  <a:pt x="4381668" y="2105088"/>
                  <a:pt x="4374173" y="2111882"/>
                </a:cubicBezTo>
                <a:cubicBezTo>
                  <a:pt x="4334820" y="2147720"/>
                  <a:pt x="4358244" y="2228299"/>
                  <a:pt x="4283756" y="2238606"/>
                </a:cubicBezTo>
                <a:cubicBezTo>
                  <a:pt x="4250260" y="2243289"/>
                  <a:pt x="4234098" y="2272804"/>
                  <a:pt x="4209503" y="2288966"/>
                </a:cubicBezTo>
                <a:cubicBezTo>
                  <a:pt x="4124006" y="2345418"/>
                  <a:pt x="4066851" y="2418032"/>
                  <a:pt x="4040383" y="2517817"/>
                </a:cubicBezTo>
                <a:cubicBezTo>
                  <a:pt x="4033122" y="2545457"/>
                  <a:pt x="4005246" y="2567711"/>
                  <a:pt x="3987210" y="2592071"/>
                </a:cubicBezTo>
                <a:cubicBezTo>
                  <a:pt x="3995878" y="2609873"/>
                  <a:pt x="4043193" y="2571458"/>
                  <a:pt x="4026563" y="2618305"/>
                </a:cubicBezTo>
                <a:cubicBezTo>
                  <a:pt x="4013914" y="2653442"/>
                  <a:pt x="3981588" y="2675226"/>
                  <a:pt x="3951137" y="2696074"/>
                </a:cubicBezTo>
                <a:cubicBezTo>
                  <a:pt x="3916470" y="2719731"/>
                  <a:pt x="3878055" y="2738704"/>
                  <a:pt x="3862360" y="2782506"/>
                </a:cubicBezTo>
                <a:cubicBezTo>
                  <a:pt x="3859081" y="2791877"/>
                  <a:pt x="3848540" y="2801714"/>
                  <a:pt x="3839172" y="2805463"/>
                </a:cubicBezTo>
                <a:cubicBezTo>
                  <a:pt x="3350549" y="3576343"/>
                  <a:pt x="2147734" y="3581495"/>
                  <a:pt x="2009066" y="3576107"/>
                </a:cubicBezTo>
                <a:cubicBezTo>
                  <a:pt x="1841116" y="3569315"/>
                  <a:pt x="1682302" y="3521764"/>
                  <a:pt x="1526534" y="3462502"/>
                </a:cubicBezTo>
                <a:cubicBezTo>
                  <a:pt x="1460712" y="3437439"/>
                  <a:pt x="1399577" y="3401835"/>
                  <a:pt x="1335628" y="3374195"/>
                </a:cubicBezTo>
                <a:cubicBezTo>
                  <a:pt x="1247321" y="3336013"/>
                  <a:pt x="1179158" y="3263165"/>
                  <a:pt x="1091084" y="3232479"/>
                </a:cubicBezTo>
                <a:cubicBezTo>
                  <a:pt x="1000434" y="3200857"/>
                  <a:pt x="922901" y="3143000"/>
                  <a:pt x="829673" y="3118405"/>
                </a:cubicBezTo>
                <a:cubicBezTo>
                  <a:pt x="780484" y="3105288"/>
                  <a:pt x="732933" y="3081631"/>
                  <a:pt x="740662" y="3013935"/>
                </a:cubicBezTo>
                <a:cubicBezTo>
                  <a:pt x="742771" y="2994727"/>
                  <a:pt x="729888" y="2979034"/>
                  <a:pt x="709509" y="2984656"/>
                </a:cubicBezTo>
                <a:cubicBezTo>
                  <a:pt x="670626" y="2995196"/>
                  <a:pt x="653058" y="2967321"/>
                  <a:pt x="631507" y="2946474"/>
                </a:cubicBezTo>
                <a:cubicBezTo>
                  <a:pt x="593093" y="2909465"/>
                  <a:pt x="556552" y="2870113"/>
                  <a:pt x="495415" y="2864022"/>
                </a:cubicBezTo>
                <a:cubicBezTo>
                  <a:pt x="507126" y="2834976"/>
                  <a:pt x="527037" y="2839193"/>
                  <a:pt x="545308" y="2845283"/>
                </a:cubicBezTo>
                <a:cubicBezTo>
                  <a:pt x="593327" y="2861212"/>
                  <a:pt x="640877" y="2879248"/>
                  <a:pt x="688896" y="2895176"/>
                </a:cubicBezTo>
                <a:cubicBezTo>
                  <a:pt x="720284" y="2905483"/>
                  <a:pt x="751438" y="2920006"/>
                  <a:pt x="793367" y="2908527"/>
                </a:cubicBezTo>
                <a:cubicBezTo>
                  <a:pt x="757294" y="2849968"/>
                  <a:pt x="695923" y="2839427"/>
                  <a:pt x="646265" y="2821391"/>
                </a:cubicBezTo>
                <a:cubicBezTo>
                  <a:pt x="584192" y="2798670"/>
                  <a:pt x="547651" y="2755803"/>
                  <a:pt x="503847" y="2708019"/>
                </a:cubicBezTo>
                <a:cubicBezTo>
                  <a:pt x="549524" y="2696541"/>
                  <a:pt x="577867" y="2731678"/>
                  <a:pt x="613705" y="2729803"/>
                </a:cubicBezTo>
                <a:cubicBezTo>
                  <a:pt x="615580" y="2723714"/>
                  <a:pt x="618859" y="2714813"/>
                  <a:pt x="618390" y="2714577"/>
                </a:cubicBezTo>
                <a:cubicBezTo>
                  <a:pt x="559831" y="2688343"/>
                  <a:pt x="532425" y="2639153"/>
                  <a:pt x="523289" y="2579656"/>
                </a:cubicBezTo>
                <a:cubicBezTo>
                  <a:pt x="518605" y="2548972"/>
                  <a:pt x="497289" y="2539368"/>
                  <a:pt x="476207" y="2525313"/>
                </a:cubicBezTo>
                <a:cubicBezTo>
                  <a:pt x="402656" y="2475421"/>
                  <a:pt x="324889" y="2430213"/>
                  <a:pt x="264455" y="2361581"/>
                </a:cubicBezTo>
                <a:cubicBezTo>
                  <a:pt x="334259" y="2370716"/>
                  <a:pt x="390242" y="2415455"/>
                  <a:pt x="465433" y="2434663"/>
                </a:cubicBezTo>
                <a:cubicBezTo>
                  <a:pt x="405702" y="2359238"/>
                  <a:pt x="328402" y="2321058"/>
                  <a:pt x="257897" y="2275380"/>
                </a:cubicBezTo>
                <a:cubicBezTo>
                  <a:pt x="225806" y="2254533"/>
                  <a:pt x="196059" y="2227830"/>
                  <a:pt x="157174" y="2216586"/>
                </a:cubicBezTo>
                <a:cubicBezTo>
                  <a:pt x="143354" y="2212604"/>
                  <a:pt x="120633" y="2204172"/>
                  <a:pt x="131643" y="2181919"/>
                </a:cubicBezTo>
                <a:cubicBezTo>
                  <a:pt x="141011" y="2163415"/>
                  <a:pt x="159516" y="2169035"/>
                  <a:pt x="176382" y="2174423"/>
                </a:cubicBezTo>
                <a:cubicBezTo>
                  <a:pt x="216905" y="2187776"/>
                  <a:pt x="258834" y="2188009"/>
                  <a:pt x="313646" y="2187776"/>
                </a:cubicBezTo>
                <a:cubicBezTo>
                  <a:pt x="267735" y="2126639"/>
                  <a:pt x="183643" y="2144910"/>
                  <a:pt x="144292" y="2080728"/>
                </a:cubicBezTo>
                <a:cubicBezTo>
                  <a:pt x="193481" y="2069484"/>
                  <a:pt x="231428" y="2092674"/>
                  <a:pt x="271249" y="2097124"/>
                </a:cubicBezTo>
                <a:cubicBezTo>
                  <a:pt x="307321" y="2101106"/>
                  <a:pt x="316222" y="2090332"/>
                  <a:pt x="307790" y="2054961"/>
                </a:cubicBezTo>
                <a:cubicBezTo>
                  <a:pt x="294673" y="1999915"/>
                  <a:pt x="314349" y="1971806"/>
                  <a:pt x="366818" y="1986798"/>
                </a:cubicBezTo>
                <a:cubicBezTo>
                  <a:pt x="415539" y="2000852"/>
                  <a:pt x="420692" y="1980240"/>
                  <a:pt x="407575" y="1948852"/>
                </a:cubicBezTo>
                <a:cubicBezTo>
                  <a:pt x="388836" y="1903176"/>
                  <a:pt x="410151" y="1867805"/>
                  <a:pt x="424674" y="1829390"/>
                </a:cubicBezTo>
                <a:cubicBezTo>
                  <a:pt x="446928" y="1770831"/>
                  <a:pt x="437558" y="1742253"/>
                  <a:pt x="389539" y="1698685"/>
                </a:cubicBezTo>
                <a:cubicBezTo>
                  <a:pt x="362602" y="1674323"/>
                  <a:pt x="333557" y="1653711"/>
                  <a:pt x="294438" y="1632630"/>
                </a:cubicBezTo>
                <a:cubicBezTo>
                  <a:pt x="384620" y="1621152"/>
                  <a:pt x="289988" y="1582503"/>
                  <a:pt x="321844" y="1558376"/>
                </a:cubicBezTo>
                <a:cubicBezTo>
                  <a:pt x="385557" y="1548538"/>
                  <a:pt x="437558" y="1625368"/>
                  <a:pt x="524227" y="1603350"/>
                </a:cubicBezTo>
                <a:cubicBezTo>
                  <a:pt x="417179" y="1536825"/>
                  <a:pt x="298889" y="1515041"/>
                  <a:pt x="221356" y="1426500"/>
                </a:cubicBezTo>
                <a:cubicBezTo>
                  <a:pt x="239158" y="1406355"/>
                  <a:pt x="256960" y="1425094"/>
                  <a:pt x="272186" y="1417599"/>
                </a:cubicBezTo>
                <a:cubicBezTo>
                  <a:pt x="271717" y="1412914"/>
                  <a:pt x="272889" y="1405886"/>
                  <a:pt x="270077" y="1403779"/>
                </a:cubicBezTo>
                <a:cubicBezTo>
                  <a:pt x="212221" y="1355525"/>
                  <a:pt x="211283" y="1354355"/>
                  <a:pt x="273356" y="1318749"/>
                </a:cubicBezTo>
                <a:cubicBezTo>
                  <a:pt x="295141" y="1306335"/>
                  <a:pt x="293267" y="1295325"/>
                  <a:pt x="281790" y="1279632"/>
                </a:cubicBezTo>
                <a:cubicBezTo>
                  <a:pt x="273590" y="1268622"/>
                  <a:pt x="263753" y="1258784"/>
                  <a:pt x="268438" y="1234657"/>
                </a:cubicBezTo>
                <a:cubicBezTo>
                  <a:pt x="302402" y="1265578"/>
                  <a:pt x="466603" y="1255505"/>
                  <a:pt x="495649" y="1252226"/>
                </a:cubicBezTo>
                <a:cubicBezTo>
                  <a:pt x="528208" y="1248713"/>
                  <a:pt x="560299" y="1233721"/>
                  <a:pt x="594497" y="1241919"/>
                </a:cubicBezTo>
                <a:cubicBezTo>
                  <a:pt x="621903" y="1248479"/>
                  <a:pt x="748860" y="1311957"/>
                  <a:pt x="766898" y="1239109"/>
                </a:cubicBezTo>
                <a:cubicBezTo>
                  <a:pt x="767835" y="1235595"/>
                  <a:pt x="819132" y="1243794"/>
                  <a:pt x="846773" y="1247776"/>
                </a:cubicBezTo>
                <a:cubicBezTo>
                  <a:pt x="871134" y="1251055"/>
                  <a:pt x="898540" y="1265578"/>
                  <a:pt x="914936" y="1236532"/>
                </a:cubicBezTo>
                <a:cubicBezTo>
                  <a:pt x="924540" y="1219433"/>
                  <a:pt x="884954" y="1186405"/>
                  <a:pt x="849584" y="1183594"/>
                </a:cubicBezTo>
                <a:cubicBezTo>
                  <a:pt x="818898" y="1181017"/>
                  <a:pt x="786807" y="1177269"/>
                  <a:pt x="757528" y="1184296"/>
                </a:cubicBezTo>
                <a:cubicBezTo>
                  <a:pt x="721456" y="1192730"/>
                  <a:pt x="702014" y="1179144"/>
                  <a:pt x="691941" y="1149864"/>
                </a:cubicBezTo>
                <a:cubicBezTo>
                  <a:pt x="680698" y="1117539"/>
                  <a:pt x="659147" y="1102547"/>
                  <a:pt x="629400" y="1087555"/>
                </a:cubicBezTo>
                <a:cubicBezTo>
                  <a:pt x="557253" y="1051250"/>
                  <a:pt x="487920" y="1009321"/>
                  <a:pt x="408747" y="988239"/>
                </a:cubicBezTo>
                <a:cubicBezTo>
                  <a:pt x="393052" y="984022"/>
                  <a:pt x="375719" y="978400"/>
                  <a:pt x="368458" y="950527"/>
                </a:cubicBezTo>
                <a:cubicBezTo>
                  <a:pt x="582786" y="992220"/>
                  <a:pt x="778141" y="1100908"/>
                  <a:pt x="999262" y="1094583"/>
                </a:cubicBezTo>
                <a:cubicBezTo>
                  <a:pt x="938829" y="1060149"/>
                  <a:pt x="868792" y="1058276"/>
                  <a:pt x="804376" y="1034149"/>
                </a:cubicBezTo>
                <a:cubicBezTo>
                  <a:pt x="850053" y="1016113"/>
                  <a:pt x="892918" y="1034852"/>
                  <a:pt x="936252" y="1045159"/>
                </a:cubicBezTo>
                <a:cubicBezTo>
                  <a:pt x="972559" y="1053591"/>
                  <a:pt x="1005353" y="1054997"/>
                  <a:pt x="1009335" y="1004636"/>
                </a:cubicBezTo>
                <a:cubicBezTo>
                  <a:pt x="1007929" y="1001356"/>
                  <a:pt x="1008163" y="997141"/>
                  <a:pt x="1008398" y="993158"/>
                </a:cubicBezTo>
                <a:cubicBezTo>
                  <a:pt x="996216" y="972311"/>
                  <a:pt x="977244" y="961536"/>
                  <a:pt x="954757" y="955445"/>
                </a:cubicBezTo>
                <a:cubicBezTo>
                  <a:pt x="941171" y="951697"/>
                  <a:pt x="923135" y="946075"/>
                  <a:pt x="923368" y="931085"/>
                </a:cubicBezTo>
                <a:cubicBezTo>
                  <a:pt x="924071" y="875570"/>
                  <a:pt x="880738" y="859407"/>
                  <a:pt x="837403" y="843245"/>
                </a:cubicBezTo>
                <a:cubicBezTo>
                  <a:pt x="861530" y="815605"/>
                  <a:pt x="880503" y="835983"/>
                  <a:pt x="898774" y="833876"/>
                </a:cubicBezTo>
                <a:cubicBezTo>
                  <a:pt x="910720" y="832470"/>
                  <a:pt x="921495" y="829894"/>
                  <a:pt x="921495" y="815605"/>
                </a:cubicBezTo>
                <a:cubicBezTo>
                  <a:pt x="921729" y="803658"/>
                  <a:pt x="916107" y="790072"/>
                  <a:pt x="904396" y="789839"/>
                </a:cubicBezTo>
                <a:cubicBezTo>
                  <a:pt x="831079" y="787730"/>
                  <a:pt x="790556" y="710900"/>
                  <a:pt x="714428" y="710666"/>
                </a:cubicBezTo>
                <a:cubicBezTo>
                  <a:pt x="668986" y="710666"/>
                  <a:pt x="738086" y="667332"/>
                  <a:pt x="699672" y="649295"/>
                </a:cubicBezTo>
                <a:cubicBezTo>
                  <a:pt x="691238" y="645313"/>
                  <a:pt x="721690" y="639224"/>
                  <a:pt x="735276" y="640160"/>
                </a:cubicBezTo>
                <a:cubicBezTo>
                  <a:pt x="748627" y="641097"/>
                  <a:pt x="760573" y="652574"/>
                  <a:pt x="776736" y="644376"/>
                </a:cubicBezTo>
                <a:cubicBezTo>
                  <a:pt x="785637" y="615097"/>
                  <a:pt x="762682" y="604322"/>
                  <a:pt x="743708" y="596123"/>
                </a:cubicBezTo>
                <a:cubicBezTo>
                  <a:pt x="699905" y="577150"/>
                  <a:pt x="657274" y="554195"/>
                  <a:pt x="609255" y="547401"/>
                </a:cubicBezTo>
                <a:cubicBezTo>
                  <a:pt x="592156" y="545059"/>
                  <a:pt x="633850" y="513671"/>
                  <a:pt x="642048" y="502662"/>
                </a:cubicBezTo>
                <a:cubicBezTo>
                  <a:pt x="448801" y="386949"/>
                  <a:pt x="216437" y="392804"/>
                  <a:pt x="0" y="299342"/>
                </a:cubicBezTo>
                <a:cubicBezTo>
                  <a:pt x="47785" y="281073"/>
                  <a:pt x="82921" y="294424"/>
                  <a:pt x="115480" y="297235"/>
                </a:cubicBezTo>
                <a:cubicBezTo>
                  <a:pt x="196760" y="304261"/>
                  <a:pt x="277105" y="318784"/>
                  <a:pt x="358151" y="327451"/>
                </a:cubicBezTo>
                <a:cubicBezTo>
                  <a:pt x="397971" y="331667"/>
                  <a:pt x="434981" y="347596"/>
                  <a:pt x="479486" y="322299"/>
                </a:cubicBezTo>
                <a:cubicBezTo>
                  <a:pt x="509235" y="305433"/>
                  <a:pt x="556786" y="323703"/>
                  <a:pt x="593327" y="338695"/>
                </a:cubicBezTo>
                <a:cubicBezTo>
                  <a:pt x="623543" y="351109"/>
                  <a:pt x="652355" y="354388"/>
                  <a:pt x="692410" y="338695"/>
                </a:cubicBezTo>
                <a:cubicBezTo>
                  <a:pt x="656103" y="329091"/>
                  <a:pt x="628228" y="320659"/>
                  <a:pt x="599651" y="314802"/>
                </a:cubicBezTo>
                <a:cubicBezTo>
                  <a:pt x="576930" y="310118"/>
                  <a:pt x="631040" y="291144"/>
                  <a:pt x="658679" y="293487"/>
                </a:cubicBezTo>
                <a:cubicBezTo>
                  <a:pt x="697329" y="296766"/>
                  <a:pt x="675545" y="284586"/>
                  <a:pt x="668986" y="267720"/>
                </a:cubicBezTo>
                <a:cubicBezTo>
                  <a:pt x="661959" y="249684"/>
                  <a:pt x="682806" y="244063"/>
                  <a:pt x="695923" y="247810"/>
                </a:cubicBezTo>
                <a:cubicBezTo>
                  <a:pt x="746284" y="262568"/>
                  <a:pt x="796411" y="236567"/>
                  <a:pt x="848413" y="257649"/>
                </a:cubicBezTo>
                <a:cubicBezTo>
                  <a:pt x="835295" y="205647"/>
                  <a:pt x="806952" y="182926"/>
                  <a:pt x="747690" y="175664"/>
                </a:cubicBezTo>
                <a:cubicBezTo>
                  <a:pt x="725437" y="172854"/>
                  <a:pt x="702248" y="177070"/>
                  <a:pt x="683040" y="162078"/>
                </a:cubicBezTo>
                <a:cubicBezTo>
                  <a:pt x="672030" y="153413"/>
                  <a:pt x="659616" y="143106"/>
                  <a:pt x="668283" y="127177"/>
                </a:cubicBezTo>
                <a:cubicBezTo>
                  <a:pt x="674373" y="115933"/>
                  <a:pt x="687491" y="115933"/>
                  <a:pt x="698266" y="119682"/>
                </a:cubicBezTo>
                <a:cubicBezTo>
                  <a:pt x="746519" y="136313"/>
                  <a:pt x="796880" y="142403"/>
                  <a:pt x="847241" y="148494"/>
                </a:cubicBezTo>
                <a:cubicBezTo>
                  <a:pt x="854972" y="149430"/>
                  <a:pt x="863637" y="152476"/>
                  <a:pt x="872305" y="137015"/>
                </a:cubicBezTo>
                <a:cubicBezTo>
                  <a:pt x="778141" y="111951"/>
                  <a:pt x="688662" y="76347"/>
                  <a:pt x="591921" y="62527"/>
                </a:cubicBezTo>
                <a:cubicBezTo>
                  <a:pt x="593327" y="55969"/>
                  <a:pt x="594732" y="49410"/>
                  <a:pt x="596138" y="42852"/>
                </a:cubicBezTo>
                <a:cubicBezTo>
                  <a:pt x="671796" y="52220"/>
                  <a:pt x="747456" y="61590"/>
                  <a:pt x="843025" y="73303"/>
                </a:cubicBezTo>
                <a:cubicBezTo>
                  <a:pt x="784231" y="36058"/>
                  <a:pt x="728717" y="48473"/>
                  <a:pt x="685149" y="15446"/>
                </a:cubicBezTo>
                <a:cubicBezTo>
                  <a:pt x="693347" y="2914"/>
                  <a:pt x="703244" y="-249"/>
                  <a:pt x="713492" y="15"/>
                </a:cubicBez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E422ED-2CEE-4799-83DA-56BEDE72D10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OBJECT-ORIENTED PROGRAMMING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C2681E-D52E-4C62-858F-D8B6F2EC529A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600">
                <a:solidFill>
                  <a:schemeClr val="bg1"/>
                </a:solidFill>
              </a:rPr>
              <a:t>Course Code: CCOBJPGL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76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4D48-2358-48A4-A306-4C3675CF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PH" sz="4000">
                <a:latin typeface="Abadi" panose="020B0604020104020204" pitchFamily="34" charset="0"/>
              </a:rPr>
              <a:t>Types of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2D328-2D19-47A0-9007-BA9743679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PH" sz="2000">
                <a:latin typeface="Abadi" panose="020B0604020104020204" pitchFamily="34" charset="0"/>
              </a:rPr>
              <a:t>Compile-time (static binding) – the object type is resolved at compilation of code</a:t>
            </a:r>
          </a:p>
          <a:p>
            <a:pPr marL="514350" indent="-514350">
              <a:buFont typeface="+mj-lt"/>
              <a:buAutoNum type="arabicPeriod"/>
            </a:pPr>
            <a:endParaRPr lang="en-PH" sz="2000">
              <a:latin typeface="Abadi" panose="020B06040201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PH" sz="2000">
                <a:latin typeface="Abadi" panose="020B0604020104020204" pitchFamily="34" charset="0"/>
              </a:rPr>
              <a:t>Run-time (dynamic binding) – the object type is resolved at runtime, not during compilation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E422ED-2CEE-4799-83DA-56BEDE72D10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OBJECT-ORIENTED PROGRAMMING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C2681E-D52E-4C62-858F-D8B6F2EC529A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600">
                <a:solidFill>
                  <a:schemeClr val="bg1"/>
                </a:solidFill>
              </a:rPr>
              <a:t>Course Code: CCOBJPGL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C8511-C720-6DA5-5990-E77529084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1181100"/>
            <a:ext cx="52673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73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D34116-2FAD-48F0-B557-6AC93523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PH" sz="4000">
                <a:latin typeface="Abadi" panose="020B0604020104020204" pitchFamily="34" charset="0"/>
              </a:rPr>
              <a:t>Note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2249499-E992-2B1B-001B-F7AC18F4A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79" r="38627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E422ED-2CEE-4799-83DA-56BEDE72D10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OBJECT-ORIENTED PROGRAMMING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  <a:cs typeface="Aharoni" panose="020B0604020202020204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C2681E-D52E-4C62-858F-D8B6F2EC529A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Course Code: CCOBJPGL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6C44F21-054E-F162-D8E2-F0FF7E3C43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35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4D48-2358-48A4-A306-4C3675CF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PH" sz="4000">
                <a:latin typeface="Abadi" panose="020B0604020104020204" pitchFamily="34" charset="0"/>
              </a:rPr>
              <a:t>Typecasting objects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10DD2B3-9187-81E1-F525-886C3ED1D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53" r="8975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E422ED-2CEE-4799-83DA-56BEDE72D10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OBJECT-ORIENTED PROGRAMMING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C2681E-D52E-4C62-858F-D8B6F2EC529A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600">
                <a:solidFill>
                  <a:schemeClr val="bg1"/>
                </a:solidFill>
              </a:rPr>
              <a:t>Course Code: CCOBJPGL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1781B7E3-0E99-8C01-7BFF-FAED68EB6E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6980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4D48-2358-48A4-A306-4C3675CF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515" y="715379"/>
            <a:ext cx="10176151" cy="1097519"/>
          </a:xfrm>
        </p:spPr>
        <p:txBody>
          <a:bodyPr anchor="ctr">
            <a:normAutofit/>
          </a:bodyPr>
          <a:lstStyle/>
          <a:p>
            <a:r>
              <a:rPr lang="en-PH" sz="4000">
                <a:latin typeface="Abadi" panose="020B0604020104020204" pitchFamily="34" charset="0"/>
              </a:rPr>
              <a:t>Implicit typecasting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E422ED-2CEE-4799-83DA-56BEDE72D10D}"/>
              </a:ext>
            </a:extLst>
          </p:cNvPr>
          <p:cNvSpPr txBox="1"/>
          <p:nvPr/>
        </p:nvSpPr>
        <p:spPr>
          <a:xfrm>
            <a:off x="961569" y="5713932"/>
            <a:ext cx="3053217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PH" sz="1344" kern="1200">
                <a:solidFill>
                  <a:schemeClr val="bg1"/>
                </a:solidFill>
                <a:latin typeface="Abadi" panose="020B0604020104020204" pitchFamily="34" charset="0"/>
                <a:ea typeface="+mn-ea"/>
                <a:cs typeface="Aharoni" panose="020B0604020202020204" pitchFamily="2" charset="-79"/>
              </a:rPr>
              <a:t>OBJECT-ORIENTED PROGRAMMING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  <a:cs typeface="Aharoni" panose="020B0604020202020204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C2681E-D52E-4C62-858F-D8B6F2EC529A}"/>
              </a:ext>
            </a:extLst>
          </p:cNvPr>
          <p:cNvSpPr txBox="1"/>
          <p:nvPr/>
        </p:nvSpPr>
        <p:spPr>
          <a:xfrm>
            <a:off x="8752703" y="5713932"/>
            <a:ext cx="2485061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768096">
              <a:spcAft>
                <a:spcPts val="600"/>
              </a:spcAft>
            </a:pPr>
            <a:r>
              <a:rPr lang="en-US" sz="1344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Course Code: CCOBJPGL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2D328-2D19-47A0-9007-BA9743679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057" y="2509979"/>
            <a:ext cx="6417010" cy="2939351"/>
          </a:xfrm>
        </p:spPr>
        <p:txBody>
          <a:bodyPr/>
          <a:lstStyle/>
          <a:p>
            <a:pPr marL="0" indent="0" algn="just" defTabSz="768096">
              <a:spcBef>
                <a:spcPts val="840"/>
              </a:spcBef>
              <a:buNone/>
            </a:pPr>
            <a:r>
              <a:rPr lang="en-PH" sz="2352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rPr>
              <a:t>The statement </a:t>
            </a:r>
            <a:r>
              <a:rPr lang="en-PH" sz="168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Employee f1 = new Faculty(), </a:t>
            </a:r>
            <a:r>
              <a:rPr lang="en-PH" sz="2352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rPr>
              <a:t>known as </a:t>
            </a:r>
            <a:r>
              <a:rPr lang="en-PH" sz="2352" b="1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rPr>
              <a:t>implicit casting</a:t>
            </a:r>
            <a:r>
              <a:rPr lang="en-PH" sz="2352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rPr>
              <a:t>, is legal because an instance of Faculty is an instance of Employee.</a:t>
            </a:r>
          </a:p>
          <a:p>
            <a:pPr marL="0" indent="0" algn="just" defTabSz="768096">
              <a:spcBef>
                <a:spcPts val="840"/>
              </a:spcBef>
              <a:buNone/>
            </a:pPr>
            <a:endParaRPr lang="en-PH" sz="2352" kern="1200">
              <a:solidFill>
                <a:schemeClr val="tx1"/>
              </a:solidFill>
              <a:latin typeface="Abadi" panose="020B0604020104020204" pitchFamily="34" charset="0"/>
              <a:ea typeface="+mn-ea"/>
              <a:cs typeface="+mn-cs"/>
            </a:endParaRPr>
          </a:p>
          <a:p>
            <a:pPr marL="0" indent="0" algn="just" defTabSz="768096">
              <a:spcBef>
                <a:spcPts val="840"/>
              </a:spcBef>
              <a:buNone/>
            </a:pPr>
            <a:r>
              <a:rPr lang="en-PH" sz="2352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rPr>
              <a:t>This casting is also known as upcasting, </a:t>
            </a:r>
            <a:r>
              <a:rPr lang="en-PH" sz="2352" b="1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rPr>
              <a:t>because</a:t>
            </a:r>
            <a:r>
              <a:rPr lang="en-PH" sz="2352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rPr>
              <a:t> an instance of a subclass is always an instance of its superclass.</a:t>
            </a:r>
            <a:endParaRPr lang="en-PH"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40C46-BFA6-458F-9DB0-F1D4DBD39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366" y="1908550"/>
            <a:ext cx="2793841" cy="44155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29C8953-23A3-42FC-972C-F08403307DAC}"/>
              </a:ext>
            </a:extLst>
          </p:cNvPr>
          <p:cNvSpPr/>
          <p:nvPr/>
        </p:nvSpPr>
        <p:spPr>
          <a:xfrm>
            <a:off x="8609878" y="2242734"/>
            <a:ext cx="1623739" cy="89043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351246-8C28-4B15-A7F2-DF407DBC3FFF}"/>
              </a:ext>
            </a:extLst>
          </p:cNvPr>
          <p:cNvSpPr txBox="1"/>
          <p:nvPr/>
        </p:nvSpPr>
        <p:spPr>
          <a:xfrm>
            <a:off x="8705280" y="2509979"/>
            <a:ext cx="143293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68096">
              <a:spcAft>
                <a:spcPts val="600"/>
              </a:spcAft>
            </a:pPr>
            <a:r>
              <a:rPr lang="en-PH" sz="168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rPr>
              <a:t>Employee</a:t>
            </a:r>
            <a:endParaRPr lang="en-PH" sz="2000">
              <a:latin typeface="Abadi" panose="020B06040201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B92BCF-3EE2-4027-B05E-484577237899}"/>
              </a:ext>
            </a:extLst>
          </p:cNvPr>
          <p:cNvSpPr/>
          <p:nvPr/>
        </p:nvSpPr>
        <p:spPr>
          <a:xfrm>
            <a:off x="8609877" y="3739110"/>
            <a:ext cx="1623739" cy="890438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52BB6B-5D75-428D-B793-9663BA60094D}"/>
              </a:ext>
            </a:extLst>
          </p:cNvPr>
          <p:cNvCxnSpPr>
            <a:stCxn id="18" idx="0"/>
            <a:endCxn id="16" idx="2"/>
          </p:cNvCxnSpPr>
          <p:nvPr/>
        </p:nvCxnSpPr>
        <p:spPr>
          <a:xfrm flipV="1">
            <a:off x="9421747" y="3133171"/>
            <a:ext cx="1" cy="6059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F31CC8-4A61-41DD-B205-C1C50C63650E}"/>
              </a:ext>
            </a:extLst>
          </p:cNvPr>
          <p:cNvSpPr txBox="1"/>
          <p:nvPr/>
        </p:nvSpPr>
        <p:spPr>
          <a:xfrm>
            <a:off x="8705280" y="3999377"/>
            <a:ext cx="143293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68096">
              <a:spcAft>
                <a:spcPts val="600"/>
              </a:spcAft>
            </a:pPr>
            <a:r>
              <a:rPr lang="en-PH" sz="168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rPr>
              <a:t>Faculty</a:t>
            </a:r>
            <a:endParaRPr lang="en-PH" sz="200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907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FE422ED-2CEE-4799-83DA-56BEDE72D10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OBJECT-ORIENTED PROGRAMMING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C2681E-D52E-4C62-858F-D8B6F2EC529A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CCOBJPGL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54D48-2358-48A4-A306-4C3675CF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Explicit typecasting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2D328-2D19-47A0-9007-BA9743679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9625"/>
            <a:ext cx="7613342" cy="3487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PH" dirty="0">
                <a:latin typeface="Abadi" panose="020B0604020104020204" pitchFamily="34" charset="0"/>
              </a:rPr>
              <a:t>This won’t work. Even though f1 is already a Faculty object, the compiler is not smart enough to recognize it. You need to explicitly state the type.</a:t>
            </a:r>
          </a:p>
          <a:p>
            <a:pPr marL="0" indent="0" algn="just">
              <a:buNone/>
            </a:pPr>
            <a:endParaRPr lang="en-PH" dirty="0">
              <a:latin typeface="Abadi" panose="020B0604020104020204" pitchFamily="34" charset="0"/>
            </a:endParaRPr>
          </a:p>
          <a:p>
            <a:pPr marL="0" indent="0" algn="just">
              <a:buNone/>
            </a:pPr>
            <a:endParaRPr lang="en-PH" dirty="0">
              <a:latin typeface="Abadi" panose="020B0604020104020204" pitchFamily="34" charset="0"/>
            </a:endParaRPr>
          </a:p>
          <a:p>
            <a:pPr marL="0" indent="0" algn="just">
              <a:buNone/>
            </a:pPr>
            <a:r>
              <a:rPr lang="en-PH" dirty="0">
                <a:latin typeface="Abadi" panose="020B0604020104020204" pitchFamily="34" charset="0"/>
              </a:rPr>
              <a:t>This casting is also known as upcasting, </a:t>
            </a:r>
            <a:r>
              <a:rPr lang="en-PH" b="1" dirty="0">
                <a:latin typeface="Abadi" panose="020B0604020104020204" pitchFamily="34" charset="0"/>
              </a:rPr>
              <a:t>because</a:t>
            </a:r>
            <a:r>
              <a:rPr lang="en-PH" dirty="0">
                <a:latin typeface="Abadi" panose="020B0604020104020204" pitchFamily="34" charset="0"/>
              </a:rPr>
              <a:t> an instance of a subclass is always an instance of its superclass.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9C8953-23A3-42FC-972C-F08403307DAC}"/>
              </a:ext>
            </a:extLst>
          </p:cNvPr>
          <p:cNvSpPr/>
          <p:nvPr/>
        </p:nvSpPr>
        <p:spPr>
          <a:xfrm>
            <a:off x="9074194" y="2372557"/>
            <a:ext cx="1926455" cy="105644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351246-8C28-4B15-A7F2-DF407DBC3FFF}"/>
              </a:ext>
            </a:extLst>
          </p:cNvPr>
          <p:cNvSpPr txBox="1"/>
          <p:nvPr/>
        </p:nvSpPr>
        <p:spPr>
          <a:xfrm>
            <a:off x="9187382" y="2689625"/>
            <a:ext cx="170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Abadi" panose="020B0604020104020204" pitchFamily="34" charset="0"/>
              </a:rPr>
              <a:t>Employee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B92BCF-3EE2-4027-B05E-484577237899}"/>
              </a:ext>
            </a:extLst>
          </p:cNvPr>
          <p:cNvSpPr/>
          <p:nvPr/>
        </p:nvSpPr>
        <p:spPr>
          <a:xfrm>
            <a:off x="9074193" y="4147905"/>
            <a:ext cx="1926455" cy="105644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52BB6B-5D75-428D-B793-9663BA60094D}"/>
              </a:ext>
            </a:extLst>
          </p:cNvPr>
          <p:cNvCxnSpPr>
            <a:stCxn id="18" idx="0"/>
            <a:endCxn id="16" idx="2"/>
          </p:cNvCxnSpPr>
          <p:nvPr/>
        </p:nvCxnSpPr>
        <p:spPr>
          <a:xfrm flipV="1">
            <a:off x="10037421" y="3429000"/>
            <a:ext cx="1" cy="7189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F31CC8-4A61-41DD-B205-C1C50C63650E}"/>
              </a:ext>
            </a:extLst>
          </p:cNvPr>
          <p:cNvSpPr txBox="1"/>
          <p:nvPr/>
        </p:nvSpPr>
        <p:spPr>
          <a:xfrm>
            <a:off x="9187382" y="4456694"/>
            <a:ext cx="1700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Abadi" panose="020B0604020104020204" pitchFamily="34" charset="0"/>
              </a:rPr>
              <a:t>Faculty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61393-B0C3-4240-8BFB-92D96CA70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41" y="1791662"/>
            <a:ext cx="3811028" cy="653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3994DA-CE53-4E80-8675-5847F06F3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68" y="3999524"/>
            <a:ext cx="3622550" cy="72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53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FE422ED-2CEE-4799-83DA-56BEDE72D10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OBJECT-ORIENTED PROGRAMMING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C2681E-D52E-4C62-858F-D8B6F2EC529A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CCOBJPGL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AAD54-AE88-4C41-BECC-0F7E32E9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Access Modifiers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7A945-069D-4E12-A23A-FC484ECDF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9238"/>
            <a:ext cx="10331452" cy="365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6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C34D88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FADD0-33C1-922D-C58F-BBDE5E49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Inheritance?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21A2-F025-986F-D71B-A5A940098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Inheritance in Java</a:t>
            </a:r>
            <a:r>
              <a:rPr lang="en-US" sz="2000" dirty="0"/>
              <a:t> is a mechanism in which one object acquires all the properties and behaviors of a parent object.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It is an important part of OOPs (Object Oriented programming system).</a:t>
            </a:r>
          </a:p>
        </p:txBody>
      </p:sp>
    </p:spTree>
    <p:extLst>
      <p:ext uri="{BB962C8B-B14F-4D97-AF65-F5344CB8AC3E}">
        <p14:creationId xmlns:p14="http://schemas.microsoft.com/office/powerpoint/2010/main" val="185623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C410F-757C-B0F0-2BC4-A06639B3A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Terms Used in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8A772-D672-5D78-EC75-07EF9D625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765" y="2305051"/>
            <a:ext cx="5543686" cy="37052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Class:</a:t>
            </a:r>
            <a:r>
              <a:rPr lang="en-US" sz="1400" dirty="0"/>
              <a:t> A class is a group of objects which have common properties. It is a template or blueprint from which objects are created.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Sub Class/Child Class:</a:t>
            </a:r>
            <a:r>
              <a:rPr lang="en-US" sz="1400" dirty="0"/>
              <a:t> Subclass is a class which inherits the other class. It is also called a derived class, extended class, or child class.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Super Class/Parent Class:</a:t>
            </a:r>
            <a:r>
              <a:rPr lang="en-US" sz="1400" dirty="0"/>
              <a:t> Superclass is the class from where a subclass inherits the features. It is also called a base class or a parent class.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Reusability:</a:t>
            </a:r>
            <a:r>
              <a:rPr lang="en-US" sz="1400" dirty="0"/>
              <a:t> As the name specifies, reusability is a mechanism which facilitates you to reuse the fields and methods of the existing class when you create a new class. You can use the same fields and methods already defined in the previous class.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</p:txBody>
      </p:sp>
      <p:pic>
        <p:nvPicPr>
          <p:cNvPr id="12" name="Picture 4" descr="Models if molecules in science classroom">
            <a:extLst>
              <a:ext uri="{FF2B5EF4-FFF2-40B4-BE49-F238E27FC236}">
                <a16:creationId xmlns:a16="http://schemas.microsoft.com/office/drawing/2014/main" id="{5260C0DD-34EF-072D-87B9-A03CE4F8F0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25" r="18137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750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3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8CEA2-C69F-3567-B39F-797281E75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/>
              <a:t>What is extends keyword?</a:t>
            </a:r>
            <a:endParaRPr lang="en-US" dirty="0"/>
          </a:p>
        </p:txBody>
      </p:sp>
      <p:pic>
        <p:nvPicPr>
          <p:cNvPr id="5" name="Picture 4" descr="Sea of white umbrellas with one blue one in the crowd">
            <a:extLst>
              <a:ext uri="{FF2B5EF4-FFF2-40B4-BE49-F238E27FC236}">
                <a16:creationId xmlns:a16="http://schemas.microsoft.com/office/drawing/2014/main" id="{4F9001D1-C165-D995-1338-99FEBE23C3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32" r="12308" b="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E7ECA06-5874-B15E-D4B2-857B9DBD8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</a:t>
            </a:r>
            <a:r>
              <a:rPr lang="en-US" sz="2000" b="1" dirty="0"/>
              <a:t>extends keyword</a:t>
            </a:r>
            <a:r>
              <a:rPr lang="en-US" sz="2000" dirty="0"/>
              <a:t> indicates that you are making a new class that derives from an existing class.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meaning of "extends" is to increase the functionality.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 the terminology of Java, a class which is inherited is called a parent or superclass, and the new class is called child or subclass.</a:t>
            </a:r>
          </a:p>
        </p:txBody>
      </p:sp>
    </p:spTree>
    <p:extLst>
      <p:ext uri="{BB962C8B-B14F-4D97-AF65-F5344CB8AC3E}">
        <p14:creationId xmlns:p14="http://schemas.microsoft.com/office/powerpoint/2010/main" val="140363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834243"/>
            <a:ext cx="3781618" cy="3189514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C34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F04E6-CB43-5AF6-BFA2-9AF23C3D1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10" y="2785830"/>
            <a:ext cx="3010737" cy="1765613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FFFFFF"/>
                </a:solidFill>
              </a:rPr>
              <a:t>Syntax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B2F41-C104-012D-B225-0B47A2B49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class Subclass-name </a:t>
            </a:r>
            <a:r>
              <a:rPr lang="en-US" sz="2000" b="1" dirty="0"/>
              <a:t>extends</a:t>
            </a:r>
            <a:r>
              <a:rPr lang="en-US" sz="2000" dirty="0"/>
              <a:t> Superclass-name  </a:t>
            </a:r>
          </a:p>
          <a:p>
            <a:pPr marL="0" indent="0">
              <a:buNone/>
            </a:pPr>
            <a:r>
              <a:rPr lang="en-US" sz="2000" dirty="0"/>
              <a:t>{  </a:t>
            </a:r>
          </a:p>
          <a:p>
            <a:pPr marL="0" indent="0">
              <a:buNone/>
            </a:pPr>
            <a:r>
              <a:rPr lang="en-US" sz="2000" dirty="0"/>
              <a:t>   //methods and fields  </a:t>
            </a:r>
          </a:p>
          <a:p>
            <a:pPr marL="0" indent="0">
              <a:buNone/>
            </a:pPr>
            <a:r>
              <a:rPr lang="en-US" sz="2000" dirty="0"/>
              <a:t>}  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4795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CFA0-4DC0-AACC-3163-511E061C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 in JAVA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73BC1F5-F7EB-AE07-FB1F-DD9742955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2207735"/>
            <a:ext cx="9011920" cy="4285139"/>
          </a:xfrm>
        </p:spPr>
      </p:pic>
    </p:spTree>
    <p:extLst>
      <p:ext uri="{BB962C8B-B14F-4D97-AF65-F5344CB8AC3E}">
        <p14:creationId xmlns:p14="http://schemas.microsoft.com/office/powerpoint/2010/main" val="225558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4CFA0-4DC0-AACC-3163-511E061C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 in JAVA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541D03A-FDDA-870C-0BBA-7BB546D4F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40" y="1690688"/>
            <a:ext cx="9641840" cy="4802187"/>
          </a:xfrm>
        </p:spPr>
      </p:pic>
    </p:spTree>
    <p:extLst>
      <p:ext uri="{BB962C8B-B14F-4D97-AF65-F5344CB8AC3E}">
        <p14:creationId xmlns:p14="http://schemas.microsoft.com/office/powerpoint/2010/main" val="376262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27D-76AB-7349-BB48-A4514E0E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 in JAVA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41951DA-6208-F26E-2E0C-EC99A37A0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1419226"/>
            <a:ext cx="10115549" cy="5229224"/>
          </a:xfrm>
        </p:spPr>
      </p:pic>
    </p:spTree>
    <p:extLst>
      <p:ext uri="{BB962C8B-B14F-4D97-AF65-F5344CB8AC3E}">
        <p14:creationId xmlns:p14="http://schemas.microsoft.com/office/powerpoint/2010/main" val="68229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991-C47E-F645-C277-752BD4AD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relationship of </a:t>
            </a:r>
            <a:r>
              <a:rPr lang="en-US" b="1" dirty="0"/>
              <a:t>extends</a:t>
            </a:r>
            <a:r>
              <a:rPr lang="en-US" dirty="0"/>
              <a:t> keyword is used to achieve inheritance.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20002-6E9A-9FCF-FFDD-5B18F8652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143500" cy="416052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public class Animal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Mammal extends Animal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Reptile extends Animal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Dog extends Mammal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F6995F-F978-BEED-4EC8-48105B66B315}"/>
              </a:ext>
            </a:extLst>
          </p:cNvPr>
          <p:cNvSpPr txBox="1">
            <a:spLocks/>
          </p:cNvSpPr>
          <p:nvPr/>
        </p:nvSpPr>
        <p:spPr>
          <a:xfrm>
            <a:off x="6629400" y="2011680"/>
            <a:ext cx="5143500" cy="4160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Explanation:</a:t>
            </a:r>
          </a:p>
          <a:p>
            <a:r>
              <a:rPr lang="en-US" dirty="0"/>
              <a:t>Animal is the superclass of Mammal class.</a:t>
            </a:r>
          </a:p>
          <a:p>
            <a:r>
              <a:rPr lang="en-US" dirty="0"/>
              <a:t>    Animal is the superclass of Reptile class.</a:t>
            </a:r>
          </a:p>
          <a:p>
            <a:r>
              <a:rPr lang="en-US" dirty="0"/>
              <a:t>    Mammal and Reptile are subclasses of Animal class.</a:t>
            </a:r>
          </a:p>
          <a:p>
            <a:r>
              <a:rPr lang="en-US" dirty="0"/>
              <a:t>    Dog is the subclass of both Mammal and Animal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4424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A1E2F"/>
      </a:dk2>
      <a:lt2>
        <a:srgbClr val="F0F3F2"/>
      </a:lt2>
      <a:accent1>
        <a:srgbClr val="C34D88"/>
      </a:accent1>
      <a:accent2>
        <a:srgbClr val="B13BA7"/>
      </a:accent2>
      <a:accent3>
        <a:srgbClr val="9C4DC3"/>
      </a:accent3>
      <a:accent4>
        <a:srgbClr val="593BB1"/>
      </a:accent4>
      <a:accent5>
        <a:srgbClr val="4D60C3"/>
      </a:accent5>
      <a:accent6>
        <a:srgbClr val="3B80B1"/>
      </a:accent6>
      <a:hlink>
        <a:srgbClr val="5E5EC9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5C597E978DCE4EBD2219661CA6DB1E" ma:contentTypeVersion="4" ma:contentTypeDescription="Create a new document." ma:contentTypeScope="" ma:versionID="ef82b8649a23e6e31b4e4276e00e29b3">
  <xsd:schema xmlns:xsd="http://www.w3.org/2001/XMLSchema" xmlns:xs="http://www.w3.org/2001/XMLSchema" xmlns:p="http://schemas.microsoft.com/office/2006/metadata/properties" xmlns:ns2="cbe6cbf4-c42b-4743-b9b1-0a72e659581f" targetNamespace="http://schemas.microsoft.com/office/2006/metadata/properties" ma:root="true" ma:fieldsID="5d86933ea8eb553a14d4cb58a62c115c" ns2:_="">
    <xsd:import namespace="cbe6cbf4-c42b-4743-b9b1-0a72e65958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e6cbf4-c42b-4743-b9b1-0a72e65958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26F4C9-4E34-46B2-B882-2CFCBEF83E11}"/>
</file>

<file path=customXml/itemProps2.xml><?xml version="1.0" encoding="utf-8"?>
<ds:datastoreItem xmlns:ds="http://schemas.openxmlformats.org/officeDocument/2006/customXml" ds:itemID="{FD0F2B5D-CB10-4940-A701-09453B23791C}"/>
</file>

<file path=customXml/itemProps3.xml><?xml version="1.0" encoding="utf-8"?>
<ds:datastoreItem xmlns:ds="http://schemas.openxmlformats.org/officeDocument/2006/customXml" ds:itemID="{C3954617-93FB-4C64-B952-901026E828B1}"/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667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Abadi</vt:lpstr>
      <vt:lpstr>Arial</vt:lpstr>
      <vt:lpstr>Arial Narrow</vt:lpstr>
      <vt:lpstr>Century Gothic</vt:lpstr>
      <vt:lpstr>Courier New</vt:lpstr>
      <vt:lpstr>Wingdings</vt:lpstr>
      <vt:lpstr>BrushVTI</vt:lpstr>
      <vt:lpstr>Module 3 –Java Inheritance and Polymorphism</vt:lpstr>
      <vt:lpstr>What is Inheritance?</vt:lpstr>
      <vt:lpstr>Terms Used in Inheritance</vt:lpstr>
      <vt:lpstr>What is extends keyword?</vt:lpstr>
      <vt:lpstr>Syntax of Inheritance</vt:lpstr>
      <vt:lpstr>Types of Inheritance in JAVA</vt:lpstr>
      <vt:lpstr>Types of Inheritance in JAVA</vt:lpstr>
      <vt:lpstr>Types of Inheritance in JAVA</vt:lpstr>
      <vt:lpstr>A relationship of extends keyword is used to achieve inheritance.</vt:lpstr>
      <vt:lpstr>Polymorphism</vt:lpstr>
      <vt:lpstr>Types of Polymorphism</vt:lpstr>
      <vt:lpstr>Note</vt:lpstr>
      <vt:lpstr>Typecasting objects</vt:lpstr>
      <vt:lpstr>Implicit typecasting</vt:lpstr>
      <vt:lpstr>Explicit typecasting</vt:lpstr>
      <vt:lpstr>Access Modifiers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1 -Java OOP</dc:title>
  <dc:creator>Jay A. Abaleta</dc:creator>
  <cp:lastModifiedBy>Jay A. Abaleta</cp:lastModifiedBy>
  <cp:revision>6</cp:revision>
  <dcterms:created xsi:type="dcterms:W3CDTF">2023-04-13T00:23:47Z</dcterms:created>
  <dcterms:modified xsi:type="dcterms:W3CDTF">2024-08-23T23:33:02Z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2024-08-23T23:21:18Z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39299351-5434-4cf8-b65f-66b261283dca</vt:lpwstr>
  </property>
  <property fmtid="{D5CDD505-2E9C-101B-9397-08002B2CF9AE}" pid="8" name="MSIP_Label_8a813f4b-519a-4481-a498-85770f517757_ContentBits">
    <vt:lpwstr>0</vt:lpwstr>
  </property>
  <property fmtid="{D5CDD505-2E9C-101B-9397-08002B2CF9AE}" pid="9" name="ContentTypeId">
    <vt:lpwstr>0x0101007D5C597E978DCE4EBD2219661CA6DB1E</vt:lpwstr>
  </property>
</Properties>
</file>