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2"/>
  </p:notesMasterIdLst>
  <p:sldIdLst>
    <p:sldId id="256" r:id="rId6"/>
    <p:sldId id="257" r:id="rId7"/>
    <p:sldId id="336" r:id="rId8"/>
    <p:sldId id="344" r:id="rId9"/>
    <p:sldId id="356" r:id="rId10"/>
    <p:sldId id="322" r:id="rId11"/>
    <p:sldId id="258" r:id="rId12"/>
    <p:sldId id="323" r:id="rId13"/>
    <p:sldId id="324" r:id="rId14"/>
    <p:sldId id="325" r:id="rId15"/>
    <p:sldId id="357" r:id="rId16"/>
    <p:sldId id="358" r:id="rId17"/>
    <p:sldId id="359" r:id="rId18"/>
    <p:sldId id="326" r:id="rId19"/>
    <p:sldId id="330" r:id="rId20"/>
    <p:sldId id="331" r:id="rId21"/>
    <p:sldId id="364" r:id="rId22"/>
    <p:sldId id="365" r:id="rId23"/>
    <p:sldId id="332" r:id="rId24"/>
    <p:sldId id="366" r:id="rId25"/>
    <p:sldId id="367" r:id="rId26"/>
    <p:sldId id="368" r:id="rId27"/>
    <p:sldId id="369" r:id="rId28"/>
    <p:sldId id="376" r:id="rId29"/>
    <p:sldId id="378" r:id="rId30"/>
    <p:sldId id="260" r:id="rId31"/>
    <p:sldId id="261" r:id="rId32"/>
    <p:sldId id="262" r:id="rId33"/>
    <p:sldId id="263" r:id="rId34"/>
    <p:sldId id="264" r:id="rId35"/>
    <p:sldId id="265" r:id="rId36"/>
    <p:sldId id="266" r:id="rId37"/>
    <p:sldId id="272" r:id="rId38"/>
    <p:sldId id="271" r:id="rId39"/>
    <p:sldId id="273" r:id="rId40"/>
    <p:sldId id="27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62" d="100"/>
          <a:sy n="62" d="100"/>
        </p:scale>
        <p:origin x="1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45995-200F-43E3-AE4A-D7BBB672206C}"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95E56FF1-2D65-4FF2-B945-1EA0EAB13015}">
      <dgm:prSet/>
      <dgm:spPr/>
      <dgm:t>
        <a:bodyPr/>
        <a:lstStyle/>
        <a:p>
          <a:r>
            <a:rPr lang="en-US"/>
            <a:t>Person​</a:t>
          </a:r>
        </a:p>
      </dgm:t>
    </dgm:pt>
    <dgm:pt modelId="{BACFF0C2-23EA-44FE-9A2C-B0B25BAA0CEC}" type="parTrans" cxnId="{0A0111C5-DFDF-4262-A529-8CEEA9102786}">
      <dgm:prSet/>
      <dgm:spPr/>
      <dgm:t>
        <a:bodyPr/>
        <a:lstStyle/>
        <a:p>
          <a:endParaRPr lang="en-US"/>
        </a:p>
      </dgm:t>
    </dgm:pt>
    <dgm:pt modelId="{82E644F4-52CB-4BA3-BCE4-E35936DAF576}" type="sibTrans" cxnId="{0A0111C5-DFDF-4262-A529-8CEEA9102786}">
      <dgm:prSet/>
      <dgm:spPr/>
      <dgm:t>
        <a:bodyPr/>
        <a:lstStyle/>
        <a:p>
          <a:endParaRPr lang="en-US"/>
        </a:p>
      </dgm:t>
    </dgm:pt>
    <dgm:pt modelId="{BB2DF649-FABA-428B-AF94-E17FE14E1C02}">
      <dgm:prSet/>
      <dgm:spPr/>
      <dgm:t>
        <a:bodyPr/>
        <a:lstStyle/>
        <a:p>
          <a:r>
            <a:rPr lang="en-US"/>
            <a:t>String Name ​</a:t>
          </a:r>
        </a:p>
      </dgm:t>
    </dgm:pt>
    <dgm:pt modelId="{F51547DA-EBB0-4F9A-819D-75FBE5D66A67}" type="parTrans" cxnId="{683F02F9-0CB1-4196-A199-4D05E2344B66}">
      <dgm:prSet/>
      <dgm:spPr/>
      <dgm:t>
        <a:bodyPr/>
        <a:lstStyle/>
        <a:p>
          <a:endParaRPr lang="en-US"/>
        </a:p>
      </dgm:t>
    </dgm:pt>
    <dgm:pt modelId="{D01FE84E-EDD0-41AE-BF2B-7BECCEA58CFB}" type="sibTrans" cxnId="{683F02F9-0CB1-4196-A199-4D05E2344B66}">
      <dgm:prSet/>
      <dgm:spPr/>
      <dgm:t>
        <a:bodyPr/>
        <a:lstStyle/>
        <a:p>
          <a:endParaRPr lang="en-US"/>
        </a:p>
      </dgm:t>
    </dgm:pt>
    <dgm:pt modelId="{84D9E684-C95B-468F-8F50-E2D824A34B4D}">
      <dgm:prSet/>
      <dgm:spPr/>
      <dgm:t>
        <a:bodyPr/>
        <a:lstStyle/>
        <a:p>
          <a:r>
            <a:rPr lang="en-US"/>
            <a:t>String Gender ​</a:t>
          </a:r>
        </a:p>
      </dgm:t>
    </dgm:pt>
    <dgm:pt modelId="{D8B24035-DB69-452E-AF71-F385FE4D31E5}" type="parTrans" cxnId="{57497991-17CE-424A-BB08-59CBF54025A5}">
      <dgm:prSet/>
      <dgm:spPr/>
      <dgm:t>
        <a:bodyPr/>
        <a:lstStyle/>
        <a:p>
          <a:endParaRPr lang="en-US"/>
        </a:p>
      </dgm:t>
    </dgm:pt>
    <dgm:pt modelId="{4C6B1E89-D653-49AD-91A7-ECBAFADA3D1A}" type="sibTrans" cxnId="{57497991-17CE-424A-BB08-59CBF54025A5}">
      <dgm:prSet/>
      <dgm:spPr/>
      <dgm:t>
        <a:bodyPr/>
        <a:lstStyle/>
        <a:p>
          <a:endParaRPr lang="en-US"/>
        </a:p>
      </dgm:t>
    </dgm:pt>
    <dgm:pt modelId="{F7DC7C8D-891C-42E8-8992-E8E9C703E200}">
      <dgm:prSet/>
      <dgm:spPr/>
      <dgm:t>
        <a:bodyPr/>
        <a:lstStyle/>
        <a:p>
          <a:r>
            <a:rPr lang="en-US"/>
            <a:t>double Weight ​</a:t>
          </a:r>
        </a:p>
      </dgm:t>
    </dgm:pt>
    <dgm:pt modelId="{4EEE3BE5-C364-4AD8-B3C9-D0E264B28026}" type="parTrans" cxnId="{6B410239-C761-4EE6-893F-F153E604F7AE}">
      <dgm:prSet/>
      <dgm:spPr/>
      <dgm:t>
        <a:bodyPr/>
        <a:lstStyle/>
        <a:p>
          <a:endParaRPr lang="en-US"/>
        </a:p>
      </dgm:t>
    </dgm:pt>
    <dgm:pt modelId="{1A1C6ABC-A3D7-4440-966F-99300ECD5195}" type="sibTrans" cxnId="{6B410239-C761-4EE6-893F-F153E604F7AE}">
      <dgm:prSet/>
      <dgm:spPr/>
      <dgm:t>
        <a:bodyPr/>
        <a:lstStyle/>
        <a:p>
          <a:endParaRPr lang="en-US"/>
        </a:p>
      </dgm:t>
    </dgm:pt>
    <dgm:pt modelId="{997297C4-A00C-4BE5-9507-8F3085F86842}">
      <dgm:prSet/>
      <dgm:spPr/>
      <dgm:t>
        <a:bodyPr/>
        <a:lstStyle/>
        <a:p>
          <a:r>
            <a:rPr lang="en-US" dirty="0"/>
            <a:t>int </a:t>
          </a:r>
          <a:r>
            <a:rPr lang="en-US" dirty="0" err="1"/>
            <a:t>numOfCars</a:t>
          </a:r>
          <a:r>
            <a:rPr lang="en-US" dirty="0"/>
            <a:t> ​</a:t>
          </a:r>
        </a:p>
      </dgm:t>
    </dgm:pt>
    <dgm:pt modelId="{D3789CE3-7A92-4C64-A51D-21A11F37F67E}" type="parTrans" cxnId="{FED8ADB7-D45A-435B-BB65-AA27A4815ACC}">
      <dgm:prSet/>
      <dgm:spPr/>
      <dgm:t>
        <a:bodyPr/>
        <a:lstStyle/>
        <a:p>
          <a:endParaRPr lang="en-US"/>
        </a:p>
      </dgm:t>
    </dgm:pt>
    <dgm:pt modelId="{5B29F256-56C1-4023-B322-42400B8A2397}" type="sibTrans" cxnId="{FED8ADB7-D45A-435B-BB65-AA27A4815ACC}">
      <dgm:prSet/>
      <dgm:spPr/>
      <dgm:t>
        <a:bodyPr/>
        <a:lstStyle/>
        <a:p>
          <a:endParaRPr lang="en-US"/>
        </a:p>
      </dgm:t>
    </dgm:pt>
    <dgm:pt modelId="{F25AF0C1-8215-4A20-A30E-0748D2CF76C2}">
      <dgm:prSet/>
      <dgm:spPr/>
      <dgm:t>
        <a:bodyPr/>
        <a:lstStyle/>
        <a:p>
          <a:r>
            <a:rPr lang="en-US"/>
            <a:t>​</a:t>
          </a:r>
        </a:p>
      </dgm:t>
    </dgm:pt>
    <dgm:pt modelId="{1A8E7F0C-4ED6-4FBA-9E33-E707074C375D}" type="parTrans" cxnId="{C41DDC23-10FC-4F31-8F06-CC62AF5DED7F}">
      <dgm:prSet/>
      <dgm:spPr/>
      <dgm:t>
        <a:bodyPr/>
        <a:lstStyle/>
        <a:p>
          <a:endParaRPr lang="en-US"/>
        </a:p>
      </dgm:t>
    </dgm:pt>
    <dgm:pt modelId="{3731C89A-D8A5-4CB5-8B46-876CF1B6A863}" type="sibTrans" cxnId="{C41DDC23-10FC-4F31-8F06-CC62AF5DED7F}">
      <dgm:prSet/>
      <dgm:spPr/>
      <dgm:t>
        <a:bodyPr/>
        <a:lstStyle/>
        <a:p>
          <a:endParaRPr lang="en-US"/>
        </a:p>
      </dgm:t>
    </dgm:pt>
    <dgm:pt modelId="{8CE92F30-AF54-472A-A6D5-3FA4E434345A}" type="pres">
      <dgm:prSet presAssocID="{7D245995-200F-43E3-AE4A-D7BBB672206C}" presName="Name0" presStyleCnt="0">
        <dgm:presLayoutVars>
          <dgm:dir/>
          <dgm:animLvl val="lvl"/>
          <dgm:resizeHandles val="exact"/>
        </dgm:presLayoutVars>
      </dgm:prSet>
      <dgm:spPr/>
    </dgm:pt>
    <dgm:pt modelId="{5148F1F7-887B-4DD4-A2BE-FCB75CBFD5CA}" type="pres">
      <dgm:prSet presAssocID="{95E56FF1-2D65-4FF2-B945-1EA0EAB13015}" presName="linNode" presStyleCnt="0"/>
      <dgm:spPr/>
    </dgm:pt>
    <dgm:pt modelId="{C5905266-1239-4817-95D8-B42D5A4E54BA}" type="pres">
      <dgm:prSet presAssocID="{95E56FF1-2D65-4FF2-B945-1EA0EAB13015}" presName="parentText" presStyleLbl="node1" presStyleIdx="0" presStyleCnt="6">
        <dgm:presLayoutVars>
          <dgm:chMax val="1"/>
          <dgm:bulletEnabled val="1"/>
        </dgm:presLayoutVars>
      </dgm:prSet>
      <dgm:spPr/>
    </dgm:pt>
    <dgm:pt modelId="{C8174D36-03A4-4DB1-80E4-6E6BD257D01E}" type="pres">
      <dgm:prSet presAssocID="{82E644F4-52CB-4BA3-BCE4-E35936DAF576}" presName="sp" presStyleCnt="0"/>
      <dgm:spPr/>
    </dgm:pt>
    <dgm:pt modelId="{1FFF8B7F-4D50-4100-8F4B-D4E4BD6629BA}" type="pres">
      <dgm:prSet presAssocID="{BB2DF649-FABA-428B-AF94-E17FE14E1C02}" presName="linNode" presStyleCnt="0"/>
      <dgm:spPr/>
    </dgm:pt>
    <dgm:pt modelId="{DD56F782-F180-41B5-A73A-1883BF7AF87D}" type="pres">
      <dgm:prSet presAssocID="{BB2DF649-FABA-428B-AF94-E17FE14E1C02}" presName="parentText" presStyleLbl="node1" presStyleIdx="1" presStyleCnt="6">
        <dgm:presLayoutVars>
          <dgm:chMax val="1"/>
          <dgm:bulletEnabled val="1"/>
        </dgm:presLayoutVars>
      </dgm:prSet>
      <dgm:spPr/>
    </dgm:pt>
    <dgm:pt modelId="{C87A19EF-A69A-4DB3-A3B9-0EF28D2A2482}" type="pres">
      <dgm:prSet presAssocID="{D01FE84E-EDD0-41AE-BF2B-7BECCEA58CFB}" presName="sp" presStyleCnt="0"/>
      <dgm:spPr/>
    </dgm:pt>
    <dgm:pt modelId="{3C5158BD-E6AC-4EEE-A649-A271DACA68CD}" type="pres">
      <dgm:prSet presAssocID="{84D9E684-C95B-468F-8F50-E2D824A34B4D}" presName="linNode" presStyleCnt="0"/>
      <dgm:spPr/>
    </dgm:pt>
    <dgm:pt modelId="{5AA5F575-2EAF-4D94-B211-0CFE9585284C}" type="pres">
      <dgm:prSet presAssocID="{84D9E684-C95B-468F-8F50-E2D824A34B4D}" presName="parentText" presStyleLbl="node1" presStyleIdx="2" presStyleCnt="6">
        <dgm:presLayoutVars>
          <dgm:chMax val="1"/>
          <dgm:bulletEnabled val="1"/>
        </dgm:presLayoutVars>
      </dgm:prSet>
      <dgm:spPr/>
    </dgm:pt>
    <dgm:pt modelId="{55D589C9-33C9-4FCD-AAC6-D04E52DEACF7}" type="pres">
      <dgm:prSet presAssocID="{4C6B1E89-D653-49AD-91A7-ECBAFADA3D1A}" presName="sp" presStyleCnt="0"/>
      <dgm:spPr/>
    </dgm:pt>
    <dgm:pt modelId="{DE1FCC39-99F3-41CF-9C8E-1B0AFCFD49E6}" type="pres">
      <dgm:prSet presAssocID="{F7DC7C8D-891C-42E8-8992-E8E9C703E200}" presName="linNode" presStyleCnt="0"/>
      <dgm:spPr/>
    </dgm:pt>
    <dgm:pt modelId="{A4E811E0-9F58-42D1-A59E-4B88939C2C2A}" type="pres">
      <dgm:prSet presAssocID="{F7DC7C8D-891C-42E8-8992-E8E9C703E200}" presName="parentText" presStyleLbl="node1" presStyleIdx="3" presStyleCnt="6">
        <dgm:presLayoutVars>
          <dgm:chMax val="1"/>
          <dgm:bulletEnabled val="1"/>
        </dgm:presLayoutVars>
      </dgm:prSet>
      <dgm:spPr/>
    </dgm:pt>
    <dgm:pt modelId="{0DABF495-0A18-4CB2-98CF-4D47A1081615}" type="pres">
      <dgm:prSet presAssocID="{1A1C6ABC-A3D7-4440-966F-99300ECD5195}" presName="sp" presStyleCnt="0"/>
      <dgm:spPr/>
    </dgm:pt>
    <dgm:pt modelId="{FA9A8AFA-73EE-4DCA-8FA0-97BD2ACCB12F}" type="pres">
      <dgm:prSet presAssocID="{997297C4-A00C-4BE5-9507-8F3085F86842}" presName="linNode" presStyleCnt="0"/>
      <dgm:spPr/>
    </dgm:pt>
    <dgm:pt modelId="{D4C89194-517C-41AA-BA76-AB758ED384D6}" type="pres">
      <dgm:prSet presAssocID="{997297C4-A00C-4BE5-9507-8F3085F86842}" presName="parentText" presStyleLbl="node1" presStyleIdx="4" presStyleCnt="6">
        <dgm:presLayoutVars>
          <dgm:chMax val="1"/>
          <dgm:bulletEnabled val="1"/>
        </dgm:presLayoutVars>
      </dgm:prSet>
      <dgm:spPr/>
    </dgm:pt>
    <dgm:pt modelId="{86D2121E-74D2-4461-9712-64E1219AF0A3}" type="pres">
      <dgm:prSet presAssocID="{5B29F256-56C1-4023-B322-42400B8A2397}" presName="sp" presStyleCnt="0"/>
      <dgm:spPr/>
    </dgm:pt>
    <dgm:pt modelId="{920A5669-A4B3-427E-A84D-7F1E00D9704C}" type="pres">
      <dgm:prSet presAssocID="{F25AF0C1-8215-4A20-A30E-0748D2CF76C2}" presName="linNode" presStyleCnt="0"/>
      <dgm:spPr/>
    </dgm:pt>
    <dgm:pt modelId="{297CB54A-B3F3-4D8B-A0AE-25BB98C1479D}" type="pres">
      <dgm:prSet presAssocID="{F25AF0C1-8215-4A20-A30E-0748D2CF76C2}" presName="parentText" presStyleLbl="node1" presStyleIdx="5" presStyleCnt="6">
        <dgm:presLayoutVars>
          <dgm:chMax val="1"/>
          <dgm:bulletEnabled val="1"/>
        </dgm:presLayoutVars>
      </dgm:prSet>
      <dgm:spPr/>
    </dgm:pt>
  </dgm:ptLst>
  <dgm:cxnLst>
    <dgm:cxn modelId="{C41DDC23-10FC-4F31-8F06-CC62AF5DED7F}" srcId="{7D245995-200F-43E3-AE4A-D7BBB672206C}" destId="{F25AF0C1-8215-4A20-A30E-0748D2CF76C2}" srcOrd="5" destOrd="0" parTransId="{1A8E7F0C-4ED6-4FBA-9E33-E707074C375D}" sibTransId="{3731C89A-D8A5-4CB5-8B46-876CF1B6A863}"/>
    <dgm:cxn modelId="{6B410239-C761-4EE6-893F-F153E604F7AE}" srcId="{7D245995-200F-43E3-AE4A-D7BBB672206C}" destId="{F7DC7C8D-891C-42E8-8992-E8E9C703E200}" srcOrd="3" destOrd="0" parTransId="{4EEE3BE5-C364-4AD8-B3C9-D0E264B28026}" sibTransId="{1A1C6ABC-A3D7-4440-966F-99300ECD5195}"/>
    <dgm:cxn modelId="{308C0D43-ADAA-4710-800F-A13BC9AEB151}" type="presOf" srcId="{F25AF0C1-8215-4A20-A30E-0748D2CF76C2}" destId="{297CB54A-B3F3-4D8B-A0AE-25BB98C1479D}" srcOrd="0" destOrd="0" presId="urn:microsoft.com/office/officeart/2005/8/layout/vList5"/>
    <dgm:cxn modelId="{CB64414A-7016-4827-8F66-DD84B2834E64}" type="presOf" srcId="{7D245995-200F-43E3-AE4A-D7BBB672206C}" destId="{8CE92F30-AF54-472A-A6D5-3FA4E434345A}" srcOrd="0" destOrd="0" presId="urn:microsoft.com/office/officeart/2005/8/layout/vList5"/>
    <dgm:cxn modelId="{57497991-17CE-424A-BB08-59CBF54025A5}" srcId="{7D245995-200F-43E3-AE4A-D7BBB672206C}" destId="{84D9E684-C95B-468F-8F50-E2D824A34B4D}" srcOrd="2" destOrd="0" parTransId="{D8B24035-DB69-452E-AF71-F385FE4D31E5}" sibTransId="{4C6B1E89-D653-49AD-91A7-ECBAFADA3D1A}"/>
    <dgm:cxn modelId="{839BA791-AB88-4011-BFCD-3A81112CE698}" type="presOf" srcId="{84D9E684-C95B-468F-8F50-E2D824A34B4D}" destId="{5AA5F575-2EAF-4D94-B211-0CFE9585284C}" srcOrd="0" destOrd="0" presId="urn:microsoft.com/office/officeart/2005/8/layout/vList5"/>
    <dgm:cxn modelId="{A462119D-44A3-4167-B38C-29C454DFDC03}" type="presOf" srcId="{997297C4-A00C-4BE5-9507-8F3085F86842}" destId="{D4C89194-517C-41AA-BA76-AB758ED384D6}" srcOrd="0" destOrd="0" presId="urn:microsoft.com/office/officeart/2005/8/layout/vList5"/>
    <dgm:cxn modelId="{FED8ADB7-D45A-435B-BB65-AA27A4815ACC}" srcId="{7D245995-200F-43E3-AE4A-D7BBB672206C}" destId="{997297C4-A00C-4BE5-9507-8F3085F86842}" srcOrd="4" destOrd="0" parTransId="{D3789CE3-7A92-4C64-A51D-21A11F37F67E}" sibTransId="{5B29F256-56C1-4023-B322-42400B8A2397}"/>
    <dgm:cxn modelId="{0A0111C5-DFDF-4262-A529-8CEEA9102786}" srcId="{7D245995-200F-43E3-AE4A-D7BBB672206C}" destId="{95E56FF1-2D65-4FF2-B945-1EA0EAB13015}" srcOrd="0" destOrd="0" parTransId="{BACFF0C2-23EA-44FE-9A2C-B0B25BAA0CEC}" sibTransId="{82E644F4-52CB-4BA3-BCE4-E35936DAF576}"/>
    <dgm:cxn modelId="{AC21A9CA-7763-4F74-B905-54C9E0D75773}" type="presOf" srcId="{BB2DF649-FABA-428B-AF94-E17FE14E1C02}" destId="{DD56F782-F180-41B5-A73A-1883BF7AF87D}" srcOrd="0" destOrd="0" presId="urn:microsoft.com/office/officeart/2005/8/layout/vList5"/>
    <dgm:cxn modelId="{3666A1CB-E689-4FEB-9980-0BF881A255CB}" type="presOf" srcId="{95E56FF1-2D65-4FF2-B945-1EA0EAB13015}" destId="{C5905266-1239-4817-95D8-B42D5A4E54BA}" srcOrd="0" destOrd="0" presId="urn:microsoft.com/office/officeart/2005/8/layout/vList5"/>
    <dgm:cxn modelId="{1564D5EE-1A81-49D2-A6EA-71ADA40E9FF2}" type="presOf" srcId="{F7DC7C8D-891C-42E8-8992-E8E9C703E200}" destId="{A4E811E0-9F58-42D1-A59E-4B88939C2C2A}" srcOrd="0" destOrd="0" presId="urn:microsoft.com/office/officeart/2005/8/layout/vList5"/>
    <dgm:cxn modelId="{683F02F9-0CB1-4196-A199-4D05E2344B66}" srcId="{7D245995-200F-43E3-AE4A-D7BBB672206C}" destId="{BB2DF649-FABA-428B-AF94-E17FE14E1C02}" srcOrd="1" destOrd="0" parTransId="{F51547DA-EBB0-4F9A-819D-75FBE5D66A67}" sibTransId="{D01FE84E-EDD0-41AE-BF2B-7BECCEA58CFB}"/>
    <dgm:cxn modelId="{2EC36A3E-7F34-4738-B4B3-2A2FD82738D9}" type="presParOf" srcId="{8CE92F30-AF54-472A-A6D5-3FA4E434345A}" destId="{5148F1F7-887B-4DD4-A2BE-FCB75CBFD5CA}" srcOrd="0" destOrd="0" presId="urn:microsoft.com/office/officeart/2005/8/layout/vList5"/>
    <dgm:cxn modelId="{B223DC5A-FEBC-4E92-BE47-CD2B54F69F0A}" type="presParOf" srcId="{5148F1F7-887B-4DD4-A2BE-FCB75CBFD5CA}" destId="{C5905266-1239-4817-95D8-B42D5A4E54BA}" srcOrd="0" destOrd="0" presId="urn:microsoft.com/office/officeart/2005/8/layout/vList5"/>
    <dgm:cxn modelId="{7DCD49A1-6A33-4B1E-BBB8-A1C3FD9133C5}" type="presParOf" srcId="{8CE92F30-AF54-472A-A6D5-3FA4E434345A}" destId="{C8174D36-03A4-4DB1-80E4-6E6BD257D01E}" srcOrd="1" destOrd="0" presId="urn:microsoft.com/office/officeart/2005/8/layout/vList5"/>
    <dgm:cxn modelId="{E8D22EFE-A058-489F-A739-CB1821DA3311}" type="presParOf" srcId="{8CE92F30-AF54-472A-A6D5-3FA4E434345A}" destId="{1FFF8B7F-4D50-4100-8F4B-D4E4BD6629BA}" srcOrd="2" destOrd="0" presId="urn:microsoft.com/office/officeart/2005/8/layout/vList5"/>
    <dgm:cxn modelId="{F05F4695-FAF6-4081-959A-38628D43A8CA}" type="presParOf" srcId="{1FFF8B7F-4D50-4100-8F4B-D4E4BD6629BA}" destId="{DD56F782-F180-41B5-A73A-1883BF7AF87D}" srcOrd="0" destOrd="0" presId="urn:microsoft.com/office/officeart/2005/8/layout/vList5"/>
    <dgm:cxn modelId="{273DBACC-C8A9-4778-ABCA-F5F54C34EF0C}" type="presParOf" srcId="{8CE92F30-AF54-472A-A6D5-3FA4E434345A}" destId="{C87A19EF-A69A-4DB3-A3B9-0EF28D2A2482}" srcOrd="3" destOrd="0" presId="urn:microsoft.com/office/officeart/2005/8/layout/vList5"/>
    <dgm:cxn modelId="{E3C30E6A-51D1-4574-A02F-5BC0C8126D44}" type="presParOf" srcId="{8CE92F30-AF54-472A-A6D5-3FA4E434345A}" destId="{3C5158BD-E6AC-4EEE-A649-A271DACA68CD}" srcOrd="4" destOrd="0" presId="urn:microsoft.com/office/officeart/2005/8/layout/vList5"/>
    <dgm:cxn modelId="{F5782876-384A-44DA-9A15-1A60786E0ECB}" type="presParOf" srcId="{3C5158BD-E6AC-4EEE-A649-A271DACA68CD}" destId="{5AA5F575-2EAF-4D94-B211-0CFE9585284C}" srcOrd="0" destOrd="0" presId="urn:microsoft.com/office/officeart/2005/8/layout/vList5"/>
    <dgm:cxn modelId="{0D423E60-0B02-4A3F-BAD0-CCA36301C8AB}" type="presParOf" srcId="{8CE92F30-AF54-472A-A6D5-3FA4E434345A}" destId="{55D589C9-33C9-4FCD-AAC6-D04E52DEACF7}" srcOrd="5" destOrd="0" presId="urn:microsoft.com/office/officeart/2005/8/layout/vList5"/>
    <dgm:cxn modelId="{8279B6C1-ABBD-405C-800C-5874A1E9AA89}" type="presParOf" srcId="{8CE92F30-AF54-472A-A6D5-3FA4E434345A}" destId="{DE1FCC39-99F3-41CF-9C8E-1B0AFCFD49E6}" srcOrd="6" destOrd="0" presId="urn:microsoft.com/office/officeart/2005/8/layout/vList5"/>
    <dgm:cxn modelId="{56BEA0E1-CABB-4DBB-8357-02F3348922C6}" type="presParOf" srcId="{DE1FCC39-99F3-41CF-9C8E-1B0AFCFD49E6}" destId="{A4E811E0-9F58-42D1-A59E-4B88939C2C2A}" srcOrd="0" destOrd="0" presId="urn:microsoft.com/office/officeart/2005/8/layout/vList5"/>
    <dgm:cxn modelId="{3E6CD6DE-EDBF-4618-A421-968EE1141B02}" type="presParOf" srcId="{8CE92F30-AF54-472A-A6D5-3FA4E434345A}" destId="{0DABF495-0A18-4CB2-98CF-4D47A1081615}" srcOrd="7" destOrd="0" presId="urn:microsoft.com/office/officeart/2005/8/layout/vList5"/>
    <dgm:cxn modelId="{296FCD70-D13E-4281-81B6-D5767EDAFD38}" type="presParOf" srcId="{8CE92F30-AF54-472A-A6D5-3FA4E434345A}" destId="{FA9A8AFA-73EE-4DCA-8FA0-97BD2ACCB12F}" srcOrd="8" destOrd="0" presId="urn:microsoft.com/office/officeart/2005/8/layout/vList5"/>
    <dgm:cxn modelId="{6EBFEF99-D6ED-4E32-8B9E-0A652F31EB4F}" type="presParOf" srcId="{FA9A8AFA-73EE-4DCA-8FA0-97BD2ACCB12F}" destId="{D4C89194-517C-41AA-BA76-AB758ED384D6}" srcOrd="0" destOrd="0" presId="urn:microsoft.com/office/officeart/2005/8/layout/vList5"/>
    <dgm:cxn modelId="{6A0019A5-D713-46F6-B396-909B2ED70294}" type="presParOf" srcId="{8CE92F30-AF54-472A-A6D5-3FA4E434345A}" destId="{86D2121E-74D2-4461-9712-64E1219AF0A3}" srcOrd="9" destOrd="0" presId="urn:microsoft.com/office/officeart/2005/8/layout/vList5"/>
    <dgm:cxn modelId="{CBCD29F5-A26F-4C9A-99E0-DBF980DF6FE7}" type="presParOf" srcId="{8CE92F30-AF54-472A-A6D5-3FA4E434345A}" destId="{920A5669-A4B3-427E-A84D-7F1E00D9704C}" srcOrd="10" destOrd="0" presId="urn:microsoft.com/office/officeart/2005/8/layout/vList5"/>
    <dgm:cxn modelId="{9C0DB95C-CEBA-4D01-A550-B945E89A0D8B}" type="presParOf" srcId="{920A5669-A4B3-427E-A84D-7F1E00D9704C}" destId="{297CB54A-B3F3-4D8B-A0AE-25BB98C1479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4DA2BF-7FC4-4FB9-BB06-58337BBEEE24}" type="doc">
      <dgm:prSet loTypeId="urn:microsoft.com/office/officeart/2009/3/layout/HorizontalOrganizationChart" loCatId="hierarchy" qsTypeId="urn:microsoft.com/office/officeart/2005/8/quickstyle/simple4" qsCatId="simple" csTypeId="urn:microsoft.com/office/officeart/2005/8/colors/colorful1" csCatId="colorful"/>
      <dgm:spPr/>
      <dgm:t>
        <a:bodyPr/>
        <a:lstStyle/>
        <a:p>
          <a:endParaRPr lang="en-US"/>
        </a:p>
      </dgm:t>
    </dgm:pt>
    <dgm:pt modelId="{6ADD6EE7-CC7A-41B3-BA03-E9453DE2056B}">
      <dgm:prSet/>
      <dgm:spPr/>
      <dgm:t>
        <a:bodyPr/>
        <a:lstStyle/>
        <a:p>
          <a:r>
            <a:rPr lang="en-US" i="1"/>
            <a:t>Ease in software design</a:t>
          </a:r>
          <a:endParaRPr lang="en-US"/>
        </a:p>
      </dgm:t>
    </dgm:pt>
    <dgm:pt modelId="{A0916AFF-C3FC-413C-9057-5E982E657864}" type="parTrans" cxnId="{16914446-E879-40B6-B2E5-562E49FA3005}">
      <dgm:prSet/>
      <dgm:spPr/>
      <dgm:t>
        <a:bodyPr/>
        <a:lstStyle/>
        <a:p>
          <a:endParaRPr lang="en-US"/>
        </a:p>
      </dgm:t>
    </dgm:pt>
    <dgm:pt modelId="{8564031E-3D45-40EE-9DEF-ECBF4799F943}" type="sibTrans" cxnId="{16914446-E879-40B6-B2E5-562E49FA3005}">
      <dgm:prSet/>
      <dgm:spPr/>
      <dgm:t>
        <a:bodyPr/>
        <a:lstStyle/>
        <a:p>
          <a:endParaRPr lang="en-US"/>
        </a:p>
      </dgm:t>
    </dgm:pt>
    <dgm:pt modelId="{35D3A393-2416-4CC8-9D68-D945AE584F57}">
      <dgm:prSet/>
      <dgm:spPr/>
      <dgm:t>
        <a:bodyPr/>
        <a:lstStyle/>
        <a:p>
          <a:r>
            <a:rPr lang="en-US" i="1"/>
            <a:t>Ease in software maintenance</a:t>
          </a:r>
          <a:r>
            <a:rPr lang="en-US"/>
            <a:t>:</a:t>
          </a:r>
        </a:p>
      </dgm:t>
    </dgm:pt>
    <dgm:pt modelId="{C426A619-DAEA-448B-A0CD-5CA9FFE04B58}" type="parTrans" cxnId="{97631DEE-F125-42BA-850C-B1BB75F58967}">
      <dgm:prSet/>
      <dgm:spPr/>
      <dgm:t>
        <a:bodyPr/>
        <a:lstStyle/>
        <a:p>
          <a:endParaRPr lang="en-US"/>
        </a:p>
      </dgm:t>
    </dgm:pt>
    <dgm:pt modelId="{04B7FB17-F036-4DE7-A094-B3E632167FDB}" type="sibTrans" cxnId="{97631DEE-F125-42BA-850C-B1BB75F58967}">
      <dgm:prSet/>
      <dgm:spPr/>
      <dgm:t>
        <a:bodyPr/>
        <a:lstStyle/>
        <a:p>
          <a:endParaRPr lang="en-US"/>
        </a:p>
      </dgm:t>
    </dgm:pt>
    <dgm:pt modelId="{AE4F217C-7670-4DF7-9EB3-8E1C8969314C}">
      <dgm:prSet/>
      <dgm:spPr/>
      <dgm:t>
        <a:bodyPr/>
        <a:lstStyle/>
        <a:p>
          <a:r>
            <a:rPr lang="en-US" i="1"/>
            <a:t>Reusable software</a:t>
          </a:r>
          <a:r>
            <a:rPr lang="en-US"/>
            <a:t>: </a:t>
          </a:r>
        </a:p>
      </dgm:t>
    </dgm:pt>
    <dgm:pt modelId="{FD4B6B2E-A715-433F-B6C5-E2E45EA2AF7A}" type="parTrans" cxnId="{23094302-C8E1-4932-80B9-230906C87C57}">
      <dgm:prSet/>
      <dgm:spPr/>
      <dgm:t>
        <a:bodyPr/>
        <a:lstStyle/>
        <a:p>
          <a:endParaRPr lang="en-US"/>
        </a:p>
      </dgm:t>
    </dgm:pt>
    <dgm:pt modelId="{E9CF9FC3-E0D6-4A57-A776-4DEA570C5EBE}" type="sibTrans" cxnId="{23094302-C8E1-4932-80B9-230906C87C57}">
      <dgm:prSet/>
      <dgm:spPr/>
      <dgm:t>
        <a:bodyPr/>
        <a:lstStyle/>
        <a:p>
          <a:endParaRPr lang="en-US"/>
        </a:p>
      </dgm:t>
    </dgm:pt>
    <dgm:pt modelId="{A26F5F15-0CBD-4708-842E-CE7CF1056437}" type="pres">
      <dgm:prSet presAssocID="{324DA2BF-7FC4-4FB9-BB06-58337BBEEE24}" presName="hierChild1" presStyleCnt="0">
        <dgm:presLayoutVars>
          <dgm:orgChart val="1"/>
          <dgm:chPref val="1"/>
          <dgm:dir/>
          <dgm:animOne val="branch"/>
          <dgm:animLvl val="lvl"/>
          <dgm:resizeHandles/>
        </dgm:presLayoutVars>
      </dgm:prSet>
      <dgm:spPr/>
    </dgm:pt>
    <dgm:pt modelId="{FB03867E-96C6-43D8-A05F-C09AF3E7AD32}" type="pres">
      <dgm:prSet presAssocID="{6ADD6EE7-CC7A-41B3-BA03-E9453DE2056B}" presName="hierRoot1" presStyleCnt="0">
        <dgm:presLayoutVars>
          <dgm:hierBranch val="init"/>
        </dgm:presLayoutVars>
      </dgm:prSet>
      <dgm:spPr/>
    </dgm:pt>
    <dgm:pt modelId="{CEE5FE88-FB5E-4717-8C0B-8FE71BBB31C0}" type="pres">
      <dgm:prSet presAssocID="{6ADD6EE7-CC7A-41B3-BA03-E9453DE2056B}" presName="rootComposite1" presStyleCnt="0"/>
      <dgm:spPr/>
    </dgm:pt>
    <dgm:pt modelId="{EA96A25A-A30A-4994-8CD1-1A53D2CBEE5D}" type="pres">
      <dgm:prSet presAssocID="{6ADD6EE7-CC7A-41B3-BA03-E9453DE2056B}" presName="rootText1" presStyleLbl="node0" presStyleIdx="0" presStyleCnt="3">
        <dgm:presLayoutVars>
          <dgm:chPref val="3"/>
        </dgm:presLayoutVars>
      </dgm:prSet>
      <dgm:spPr/>
    </dgm:pt>
    <dgm:pt modelId="{8AC61955-053B-42C4-B10E-905F37E7DF9B}" type="pres">
      <dgm:prSet presAssocID="{6ADD6EE7-CC7A-41B3-BA03-E9453DE2056B}" presName="rootConnector1" presStyleLbl="node1" presStyleIdx="0" presStyleCnt="0"/>
      <dgm:spPr/>
    </dgm:pt>
    <dgm:pt modelId="{AEDE33E3-5D63-4B25-8B60-D6B689C017EC}" type="pres">
      <dgm:prSet presAssocID="{6ADD6EE7-CC7A-41B3-BA03-E9453DE2056B}" presName="hierChild2" presStyleCnt="0"/>
      <dgm:spPr/>
    </dgm:pt>
    <dgm:pt modelId="{9D6C63F3-2AE3-45B5-AABC-DB18C80412D3}" type="pres">
      <dgm:prSet presAssocID="{6ADD6EE7-CC7A-41B3-BA03-E9453DE2056B}" presName="hierChild3" presStyleCnt="0"/>
      <dgm:spPr/>
    </dgm:pt>
    <dgm:pt modelId="{CCB7E184-8A22-43D6-824C-4719A90A973D}" type="pres">
      <dgm:prSet presAssocID="{35D3A393-2416-4CC8-9D68-D945AE584F57}" presName="hierRoot1" presStyleCnt="0">
        <dgm:presLayoutVars>
          <dgm:hierBranch val="init"/>
        </dgm:presLayoutVars>
      </dgm:prSet>
      <dgm:spPr/>
    </dgm:pt>
    <dgm:pt modelId="{272A1006-8423-48AB-AC75-74D526889AFD}" type="pres">
      <dgm:prSet presAssocID="{35D3A393-2416-4CC8-9D68-D945AE584F57}" presName="rootComposite1" presStyleCnt="0"/>
      <dgm:spPr/>
    </dgm:pt>
    <dgm:pt modelId="{459991E7-00D4-4EC3-A4E3-D54426861B19}" type="pres">
      <dgm:prSet presAssocID="{35D3A393-2416-4CC8-9D68-D945AE584F57}" presName="rootText1" presStyleLbl="node0" presStyleIdx="1" presStyleCnt="3">
        <dgm:presLayoutVars>
          <dgm:chPref val="3"/>
        </dgm:presLayoutVars>
      </dgm:prSet>
      <dgm:spPr/>
    </dgm:pt>
    <dgm:pt modelId="{D8050B2D-DB71-42CF-97D7-30784CC1036B}" type="pres">
      <dgm:prSet presAssocID="{35D3A393-2416-4CC8-9D68-D945AE584F57}" presName="rootConnector1" presStyleLbl="node1" presStyleIdx="0" presStyleCnt="0"/>
      <dgm:spPr/>
    </dgm:pt>
    <dgm:pt modelId="{90D25FE0-19F2-4A8F-955E-942B2D60AB4E}" type="pres">
      <dgm:prSet presAssocID="{35D3A393-2416-4CC8-9D68-D945AE584F57}" presName="hierChild2" presStyleCnt="0"/>
      <dgm:spPr/>
    </dgm:pt>
    <dgm:pt modelId="{46E2B97E-C541-4028-A43D-F7FFB5EDB598}" type="pres">
      <dgm:prSet presAssocID="{35D3A393-2416-4CC8-9D68-D945AE584F57}" presName="hierChild3" presStyleCnt="0"/>
      <dgm:spPr/>
    </dgm:pt>
    <dgm:pt modelId="{09900EF3-BF80-48C2-84CC-D3EE43CCDB95}" type="pres">
      <dgm:prSet presAssocID="{AE4F217C-7670-4DF7-9EB3-8E1C8969314C}" presName="hierRoot1" presStyleCnt="0">
        <dgm:presLayoutVars>
          <dgm:hierBranch val="init"/>
        </dgm:presLayoutVars>
      </dgm:prSet>
      <dgm:spPr/>
    </dgm:pt>
    <dgm:pt modelId="{D379FA3F-4A83-40A9-8BD9-F65920D9C05D}" type="pres">
      <dgm:prSet presAssocID="{AE4F217C-7670-4DF7-9EB3-8E1C8969314C}" presName="rootComposite1" presStyleCnt="0"/>
      <dgm:spPr/>
    </dgm:pt>
    <dgm:pt modelId="{3D7E8664-E1C6-4BAD-9174-735D95476DFA}" type="pres">
      <dgm:prSet presAssocID="{AE4F217C-7670-4DF7-9EB3-8E1C8969314C}" presName="rootText1" presStyleLbl="node0" presStyleIdx="2" presStyleCnt="3">
        <dgm:presLayoutVars>
          <dgm:chPref val="3"/>
        </dgm:presLayoutVars>
      </dgm:prSet>
      <dgm:spPr/>
    </dgm:pt>
    <dgm:pt modelId="{33E96F8F-5D0B-4197-B4AE-1E48A8584FCE}" type="pres">
      <dgm:prSet presAssocID="{AE4F217C-7670-4DF7-9EB3-8E1C8969314C}" presName="rootConnector1" presStyleLbl="node1" presStyleIdx="0" presStyleCnt="0"/>
      <dgm:spPr/>
    </dgm:pt>
    <dgm:pt modelId="{A2F9E7D0-5599-405A-BAB5-A2C5053D78DA}" type="pres">
      <dgm:prSet presAssocID="{AE4F217C-7670-4DF7-9EB3-8E1C8969314C}" presName="hierChild2" presStyleCnt="0"/>
      <dgm:spPr/>
    </dgm:pt>
    <dgm:pt modelId="{7A300B8F-B8F0-4617-B192-BEC86A4291C9}" type="pres">
      <dgm:prSet presAssocID="{AE4F217C-7670-4DF7-9EB3-8E1C8969314C}" presName="hierChild3" presStyleCnt="0"/>
      <dgm:spPr/>
    </dgm:pt>
  </dgm:ptLst>
  <dgm:cxnLst>
    <dgm:cxn modelId="{23094302-C8E1-4932-80B9-230906C87C57}" srcId="{324DA2BF-7FC4-4FB9-BB06-58337BBEEE24}" destId="{AE4F217C-7670-4DF7-9EB3-8E1C8969314C}" srcOrd="2" destOrd="0" parTransId="{FD4B6B2E-A715-433F-B6C5-E2E45EA2AF7A}" sibTransId="{E9CF9FC3-E0D6-4A57-A776-4DEA570C5EBE}"/>
    <dgm:cxn modelId="{DC9DC81F-10CC-40C9-9743-8D45373242D4}" type="presOf" srcId="{AE4F217C-7670-4DF7-9EB3-8E1C8969314C}" destId="{3D7E8664-E1C6-4BAD-9174-735D95476DFA}" srcOrd="0" destOrd="0" presId="urn:microsoft.com/office/officeart/2009/3/layout/HorizontalOrganizationChart"/>
    <dgm:cxn modelId="{16914446-E879-40B6-B2E5-562E49FA3005}" srcId="{324DA2BF-7FC4-4FB9-BB06-58337BBEEE24}" destId="{6ADD6EE7-CC7A-41B3-BA03-E9453DE2056B}" srcOrd="0" destOrd="0" parTransId="{A0916AFF-C3FC-413C-9057-5E982E657864}" sibTransId="{8564031E-3D45-40EE-9DEF-ECBF4799F943}"/>
    <dgm:cxn modelId="{BBAAE54C-E321-46A0-AF52-B1F65EC091D6}" type="presOf" srcId="{6ADD6EE7-CC7A-41B3-BA03-E9453DE2056B}" destId="{EA96A25A-A30A-4994-8CD1-1A53D2CBEE5D}" srcOrd="0" destOrd="0" presId="urn:microsoft.com/office/officeart/2009/3/layout/HorizontalOrganizationChart"/>
    <dgm:cxn modelId="{1EDB3457-C2C4-4C42-83F7-D08804ED902B}" type="presOf" srcId="{AE4F217C-7670-4DF7-9EB3-8E1C8969314C}" destId="{33E96F8F-5D0B-4197-B4AE-1E48A8584FCE}" srcOrd="1" destOrd="0" presId="urn:microsoft.com/office/officeart/2009/3/layout/HorizontalOrganizationChart"/>
    <dgm:cxn modelId="{30393A89-4A60-4C87-8E1A-FEAB2F1D9FE3}" type="presOf" srcId="{324DA2BF-7FC4-4FB9-BB06-58337BBEEE24}" destId="{A26F5F15-0CBD-4708-842E-CE7CF1056437}" srcOrd="0" destOrd="0" presId="urn:microsoft.com/office/officeart/2009/3/layout/HorizontalOrganizationChart"/>
    <dgm:cxn modelId="{566B14CD-1FB0-4D41-9786-976E27D0F0DF}" type="presOf" srcId="{35D3A393-2416-4CC8-9D68-D945AE584F57}" destId="{D8050B2D-DB71-42CF-97D7-30784CC1036B}" srcOrd="1" destOrd="0" presId="urn:microsoft.com/office/officeart/2009/3/layout/HorizontalOrganizationChart"/>
    <dgm:cxn modelId="{D80A02E4-5542-4628-A724-5E365369B019}" type="presOf" srcId="{35D3A393-2416-4CC8-9D68-D945AE584F57}" destId="{459991E7-00D4-4EC3-A4E3-D54426861B19}" srcOrd="0" destOrd="0" presId="urn:microsoft.com/office/officeart/2009/3/layout/HorizontalOrganizationChart"/>
    <dgm:cxn modelId="{97631DEE-F125-42BA-850C-B1BB75F58967}" srcId="{324DA2BF-7FC4-4FB9-BB06-58337BBEEE24}" destId="{35D3A393-2416-4CC8-9D68-D945AE584F57}" srcOrd="1" destOrd="0" parTransId="{C426A619-DAEA-448B-A0CD-5CA9FFE04B58}" sibTransId="{04B7FB17-F036-4DE7-A094-B3E632167FDB}"/>
    <dgm:cxn modelId="{E18DF5F7-3F3B-4735-A036-EF42811A9B5D}" type="presOf" srcId="{6ADD6EE7-CC7A-41B3-BA03-E9453DE2056B}" destId="{8AC61955-053B-42C4-B10E-905F37E7DF9B}" srcOrd="1" destOrd="0" presId="urn:microsoft.com/office/officeart/2009/3/layout/HorizontalOrganizationChart"/>
    <dgm:cxn modelId="{8802754F-F5A4-45FD-8549-7D5557E5FB52}" type="presParOf" srcId="{A26F5F15-0CBD-4708-842E-CE7CF1056437}" destId="{FB03867E-96C6-43D8-A05F-C09AF3E7AD32}" srcOrd="0" destOrd="0" presId="urn:microsoft.com/office/officeart/2009/3/layout/HorizontalOrganizationChart"/>
    <dgm:cxn modelId="{90351D1C-BC56-4795-BF96-C5EF764689D9}" type="presParOf" srcId="{FB03867E-96C6-43D8-A05F-C09AF3E7AD32}" destId="{CEE5FE88-FB5E-4717-8C0B-8FE71BBB31C0}" srcOrd="0" destOrd="0" presId="urn:microsoft.com/office/officeart/2009/3/layout/HorizontalOrganizationChart"/>
    <dgm:cxn modelId="{1FE3AC3F-4E75-4091-A62F-732CF9A2A657}" type="presParOf" srcId="{CEE5FE88-FB5E-4717-8C0B-8FE71BBB31C0}" destId="{EA96A25A-A30A-4994-8CD1-1A53D2CBEE5D}" srcOrd="0" destOrd="0" presId="urn:microsoft.com/office/officeart/2009/3/layout/HorizontalOrganizationChart"/>
    <dgm:cxn modelId="{C6A7DB9F-8C31-48A6-BB4E-BAB096DAE0DD}" type="presParOf" srcId="{CEE5FE88-FB5E-4717-8C0B-8FE71BBB31C0}" destId="{8AC61955-053B-42C4-B10E-905F37E7DF9B}" srcOrd="1" destOrd="0" presId="urn:microsoft.com/office/officeart/2009/3/layout/HorizontalOrganizationChart"/>
    <dgm:cxn modelId="{9EA3A5D9-4E76-4C75-8197-B63F35C073E9}" type="presParOf" srcId="{FB03867E-96C6-43D8-A05F-C09AF3E7AD32}" destId="{AEDE33E3-5D63-4B25-8B60-D6B689C017EC}" srcOrd="1" destOrd="0" presId="urn:microsoft.com/office/officeart/2009/3/layout/HorizontalOrganizationChart"/>
    <dgm:cxn modelId="{4EB95999-E66E-4B21-9A6E-16E9AA9B1B5B}" type="presParOf" srcId="{FB03867E-96C6-43D8-A05F-C09AF3E7AD32}" destId="{9D6C63F3-2AE3-45B5-AABC-DB18C80412D3}" srcOrd="2" destOrd="0" presId="urn:microsoft.com/office/officeart/2009/3/layout/HorizontalOrganizationChart"/>
    <dgm:cxn modelId="{2C92B232-5C2E-45F6-8A95-6516B808707A}" type="presParOf" srcId="{A26F5F15-0CBD-4708-842E-CE7CF1056437}" destId="{CCB7E184-8A22-43D6-824C-4719A90A973D}" srcOrd="1" destOrd="0" presId="urn:microsoft.com/office/officeart/2009/3/layout/HorizontalOrganizationChart"/>
    <dgm:cxn modelId="{7E6C3447-F467-440E-ADF7-70D18DEDBEF8}" type="presParOf" srcId="{CCB7E184-8A22-43D6-824C-4719A90A973D}" destId="{272A1006-8423-48AB-AC75-74D526889AFD}" srcOrd="0" destOrd="0" presId="urn:microsoft.com/office/officeart/2009/3/layout/HorizontalOrganizationChart"/>
    <dgm:cxn modelId="{B8BA4C84-0D80-481D-BD49-42C7F5DED00C}" type="presParOf" srcId="{272A1006-8423-48AB-AC75-74D526889AFD}" destId="{459991E7-00D4-4EC3-A4E3-D54426861B19}" srcOrd="0" destOrd="0" presId="urn:microsoft.com/office/officeart/2009/3/layout/HorizontalOrganizationChart"/>
    <dgm:cxn modelId="{1B56C9BA-7E78-4EA5-A1B5-A92B3B214E88}" type="presParOf" srcId="{272A1006-8423-48AB-AC75-74D526889AFD}" destId="{D8050B2D-DB71-42CF-97D7-30784CC1036B}" srcOrd="1" destOrd="0" presId="urn:microsoft.com/office/officeart/2009/3/layout/HorizontalOrganizationChart"/>
    <dgm:cxn modelId="{188CB05E-53CF-49D0-A319-07C3C195A641}" type="presParOf" srcId="{CCB7E184-8A22-43D6-824C-4719A90A973D}" destId="{90D25FE0-19F2-4A8F-955E-942B2D60AB4E}" srcOrd="1" destOrd="0" presId="urn:microsoft.com/office/officeart/2009/3/layout/HorizontalOrganizationChart"/>
    <dgm:cxn modelId="{014526B0-379F-4DB4-8E5D-1CB3F8843C6A}" type="presParOf" srcId="{CCB7E184-8A22-43D6-824C-4719A90A973D}" destId="{46E2B97E-C541-4028-A43D-F7FFB5EDB598}" srcOrd="2" destOrd="0" presId="urn:microsoft.com/office/officeart/2009/3/layout/HorizontalOrganizationChart"/>
    <dgm:cxn modelId="{BB8DAEA4-D611-4A88-9217-58FFB7FBC0AB}" type="presParOf" srcId="{A26F5F15-0CBD-4708-842E-CE7CF1056437}" destId="{09900EF3-BF80-48C2-84CC-D3EE43CCDB95}" srcOrd="2" destOrd="0" presId="urn:microsoft.com/office/officeart/2009/3/layout/HorizontalOrganizationChart"/>
    <dgm:cxn modelId="{DDC7D30B-409D-4584-B5B1-7CCABEE9E792}" type="presParOf" srcId="{09900EF3-BF80-48C2-84CC-D3EE43CCDB95}" destId="{D379FA3F-4A83-40A9-8BD9-F65920D9C05D}" srcOrd="0" destOrd="0" presId="urn:microsoft.com/office/officeart/2009/3/layout/HorizontalOrganizationChart"/>
    <dgm:cxn modelId="{68E7A0FB-35C3-4F78-8AB5-1C7435B561A6}" type="presParOf" srcId="{D379FA3F-4A83-40A9-8BD9-F65920D9C05D}" destId="{3D7E8664-E1C6-4BAD-9174-735D95476DFA}" srcOrd="0" destOrd="0" presId="urn:microsoft.com/office/officeart/2009/3/layout/HorizontalOrganizationChart"/>
    <dgm:cxn modelId="{3FBAD53F-0687-4AFD-89D9-0B11397B39B8}" type="presParOf" srcId="{D379FA3F-4A83-40A9-8BD9-F65920D9C05D}" destId="{33E96F8F-5D0B-4197-B4AE-1E48A8584FCE}" srcOrd="1" destOrd="0" presId="urn:microsoft.com/office/officeart/2009/3/layout/HorizontalOrganizationChart"/>
    <dgm:cxn modelId="{83F25BD6-CDA5-4AF8-8BBC-CFA6B711ADF4}" type="presParOf" srcId="{09900EF3-BF80-48C2-84CC-D3EE43CCDB95}" destId="{A2F9E7D0-5599-405A-BAB5-A2C5053D78DA}" srcOrd="1" destOrd="0" presId="urn:microsoft.com/office/officeart/2009/3/layout/HorizontalOrganizationChart"/>
    <dgm:cxn modelId="{34575E02-5B45-4715-B06A-448F9ADE5C61}" type="presParOf" srcId="{09900EF3-BF80-48C2-84CC-D3EE43CCDB95}" destId="{7A300B8F-B8F0-4617-B192-BEC86A4291C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A3A013-846A-4B6A-9917-16EE0AD6B8E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5FE0497-2EAC-4F9F-8217-3F7230999297}">
      <dgm:prSet/>
      <dgm:spPr/>
      <dgm:t>
        <a:bodyPr/>
        <a:lstStyle/>
        <a:p>
          <a:r>
            <a:rPr lang="en-PH"/>
            <a:t>In Java, </a:t>
          </a:r>
          <a:r>
            <a:rPr lang="en-PH" i="1"/>
            <a:t>a </a:t>
          </a:r>
          <a:r>
            <a:rPr lang="en-PH" b="1" i="1"/>
            <a:t>class</a:t>
          </a:r>
          <a:r>
            <a:rPr lang="en-PH" i="1"/>
            <a:t> is a definition of objects of the same kind</a:t>
          </a:r>
          <a:r>
            <a:rPr lang="en-PH"/>
            <a:t>. it is a blueprint, template, or prototype that defines and describes the </a:t>
          </a:r>
          <a:r>
            <a:rPr lang="en-PH" i="1"/>
            <a:t>static attributes</a:t>
          </a:r>
          <a:r>
            <a:rPr lang="en-PH"/>
            <a:t> and </a:t>
          </a:r>
          <a:r>
            <a:rPr lang="en-PH" i="1"/>
            <a:t>dynamic behaviors</a:t>
          </a:r>
          <a:r>
            <a:rPr lang="en-PH"/>
            <a:t> common to all objects of the same kind.</a:t>
          </a:r>
          <a:endParaRPr lang="en-US"/>
        </a:p>
      </dgm:t>
    </dgm:pt>
    <dgm:pt modelId="{EB39F192-9848-4C19-8F05-B6775E9EE4C1}" type="parTrans" cxnId="{E0FA484E-E9E0-4D6B-91CF-17A6D76E4CEB}">
      <dgm:prSet/>
      <dgm:spPr/>
      <dgm:t>
        <a:bodyPr/>
        <a:lstStyle/>
        <a:p>
          <a:endParaRPr lang="en-US"/>
        </a:p>
      </dgm:t>
    </dgm:pt>
    <dgm:pt modelId="{CDA5CF51-A637-45E4-BBC8-DF63A54C03E2}" type="sibTrans" cxnId="{E0FA484E-E9E0-4D6B-91CF-17A6D76E4CEB}">
      <dgm:prSet/>
      <dgm:spPr/>
      <dgm:t>
        <a:bodyPr/>
        <a:lstStyle/>
        <a:p>
          <a:endParaRPr lang="en-US"/>
        </a:p>
      </dgm:t>
    </dgm:pt>
    <dgm:pt modelId="{E40305D2-B311-4240-9578-7A23F5FD948A}">
      <dgm:prSet/>
      <dgm:spPr/>
      <dgm:t>
        <a:bodyPr/>
        <a:lstStyle/>
        <a:p>
          <a:r>
            <a:rPr lang="en-PH"/>
            <a:t>An </a:t>
          </a:r>
          <a:r>
            <a:rPr lang="en-PH" b="1" i="1"/>
            <a:t>instance</a:t>
          </a:r>
          <a:r>
            <a:rPr lang="en-PH"/>
            <a:t> is </a:t>
          </a:r>
          <a:r>
            <a:rPr lang="en-PH" i="1"/>
            <a:t>a realization of a particular item of a class</a:t>
          </a:r>
          <a:r>
            <a:rPr lang="en-PH"/>
            <a:t>. In other words, an instance is an </a:t>
          </a:r>
          <a:r>
            <a:rPr lang="en-PH" i="1"/>
            <a:t>instantiation</a:t>
          </a:r>
          <a:r>
            <a:rPr lang="en-PH"/>
            <a:t> of a class.</a:t>
          </a:r>
          <a:endParaRPr lang="en-US"/>
        </a:p>
      </dgm:t>
    </dgm:pt>
    <dgm:pt modelId="{FF74923D-10C7-4986-BBA6-5746F90EED81}" type="parTrans" cxnId="{93D8937C-E694-4D53-9A1E-DFD632C675F4}">
      <dgm:prSet/>
      <dgm:spPr/>
      <dgm:t>
        <a:bodyPr/>
        <a:lstStyle/>
        <a:p>
          <a:endParaRPr lang="en-US"/>
        </a:p>
      </dgm:t>
    </dgm:pt>
    <dgm:pt modelId="{5F4619C2-A9B3-43FE-9C71-B33AACB09868}" type="sibTrans" cxnId="{93D8937C-E694-4D53-9A1E-DFD632C675F4}">
      <dgm:prSet/>
      <dgm:spPr/>
      <dgm:t>
        <a:bodyPr/>
        <a:lstStyle/>
        <a:p>
          <a:endParaRPr lang="en-US"/>
        </a:p>
      </dgm:t>
    </dgm:pt>
    <dgm:pt modelId="{FB97C793-0325-4382-BF64-49203CFCAC1E}">
      <dgm:prSet/>
      <dgm:spPr/>
      <dgm:t>
        <a:bodyPr/>
        <a:lstStyle/>
        <a:p>
          <a:r>
            <a:rPr lang="en-PH"/>
            <a:t>The term "</a:t>
          </a:r>
          <a:r>
            <a:rPr lang="en-PH" i="1"/>
            <a:t>object</a:t>
          </a:r>
          <a:r>
            <a:rPr lang="en-PH"/>
            <a:t>" usually refers to </a:t>
          </a:r>
          <a:r>
            <a:rPr lang="en-PH" i="1"/>
            <a:t>instance</a:t>
          </a:r>
          <a:r>
            <a:rPr lang="en-PH"/>
            <a:t>. </a:t>
          </a:r>
          <a:endParaRPr lang="en-US"/>
        </a:p>
      </dgm:t>
    </dgm:pt>
    <dgm:pt modelId="{B77AE040-2960-4C27-A9F0-B59BF751923B}" type="parTrans" cxnId="{2F55867C-619A-497D-A893-E9952FF74CCD}">
      <dgm:prSet/>
      <dgm:spPr/>
      <dgm:t>
        <a:bodyPr/>
        <a:lstStyle/>
        <a:p>
          <a:endParaRPr lang="en-US"/>
        </a:p>
      </dgm:t>
    </dgm:pt>
    <dgm:pt modelId="{88EDC898-B900-460B-805B-52E5922FE775}" type="sibTrans" cxnId="{2F55867C-619A-497D-A893-E9952FF74CCD}">
      <dgm:prSet/>
      <dgm:spPr/>
      <dgm:t>
        <a:bodyPr/>
        <a:lstStyle/>
        <a:p>
          <a:endParaRPr lang="en-US"/>
        </a:p>
      </dgm:t>
    </dgm:pt>
    <dgm:pt modelId="{428B8CCA-EC4C-4375-BB51-42DC4CF13128}" type="pres">
      <dgm:prSet presAssocID="{F2A3A013-846A-4B6A-9917-16EE0AD6B8E2}" presName="linear" presStyleCnt="0">
        <dgm:presLayoutVars>
          <dgm:animLvl val="lvl"/>
          <dgm:resizeHandles val="exact"/>
        </dgm:presLayoutVars>
      </dgm:prSet>
      <dgm:spPr/>
    </dgm:pt>
    <dgm:pt modelId="{029B4552-3C58-4E0B-A05A-C86B6C30809D}" type="pres">
      <dgm:prSet presAssocID="{E5FE0497-2EAC-4F9F-8217-3F7230999297}" presName="parentText" presStyleLbl="node1" presStyleIdx="0" presStyleCnt="3">
        <dgm:presLayoutVars>
          <dgm:chMax val="0"/>
          <dgm:bulletEnabled val="1"/>
        </dgm:presLayoutVars>
      </dgm:prSet>
      <dgm:spPr/>
    </dgm:pt>
    <dgm:pt modelId="{AEC51513-DD80-43F9-AFE0-5BB448FCA20D}" type="pres">
      <dgm:prSet presAssocID="{CDA5CF51-A637-45E4-BBC8-DF63A54C03E2}" presName="spacer" presStyleCnt="0"/>
      <dgm:spPr/>
    </dgm:pt>
    <dgm:pt modelId="{8552991F-59FC-44B7-BF94-FF67560FB59D}" type="pres">
      <dgm:prSet presAssocID="{E40305D2-B311-4240-9578-7A23F5FD948A}" presName="parentText" presStyleLbl="node1" presStyleIdx="1" presStyleCnt="3">
        <dgm:presLayoutVars>
          <dgm:chMax val="0"/>
          <dgm:bulletEnabled val="1"/>
        </dgm:presLayoutVars>
      </dgm:prSet>
      <dgm:spPr/>
    </dgm:pt>
    <dgm:pt modelId="{FA52695C-DAB6-4C6B-9926-B44BA164D52D}" type="pres">
      <dgm:prSet presAssocID="{5F4619C2-A9B3-43FE-9C71-B33AACB09868}" presName="spacer" presStyleCnt="0"/>
      <dgm:spPr/>
    </dgm:pt>
    <dgm:pt modelId="{38014BE2-DA8C-4160-992B-2E88EF46A852}" type="pres">
      <dgm:prSet presAssocID="{FB97C793-0325-4382-BF64-49203CFCAC1E}" presName="parentText" presStyleLbl="node1" presStyleIdx="2" presStyleCnt="3">
        <dgm:presLayoutVars>
          <dgm:chMax val="0"/>
          <dgm:bulletEnabled val="1"/>
        </dgm:presLayoutVars>
      </dgm:prSet>
      <dgm:spPr/>
    </dgm:pt>
  </dgm:ptLst>
  <dgm:cxnLst>
    <dgm:cxn modelId="{6FF10B4A-0AD4-4C70-B6D5-CA8B4DDC7937}" type="presOf" srcId="{F2A3A013-846A-4B6A-9917-16EE0AD6B8E2}" destId="{428B8CCA-EC4C-4375-BB51-42DC4CF13128}" srcOrd="0" destOrd="0" presId="urn:microsoft.com/office/officeart/2005/8/layout/vList2"/>
    <dgm:cxn modelId="{E0FA484E-E9E0-4D6B-91CF-17A6D76E4CEB}" srcId="{F2A3A013-846A-4B6A-9917-16EE0AD6B8E2}" destId="{E5FE0497-2EAC-4F9F-8217-3F7230999297}" srcOrd="0" destOrd="0" parTransId="{EB39F192-9848-4C19-8F05-B6775E9EE4C1}" sibTransId="{CDA5CF51-A637-45E4-BBC8-DF63A54C03E2}"/>
    <dgm:cxn modelId="{E071FE71-AD2C-4716-9654-7B1A0680CBB4}" type="presOf" srcId="{E40305D2-B311-4240-9578-7A23F5FD948A}" destId="{8552991F-59FC-44B7-BF94-FF67560FB59D}" srcOrd="0" destOrd="0" presId="urn:microsoft.com/office/officeart/2005/8/layout/vList2"/>
    <dgm:cxn modelId="{E1AB877A-2048-4F9C-8242-094FDDCCEF71}" type="presOf" srcId="{E5FE0497-2EAC-4F9F-8217-3F7230999297}" destId="{029B4552-3C58-4E0B-A05A-C86B6C30809D}" srcOrd="0" destOrd="0" presId="urn:microsoft.com/office/officeart/2005/8/layout/vList2"/>
    <dgm:cxn modelId="{2F55867C-619A-497D-A893-E9952FF74CCD}" srcId="{F2A3A013-846A-4B6A-9917-16EE0AD6B8E2}" destId="{FB97C793-0325-4382-BF64-49203CFCAC1E}" srcOrd="2" destOrd="0" parTransId="{B77AE040-2960-4C27-A9F0-B59BF751923B}" sibTransId="{88EDC898-B900-460B-805B-52E5922FE775}"/>
    <dgm:cxn modelId="{93D8937C-E694-4D53-9A1E-DFD632C675F4}" srcId="{F2A3A013-846A-4B6A-9917-16EE0AD6B8E2}" destId="{E40305D2-B311-4240-9578-7A23F5FD948A}" srcOrd="1" destOrd="0" parTransId="{FF74923D-10C7-4986-BBA6-5746F90EED81}" sibTransId="{5F4619C2-A9B3-43FE-9C71-B33AACB09868}"/>
    <dgm:cxn modelId="{F9A0B7E8-6DCC-4E67-B9B6-D02EDA4590F7}" type="presOf" srcId="{FB97C793-0325-4382-BF64-49203CFCAC1E}" destId="{38014BE2-DA8C-4160-992B-2E88EF46A852}" srcOrd="0" destOrd="0" presId="urn:microsoft.com/office/officeart/2005/8/layout/vList2"/>
    <dgm:cxn modelId="{F3C0DFAF-B014-4C89-A439-FE428C9DF66E}" type="presParOf" srcId="{428B8CCA-EC4C-4375-BB51-42DC4CF13128}" destId="{029B4552-3C58-4E0B-A05A-C86B6C30809D}" srcOrd="0" destOrd="0" presId="urn:microsoft.com/office/officeart/2005/8/layout/vList2"/>
    <dgm:cxn modelId="{90E383E5-571A-4825-9AE0-A19461EA4E6F}" type="presParOf" srcId="{428B8CCA-EC4C-4375-BB51-42DC4CF13128}" destId="{AEC51513-DD80-43F9-AFE0-5BB448FCA20D}" srcOrd="1" destOrd="0" presId="urn:microsoft.com/office/officeart/2005/8/layout/vList2"/>
    <dgm:cxn modelId="{60246F19-C8F3-4121-A235-C81CC1269DE1}" type="presParOf" srcId="{428B8CCA-EC4C-4375-BB51-42DC4CF13128}" destId="{8552991F-59FC-44B7-BF94-FF67560FB59D}" srcOrd="2" destOrd="0" presId="urn:microsoft.com/office/officeart/2005/8/layout/vList2"/>
    <dgm:cxn modelId="{D4F64712-E37D-41A1-9BFE-BAD6BA07BD5B}" type="presParOf" srcId="{428B8CCA-EC4C-4375-BB51-42DC4CF13128}" destId="{FA52695C-DAB6-4C6B-9926-B44BA164D52D}" srcOrd="3" destOrd="0" presId="urn:microsoft.com/office/officeart/2005/8/layout/vList2"/>
    <dgm:cxn modelId="{E3DD917B-1ACC-471F-B159-C57C072E106C}" type="presParOf" srcId="{428B8CCA-EC4C-4375-BB51-42DC4CF13128}" destId="{38014BE2-DA8C-4160-992B-2E88EF46A8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05266-1239-4817-95D8-B42D5A4E54BA}">
      <dsp:nvSpPr>
        <dsp:cNvPr id="0" name=""/>
        <dsp:cNvSpPr/>
      </dsp:nvSpPr>
      <dsp:spPr>
        <a:xfrm>
          <a:off x="3139439" y="1166"/>
          <a:ext cx="3531870" cy="6791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Person​</a:t>
          </a:r>
        </a:p>
      </dsp:txBody>
      <dsp:txXfrm>
        <a:off x="3172593" y="34320"/>
        <a:ext cx="3465562" cy="612846"/>
      </dsp:txXfrm>
    </dsp:sp>
    <dsp:sp modelId="{DD56F782-F180-41B5-A73A-1883BF7AF87D}">
      <dsp:nvSpPr>
        <dsp:cNvPr id="0" name=""/>
        <dsp:cNvSpPr/>
      </dsp:nvSpPr>
      <dsp:spPr>
        <a:xfrm>
          <a:off x="3139439" y="714278"/>
          <a:ext cx="3531870" cy="67915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String Name ​</a:t>
          </a:r>
        </a:p>
      </dsp:txBody>
      <dsp:txXfrm>
        <a:off x="3172593" y="747432"/>
        <a:ext cx="3465562" cy="612846"/>
      </dsp:txXfrm>
    </dsp:sp>
    <dsp:sp modelId="{5AA5F575-2EAF-4D94-B211-0CFE9585284C}">
      <dsp:nvSpPr>
        <dsp:cNvPr id="0" name=""/>
        <dsp:cNvSpPr/>
      </dsp:nvSpPr>
      <dsp:spPr>
        <a:xfrm>
          <a:off x="3139439" y="1427390"/>
          <a:ext cx="3531870" cy="67915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String Gender ​</a:t>
          </a:r>
        </a:p>
      </dsp:txBody>
      <dsp:txXfrm>
        <a:off x="3172593" y="1460544"/>
        <a:ext cx="3465562" cy="612846"/>
      </dsp:txXfrm>
    </dsp:sp>
    <dsp:sp modelId="{A4E811E0-9F58-42D1-A59E-4B88939C2C2A}">
      <dsp:nvSpPr>
        <dsp:cNvPr id="0" name=""/>
        <dsp:cNvSpPr/>
      </dsp:nvSpPr>
      <dsp:spPr>
        <a:xfrm>
          <a:off x="3139439" y="2140501"/>
          <a:ext cx="3531870" cy="6791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double Weight ​</a:t>
          </a:r>
        </a:p>
      </dsp:txBody>
      <dsp:txXfrm>
        <a:off x="3172593" y="2173655"/>
        <a:ext cx="3465562" cy="612846"/>
      </dsp:txXfrm>
    </dsp:sp>
    <dsp:sp modelId="{D4C89194-517C-41AA-BA76-AB758ED384D6}">
      <dsp:nvSpPr>
        <dsp:cNvPr id="0" name=""/>
        <dsp:cNvSpPr/>
      </dsp:nvSpPr>
      <dsp:spPr>
        <a:xfrm>
          <a:off x="3139439" y="2853613"/>
          <a:ext cx="3531870" cy="67915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int </a:t>
          </a:r>
          <a:r>
            <a:rPr lang="en-US" sz="3400" kern="1200" dirty="0" err="1"/>
            <a:t>numOfCars</a:t>
          </a:r>
          <a:r>
            <a:rPr lang="en-US" sz="3400" kern="1200" dirty="0"/>
            <a:t> ​</a:t>
          </a:r>
        </a:p>
      </dsp:txBody>
      <dsp:txXfrm>
        <a:off x="3172593" y="2886767"/>
        <a:ext cx="3465562" cy="612846"/>
      </dsp:txXfrm>
    </dsp:sp>
    <dsp:sp modelId="{297CB54A-B3F3-4D8B-A0AE-25BB98C1479D}">
      <dsp:nvSpPr>
        <dsp:cNvPr id="0" name=""/>
        <dsp:cNvSpPr/>
      </dsp:nvSpPr>
      <dsp:spPr>
        <a:xfrm>
          <a:off x="3139439" y="3566725"/>
          <a:ext cx="3531870" cy="6791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a:t>
          </a:r>
        </a:p>
      </dsp:txBody>
      <dsp:txXfrm>
        <a:off x="3172593" y="3599879"/>
        <a:ext cx="3465562" cy="612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6A25A-A30A-4994-8CD1-1A53D2CBEE5D}">
      <dsp:nvSpPr>
        <dsp:cNvPr id="0" name=""/>
        <dsp:cNvSpPr/>
      </dsp:nvSpPr>
      <dsp:spPr>
        <a:xfrm>
          <a:off x="993677" y="1163"/>
          <a:ext cx="4679478" cy="14272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i="1" kern="1200"/>
            <a:t>Ease in software design</a:t>
          </a:r>
          <a:endParaRPr lang="en-US" sz="4800" kern="1200"/>
        </a:p>
      </dsp:txBody>
      <dsp:txXfrm>
        <a:off x="993677" y="1163"/>
        <a:ext cx="4679478" cy="1427241"/>
      </dsp:txXfrm>
    </dsp:sp>
    <dsp:sp modelId="{459991E7-00D4-4EC3-A4E3-D54426861B19}">
      <dsp:nvSpPr>
        <dsp:cNvPr id="0" name=""/>
        <dsp:cNvSpPr/>
      </dsp:nvSpPr>
      <dsp:spPr>
        <a:xfrm>
          <a:off x="993677" y="2013339"/>
          <a:ext cx="4679478" cy="14272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i="1" kern="1200"/>
            <a:t>Ease in software maintenance</a:t>
          </a:r>
          <a:r>
            <a:rPr lang="en-US" sz="4800" kern="1200"/>
            <a:t>:</a:t>
          </a:r>
        </a:p>
      </dsp:txBody>
      <dsp:txXfrm>
        <a:off x="993677" y="2013339"/>
        <a:ext cx="4679478" cy="1427241"/>
      </dsp:txXfrm>
    </dsp:sp>
    <dsp:sp modelId="{3D7E8664-E1C6-4BAD-9174-735D95476DFA}">
      <dsp:nvSpPr>
        <dsp:cNvPr id="0" name=""/>
        <dsp:cNvSpPr/>
      </dsp:nvSpPr>
      <dsp:spPr>
        <a:xfrm>
          <a:off x="993677" y="4025515"/>
          <a:ext cx="4679478" cy="14272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i="1" kern="1200"/>
            <a:t>Reusable software</a:t>
          </a:r>
          <a:r>
            <a:rPr lang="en-US" sz="4800" kern="1200"/>
            <a:t>: </a:t>
          </a:r>
        </a:p>
      </dsp:txBody>
      <dsp:txXfrm>
        <a:off x="993677" y="4025515"/>
        <a:ext cx="4679478" cy="1427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B4552-3C58-4E0B-A05A-C86B6C30809D}">
      <dsp:nvSpPr>
        <dsp:cNvPr id="0" name=""/>
        <dsp:cNvSpPr/>
      </dsp:nvSpPr>
      <dsp:spPr>
        <a:xfrm>
          <a:off x="0" y="308389"/>
          <a:ext cx="6666833" cy="1570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PH" sz="2200" kern="1200"/>
            <a:t>In Java, </a:t>
          </a:r>
          <a:r>
            <a:rPr lang="en-PH" sz="2200" i="1" kern="1200"/>
            <a:t>a </a:t>
          </a:r>
          <a:r>
            <a:rPr lang="en-PH" sz="2200" b="1" i="1" kern="1200"/>
            <a:t>class</a:t>
          </a:r>
          <a:r>
            <a:rPr lang="en-PH" sz="2200" i="1" kern="1200"/>
            <a:t> is a definition of objects of the same kind</a:t>
          </a:r>
          <a:r>
            <a:rPr lang="en-PH" sz="2200" kern="1200"/>
            <a:t>. it is a blueprint, template, or prototype that defines and describes the </a:t>
          </a:r>
          <a:r>
            <a:rPr lang="en-PH" sz="2200" i="1" kern="1200"/>
            <a:t>static attributes</a:t>
          </a:r>
          <a:r>
            <a:rPr lang="en-PH" sz="2200" kern="1200"/>
            <a:t> and </a:t>
          </a:r>
          <a:r>
            <a:rPr lang="en-PH" sz="2200" i="1" kern="1200"/>
            <a:t>dynamic behaviors</a:t>
          </a:r>
          <a:r>
            <a:rPr lang="en-PH" sz="2200" kern="1200"/>
            <a:t> common to all objects of the same kind.</a:t>
          </a:r>
          <a:endParaRPr lang="en-US" sz="2200" kern="1200"/>
        </a:p>
      </dsp:txBody>
      <dsp:txXfrm>
        <a:off x="76648" y="385037"/>
        <a:ext cx="6513537" cy="1416844"/>
      </dsp:txXfrm>
    </dsp:sp>
    <dsp:sp modelId="{8552991F-59FC-44B7-BF94-FF67560FB59D}">
      <dsp:nvSpPr>
        <dsp:cNvPr id="0" name=""/>
        <dsp:cNvSpPr/>
      </dsp:nvSpPr>
      <dsp:spPr>
        <a:xfrm>
          <a:off x="0" y="1941889"/>
          <a:ext cx="6666833" cy="157014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PH" sz="2200" kern="1200"/>
            <a:t>An </a:t>
          </a:r>
          <a:r>
            <a:rPr lang="en-PH" sz="2200" b="1" i="1" kern="1200"/>
            <a:t>instance</a:t>
          </a:r>
          <a:r>
            <a:rPr lang="en-PH" sz="2200" kern="1200"/>
            <a:t> is </a:t>
          </a:r>
          <a:r>
            <a:rPr lang="en-PH" sz="2200" i="1" kern="1200"/>
            <a:t>a realization of a particular item of a class</a:t>
          </a:r>
          <a:r>
            <a:rPr lang="en-PH" sz="2200" kern="1200"/>
            <a:t>. In other words, an instance is an </a:t>
          </a:r>
          <a:r>
            <a:rPr lang="en-PH" sz="2200" i="1" kern="1200"/>
            <a:t>instantiation</a:t>
          </a:r>
          <a:r>
            <a:rPr lang="en-PH" sz="2200" kern="1200"/>
            <a:t> of a class.</a:t>
          </a:r>
          <a:endParaRPr lang="en-US" sz="2200" kern="1200"/>
        </a:p>
      </dsp:txBody>
      <dsp:txXfrm>
        <a:off x="76648" y="2018537"/>
        <a:ext cx="6513537" cy="1416844"/>
      </dsp:txXfrm>
    </dsp:sp>
    <dsp:sp modelId="{38014BE2-DA8C-4160-992B-2E88EF46A852}">
      <dsp:nvSpPr>
        <dsp:cNvPr id="0" name=""/>
        <dsp:cNvSpPr/>
      </dsp:nvSpPr>
      <dsp:spPr>
        <a:xfrm>
          <a:off x="0" y="3575390"/>
          <a:ext cx="6666833" cy="15701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PH" sz="2200" kern="1200"/>
            <a:t>The term "</a:t>
          </a:r>
          <a:r>
            <a:rPr lang="en-PH" sz="2200" i="1" kern="1200"/>
            <a:t>object</a:t>
          </a:r>
          <a:r>
            <a:rPr lang="en-PH" sz="2200" kern="1200"/>
            <a:t>" usually refers to </a:t>
          </a:r>
          <a:r>
            <a:rPr lang="en-PH" sz="2200" i="1" kern="1200"/>
            <a:t>instance</a:t>
          </a:r>
          <a:r>
            <a:rPr lang="en-PH" sz="2200" kern="1200"/>
            <a:t>. </a:t>
          </a:r>
          <a:endParaRPr lang="en-US" sz="2200" kern="1200"/>
        </a:p>
      </dsp:txBody>
      <dsp:txXfrm>
        <a:off x="76648" y="3652038"/>
        <a:ext cx="6513537" cy="141684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F4BBC-187F-42B3-86D1-0A5B8C20C9F3}" type="datetimeFigureOut">
              <a:rPr lang="en-PH" smtClean="0"/>
              <a:t>27/01/2024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034B3-173F-49F9-8D82-22B4E4817C0B}" type="slidenum">
              <a:rPr lang="en-PH" smtClean="0"/>
              <a:t>‹#›</a:t>
            </a:fld>
            <a:endParaRPr lang="en-PH"/>
          </a:p>
        </p:txBody>
      </p:sp>
    </p:spTree>
    <p:extLst>
      <p:ext uri="{BB962C8B-B14F-4D97-AF65-F5344CB8AC3E}">
        <p14:creationId xmlns:p14="http://schemas.microsoft.com/office/powerpoint/2010/main" val="237199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4034B3-173F-49F9-8D82-22B4E4817C0B}" type="slidenum">
              <a:rPr lang="en-PH" smtClean="0"/>
              <a:t>1</a:t>
            </a:fld>
            <a:endParaRPr lang="en-PH"/>
          </a:p>
        </p:txBody>
      </p:sp>
    </p:spTree>
    <p:extLst>
      <p:ext uri="{BB962C8B-B14F-4D97-AF65-F5344CB8AC3E}">
        <p14:creationId xmlns:p14="http://schemas.microsoft.com/office/powerpoint/2010/main" val="1134898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3443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649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347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 is going to be defined inside of a FILE.</a:t>
            </a:r>
          </a:p>
          <a:p>
            <a:r>
              <a:rPr lang="en-US" dirty="0"/>
              <a:t>OBJECT – is going to be created as variables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2042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9355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934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525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9316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1" i="0" kern="1200">
                <a:solidFill>
                  <a:schemeClr val="tx1"/>
                </a:solidFill>
                <a:effectLst/>
                <a:latin typeface="+mn-lt"/>
                <a:ea typeface="+mn-ea"/>
                <a:cs typeface="+mn-cs"/>
              </a:rPr>
              <a:t>Benefits of OOP</a:t>
            </a:r>
          </a:p>
          <a:p>
            <a:r>
              <a:rPr lang="en-PH" sz="1200" b="0" i="0" kern="1200">
                <a:solidFill>
                  <a:schemeClr val="tx1"/>
                </a:solidFill>
                <a:effectLst/>
                <a:latin typeface="+mn-lt"/>
                <a:ea typeface="+mn-ea"/>
                <a:cs typeface="+mn-cs"/>
              </a:rPr>
              <a:t>The procedural-oriented languages focus on procedures, with function as the basic unit. You need to first figure out all the functions and then think about how to represent data.</a:t>
            </a:r>
          </a:p>
          <a:p>
            <a:r>
              <a:rPr lang="en-PH" sz="1200" b="0" i="0" kern="1200">
                <a:solidFill>
                  <a:schemeClr val="tx1"/>
                </a:solidFill>
                <a:effectLst/>
                <a:latin typeface="+mn-lt"/>
                <a:ea typeface="+mn-ea"/>
                <a:cs typeface="+mn-cs"/>
              </a:rPr>
              <a:t>The object-oriented languages focus on components that the user perceives, with objects as the basic unit. You figure out all the objects by putting all the data and operations that describe the user's interaction with the data.</a:t>
            </a:r>
          </a:p>
          <a:p>
            <a:r>
              <a:rPr lang="en-PH" sz="1200" b="0" i="0" kern="1200">
                <a:solidFill>
                  <a:schemeClr val="tx1"/>
                </a:solidFill>
                <a:effectLst/>
                <a:latin typeface="+mn-lt"/>
                <a:ea typeface="+mn-ea"/>
                <a:cs typeface="+mn-cs"/>
              </a:rPr>
              <a:t>Object-Oriented technology has many benefits:</a:t>
            </a:r>
          </a:p>
          <a:p>
            <a:r>
              <a:rPr lang="en-PH" sz="1200" b="0" i="1" kern="1200">
                <a:solidFill>
                  <a:schemeClr val="tx1"/>
                </a:solidFill>
                <a:effectLst/>
                <a:latin typeface="+mn-lt"/>
                <a:ea typeface="+mn-ea"/>
                <a:cs typeface="+mn-cs"/>
              </a:rPr>
              <a:t>Ease in software design</a:t>
            </a:r>
            <a:r>
              <a:rPr lang="en-PH" sz="1200" b="0" i="0" kern="1200">
                <a:solidFill>
                  <a:schemeClr val="tx1"/>
                </a:solidFill>
                <a:effectLst/>
                <a:latin typeface="+mn-lt"/>
                <a:ea typeface="+mn-ea"/>
                <a:cs typeface="+mn-cs"/>
              </a:rPr>
              <a:t> as you could think in the problem space rather than the machine's bits and bytes. You are dealing with high-level concepts and abstractions. Ease in design leads to more productive software development.</a:t>
            </a:r>
          </a:p>
          <a:p>
            <a:r>
              <a:rPr lang="en-PH" sz="1200" b="0" i="1" kern="1200">
                <a:solidFill>
                  <a:schemeClr val="tx1"/>
                </a:solidFill>
                <a:effectLst/>
                <a:latin typeface="+mn-lt"/>
                <a:ea typeface="+mn-ea"/>
                <a:cs typeface="+mn-cs"/>
              </a:rPr>
              <a:t>Ease in software maintenance</a:t>
            </a:r>
            <a:r>
              <a:rPr lang="en-PH" sz="1200" b="0" i="0" kern="1200">
                <a:solidFill>
                  <a:schemeClr val="tx1"/>
                </a:solidFill>
                <a:effectLst/>
                <a:latin typeface="+mn-lt"/>
                <a:ea typeface="+mn-ea"/>
                <a:cs typeface="+mn-cs"/>
              </a:rPr>
              <a:t>: object-oriented software are easier to understand, therefore easier to test, debug, and maintain.</a:t>
            </a:r>
          </a:p>
          <a:p>
            <a:r>
              <a:rPr lang="en-PH" sz="1200" b="0" i="1" kern="1200">
                <a:solidFill>
                  <a:schemeClr val="tx1"/>
                </a:solidFill>
                <a:effectLst/>
                <a:latin typeface="+mn-lt"/>
                <a:ea typeface="+mn-ea"/>
                <a:cs typeface="+mn-cs"/>
              </a:rPr>
              <a:t>Reusable software</a:t>
            </a:r>
            <a:r>
              <a:rPr lang="en-PH" sz="1200" b="0" i="0" kern="1200">
                <a:solidFill>
                  <a:schemeClr val="tx1"/>
                </a:solidFill>
                <a:effectLst/>
                <a:latin typeface="+mn-lt"/>
                <a:ea typeface="+mn-ea"/>
                <a:cs typeface="+mn-cs"/>
              </a:rPr>
              <a:t>: you don't need to keep re-inventing the wheels and re-write the same functions for different situations. The fastest and safest way of developing a new application is to reuse existing codes - fully tested and proven codes.</a:t>
            </a:r>
          </a:p>
          <a:p>
            <a:endParaRPr lang="en-US"/>
          </a:p>
        </p:txBody>
      </p:sp>
      <p:sp>
        <p:nvSpPr>
          <p:cNvPr id="4" name="Slide Number Placeholder 3"/>
          <p:cNvSpPr>
            <a:spLocks noGrp="1"/>
          </p:cNvSpPr>
          <p:nvPr>
            <p:ph type="sldNum" sz="quarter" idx="5"/>
          </p:nvPr>
        </p:nvSpPr>
        <p:spPr/>
        <p:txBody>
          <a:bodyPr/>
          <a:lstStyle/>
          <a:p>
            <a:fld id="{5F4034B3-173F-49F9-8D82-22B4E4817C0B}" type="slidenum">
              <a:rPr lang="en-PH" smtClean="0"/>
              <a:t>28</a:t>
            </a:fld>
            <a:endParaRPr lang="en-PH"/>
          </a:p>
        </p:txBody>
      </p:sp>
    </p:spTree>
    <p:extLst>
      <p:ext uri="{BB962C8B-B14F-4D97-AF65-F5344CB8AC3E}">
        <p14:creationId xmlns:p14="http://schemas.microsoft.com/office/powerpoint/2010/main" val="3586207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4034B3-173F-49F9-8D82-22B4E4817C0B}" type="slidenum">
              <a:rPr lang="en-PH" smtClean="0"/>
              <a:t>29</a:t>
            </a:fld>
            <a:endParaRPr lang="en-PH"/>
          </a:p>
        </p:txBody>
      </p:sp>
    </p:spTree>
    <p:extLst>
      <p:ext uri="{BB962C8B-B14F-4D97-AF65-F5344CB8AC3E}">
        <p14:creationId xmlns:p14="http://schemas.microsoft.com/office/powerpoint/2010/main" val="137608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567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4034B3-173F-49F9-8D82-22B4E4817C0B}" type="slidenum">
              <a:rPr lang="en-PH" smtClean="0"/>
              <a:t>30</a:t>
            </a:fld>
            <a:endParaRPr lang="en-PH"/>
          </a:p>
        </p:txBody>
      </p:sp>
    </p:spTree>
    <p:extLst>
      <p:ext uri="{BB962C8B-B14F-4D97-AF65-F5344CB8AC3E}">
        <p14:creationId xmlns:p14="http://schemas.microsoft.com/office/powerpoint/2010/main" val="1520184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4034B3-173F-49F9-8D82-22B4E4817C0B}" type="slidenum">
              <a:rPr lang="en-PH" smtClean="0"/>
              <a:t>32</a:t>
            </a:fld>
            <a:endParaRPr lang="en-PH"/>
          </a:p>
        </p:txBody>
      </p:sp>
    </p:spTree>
    <p:extLst>
      <p:ext uri="{BB962C8B-B14F-4D97-AF65-F5344CB8AC3E}">
        <p14:creationId xmlns:p14="http://schemas.microsoft.com/office/powerpoint/2010/main" val="227627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99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02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483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2414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7780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363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A4015-001D-467F-9CA5-D24CCB87A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944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A97B-351D-4D72-ADF0-BB2E89955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04010C-59DC-4D76-A48E-E84546ED5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7A4B3C-909E-4693-AD57-068C2904C2AB}"/>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5" name="Footer Placeholder 4">
            <a:extLst>
              <a:ext uri="{FF2B5EF4-FFF2-40B4-BE49-F238E27FC236}">
                <a16:creationId xmlns:a16="http://schemas.microsoft.com/office/drawing/2014/main" id="{9FD78054-1AE7-41EF-956D-A589E4C69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9A4D8-4391-47D6-AE82-B1563CEE4F88}"/>
              </a:ext>
            </a:extLst>
          </p:cNvPr>
          <p:cNvSpPr>
            <a:spLocks noGrp="1"/>
          </p:cNvSpPr>
          <p:nvPr>
            <p:ph type="sldNum" sz="quarter" idx="12"/>
          </p:nvPr>
        </p:nvSpPr>
        <p:spPr/>
        <p:txBody>
          <a:bodyPr/>
          <a:lstStyle/>
          <a:p>
            <a:fld id="{5E220CAA-71D8-4C75-8FF8-4BF7EF218D5D}" type="slidenum">
              <a:rPr lang="en-US" smtClean="0"/>
              <a:t>‹#›</a:t>
            </a:fld>
            <a:endParaRPr lang="en-US"/>
          </a:p>
        </p:txBody>
      </p:sp>
      <p:pic>
        <p:nvPicPr>
          <p:cNvPr id="9" name="Picture 8" descr="A screenshot of a cell phone&#10;&#10;Description automatically generated">
            <a:extLst>
              <a:ext uri="{FF2B5EF4-FFF2-40B4-BE49-F238E27FC236}">
                <a16:creationId xmlns:a16="http://schemas.microsoft.com/office/drawing/2014/main" id="{9DB04757-AB12-48E7-A169-4AF5D6EF34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Tree>
    <p:extLst>
      <p:ext uri="{BB962C8B-B14F-4D97-AF65-F5344CB8AC3E}">
        <p14:creationId xmlns:p14="http://schemas.microsoft.com/office/powerpoint/2010/main" val="211116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11593F20-037C-46D5-821A-EA9BFC73ED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Title 1">
            <a:extLst>
              <a:ext uri="{FF2B5EF4-FFF2-40B4-BE49-F238E27FC236}">
                <a16:creationId xmlns:a16="http://schemas.microsoft.com/office/drawing/2014/main" id="{6A66C6CD-2B94-4CC1-A778-BD3BC5FDA3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9BFBCD-4657-4740-8DC3-F42DECB08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234E6-4F34-4B22-8885-5D3B206BFE2F}"/>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5" name="Footer Placeholder 4">
            <a:extLst>
              <a:ext uri="{FF2B5EF4-FFF2-40B4-BE49-F238E27FC236}">
                <a16:creationId xmlns:a16="http://schemas.microsoft.com/office/drawing/2014/main" id="{2B633983-8C12-4983-81C8-67E9C2A12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0521B-563E-44F6-B06B-FE5095BCBE5F}"/>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89750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8D8D-B11E-49D9-A776-E07E41CA46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71B447-AF5A-4F4A-A6DE-C2A2A71C45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87A6B-5856-4176-95B6-B05D06A7D6EE}"/>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5" name="Footer Placeholder 4">
            <a:extLst>
              <a:ext uri="{FF2B5EF4-FFF2-40B4-BE49-F238E27FC236}">
                <a16:creationId xmlns:a16="http://schemas.microsoft.com/office/drawing/2014/main" id="{7FBF8A7C-2E01-4D10-BCEB-97EDFCA79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85434-AFDC-42FD-ACA3-BEB16FCF88BD}"/>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2437137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A97B-351D-4D72-ADF0-BB2E89955FD7}"/>
              </a:ext>
            </a:extLst>
          </p:cNvPr>
          <p:cNvSpPr>
            <a:spLocks noGrp="1"/>
          </p:cNvSpPr>
          <p:nvPr>
            <p:ph type="ctrTitle"/>
          </p:nvPr>
        </p:nvSpPr>
        <p:spPr>
          <a:xfrm>
            <a:off x="1524000" y="1122363"/>
            <a:ext cx="9144000" cy="2387600"/>
          </a:xfrm>
        </p:spPr>
        <p:txBody>
          <a:bodyPr anchor="b">
            <a:normAutofit/>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04010C-59DC-4D76-A48E-E84546ED5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7A4B3C-909E-4693-AD57-068C2904C2AB}"/>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5" name="Footer Placeholder 4">
            <a:extLst>
              <a:ext uri="{FF2B5EF4-FFF2-40B4-BE49-F238E27FC236}">
                <a16:creationId xmlns:a16="http://schemas.microsoft.com/office/drawing/2014/main" id="{9FD78054-1AE7-41EF-956D-A589E4C69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9A4D8-4391-47D6-AE82-B1563CEE4F88}"/>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3853475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D450-ED21-46CD-AB74-EA73C52D3F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3B4E0-D3DA-48C9-AB68-BECC574BA5FC}"/>
              </a:ext>
            </a:extLst>
          </p:cNvPr>
          <p:cNvSpPr>
            <a:spLocks noGrp="1"/>
          </p:cNvSpPr>
          <p:nvPr>
            <p:ph idx="1"/>
          </p:nvPr>
        </p:nvSpPr>
        <p:spPr/>
        <p:txBody>
          <a:bodyPr>
            <a:normAutofit/>
          </a:bodyPr>
          <a:lstStyle>
            <a:lvl1pPr>
              <a:spcAft>
                <a:spcPts val="1000"/>
              </a:spcAft>
              <a:defRPr sz="3200"/>
            </a:lvl1pPr>
            <a:lvl2pPr>
              <a:spcAft>
                <a:spcPts val="1000"/>
              </a:spcAft>
              <a:defRPr sz="2800"/>
            </a:lvl2pPr>
            <a:lvl3pPr>
              <a:spcAft>
                <a:spcPts val="1000"/>
              </a:spcAft>
              <a:defRPr sz="2400"/>
            </a:lvl3pPr>
            <a:lvl4pPr>
              <a:spcAft>
                <a:spcPts val="1000"/>
              </a:spcAft>
              <a:defRPr sz="2000"/>
            </a:lvl4pPr>
            <a:lvl5pPr>
              <a:spcAft>
                <a:spcPts val="1000"/>
              </a:spcAf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5CE8D-10F1-4A18-8AE3-F7DA750D0169}"/>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5" name="Footer Placeholder 4">
            <a:extLst>
              <a:ext uri="{FF2B5EF4-FFF2-40B4-BE49-F238E27FC236}">
                <a16:creationId xmlns:a16="http://schemas.microsoft.com/office/drawing/2014/main" id="{301D9F54-32D9-4C38-9383-3C62294A6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BA0CB-A7AC-4041-8486-557EA781FA79}"/>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189519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A171F5F7-A1BE-4618-8844-2EEA8B1C84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Title 1">
            <a:extLst>
              <a:ext uri="{FF2B5EF4-FFF2-40B4-BE49-F238E27FC236}">
                <a16:creationId xmlns:a16="http://schemas.microsoft.com/office/drawing/2014/main" id="{5343D450-ED21-46CD-AB74-EA73C52D3F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3B4E0-D3DA-48C9-AB68-BECC574BA5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5CE8D-10F1-4A18-8AE3-F7DA750D0169}"/>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5" name="Footer Placeholder 4">
            <a:extLst>
              <a:ext uri="{FF2B5EF4-FFF2-40B4-BE49-F238E27FC236}">
                <a16:creationId xmlns:a16="http://schemas.microsoft.com/office/drawing/2014/main" id="{301D9F54-32D9-4C38-9383-3C62294A6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BA0CB-A7AC-4041-8486-557EA781FA79}"/>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415875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BE3CC6DF-20E5-4E28-A335-A8199B91B3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Title 1">
            <a:extLst>
              <a:ext uri="{FF2B5EF4-FFF2-40B4-BE49-F238E27FC236}">
                <a16:creationId xmlns:a16="http://schemas.microsoft.com/office/drawing/2014/main" id="{F0E20D4A-D78C-4D60-BFB2-67AAE12B5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B0962-F3D2-41FB-9E09-FE063D3971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E9FD74-E419-46AC-AFEA-DB21BF1C0285}"/>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5" name="Footer Placeholder 4">
            <a:extLst>
              <a:ext uri="{FF2B5EF4-FFF2-40B4-BE49-F238E27FC236}">
                <a16:creationId xmlns:a16="http://schemas.microsoft.com/office/drawing/2014/main" id="{B73D1C8A-D7BC-4347-B677-4845C342A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3D234-9E31-4F49-971A-ACC3EE519B1A}"/>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179983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0A416950-B5A3-4DC6-B6CE-2029E0DAD0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Title 1">
            <a:extLst>
              <a:ext uri="{FF2B5EF4-FFF2-40B4-BE49-F238E27FC236}">
                <a16:creationId xmlns:a16="http://schemas.microsoft.com/office/drawing/2014/main" id="{2EDE63CD-3EFD-4C5B-B5B1-E7F91248A7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C376F-A1FF-4B5B-A75B-1591DA0A9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313734-1983-4C59-A560-A9041CD0F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59E6C-F65D-4202-91A3-B968B97B9A6F}"/>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6" name="Footer Placeholder 5">
            <a:extLst>
              <a:ext uri="{FF2B5EF4-FFF2-40B4-BE49-F238E27FC236}">
                <a16:creationId xmlns:a16="http://schemas.microsoft.com/office/drawing/2014/main" id="{30C7C120-4AD2-4763-B698-86FA39283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90106-0146-45D2-A5D8-8041634F4912}"/>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9800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177337E2-B548-48CA-A79B-D25C4493B5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Title 1">
            <a:extLst>
              <a:ext uri="{FF2B5EF4-FFF2-40B4-BE49-F238E27FC236}">
                <a16:creationId xmlns:a16="http://schemas.microsoft.com/office/drawing/2014/main" id="{DAC487A1-B978-4186-94BC-82D70A9C5A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5A23DB-35F5-4D72-AC89-43407EAD7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8DD70-3044-4A5C-AB09-73E702EBB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69A443-1FD8-4631-9447-719F57618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94BA3-16EF-4530-9A7A-3469CA2BB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AD5A91-7998-49F5-82FB-BC0D249E8568}"/>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8" name="Footer Placeholder 7">
            <a:extLst>
              <a:ext uri="{FF2B5EF4-FFF2-40B4-BE49-F238E27FC236}">
                <a16:creationId xmlns:a16="http://schemas.microsoft.com/office/drawing/2014/main" id="{EB9F0236-F7A0-4613-A08D-EC9AD0892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C94EB0-4B92-48BF-BE25-1A9F770535BC}"/>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148710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9B6D2D3-BD29-44C5-875F-4EF1B6E2E9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Title 1">
            <a:extLst>
              <a:ext uri="{FF2B5EF4-FFF2-40B4-BE49-F238E27FC236}">
                <a16:creationId xmlns:a16="http://schemas.microsoft.com/office/drawing/2014/main" id="{04FA88BA-1258-4A7E-A609-44FBC8260E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17CECE-6270-4B65-A213-307FA307D629}"/>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4" name="Footer Placeholder 3">
            <a:extLst>
              <a:ext uri="{FF2B5EF4-FFF2-40B4-BE49-F238E27FC236}">
                <a16:creationId xmlns:a16="http://schemas.microsoft.com/office/drawing/2014/main" id="{143B1609-81B1-4A1F-8144-11035A8DCC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E5D046-4A79-4CAA-BD15-3EF0F1F1DC05}"/>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102651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F3F63F16-9C70-465F-BFAE-886744A615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Date Placeholder 1">
            <a:extLst>
              <a:ext uri="{FF2B5EF4-FFF2-40B4-BE49-F238E27FC236}">
                <a16:creationId xmlns:a16="http://schemas.microsoft.com/office/drawing/2014/main" id="{ADDBC6FF-9155-493C-858A-BC1DCBA420CF}"/>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3" name="Footer Placeholder 2">
            <a:extLst>
              <a:ext uri="{FF2B5EF4-FFF2-40B4-BE49-F238E27FC236}">
                <a16:creationId xmlns:a16="http://schemas.microsoft.com/office/drawing/2014/main" id="{D8EFCCA4-9076-4A20-8148-4C23A0089F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D5CDFA-A204-4271-B2AA-416BCC8B932A}"/>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406724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6C113344-8BBB-48FE-9F86-63AF15A4B2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Title 1">
            <a:extLst>
              <a:ext uri="{FF2B5EF4-FFF2-40B4-BE49-F238E27FC236}">
                <a16:creationId xmlns:a16="http://schemas.microsoft.com/office/drawing/2014/main" id="{FB41015A-9C2A-4467-806F-7595BE5CB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37436-6215-48E7-9C59-CE9627995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F68BE5-2531-440C-B04C-CA782129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53FD8-C43D-4649-8A84-523FE62401BA}"/>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6" name="Footer Placeholder 5">
            <a:extLst>
              <a:ext uri="{FF2B5EF4-FFF2-40B4-BE49-F238E27FC236}">
                <a16:creationId xmlns:a16="http://schemas.microsoft.com/office/drawing/2014/main" id="{F6312D28-2833-492A-A33F-870367121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DBB44-30A1-4247-A833-0AEC1E779B78}"/>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239586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088ED0CA-14BE-465E-8862-FF2403FEF6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Title 1">
            <a:extLst>
              <a:ext uri="{FF2B5EF4-FFF2-40B4-BE49-F238E27FC236}">
                <a16:creationId xmlns:a16="http://schemas.microsoft.com/office/drawing/2014/main" id="{C6DBB843-0329-4E69-AB6D-412B9F298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CB51D7-40D4-49BD-B7D7-DAD717E55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BDACF4-875C-42BF-927F-E45355873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ED2A3-0580-4415-B5A0-9AA8232C75C7}"/>
              </a:ext>
            </a:extLst>
          </p:cNvPr>
          <p:cNvSpPr>
            <a:spLocks noGrp="1"/>
          </p:cNvSpPr>
          <p:nvPr>
            <p:ph type="dt" sz="half" idx="10"/>
          </p:nvPr>
        </p:nvSpPr>
        <p:spPr/>
        <p:txBody>
          <a:bodyPr/>
          <a:lstStyle/>
          <a:p>
            <a:fld id="{E0126B93-5201-4CCB-BB5C-772C37713F8B}" type="datetimeFigureOut">
              <a:rPr lang="en-US" smtClean="0"/>
              <a:t>1/27/2024</a:t>
            </a:fld>
            <a:endParaRPr lang="en-US"/>
          </a:p>
        </p:txBody>
      </p:sp>
      <p:sp>
        <p:nvSpPr>
          <p:cNvPr id="6" name="Footer Placeholder 5">
            <a:extLst>
              <a:ext uri="{FF2B5EF4-FFF2-40B4-BE49-F238E27FC236}">
                <a16:creationId xmlns:a16="http://schemas.microsoft.com/office/drawing/2014/main" id="{36E483F6-0361-4B28-BD80-E9BC7689E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36BF5-E55C-42E5-9BF9-FA547D6CD2E1}"/>
              </a:ext>
            </a:extLst>
          </p:cNvPr>
          <p:cNvSpPr>
            <a:spLocks noGrp="1"/>
          </p:cNvSpPr>
          <p:nvPr>
            <p:ph type="sldNum" sz="quarter" idx="12"/>
          </p:nvPr>
        </p:nvSpPr>
        <p:spPr/>
        <p:txBody>
          <a:bodyPr/>
          <a:lstStyle/>
          <a:p>
            <a:fld id="{5E220CAA-71D8-4C75-8FF8-4BF7EF218D5D}" type="slidenum">
              <a:rPr lang="en-US" smtClean="0"/>
              <a:t>‹#›</a:t>
            </a:fld>
            <a:endParaRPr lang="en-US"/>
          </a:p>
        </p:txBody>
      </p:sp>
    </p:spTree>
    <p:extLst>
      <p:ext uri="{BB962C8B-B14F-4D97-AF65-F5344CB8AC3E}">
        <p14:creationId xmlns:p14="http://schemas.microsoft.com/office/powerpoint/2010/main" val="154354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47934A30-CBC7-405C-81F5-4FEC3EBE6D6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08432" y="5349875"/>
            <a:ext cx="3172968" cy="1371600"/>
          </a:xfrm>
          <a:prstGeom prst="rect">
            <a:avLst/>
          </a:prstGeom>
        </p:spPr>
      </p:pic>
      <p:sp>
        <p:nvSpPr>
          <p:cNvPr id="2" name="Title Placeholder 1">
            <a:extLst>
              <a:ext uri="{FF2B5EF4-FFF2-40B4-BE49-F238E27FC236}">
                <a16:creationId xmlns:a16="http://schemas.microsoft.com/office/drawing/2014/main" id="{DDA2A974-76B4-4D19-96F7-288FCFA54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42735-F697-4F70-B1E1-56E0E7403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F132A-8DE0-43FB-B480-3182E1AF0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26B93-5201-4CCB-BB5C-772C37713F8B}" type="datetimeFigureOut">
              <a:rPr lang="en-US" smtClean="0"/>
              <a:t>1/27/2024</a:t>
            </a:fld>
            <a:endParaRPr lang="en-US"/>
          </a:p>
        </p:txBody>
      </p:sp>
      <p:sp>
        <p:nvSpPr>
          <p:cNvPr id="5" name="Footer Placeholder 4">
            <a:extLst>
              <a:ext uri="{FF2B5EF4-FFF2-40B4-BE49-F238E27FC236}">
                <a16:creationId xmlns:a16="http://schemas.microsoft.com/office/drawing/2014/main" id="{65CCEF62-9452-4E49-9241-E72B73F4C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1F3B6D-A264-4FDF-BE15-6FE681840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20CAA-71D8-4C75-8FF8-4BF7EF218D5D}" type="slidenum">
              <a:rPr lang="en-US" smtClean="0"/>
              <a:t>‹#›</a:t>
            </a:fld>
            <a:endParaRPr lang="en-US"/>
          </a:p>
        </p:txBody>
      </p:sp>
    </p:spTree>
    <p:extLst>
      <p:ext uri="{BB962C8B-B14F-4D97-AF65-F5344CB8AC3E}">
        <p14:creationId xmlns:p14="http://schemas.microsoft.com/office/powerpoint/2010/main" val="164588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47934A30-CBC7-405C-81F5-4FEC3EBE6D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95716" y="5486400"/>
            <a:ext cx="3172968" cy="1371600"/>
          </a:xfrm>
          <a:prstGeom prst="rect">
            <a:avLst/>
          </a:prstGeom>
        </p:spPr>
      </p:pic>
      <p:sp>
        <p:nvSpPr>
          <p:cNvPr id="2" name="Title Placeholder 1">
            <a:extLst>
              <a:ext uri="{FF2B5EF4-FFF2-40B4-BE49-F238E27FC236}">
                <a16:creationId xmlns:a16="http://schemas.microsoft.com/office/drawing/2014/main" id="{DDA2A974-76B4-4D19-96F7-288FCFA54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42735-F697-4F70-B1E1-56E0E7403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F132A-8DE0-43FB-B480-3182E1AF0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26B93-5201-4CCB-BB5C-772C37713F8B}" type="datetimeFigureOut">
              <a:rPr lang="en-US" smtClean="0"/>
              <a:t>1/27/2024</a:t>
            </a:fld>
            <a:endParaRPr lang="en-US"/>
          </a:p>
        </p:txBody>
      </p:sp>
      <p:sp>
        <p:nvSpPr>
          <p:cNvPr id="5" name="Footer Placeholder 4">
            <a:extLst>
              <a:ext uri="{FF2B5EF4-FFF2-40B4-BE49-F238E27FC236}">
                <a16:creationId xmlns:a16="http://schemas.microsoft.com/office/drawing/2014/main" id="{65CCEF62-9452-4E49-9241-E72B73F4C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1F3B6D-A264-4FDF-BE15-6FE681840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20CAA-71D8-4C75-8FF8-4BF7EF218D5D}" type="slidenum">
              <a:rPr lang="en-US" smtClean="0"/>
              <a:t>‹#›</a:t>
            </a:fld>
            <a:endParaRPr lang="en-US"/>
          </a:p>
        </p:txBody>
      </p:sp>
    </p:spTree>
    <p:extLst>
      <p:ext uri="{BB962C8B-B14F-4D97-AF65-F5344CB8AC3E}">
        <p14:creationId xmlns:p14="http://schemas.microsoft.com/office/powerpoint/2010/main" val="89782319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spcAft>
          <a:spcPts val="1000"/>
        </a:spcAft>
        <a:buFont typeface="Arial" panose="020B0604020202020204" pitchFamily="34" charset="0"/>
        <a:buChar char="•"/>
        <a:defRPr sz="32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spcAft>
          <a:spcPts val="1000"/>
        </a:spcAft>
        <a:buFont typeface="Arial" panose="020B0604020202020204" pitchFamily="34" charset="0"/>
        <a:buChar char="•"/>
        <a:defRPr sz="28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spcAft>
          <a:spcPts val="1000"/>
        </a:spcAft>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spcAft>
          <a:spcPts val="1000"/>
        </a:spcAft>
        <a:buFont typeface="Arial" panose="020B0604020202020204" pitchFamily="34" charset="0"/>
        <a:buChar char="•"/>
        <a:defRPr sz="20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spcAft>
          <a:spcPts val="10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C5D762-DF79-4E54-B41F-6AEA256E56DE}"/>
              </a:ext>
            </a:extLst>
          </p:cNvPr>
          <p:cNvSpPr>
            <a:spLocks noGrp="1"/>
          </p:cNvSpPr>
          <p:nvPr>
            <p:ph type="ctrTitle"/>
          </p:nvPr>
        </p:nvSpPr>
        <p:spPr>
          <a:xfrm>
            <a:off x="1314824" y="735106"/>
            <a:ext cx="10053763" cy="2928470"/>
          </a:xfrm>
        </p:spPr>
        <p:txBody>
          <a:bodyPr anchor="b">
            <a:normAutofit/>
          </a:bodyPr>
          <a:lstStyle/>
          <a:p>
            <a:pPr algn="l" fontAlgn="base"/>
            <a:r>
              <a:rPr lang="en-PH" sz="4800" dirty="0">
                <a:solidFill>
                  <a:srgbClr val="FFFFFF"/>
                </a:solidFill>
              </a:rPr>
              <a:t>Introduction to Object-Oriented Programming</a:t>
            </a:r>
          </a:p>
        </p:txBody>
      </p:sp>
      <p:sp>
        <p:nvSpPr>
          <p:cNvPr id="3" name="Subtitle 2">
            <a:extLst>
              <a:ext uri="{FF2B5EF4-FFF2-40B4-BE49-F238E27FC236}">
                <a16:creationId xmlns:a16="http://schemas.microsoft.com/office/drawing/2014/main" id="{36FD5FC5-FE18-46A5-A0E8-C8755296D4A2}"/>
              </a:ext>
            </a:extLst>
          </p:cNvPr>
          <p:cNvSpPr>
            <a:spLocks noGrp="1"/>
          </p:cNvSpPr>
          <p:nvPr>
            <p:ph type="subTitle" idx="1"/>
          </p:nvPr>
        </p:nvSpPr>
        <p:spPr>
          <a:xfrm>
            <a:off x="1350682" y="4870824"/>
            <a:ext cx="10005951" cy="1458258"/>
          </a:xfrm>
        </p:spPr>
        <p:txBody>
          <a:bodyPr anchor="ctr">
            <a:normAutofit/>
          </a:bodyPr>
          <a:lstStyle/>
          <a:p>
            <a:pPr algn="l"/>
            <a:r>
              <a:rPr lang="en-PH" dirty="0"/>
              <a:t>Lecturer: Jay A. </a:t>
            </a:r>
            <a:r>
              <a:rPr lang="en-PH" dirty="0" err="1"/>
              <a:t>Abaleta</a:t>
            </a:r>
            <a:endParaRPr lang="en-US" dirty="0"/>
          </a:p>
        </p:txBody>
      </p:sp>
    </p:spTree>
    <p:extLst>
      <p:ext uri="{BB962C8B-B14F-4D97-AF65-F5344CB8AC3E}">
        <p14:creationId xmlns:p14="http://schemas.microsoft.com/office/powerpoint/2010/main" val="9616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043631" y="809898"/>
            <a:ext cx="9942716" cy="1554480"/>
          </a:xfrm>
        </p:spPr>
        <p:txBody>
          <a:bodyPr anchor="ctr">
            <a:normAutofit/>
          </a:bodyPr>
          <a:lstStyle/>
          <a:p>
            <a:r>
              <a:rPr lang="en-US" sz="4800" dirty="0">
                <a:latin typeface="Segoe UI" panose="020B0502040204020203" pitchFamily="34" charset="0"/>
                <a:cs typeface="Segoe UI" panose="020B0502040204020203" pitchFamily="34" charset="0"/>
              </a:rPr>
              <a:t>Classes and Objects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483" y="2704015"/>
            <a:ext cx="7757879" cy="35545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0969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BB3D15-829A-451C-80E4-F4845B6E5C1E}"/>
              </a:ext>
            </a:extLst>
          </p:cNvPr>
          <p:cNvSpPr>
            <a:spLocks noGrp="1"/>
          </p:cNvSpPr>
          <p:nvPr>
            <p:ph type="title"/>
          </p:nvPr>
        </p:nvSpPr>
        <p:spPr>
          <a:xfrm>
            <a:off x="904877" y="795527"/>
            <a:ext cx="10488547" cy="1190912"/>
          </a:xfrm>
        </p:spPr>
        <p:txBody>
          <a:bodyPr>
            <a:normAutofit/>
          </a:bodyPr>
          <a:lstStyle/>
          <a:p>
            <a:pPr algn="ctr"/>
            <a:r>
              <a:rPr lang="en-US" sz="4800" dirty="0">
                <a:latin typeface="Segoe UI" panose="020B0502040204020203" pitchFamily="34" charset="0"/>
                <a:cs typeface="Segoe UI" panose="020B0502040204020203" pitchFamily="34" charset="0"/>
              </a:rPr>
              <a:t>Java – What are Classes and Objects?</a:t>
            </a:r>
            <a:endParaRPr lang="en-US" sz="4800" dirty="0"/>
          </a:p>
        </p:txBody>
      </p:sp>
      <p:sp>
        <p:nvSpPr>
          <p:cNvPr id="44" name="Rectangle 4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5AD5E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30BDF0DC-D887-4B12-B342-7EE028162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34" y="2929978"/>
            <a:ext cx="6089820" cy="2588172"/>
          </a:xfrm>
          <a:prstGeom prst="rect">
            <a:avLst/>
          </a:prstGeom>
          <a:ln w="12700">
            <a:noFill/>
          </a:ln>
        </p:spPr>
      </p:pic>
      <p:sp>
        <p:nvSpPr>
          <p:cNvPr id="3" name="Content Placeholder 2">
            <a:extLst>
              <a:ext uri="{FF2B5EF4-FFF2-40B4-BE49-F238E27FC236}">
                <a16:creationId xmlns:a16="http://schemas.microsoft.com/office/drawing/2014/main" id="{7B658610-0160-4A1E-9862-BA2427037A68}"/>
              </a:ext>
            </a:extLst>
          </p:cNvPr>
          <p:cNvSpPr>
            <a:spLocks noGrp="1"/>
          </p:cNvSpPr>
          <p:nvPr>
            <p:ph idx="1"/>
          </p:nvPr>
        </p:nvSpPr>
        <p:spPr>
          <a:xfrm>
            <a:off x="6603629" y="2865040"/>
            <a:ext cx="5154984" cy="3699669"/>
          </a:xfrm>
        </p:spPr>
        <p:txBody>
          <a:bodyPr anchor="ctr">
            <a:normAutofit/>
          </a:bodyPr>
          <a:lstStyle/>
          <a:p>
            <a:pPr marL="0" indent="0">
              <a:spcBef>
                <a:spcPts val="0"/>
              </a:spcBef>
              <a:spcAft>
                <a:spcPts val="0"/>
              </a:spcAft>
              <a:buClr>
                <a:srgbClr val="5AD5EB"/>
              </a:buClr>
              <a:buNone/>
              <a:tabLst>
                <a:tab pos="512763" algn="l"/>
              </a:tabLst>
            </a:pPr>
            <a:r>
              <a:rPr lang="en-US" sz="2400" dirty="0">
                <a:latin typeface="Segoe UI" panose="020B0502040204020203" pitchFamily="34" charset="0"/>
                <a:cs typeface="Segoe UI" panose="020B0502040204020203" pitchFamily="34" charset="0"/>
              </a:rPr>
              <a:t>Class – is like an object constructor, or a “blueprint” for creating objects.</a:t>
            </a:r>
          </a:p>
          <a:p>
            <a:pPr marL="0" indent="0">
              <a:spcBef>
                <a:spcPts val="0"/>
              </a:spcBef>
              <a:spcAft>
                <a:spcPts val="0"/>
              </a:spcAft>
              <a:buClr>
                <a:srgbClr val="5AD5EB"/>
              </a:buClr>
              <a:buNone/>
              <a:tabLst>
                <a:tab pos="512763" algn="l"/>
              </a:tabLst>
            </a:pPr>
            <a:endParaRPr lang="en-US" sz="2400" dirty="0">
              <a:latin typeface="Segoe UI" panose="020B0502040204020203" pitchFamily="34" charset="0"/>
              <a:cs typeface="Segoe UI" panose="020B0502040204020203" pitchFamily="34" charset="0"/>
            </a:endParaRPr>
          </a:p>
          <a:p>
            <a:pPr marL="0" indent="0">
              <a:spcBef>
                <a:spcPts val="0"/>
              </a:spcBef>
              <a:spcAft>
                <a:spcPts val="0"/>
              </a:spcAft>
              <a:buClr>
                <a:srgbClr val="5AD5EB"/>
              </a:buClr>
              <a:buNone/>
              <a:tabLst>
                <a:tab pos="512763" algn="l"/>
              </a:tabLst>
            </a:pPr>
            <a:r>
              <a:rPr lang="en-US" sz="2400" dirty="0">
                <a:latin typeface="Segoe UI" panose="020B0502040204020203" pitchFamily="34" charset="0"/>
                <a:cs typeface="Segoe UI" panose="020B0502040204020203" pitchFamily="34" charset="0"/>
              </a:rPr>
              <a:t>To create a class, use the keyword class:</a:t>
            </a:r>
          </a:p>
          <a:p>
            <a:pPr marL="0" indent="0">
              <a:spcBef>
                <a:spcPts val="0"/>
              </a:spcBef>
              <a:spcAft>
                <a:spcPts val="0"/>
              </a:spcAft>
              <a:buClr>
                <a:srgbClr val="5AD5EB"/>
              </a:buClr>
              <a:buNone/>
              <a:tabLst>
                <a:tab pos="512763" algn="l"/>
              </a:tabLst>
            </a:pPr>
            <a:endParaRPr lang="en-US" sz="1800" dirty="0">
              <a:latin typeface="Segoe UI" panose="020B0502040204020203" pitchFamily="34" charset="0"/>
              <a:cs typeface="Segoe UI" panose="020B0502040204020203" pitchFamily="34" charset="0"/>
            </a:endParaRPr>
          </a:p>
          <a:p>
            <a:pPr marL="0" indent="0">
              <a:spcBef>
                <a:spcPts val="0"/>
              </a:spcBef>
              <a:spcAft>
                <a:spcPts val="0"/>
              </a:spcAft>
              <a:buClr>
                <a:srgbClr val="5AD5EB"/>
              </a:buClr>
              <a:buNone/>
              <a:tabLst>
                <a:tab pos="512763" algn="l"/>
              </a:tabLst>
            </a:pPr>
            <a:endParaRPr lang="en-US" sz="1800" dirty="0">
              <a:latin typeface="Segoe UI" panose="020B0502040204020203" pitchFamily="34" charset="0"/>
              <a:cs typeface="Segoe UI" panose="020B0502040204020203" pitchFamily="34" charset="0"/>
            </a:endParaRPr>
          </a:p>
          <a:p>
            <a:pPr marL="0" indent="0">
              <a:spcBef>
                <a:spcPts val="0"/>
              </a:spcBef>
              <a:spcAft>
                <a:spcPts val="0"/>
              </a:spcAft>
              <a:buClr>
                <a:srgbClr val="5AD5EB"/>
              </a:buClr>
              <a:buNone/>
              <a:tabLst>
                <a:tab pos="512763" algn="l"/>
              </a:tabLst>
            </a:pPr>
            <a:endParaRPr lang="en-US" sz="1800" dirty="0">
              <a:latin typeface="Segoe UI" panose="020B0502040204020203" pitchFamily="34" charset="0"/>
              <a:cs typeface="Segoe UI" panose="020B0502040204020203" pitchFamily="34" charset="0"/>
            </a:endParaRPr>
          </a:p>
          <a:p>
            <a:pPr marL="0" indent="0">
              <a:spcBef>
                <a:spcPts val="0"/>
              </a:spcBef>
              <a:spcAft>
                <a:spcPts val="0"/>
              </a:spcAft>
              <a:buClr>
                <a:srgbClr val="5AD5EB"/>
              </a:buClr>
              <a:buNone/>
              <a:tabLst>
                <a:tab pos="512763" algn="l"/>
              </a:tabLst>
            </a:pPr>
            <a:endParaRPr lang="en-US" sz="1800" dirty="0">
              <a:latin typeface="Segoe UI" panose="020B0502040204020203" pitchFamily="34" charset="0"/>
              <a:cs typeface="Segoe UI" panose="020B0502040204020203" pitchFamily="34" charset="0"/>
            </a:endParaRPr>
          </a:p>
          <a:p>
            <a:pPr marL="0" indent="0">
              <a:buClr>
                <a:srgbClr val="5AD5EB"/>
              </a:buClr>
              <a:buNone/>
            </a:pPr>
            <a:endParaRPr lang="en-US" sz="1800" dirty="0"/>
          </a:p>
        </p:txBody>
      </p:sp>
    </p:spTree>
    <p:extLst>
      <p:ext uri="{BB962C8B-B14F-4D97-AF65-F5344CB8AC3E}">
        <p14:creationId xmlns:p14="http://schemas.microsoft.com/office/powerpoint/2010/main" val="419529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3D15-829A-451C-80E4-F4845B6E5C1E}"/>
              </a:ext>
            </a:extLst>
          </p:cNvPr>
          <p:cNvSpPr>
            <a:spLocks noGrp="1"/>
          </p:cNvSpPr>
          <p:nvPr>
            <p:ph type="title"/>
          </p:nvPr>
        </p:nvSpPr>
        <p:spPr>
          <a:xfrm>
            <a:off x="904877" y="795527"/>
            <a:ext cx="10488547" cy="1190912"/>
          </a:xfrm>
        </p:spPr>
        <p:txBody>
          <a:bodyPr>
            <a:normAutofit/>
          </a:bodyPr>
          <a:lstStyle/>
          <a:p>
            <a:pPr algn="ctr"/>
            <a:r>
              <a:rPr lang="en-US" sz="4800" dirty="0">
                <a:latin typeface="Segoe UI" panose="020B0502040204020203" pitchFamily="34" charset="0"/>
                <a:cs typeface="Segoe UI" panose="020B0502040204020203" pitchFamily="34" charset="0"/>
              </a:rPr>
              <a:t>Java – What are Classes and Objects?</a:t>
            </a:r>
            <a:endParaRPr lang="en-US" sz="4800" dirty="0"/>
          </a:p>
        </p:txBody>
      </p:sp>
      <p:sp>
        <p:nvSpPr>
          <p:cNvPr id="3" name="Content Placeholder 2">
            <a:extLst>
              <a:ext uri="{FF2B5EF4-FFF2-40B4-BE49-F238E27FC236}">
                <a16:creationId xmlns:a16="http://schemas.microsoft.com/office/drawing/2014/main" id="{7B658610-0160-4A1E-9862-BA2427037A68}"/>
              </a:ext>
            </a:extLst>
          </p:cNvPr>
          <p:cNvSpPr>
            <a:spLocks noGrp="1"/>
          </p:cNvSpPr>
          <p:nvPr>
            <p:ph idx="1"/>
          </p:nvPr>
        </p:nvSpPr>
        <p:spPr>
          <a:xfrm>
            <a:off x="468364" y="2362804"/>
            <a:ext cx="11361571" cy="3699669"/>
          </a:xfrm>
        </p:spPr>
        <p:txBody>
          <a:bodyPr anchor="ctr">
            <a:normAutofit/>
          </a:bodyPr>
          <a:lstStyle/>
          <a:p>
            <a:pPr marL="0" indent="0">
              <a:spcBef>
                <a:spcPts val="0"/>
              </a:spcBef>
              <a:spcAft>
                <a:spcPts val="0"/>
              </a:spcAft>
              <a:buClr>
                <a:srgbClr val="5AD5EB"/>
              </a:buClr>
              <a:buNone/>
              <a:tabLst>
                <a:tab pos="512763" algn="l"/>
              </a:tabLst>
            </a:pPr>
            <a:r>
              <a:rPr lang="en-US" sz="2400" dirty="0">
                <a:latin typeface="Segoe UI" panose="020B0502040204020203" pitchFamily="34" charset="0"/>
                <a:cs typeface="Segoe UI" panose="020B0502040204020203" pitchFamily="34" charset="0"/>
              </a:rPr>
              <a:t>Object – In Java, an object is created from a class. Continuing with the example awhile ago we created the class named </a:t>
            </a:r>
            <a:r>
              <a:rPr lang="en-US" sz="2400" dirty="0" err="1">
                <a:latin typeface="Segoe UI" panose="020B0502040204020203" pitchFamily="34" charset="0"/>
                <a:cs typeface="Segoe UI" panose="020B0502040204020203" pitchFamily="34" charset="0"/>
              </a:rPr>
              <a:t>MyClass</a:t>
            </a:r>
            <a:r>
              <a:rPr lang="en-US" sz="2400" dirty="0">
                <a:latin typeface="Segoe UI" panose="020B0502040204020203" pitchFamily="34" charset="0"/>
                <a:cs typeface="Segoe UI" panose="020B0502040204020203" pitchFamily="34" charset="0"/>
              </a:rPr>
              <a:t>, so now we can use this to create objects.</a:t>
            </a:r>
          </a:p>
          <a:p>
            <a:pPr marL="0" indent="0">
              <a:spcBef>
                <a:spcPts val="0"/>
              </a:spcBef>
              <a:spcAft>
                <a:spcPts val="0"/>
              </a:spcAft>
              <a:buClr>
                <a:srgbClr val="5AD5EB"/>
              </a:buClr>
              <a:buNone/>
              <a:tabLst>
                <a:tab pos="512763" algn="l"/>
              </a:tabLst>
            </a:pPr>
            <a:endParaRPr lang="en-US" sz="2400" dirty="0">
              <a:latin typeface="Segoe UI" panose="020B0502040204020203" pitchFamily="34" charset="0"/>
              <a:cs typeface="Segoe UI" panose="020B0502040204020203" pitchFamily="34" charset="0"/>
            </a:endParaRPr>
          </a:p>
          <a:p>
            <a:pPr marL="0" indent="0">
              <a:spcBef>
                <a:spcPts val="0"/>
              </a:spcBef>
              <a:spcAft>
                <a:spcPts val="0"/>
              </a:spcAft>
              <a:buClr>
                <a:srgbClr val="5AD5EB"/>
              </a:buClr>
              <a:buNone/>
              <a:tabLst>
                <a:tab pos="512763" algn="l"/>
              </a:tabLst>
            </a:pPr>
            <a:r>
              <a:rPr lang="en-US" sz="2400" dirty="0">
                <a:latin typeface="Segoe UI" panose="020B0502040204020203" pitchFamily="34" charset="0"/>
                <a:cs typeface="Segoe UI" panose="020B0502040204020203" pitchFamily="34" charset="0"/>
              </a:rPr>
              <a:t>To create an object of </a:t>
            </a:r>
            <a:r>
              <a:rPr lang="en-US" sz="2400" dirty="0" err="1">
                <a:latin typeface="Segoe UI" panose="020B0502040204020203" pitchFamily="34" charset="0"/>
                <a:cs typeface="Segoe UI" panose="020B0502040204020203" pitchFamily="34" charset="0"/>
              </a:rPr>
              <a:t>Myclass</a:t>
            </a:r>
            <a:r>
              <a:rPr lang="en-US" sz="2400" dirty="0">
                <a:latin typeface="Segoe UI" panose="020B0502040204020203" pitchFamily="34" charset="0"/>
                <a:cs typeface="Segoe UI" panose="020B0502040204020203" pitchFamily="34" charset="0"/>
              </a:rPr>
              <a:t>, specify the class name, followed by the object name, and use the keyword new: </a:t>
            </a:r>
          </a:p>
          <a:p>
            <a:pPr marL="0" indent="0">
              <a:spcBef>
                <a:spcPts val="0"/>
              </a:spcBef>
              <a:spcAft>
                <a:spcPts val="0"/>
              </a:spcAft>
              <a:buClr>
                <a:srgbClr val="5AD5EB"/>
              </a:buClr>
              <a:buNone/>
              <a:tabLst>
                <a:tab pos="512763" algn="l"/>
              </a:tabLst>
            </a:pPr>
            <a:endParaRPr lang="en-US" sz="1800" dirty="0">
              <a:latin typeface="Segoe UI" panose="020B0502040204020203" pitchFamily="34" charset="0"/>
              <a:cs typeface="Segoe UI" panose="020B0502040204020203" pitchFamily="34" charset="0"/>
            </a:endParaRPr>
          </a:p>
          <a:p>
            <a:pPr marL="0" indent="0">
              <a:spcBef>
                <a:spcPts val="0"/>
              </a:spcBef>
              <a:spcAft>
                <a:spcPts val="0"/>
              </a:spcAft>
              <a:buClr>
                <a:srgbClr val="5AD5EB"/>
              </a:buClr>
              <a:buNone/>
              <a:tabLst>
                <a:tab pos="512763" algn="l"/>
              </a:tabLst>
            </a:pPr>
            <a:endParaRPr lang="en-US" sz="1800" dirty="0">
              <a:latin typeface="Segoe UI" panose="020B0502040204020203" pitchFamily="34" charset="0"/>
              <a:cs typeface="Segoe UI" panose="020B0502040204020203" pitchFamily="34" charset="0"/>
            </a:endParaRPr>
          </a:p>
          <a:p>
            <a:pPr marL="0" indent="0">
              <a:spcBef>
                <a:spcPts val="0"/>
              </a:spcBef>
              <a:spcAft>
                <a:spcPts val="0"/>
              </a:spcAft>
              <a:buClr>
                <a:srgbClr val="5AD5EB"/>
              </a:buClr>
              <a:buNone/>
              <a:tabLst>
                <a:tab pos="512763" algn="l"/>
              </a:tabLst>
            </a:pPr>
            <a:endParaRPr lang="en-US" sz="1800" dirty="0">
              <a:latin typeface="Segoe UI" panose="020B0502040204020203" pitchFamily="34" charset="0"/>
              <a:cs typeface="Segoe UI" panose="020B0502040204020203" pitchFamily="34" charset="0"/>
            </a:endParaRPr>
          </a:p>
          <a:p>
            <a:pPr marL="0" indent="0">
              <a:buClr>
                <a:srgbClr val="5AD5EB"/>
              </a:buClr>
              <a:buNone/>
            </a:pPr>
            <a:endParaRPr lang="en-US" sz="1800" dirty="0"/>
          </a:p>
        </p:txBody>
      </p:sp>
      <p:sp>
        <p:nvSpPr>
          <p:cNvPr id="4" name="Rectangle 3">
            <a:extLst>
              <a:ext uri="{FF2B5EF4-FFF2-40B4-BE49-F238E27FC236}">
                <a16:creationId xmlns:a16="http://schemas.microsoft.com/office/drawing/2014/main" id="{263F33E3-F24B-4E21-B2D4-67BB30A47E81}"/>
              </a:ext>
            </a:extLst>
          </p:cNvPr>
          <p:cNvSpPr/>
          <p:nvPr/>
        </p:nvSpPr>
        <p:spPr>
          <a:xfrm>
            <a:off x="8313821" y="5847347"/>
            <a:ext cx="3392905" cy="8422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351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BB3D15-829A-451C-80E4-F4845B6E5C1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Java – What are Classes and Objects?</a:t>
            </a:r>
          </a:p>
        </p:txBody>
      </p:sp>
      <p:pic>
        <p:nvPicPr>
          <p:cNvPr id="8" name="Content Placeholder 7" descr="A screenshot of a cell phone&#10;&#10;Description automatically generated">
            <a:extLst>
              <a:ext uri="{FF2B5EF4-FFF2-40B4-BE49-F238E27FC236}">
                <a16:creationId xmlns:a16="http://schemas.microsoft.com/office/drawing/2014/main" id="{15777D94-770D-4CD4-9A17-1348D919405A}"/>
              </a:ext>
            </a:extLst>
          </p:cNvPr>
          <p:cNvPicPr>
            <a:picLocks noChangeAspect="1"/>
          </p:cNvPicPr>
          <p:nvPr/>
        </p:nvPicPr>
        <p:blipFill rotWithShape="1">
          <a:blip r:embed="rId3">
            <a:extLst>
              <a:ext uri="{28A0092B-C50C-407E-A947-70E740481C1C}">
                <a14:useLocalDpi xmlns:a14="http://schemas.microsoft.com/office/drawing/2010/main" val="0"/>
              </a:ext>
            </a:extLst>
          </a:blip>
          <a:srcRect l="1183" r="23414" b="2"/>
          <a:stretch/>
        </p:blipFill>
        <p:spPr>
          <a:xfrm>
            <a:off x="5153822" y="1140673"/>
            <a:ext cx="6553545" cy="4584595"/>
          </a:xfrm>
          <a:prstGeom prst="rect">
            <a:avLst/>
          </a:prstGeom>
        </p:spPr>
      </p:pic>
      <p:sp>
        <p:nvSpPr>
          <p:cNvPr id="4" name="Rectangle 3">
            <a:extLst>
              <a:ext uri="{FF2B5EF4-FFF2-40B4-BE49-F238E27FC236}">
                <a16:creationId xmlns:a16="http://schemas.microsoft.com/office/drawing/2014/main" id="{263F33E3-F24B-4E21-B2D4-67BB30A47E81}"/>
              </a:ext>
            </a:extLst>
          </p:cNvPr>
          <p:cNvSpPr/>
          <p:nvPr/>
        </p:nvSpPr>
        <p:spPr>
          <a:xfrm>
            <a:off x="8313821" y="5847347"/>
            <a:ext cx="3392905" cy="8422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58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043631" y="809898"/>
            <a:ext cx="9942716" cy="1554480"/>
          </a:xfrm>
        </p:spPr>
        <p:txBody>
          <a:bodyPr anchor="ctr">
            <a:normAutofit/>
          </a:bodyPr>
          <a:lstStyle/>
          <a:p>
            <a:r>
              <a:rPr lang="en-US" sz="4800" dirty="0">
                <a:latin typeface="Segoe UI" panose="020B0502040204020203" pitchFamily="34" charset="0"/>
                <a:cs typeface="Segoe UI" panose="020B0502040204020203" pitchFamily="34" charset="0"/>
              </a:rPr>
              <a:t>Classes and Objects (Real World)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A98EC1CE-208A-4170-A4AF-F669C0F2F476}"/>
              </a:ext>
            </a:extLst>
          </p:cNvPr>
          <p:cNvSpPr>
            <a:spLocks noGrp="1"/>
          </p:cNvSpPr>
          <p:nvPr>
            <p:ph idx="1"/>
          </p:nvPr>
        </p:nvSpPr>
        <p:spPr>
          <a:xfrm>
            <a:off x="836022" y="2505006"/>
            <a:ext cx="10515600" cy="4351338"/>
          </a:xfrm>
        </p:spPr>
        <p:txBody>
          <a:bodyPr/>
          <a:lstStyle/>
          <a:p>
            <a:pPr marL="0" indent="0" algn="ctr" fontAlgn="base">
              <a:buNone/>
            </a:pPr>
            <a:r>
              <a:rPr lang="en-US" sz="2400" dirty="0">
                <a:solidFill>
                  <a:srgbClr val="000000"/>
                </a:solidFill>
                <a:latin typeface="Calibri" panose="020F0502020204030204" pitchFamily="34" charset="0"/>
              </a:rPr>
              <a:t>Person ​</a:t>
            </a:r>
            <a:endParaRPr lang="en-US" sz="2400" dirty="0">
              <a:solidFill>
                <a:srgbClr val="000000"/>
              </a:solidFill>
              <a:latin typeface="Segoe UI" panose="020B0502040204020203" pitchFamily="34" charset="0"/>
            </a:endParaRPr>
          </a:p>
          <a:p>
            <a:pPr marL="0" indent="0" algn="ctr" fontAlgn="base">
              <a:buNone/>
            </a:pPr>
            <a:r>
              <a:rPr lang="en-US" sz="2400" dirty="0">
                <a:solidFill>
                  <a:srgbClr val="FF0000"/>
                </a:solidFill>
                <a:latin typeface="Calibri" panose="020F0502020204030204" pitchFamily="34" charset="0"/>
              </a:rPr>
              <a:t>Name </a:t>
            </a:r>
            <a:r>
              <a:rPr lang="en-US" sz="2400" dirty="0">
                <a:solidFill>
                  <a:srgbClr val="000000"/>
                </a:solidFill>
                <a:latin typeface="Calibri" panose="020F0502020204030204" pitchFamily="34" charset="0"/>
              </a:rPr>
              <a:t>​</a:t>
            </a:r>
            <a:endParaRPr lang="en-US" sz="2400" dirty="0">
              <a:solidFill>
                <a:srgbClr val="000000"/>
              </a:solidFill>
              <a:latin typeface="Segoe UI" panose="020B0502040204020203" pitchFamily="34" charset="0"/>
            </a:endParaRPr>
          </a:p>
          <a:p>
            <a:pPr marL="0" indent="0" algn="ctr" fontAlgn="base">
              <a:buNone/>
            </a:pPr>
            <a:r>
              <a:rPr lang="en-US" sz="2400" dirty="0">
                <a:solidFill>
                  <a:srgbClr val="FF0000"/>
                </a:solidFill>
                <a:latin typeface="Calibri" panose="020F0502020204030204" pitchFamily="34" charset="0"/>
              </a:rPr>
              <a:t>Gender </a:t>
            </a:r>
            <a:r>
              <a:rPr lang="en-US" sz="2400" dirty="0">
                <a:solidFill>
                  <a:srgbClr val="000000"/>
                </a:solidFill>
                <a:latin typeface="Calibri" panose="020F0502020204030204" pitchFamily="34" charset="0"/>
              </a:rPr>
              <a:t>​</a:t>
            </a:r>
            <a:endParaRPr lang="en-US" sz="2400" dirty="0">
              <a:solidFill>
                <a:srgbClr val="000000"/>
              </a:solidFill>
              <a:latin typeface="Segoe UI" panose="020B0502040204020203" pitchFamily="34" charset="0"/>
            </a:endParaRPr>
          </a:p>
          <a:p>
            <a:pPr marL="0" indent="0" algn="ctr" fontAlgn="base">
              <a:buNone/>
            </a:pPr>
            <a:r>
              <a:rPr lang="en-US" sz="2400" dirty="0">
                <a:solidFill>
                  <a:srgbClr val="FF0000"/>
                </a:solidFill>
                <a:latin typeface="Calibri" panose="020F0502020204030204" pitchFamily="34" charset="0"/>
              </a:rPr>
              <a:t>Weight </a:t>
            </a:r>
            <a:r>
              <a:rPr lang="en-US" sz="2400" dirty="0">
                <a:solidFill>
                  <a:srgbClr val="000000"/>
                </a:solidFill>
                <a:latin typeface="Calibri" panose="020F0502020204030204" pitchFamily="34" charset="0"/>
              </a:rPr>
              <a:t>​</a:t>
            </a:r>
            <a:endParaRPr lang="en-US" sz="2400" dirty="0">
              <a:solidFill>
                <a:srgbClr val="000000"/>
              </a:solidFill>
              <a:latin typeface="Segoe UI" panose="020B0502040204020203" pitchFamily="34" charset="0"/>
            </a:endParaRPr>
          </a:p>
          <a:p>
            <a:pPr marL="0" indent="0" algn="ctr" fontAlgn="base">
              <a:buNone/>
            </a:pPr>
            <a:r>
              <a:rPr lang="en-US" sz="2400" dirty="0">
                <a:solidFill>
                  <a:srgbClr val="FF0000"/>
                </a:solidFill>
                <a:latin typeface="Calibri" panose="020F0502020204030204" pitchFamily="34" charset="0"/>
              </a:rPr>
              <a:t># </a:t>
            </a:r>
            <a:r>
              <a:rPr lang="en-US" sz="2400" dirty="0" err="1">
                <a:solidFill>
                  <a:srgbClr val="FF0000"/>
                </a:solidFill>
                <a:latin typeface="Calibri" panose="020F0502020204030204" pitchFamily="34" charset="0"/>
              </a:rPr>
              <a:t>jowa</a:t>
            </a:r>
            <a:r>
              <a:rPr lang="en-US" sz="2400" dirty="0">
                <a:solidFill>
                  <a:srgbClr val="FF0000"/>
                </a:solidFill>
                <a:latin typeface="Calibri" panose="020F0502020204030204" pitchFamily="34" charset="0"/>
              </a:rPr>
              <a:t> so far</a:t>
            </a:r>
            <a:r>
              <a:rPr lang="en-US" dirty="0">
                <a:solidFill>
                  <a:srgbClr val="FF0000"/>
                </a:solidFill>
                <a:latin typeface="Calibri" panose="020F0502020204030204" pitchFamily="34" charset="0"/>
              </a:rPr>
              <a:t> </a:t>
            </a:r>
            <a:r>
              <a:rPr lang="en-US" dirty="0">
                <a:solidFill>
                  <a:srgbClr val="000000"/>
                </a:solidFill>
                <a:latin typeface="Calibri" panose="020F0502020204030204" pitchFamily="34" charset="0"/>
              </a:rPr>
              <a:t>​</a:t>
            </a:r>
            <a:endParaRPr lang="en-US" dirty="0">
              <a:solidFill>
                <a:srgbClr val="000000"/>
              </a:solidFill>
              <a:latin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391062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B84983-C679-49F2-9216-41D33F039A59}"/>
              </a:ext>
            </a:extLst>
          </p:cNvPr>
          <p:cNvSpPr>
            <a:spLocks noGrp="1"/>
          </p:cNvSpPr>
          <p:nvPr>
            <p:ph type="title"/>
          </p:nvPr>
        </p:nvSpPr>
        <p:spPr>
          <a:xfrm>
            <a:off x="1137037" y="741082"/>
            <a:ext cx="9274512" cy="949606"/>
          </a:xfrm>
        </p:spPr>
        <p:txBody>
          <a:bodyPr>
            <a:normAutofit/>
          </a:bodyPr>
          <a:lstStyle/>
          <a:p>
            <a:r>
              <a:rPr lang="en-US">
                <a:latin typeface="Segoe UI" panose="020B0502040204020203" pitchFamily="34" charset="0"/>
                <a:ea typeface="Segoe UI" panose="020B0502040204020203" pitchFamily="34" charset="0"/>
                <a:cs typeface="Segoe UI" panose="020B0502040204020203" pitchFamily="34" charset="0"/>
              </a:rPr>
              <a:t>Representation in Code</a:t>
            </a:r>
          </a:p>
        </p:txBody>
      </p:sp>
      <p:sp>
        <p:nvSpPr>
          <p:cNvPr id="25" name="Freeform: Shape 24">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21D762-A147-4BD5-A535-3025C860CDF6}"/>
              </a:ext>
            </a:extLst>
          </p:cNvPr>
          <p:cNvSpPr>
            <a:spLocks/>
          </p:cNvSpPr>
          <p:nvPr/>
        </p:nvSpPr>
        <p:spPr>
          <a:xfrm>
            <a:off x="1050925" y="2101391"/>
            <a:ext cx="9810750" cy="4059672"/>
          </a:xfrm>
          <a:prstGeom prst="rect">
            <a:avLst/>
          </a:prstGeom>
        </p:spPr>
        <p:txBody>
          <a:bodyPr>
            <a:normAutofit/>
          </a:bodyPr>
          <a:lstStyle/>
          <a:p>
            <a:pPr defTabSz="850392" fontAlgn="base">
              <a:spcAft>
                <a:spcPts val="600"/>
              </a:spcAft>
            </a:pPr>
            <a:r>
              <a:rPr lang="en-US" sz="2232" kern="1200">
                <a:solidFill>
                  <a:srgbClr val="B30000"/>
                </a:solidFill>
                <a:latin typeface="Segoe UI" panose="020B0502040204020203" pitchFamily="34" charset="0"/>
                <a:ea typeface="+mn-ea"/>
                <a:cs typeface="Segoe UI" panose="020B0502040204020203" pitchFamily="34" charset="0"/>
              </a:rPr>
              <a:t>// person </a:t>
            </a:r>
            <a:r>
              <a:rPr lang="en-US" sz="2232" kern="1200" err="1">
                <a:solidFill>
                  <a:srgbClr val="B30000"/>
                </a:solidFill>
                <a:latin typeface="Segoe UI" panose="020B0502040204020203" pitchFamily="34" charset="0"/>
                <a:ea typeface="+mn-ea"/>
                <a:cs typeface="Segoe UI" panose="020B0502040204020203" pitchFamily="34" charset="0"/>
              </a:rPr>
              <a:t>Jhersell</a:t>
            </a:r>
            <a:r>
              <a:rPr lang="en-US" sz="2232" kern="1200">
                <a:solidFill>
                  <a:srgbClr val="B30000"/>
                </a:solidFill>
                <a:latin typeface="Segoe UI" panose="020B0502040204020203" pitchFamily="34" charset="0"/>
                <a:ea typeface="+mn-ea"/>
                <a:cs typeface="Segoe UI" panose="020B0502040204020203" pitchFamily="34" charset="0"/>
              </a:rPr>
              <a:t> </a:t>
            </a:r>
            <a:r>
              <a:rPr lang="en-US" sz="2232" kern="1200">
                <a:solidFill>
                  <a:srgbClr val="000000"/>
                </a:solidFill>
                <a:latin typeface="Segoe UI" panose="020B0502040204020203" pitchFamily="34" charset="0"/>
                <a:ea typeface="+mn-ea"/>
                <a:cs typeface="Segoe UI" panose="020B0502040204020203" pitchFamily="34" charset="0"/>
              </a:rPr>
              <a:t>​</a:t>
            </a:r>
          </a:p>
          <a:p>
            <a:pPr marL="425196" lvl="1" defTabSz="850392" fontAlgn="base">
              <a:spcAft>
                <a:spcPts val="600"/>
              </a:spcAft>
            </a:pPr>
            <a:r>
              <a:rPr lang="en-US" sz="2232" kern="1200">
                <a:solidFill>
                  <a:srgbClr val="000000"/>
                </a:solidFill>
                <a:latin typeface="Segoe UI" panose="020B0502040204020203" pitchFamily="34" charset="0"/>
                <a:ea typeface="+mn-ea"/>
                <a:cs typeface="Segoe UI" panose="020B0502040204020203" pitchFamily="34" charset="0"/>
              </a:rPr>
              <a:t>String </a:t>
            </a:r>
            <a:r>
              <a:rPr lang="en-US" sz="2232" kern="1200" err="1">
                <a:solidFill>
                  <a:srgbClr val="000000"/>
                </a:solidFill>
                <a:latin typeface="Segoe UI" panose="020B0502040204020203" pitchFamily="34" charset="0"/>
                <a:ea typeface="+mn-ea"/>
                <a:cs typeface="Segoe UI" panose="020B0502040204020203" pitchFamily="34" charset="0"/>
              </a:rPr>
              <a:t>nameJhersell</a:t>
            </a:r>
            <a:r>
              <a:rPr lang="en-US" sz="2232" kern="1200">
                <a:solidFill>
                  <a:srgbClr val="000000"/>
                </a:solidFill>
                <a:latin typeface="Segoe UI" panose="020B0502040204020203" pitchFamily="34" charset="0"/>
                <a:ea typeface="+mn-ea"/>
                <a:cs typeface="Segoe UI" panose="020B0502040204020203" pitchFamily="34" charset="0"/>
              </a:rPr>
              <a:t>; ​</a:t>
            </a:r>
          </a:p>
          <a:p>
            <a:pPr marL="425196" lvl="1" defTabSz="850392" fontAlgn="base">
              <a:spcAft>
                <a:spcPts val="600"/>
              </a:spcAft>
            </a:pPr>
            <a:r>
              <a:rPr lang="en-US" sz="2232" kern="1200">
                <a:solidFill>
                  <a:srgbClr val="000000"/>
                </a:solidFill>
                <a:latin typeface="Segoe UI" panose="020B0502040204020203" pitchFamily="34" charset="0"/>
                <a:ea typeface="+mn-ea"/>
                <a:cs typeface="Segoe UI" panose="020B0502040204020203" pitchFamily="34" charset="0"/>
              </a:rPr>
              <a:t>double </a:t>
            </a:r>
            <a:r>
              <a:rPr lang="en-US" sz="2232" kern="1200" err="1">
                <a:solidFill>
                  <a:srgbClr val="000000"/>
                </a:solidFill>
                <a:latin typeface="Segoe UI" panose="020B0502040204020203" pitchFamily="34" charset="0"/>
                <a:ea typeface="+mn-ea"/>
                <a:cs typeface="Segoe UI" panose="020B0502040204020203" pitchFamily="34" charset="0"/>
              </a:rPr>
              <a:t>weightJhersell</a:t>
            </a:r>
            <a:r>
              <a:rPr lang="en-US" sz="2232" kern="1200">
                <a:solidFill>
                  <a:srgbClr val="000000"/>
                </a:solidFill>
                <a:latin typeface="Segoe UI" panose="020B0502040204020203" pitchFamily="34" charset="0"/>
                <a:ea typeface="+mn-ea"/>
                <a:cs typeface="Segoe UI" panose="020B0502040204020203" pitchFamily="34" charset="0"/>
              </a:rPr>
              <a:t>; ​</a:t>
            </a:r>
          </a:p>
          <a:p>
            <a:pPr defTabSz="850392" fontAlgn="base">
              <a:spcAft>
                <a:spcPts val="600"/>
              </a:spcAft>
            </a:pPr>
            <a:r>
              <a:rPr lang="en-US" sz="2232" kern="1200">
                <a:solidFill>
                  <a:srgbClr val="B30000"/>
                </a:solidFill>
                <a:latin typeface="Segoe UI" panose="020B0502040204020203" pitchFamily="34" charset="0"/>
                <a:ea typeface="+mn-ea"/>
                <a:cs typeface="Segoe UI" panose="020B0502040204020203" pitchFamily="34" charset="0"/>
              </a:rPr>
              <a:t>// person </a:t>
            </a:r>
            <a:r>
              <a:rPr lang="en-US" sz="2232" kern="1200" err="1">
                <a:solidFill>
                  <a:srgbClr val="B30000"/>
                </a:solidFill>
                <a:latin typeface="Segoe UI" panose="020B0502040204020203" pitchFamily="34" charset="0"/>
                <a:ea typeface="+mn-ea"/>
                <a:cs typeface="Segoe UI" panose="020B0502040204020203" pitchFamily="34" charset="0"/>
              </a:rPr>
              <a:t>david</a:t>
            </a:r>
            <a:r>
              <a:rPr lang="en-US" sz="2232" kern="1200">
                <a:solidFill>
                  <a:srgbClr val="B30000"/>
                </a:solidFill>
                <a:latin typeface="Segoe UI" panose="020B0502040204020203" pitchFamily="34" charset="0"/>
                <a:ea typeface="+mn-ea"/>
                <a:cs typeface="Segoe UI" panose="020B0502040204020203" pitchFamily="34" charset="0"/>
              </a:rPr>
              <a:t> </a:t>
            </a:r>
            <a:r>
              <a:rPr lang="en-US" sz="2232" kern="1200">
                <a:solidFill>
                  <a:srgbClr val="000000"/>
                </a:solidFill>
                <a:latin typeface="Segoe UI" panose="020B0502040204020203" pitchFamily="34" charset="0"/>
                <a:ea typeface="+mn-ea"/>
                <a:cs typeface="Segoe UI" panose="020B0502040204020203" pitchFamily="34" charset="0"/>
              </a:rPr>
              <a:t>​</a:t>
            </a:r>
          </a:p>
          <a:p>
            <a:pPr marL="425196" lvl="1" defTabSz="850392" fontAlgn="base">
              <a:spcAft>
                <a:spcPts val="600"/>
              </a:spcAft>
            </a:pPr>
            <a:r>
              <a:rPr lang="en-US" sz="2232" kern="1200">
                <a:solidFill>
                  <a:srgbClr val="000000"/>
                </a:solidFill>
                <a:latin typeface="Segoe UI" panose="020B0502040204020203" pitchFamily="34" charset="0"/>
                <a:ea typeface="+mn-ea"/>
                <a:cs typeface="Segoe UI" panose="020B0502040204020203" pitchFamily="34" charset="0"/>
              </a:rPr>
              <a:t>String </a:t>
            </a:r>
            <a:r>
              <a:rPr lang="en-US" sz="2232" kern="1200" err="1">
                <a:solidFill>
                  <a:srgbClr val="000000"/>
                </a:solidFill>
                <a:latin typeface="Segoe UI" panose="020B0502040204020203" pitchFamily="34" charset="0"/>
                <a:ea typeface="+mn-ea"/>
                <a:cs typeface="Segoe UI" panose="020B0502040204020203" pitchFamily="34" charset="0"/>
              </a:rPr>
              <a:t>nameLady</a:t>
            </a:r>
            <a:r>
              <a:rPr lang="en-US" sz="2232" kern="1200">
                <a:solidFill>
                  <a:srgbClr val="000000"/>
                </a:solidFill>
                <a:latin typeface="Segoe UI" panose="020B0502040204020203" pitchFamily="34" charset="0"/>
                <a:ea typeface="+mn-ea"/>
                <a:cs typeface="Segoe UI" panose="020B0502040204020203" pitchFamily="34" charset="0"/>
              </a:rPr>
              <a:t>; ​</a:t>
            </a:r>
          </a:p>
          <a:p>
            <a:pPr marL="425196" lvl="1" defTabSz="850392" fontAlgn="base">
              <a:spcAft>
                <a:spcPts val="600"/>
              </a:spcAft>
            </a:pPr>
            <a:r>
              <a:rPr lang="en-US" sz="2232" kern="1200">
                <a:solidFill>
                  <a:srgbClr val="000000"/>
                </a:solidFill>
                <a:latin typeface="Segoe UI" panose="020B0502040204020203" pitchFamily="34" charset="0"/>
                <a:ea typeface="+mn-ea"/>
                <a:cs typeface="Segoe UI" panose="020B0502040204020203" pitchFamily="34" charset="0"/>
              </a:rPr>
              <a:t>double </a:t>
            </a:r>
            <a:r>
              <a:rPr lang="en-US" sz="2232" kern="1200" err="1">
                <a:solidFill>
                  <a:srgbClr val="000000"/>
                </a:solidFill>
                <a:latin typeface="Segoe UI" panose="020B0502040204020203" pitchFamily="34" charset="0"/>
                <a:ea typeface="+mn-ea"/>
                <a:cs typeface="Segoe UI" panose="020B0502040204020203" pitchFamily="34" charset="0"/>
              </a:rPr>
              <a:t>weightLady</a:t>
            </a:r>
            <a:r>
              <a:rPr lang="en-US" sz="2232" kern="1200">
                <a:solidFill>
                  <a:srgbClr val="000000"/>
                </a:solidFill>
                <a:latin typeface="Segoe UI" panose="020B0502040204020203" pitchFamily="34" charset="0"/>
                <a:ea typeface="+mn-ea"/>
                <a:cs typeface="Segoe UI" panose="020B0502040204020203" pitchFamily="34" charset="0"/>
              </a:rPr>
              <a:t>; ​</a:t>
            </a:r>
          </a:p>
          <a:p>
            <a:pPr defTabSz="850392" fontAlgn="base">
              <a:spcAft>
                <a:spcPts val="600"/>
              </a:spcAft>
            </a:pPr>
            <a:r>
              <a:rPr lang="en-US" sz="2232" kern="1200">
                <a:solidFill>
                  <a:srgbClr val="B30000"/>
                </a:solidFill>
                <a:latin typeface="Segoe UI" panose="020B0502040204020203" pitchFamily="34" charset="0"/>
                <a:ea typeface="+mn-ea"/>
                <a:cs typeface="Segoe UI" panose="020B0502040204020203" pitchFamily="34" charset="0"/>
              </a:rPr>
              <a:t>// Add more person</a:t>
            </a:r>
            <a:endParaRPr lang="en-US" sz="2232" kern="1200">
              <a:solidFill>
                <a:srgbClr val="000000"/>
              </a:solidFill>
              <a:latin typeface="Segoe UI" panose="020B0502040204020203" pitchFamily="34" charset="0"/>
              <a:ea typeface="+mn-ea"/>
              <a:cs typeface="Segoe UI" panose="020B0502040204020203" pitchFamily="34" charset="0"/>
            </a:endParaRPr>
          </a:p>
          <a:p>
            <a:pPr marL="0" indent="0">
              <a:spcAft>
                <a:spcPts val="600"/>
              </a:spcAft>
              <a:buNone/>
            </a:pPr>
            <a:endParaRPr lang="en-US"/>
          </a:p>
        </p:txBody>
      </p:sp>
      <p:sp>
        <p:nvSpPr>
          <p:cNvPr id="4" name="Rectangle 3">
            <a:extLst>
              <a:ext uri="{FF2B5EF4-FFF2-40B4-BE49-F238E27FC236}">
                <a16:creationId xmlns:a16="http://schemas.microsoft.com/office/drawing/2014/main" id="{EF795871-A3BF-4A17-9EF9-345C9067B6AB}"/>
              </a:ext>
            </a:extLst>
          </p:cNvPr>
          <p:cNvSpPr/>
          <p:nvPr/>
        </p:nvSpPr>
        <p:spPr>
          <a:xfrm>
            <a:off x="6207484" y="3011355"/>
            <a:ext cx="4654191" cy="1119872"/>
          </a:xfrm>
          <a:prstGeom prst="rect">
            <a:avLst/>
          </a:prstGeom>
        </p:spPr>
        <p:txBody>
          <a:bodyPr wrap="square">
            <a:spAutoFit/>
          </a:bodyPr>
          <a:lstStyle/>
          <a:p>
            <a:pPr defTabSz="850392">
              <a:spcAft>
                <a:spcPts val="600"/>
              </a:spcAft>
              <a:defRPr/>
            </a:pPr>
            <a:r>
              <a:rPr lang="en-US" sz="6696" kern="1200">
                <a:solidFill>
                  <a:srgbClr val="000000"/>
                </a:solidFill>
                <a:latin typeface="Calibri" panose="020F0502020204030204"/>
                <a:ea typeface="+mn-ea"/>
                <a:cs typeface="+mn-cs"/>
              </a:rPr>
              <a:t> </a:t>
            </a:r>
            <a:r>
              <a:rPr lang="en-US" sz="6696" kern="1200">
                <a:solidFill>
                  <a:srgbClr val="B30000"/>
                </a:solidFill>
                <a:latin typeface="Segoe UI" panose="020B0502040204020203" pitchFamily="34" charset="0"/>
                <a:ea typeface="+mn-ea"/>
                <a:cs typeface="Segoe UI" panose="020B0502040204020203" pitchFamily="34" charset="0"/>
              </a:rPr>
              <a:t>BAD</a:t>
            </a:r>
            <a:r>
              <a:rPr lang="en-US" sz="6696" kern="1200">
                <a:solidFill>
                  <a:srgbClr val="000000"/>
                </a:solidFill>
                <a:latin typeface="Segoe UI" panose="020B0502040204020203" pitchFamily="34" charset="0"/>
                <a:ea typeface="+mn-ea"/>
                <a:cs typeface="Segoe UI" panose="020B0502040204020203" pitchFamily="34" charset="0"/>
              </a:rPr>
              <a:t> CODE</a:t>
            </a:r>
            <a:endParaRPr kumimoji="0" lang="en-US" sz="72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C10A9E8B-EACD-4379-9BB0-40739A657C5C}"/>
              </a:ext>
            </a:extLst>
          </p:cNvPr>
          <p:cNvSpPr/>
          <p:nvPr/>
        </p:nvSpPr>
        <p:spPr>
          <a:xfrm>
            <a:off x="6427950" y="4084831"/>
            <a:ext cx="3771528" cy="775296"/>
          </a:xfrm>
          <a:prstGeom prst="rect">
            <a:avLst/>
          </a:prstGeom>
        </p:spPr>
        <p:txBody>
          <a:bodyPr wrap="square">
            <a:spAutoFit/>
          </a:bodyPr>
          <a:lstStyle/>
          <a:p>
            <a:pPr defTabSz="850392">
              <a:spcAft>
                <a:spcPts val="600"/>
              </a:spcAft>
              <a:defRPr/>
            </a:pPr>
            <a:r>
              <a:rPr lang="en-US" sz="2232" i="1" kern="1200">
                <a:solidFill>
                  <a:srgbClr val="000000"/>
                </a:solidFill>
                <a:latin typeface="Segoe UI" panose="020B0502040204020203" pitchFamily="34" charset="0"/>
                <a:ea typeface="+mn-ea"/>
                <a:cs typeface="Segoe UI" panose="020B0502040204020203" pitchFamily="34" charset="0"/>
              </a:rPr>
              <a:t>What if there are 3 person named </a:t>
            </a:r>
            <a:r>
              <a:rPr lang="en-US" sz="2232" i="1" kern="1200" err="1">
                <a:solidFill>
                  <a:srgbClr val="000000"/>
                </a:solidFill>
                <a:latin typeface="Segoe UI" panose="020B0502040204020203" pitchFamily="34" charset="0"/>
                <a:ea typeface="+mn-ea"/>
                <a:cs typeface="Segoe UI" panose="020B0502040204020203" pitchFamily="34" charset="0"/>
              </a:rPr>
              <a:t>Jhersell</a:t>
            </a:r>
            <a:r>
              <a:rPr lang="en-US" sz="2232" i="1" kern="1200">
                <a:solidFill>
                  <a:srgbClr val="000000"/>
                </a:solidFill>
                <a:latin typeface="Segoe UI" panose="020B0502040204020203" pitchFamily="34" charset="0"/>
                <a:ea typeface="+mn-ea"/>
                <a:cs typeface="Segoe UI" panose="020B0502040204020203" pitchFamily="34" charset="0"/>
              </a:rPr>
              <a:t>, Lady and…?</a:t>
            </a:r>
            <a:endParaRPr kumimoji="0" lang="en-US" sz="2400" b="0" i="1"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7060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043631" y="809898"/>
            <a:ext cx="9942716" cy="1554480"/>
          </a:xfrm>
        </p:spPr>
        <p:txBody>
          <a:bodyPr anchor="ctr">
            <a:normAutofit/>
          </a:bodyPr>
          <a:lstStyle/>
          <a:p>
            <a:r>
              <a:rPr lang="en-US" sz="4800" dirty="0">
                <a:latin typeface="Segoe UI" panose="020B0502040204020203" pitchFamily="34" charset="0"/>
                <a:ea typeface="Segoe UI" panose="020B0502040204020203" pitchFamily="34" charset="0"/>
                <a:cs typeface="Segoe UI" panose="020B0502040204020203" pitchFamily="34" charset="0"/>
              </a:rPr>
              <a:t>With objects and classes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A98EC1CE-208A-4170-A4AF-F669C0F2F476}"/>
              </a:ext>
            </a:extLst>
          </p:cNvPr>
          <p:cNvSpPr>
            <a:spLocks noGrp="1"/>
          </p:cNvSpPr>
          <p:nvPr>
            <p:ph idx="1"/>
          </p:nvPr>
        </p:nvSpPr>
        <p:spPr>
          <a:xfrm>
            <a:off x="838200" y="2846200"/>
            <a:ext cx="10515600" cy="4469000"/>
          </a:xfrm>
        </p:spPr>
        <p:txBody>
          <a:bodyPr>
            <a:normAutofit fontScale="40000" lnSpcReduction="20000"/>
          </a:bodyPr>
          <a:lstStyle/>
          <a:p>
            <a:pPr fontAlgn="base"/>
            <a:r>
              <a:rPr lang="en-US" sz="6000" dirty="0">
                <a:latin typeface="Segoe UI" panose="020B0502040204020203" pitchFamily="34" charset="0"/>
                <a:ea typeface="Segoe UI" panose="020B0502040204020203" pitchFamily="34" charset="0"/>
                <a:cs typeface="Segoe UI" panose="020B0502040204020203" pitchFamily="34" charset="0"/>
              </a:rPr>
              <a:t>You can use the existing class created.​</a:t>
            </a:r>
          </a:p>
          <a:p>
            <a:pPr fontAlgn="base">
              <a:lnSpc>
                <a:spcPct val="150000"/>
              </a:lnSpc>
            </a:pPr>
            <a:r>
              <a:rPr lang="en-US" sz="6000" dirty="0">
                <a:latin typeface="Segoe UI" panose="020B0502040204020203" pitchFamily="34" charset="0"/>
                <a:ea typeface="Segoe UI" panose="020B0502040204020203" pitchFamily="34" charset="0"/>
                <a:cs typeface="Segoe UI" panose="020B0502040204020203" pitchFamily="34" charset="0"/>
              </a:rPr>
              <a:t>You can create a new object.​</a:t>
            </a:r>
          </a:p>
          <a:p>
            <a:pPr marL="914400" lvl="2" indent="0" algn="l" fontAlgn="base">
              <a:lnSpc>
                <a:spcPct val="150000"/>
              </a:lnSpc>
              <a:buNone/>
            </a:pPr>
            <a:r>
              <a:rPr lang="en-US" sz="6000" dirty="0">
                <a:latin typeface="Segoe UI" panose="020B0502040204020203" pitchFamily="34" charset="0"/>
                <a:ea typeface="Segoe UI" panose="020B0502040204020203" pitchFamily="34" charset="0"/>
                <a:cs typeface="Segoe UI" panose="020B0502040204020203" pitchFamily="34" charset="0"/>
              </a:rPr>
              <a:t>Person </a:t>
            </a:r>
            <a:r>
              <a:rPr lang="en-US" sz="6000" dirty="0" err="1">
                <a:latin typeface="Segoe UI" panose="020B0502040204020203" pitchFamily="34" charset="0"/>
                <a:ea typeface="Segoe UI" panose="020B0502040204020203" pitchFamily="34" charset="0"/>
                <a:cs typeface="Segoe UI" panose="020B0502040204020203" pitchFamily="34" charset="0"/>
              </a:rPr>
              <a:t>alex</a:t>
            </a:r>
            <a:r>
              <a:rPr lang="en-US" sz="6000" dirty="0">
                <a:latin typeface="Segoe UI" panose="020B0502040204020203" pitchFamily="34" charset="0"/>
                <a:ea typeface="Segoe UI" panose="020B0502040204020203" pitchFamily="34" charset="0"/>
                <a:cs typeface="Segoe UI" panose="020B0502040204020203" pitchFamily="34" charset="0"/>
              </a:rPr>
              <a:t> = new Person();​</a:t>
            </a:r>
          </a:p>
          <a:p>
            <a:pPr marL="914400" lvl="2" indent="0" algn="l" fontAlgn="base">
              <a:buNone/>
            </a:pPr>
            <a:r>
              <a:rPr lang="en-US" sz="6000" dirty="0">
                <a:latin typeface="Segoe UI" panose="020B0502040204020203" pitchFamily="34" charset="0"/>
                <a:ea typeface="Segoe UI" panose="020B0502040204020203" pitchFamily="34" charset="0"/>
                <a:cs typeface="Segoe UI" panose="020B0502040204020203" pitchFamily="34" charset="0"/>
              </a:rPr>
              <a:t>Person </a:t>
            </a:r>
            <a:r>
              <a:rPr lang="en-US" sz="6000" dirty="0" err="1">
                <a:latin typeface="Segoe UI" panose="020B0502040204020203" pitchFamily="34" charset="0"/>
                <a:ea typeface="Segoe UI" panose="020B0502040204020203" pitchFamily="34" charset="0"/>
                <a:cs typeface="Segoe UI" panose="020B0502040204020203" pitchFamily="34" charset="0"/>
              </a:rPr>
              <a:t>david</a:t>
            </a:r>
            <a:r>
              <a:rPr lang="en-US" sz="6000" dirty="0">
                <a:latin typeface="Segoe UI" panose="020B0502040204020203" pitchFamily="34" charset="0"/>
                <a:ea typeface="Segoe UI" panose="020B0502040204020203" pitchFamily="34" charset="0"/>
                <a:cs typeface="Segoe UI" panose="020B0502040204020203" pitchFamily="34" charset="0"/>
              </a:rPr>
              <a:t> = new Person();​</a:t>
            </a:r>
          </a:p>
          <a:p>
            <a:pPr marL="914400" lvl="2" indent="0" algn="l" fontAlgn="base">
              <a:buNone/>
            </a:pPr>
            <a:r>
              <a:rPr lang="en-US" sz="6000" dirty="0">
                <a:latin typeface="Segoe UI" panose="020B0502040204020203" pitchFamily="34" charset="0"/>
                <a:ea typeface="Segoe UI" panose="020B0502040204020203" pitchFamily="34" charset="0"/>
                <a:cs typeface="Segoe UI" panose="020B0502040204020203" pitchFamily="34" charset="0"/>
              </a:rPr>
              <a:t>Person </a:t>
            </a:r>
            <a:r>
              <a:rPr lang="en-US" sz="6000" dirty="0" err="1">
                <a:latin typeface="Segoe UI" panose="020B0502040204020203" pitchFamily="34" charset="0"/>
                <a:ea typeface="Segoe UI" panose="020B0502040204020203" pitchFamily="34" charset="0"/>
                <a:cs typeface="Segoe UI" panose="020B0502040204020203" pitchFamily="34" charset="0"/>
              </a:rPr>
              <a:t>otherPeople</a:t>
            </a:r>
            <a:r>
              <a:rPr lang="en-US" sz="6000" dirty="0">
                <a:latin typeface="Segoe UI" panose="020B0502040204020203" pitchFamily="34" charset="0"/>
                <a:ea typeface="Segoe UI" panose="020B0502040204020203" pitchFamily="34" charset="0"/>
                <a:cs typeface="Segoe UI" panose="020B0502040204020203" pitchFamily="34" charset="0"/>
              </a:rPr>
              <a:t> = new Person();</a:t>
            </a:r>
          </a:p>
          <a:p>
            <a:pPr marL="0" indent="0">
              <a:buNone/>
            </a:pPr>
            <a:endParaRPr lang="en-US" dirty="0"/>
          </a:p>
          <a:p>
            <a:pPr marL="0" indent="0" algn="ctr" fontAlgn="base">
              <a:buNone/>
            </a:pPr>
            <a:r>
              <a:rPr lang="en-US" sz="2400" dirty="0">
                <a:solidFill>
                  <a:srgbClr val="000000"/>
                </a:solidFill>
                <a:latin typeface="Calibri" panose="020F0502020204030204" pitchFamily="34" charset="0"/>
              </a:rPr>
              <a:t>​</a:t>
            </a:r>
            <a:endParaRPr lang="en-US" sz="2400" dirty="0">
              <a:solidFill>
                <a:srgbClr val="000000"/>
              </a:solidFill>
              <a:latin typeface="Segoe UI" panose="020B0502040204020203" pitchFamily="34" charset="0"/>
            </a:endParaRPr>
          </a:p>
          <a:p>
            <a:pPr marL="0" indent="0">
              <a:buNone/>
            </a:pPr>
            <a:endParaRPr lang="en-US" sz="2400" dirty="0"/>
          </a:p>
          <a:p>
            <a:pPr marL="0" indent="0" algn="ctr" fontAlgn="base">
              <a:buNone/>
            </a:pPr>
            <a:r>
              <a:rPr lang="en-US" dirty="0">
                <a:solidFill>
                  <a:srgbClr val="FF0000"/>
                </a:solidFill>
                <a:latin typeface="Calibri" panose="020F0502020204030204" pitchFamily="34" charset="0"/>
              </a:rPr>
              <a:t> </a:t>
            </a:r>
            <a:r>
              <a:rPr lang="en-US" dirty="0">
                <a:solidFill>
                  <a:srgbClr val="000000"/>
                </a:solidFill>
                <a:latin typeface="Calibri" panose="020F0502020204030204" pitchFamily="34" charset="0"/>
              </a:rPr>
              <a:t>​</a:t>
            </a:r>
            <a:endParaRPr lang="en-US" dirty="0">
              <a:solidFill>
                <a:srgbClr val="000000"/>
              </a:solidFill>
              <a:latin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275994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137037" y="741082"/>
            <a:ext cx="9274512" cy="949606"/>
          </a:xfrm>
        </p:spPr>
        <p:txBody>
          <a:bodyPr>
            <a:normAutofit/>
          </a:bodyPr>
          <a:lstStyle/>
          <a:p>
            <a:r>
              <a:rPr lang="en-US" sz="4600">
                <a:latin typeface="Segoe UI" panose="020B0502040204020203" pitchFamily="34" charset="0"/>
                <a:cs typeface="Segoe UI" panose="020B0502040204020203" pitchFamily="34" charset="0"/>
              </a:rPr>
              <a:t>Classes and Objects (Real World)</a:t>
            </a:r>
          </a:p>
        </p:txBody>
      </p:sp>
      <p:sp>
        <p:nvSpPr>
          <p:cNvPr id="24" name="Freeform: Shape 23">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2143461-7AB2-6F24-0246-234126C9A99A}"/>
              </a:ext>
            </a:extLst>
          </p:cNvPr>
          <p:cNvGraphicFramePr>
            <a:graphicFrameLocks noGrp="1"/>
          </p:cNvGraphicFramePr>
          <p:nvPr>
            <p:ph idx="1"/>
            <p:extLst>
              <p:ext uri="{D42A27DB-BD31-4B8C-83A1-F6EECF244321}">
                <p14:modId xmlns:p14="http://schemas.microsoft.com/office/powerpoint/2010/main" val="2705208422"/>
              </p:ext>
            </p:extLst>
          </p:nvPr>
        </p:nvGraphicFramePr>
        <p:xfrm>
          <a:off x="1050925" y="2007704"/>
          <a:ext cx="9810750" cy="4247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40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137037" y="741082"/>
            <a:ext cx="9274512" cy="949606"/>
          </a:xfrm>
        </p:spPr>
        <p:txBody>
          <a:bodyPr>
            <a:normAutofit/>
          </a:bodyPr>
          <a:lstStyle/>
          <a:p>
            <a:r>
              <a:rPr lang="en-US">
                <a:latin typeface="Segoe UI" panose="020B0502040204020203" pitchFamily="34" charset="0"/>
                <a:cs typeface="Segoe UI" panose="020B0502040204020203" pitchFamily="34" charset="0"/>
              </a:rPr>
              <a:t>PERSON</a:t>
            </a:r>
          </a:p>
        </p:txBody>
      </p:sp>
      <p:sp>
        <p:nvSpPr>
          <p:cNvPr id="24" name="Freeform: Shape 23">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F791D24-C30E-43D9-AF73-C7E3CD7414CA}"/>
              </a:ext>
            </a:extLst>
          </p:cNvPr>
          <p:cNvSpPr/>
          <p:nvPr/>
        </p:nvSpPr>
        <p:spPr>
          <a:xfrm>
            <a:off x="1050925" y="3091548"/>
            <a:ext cx="3599673" cy="267920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44168" fontAlgn="base">
              <a:spcAft>
                <a:spcPts val="600"/>
              </a:spcAft>
              <a:defRPr/>
            </a:pPr>
            <a:endParaRPr lang="en-US" sz="2646" kern="1200">
              <a:solidFill>
                <a:srgbClr val="000000"/>
              </a:solidFill>
              <a:latin typeface="Segoe UI" panose="020B0502040204020203" pitchFamily="34" charset="0"/>
              <a:ea typeface="+mn-ea"/>
              <a:cs typeface="+mn-cs"/>
            </a:endParaRPr>
          </a:p>
          <a:p>
            <a:pPr algn="ctr" defTabSz="1344168" fontAlgn="base">
              <a:spcAft>
                <a:spcPts val="600"/>
              </a:spcAft>
              <a:defRPr/>
            </a:pPr>
            <a:r>
              <a:rPr lang="en-US" sz="2646" kern="1200">
                <a:solidFill>
                  <a:srgbClr val="B30000"/>
                </a:solidFill>
                <a:latin typeface="Calibri" panose="020F0502020204030204" pitchFamily="34" charset="0"/>
                <a:ea typeface="+mn-ea"/>
                <a:cs typeface="+mn-cs"/>
              </a:rPr>
              <a:t>String</a:t>
            </a:r>
            <a:r>
              <a:rPr lang="en-US" sz="2646" kern="1200">
                <a:solidFill>
                  <a:srgbClr val="000000"/>
                </a:solidFill>
                <a:latin typeface="Calibri" panose="020F0502020204030204" pitchFamily="34" charset="0"/>
                <a:ea typeface="+mn-ea"/>
                <a:cs typeface="+mn-cs"/>
              </a:rPr>
              <a:t> Name ​</a:t>
            </a:r>
            <a:endParaRPr lang="en-US" sz="2646" kern="1200">
              <a:solidFill>
                <a:srgbClr val="000000"/>
              </a:solidFill>
              <a:latin typeface="Segoe UI" panose="020B0502040204020203" pitchFamily="34" charset="0"/>
              <a:ea typeface="+mn-ea"/>
              <a:cs typeface="+mn-cs"/>
            </a:endParaRPr>
          </a:p>
          <a:p>
            <a:pPr algn="ctr" defTabSz="1344168" fontAlgn="base">
              <a:spcAft>
                <a:spcPts val="600"/>
              </a:spcAft>
              <a:defRPr/>
            </a:pPr>
            <a:r>
              <a:rPr lang="en-US" sz="2646" kern="1200">
                <a:solidFill>
                  <a:srgbClr val="B30000"/>
                </a:solidFill>
                <a:latin typeface="Calibri" panose="020F0502020204030204" pitchFamily="34" charset="0"/>
                <a:ea typeface="+mn-ea"/>
                <a:cs typeface="+mn-cs"/>
              </a:rPr>
              <a:t>String</a:t>
            </a:r>
            <a:r>
              <a:rPr lang="en-US" sz="2646" kern="1200">
                <a:solidFill>
                  <a:srgbClr val="000000"/>
                </a:solidFill>
                <a:latin typeface="Calibri" panose="020F0502020204030204" pitchFamily="34" charset="0"/>
                <a:ea typeface="+mn-ea"/>
                <a:cs typeface="+mn-cs"/>
              </a:rPr>
              <a:t> Gender ​</a:t>
            </a:r>
            <a:endParaRPr lang="en-US" sz="2646" kern="1200">
              <a:solidFill>
                <a:srgbClr val="000000"/>
              </a:solidFill>
              <a:latin typeface="Segoe UI" panose="020B0502040204020203" pitchFamily="34" charset="0"/>
              <a:ea typeface="+mn-ea"/>
              <a:cs typeface="+mn-cs"/>
            </a:endParaRPr>
          </a:p>
          <a:p>
            <a:pPr algn="ctr" defTabSz="1344168" fontAlgn="base">
              <a:spcAft>
                <a:spcPts val="600"/>
              </a:spcAft>
              <a:defRPr/>
            </a:pPr>
            <a:r>
              <a:rPr lang="en-US" sz="2646" kern="1200">
                <a:solidFill>
                  <a:srgbClr val="B30000"/>
                </a:solidFill>
                <a:latin typeface="Calibri" panose="020F0502020204030204" pitchFamily="34" charset="0"/>
                <a:ea typeface="+mn-ea"/>
                <a:cs typeface="+mn-cs"/>
              </a:rPr>
              <a:t>double</a:t>
            </a:r>
            <a:r>
              <a:rPr lang="en-US" sz="2646" kern="1200">
                <a:solidFill>
                  <a:srgbClr val="000000"/>
                </a:solidFill>
                <a:latin typeface="Calibri" panose="020F0502020204030204" pitchFamily="34" charset="0"/>
                <a:ea typeface="+mn-ea"/>
                <a:cs typeface="+mn-cs"/>
              </a:rPr>
              <a:t> Weight ​</a:t>
            </a:r>
            <a:endParaRPr lang="en-US" sz="2646" kern="1200">
              <a:solidFill>
                <a:srgbClr val="000000"/>
              </a:solidFill>
              <a:latin typeface="Segoe UI" panose="020B0502040204020203" pitchFamily="34" charset="0"/>
              <a:ea typeface="+mn-ea"/>
              <a:cs typeface="+mn-cs"/>
            </a:endParaRPr>
          </a:p>
          <a:p>
            <a:pPr algn="ctr" defTabSz="1344168" fontAlgn="base">
              <a:spcAft>
                <a:spcPts val="600"/>
              </a:spcAft>
              <a:defRPr/>
            </a:pPr>
            <a:r>
              <a:rPr lang="en-US" sz="2646" kern="1200">
                <a:solidFill>
                  <a:srgbClr val="B30000"/>
                </a:solidFill>
                <a:latin typeface="Calibri" panose="020F0502020204030204" pitchFamily="34" charset="0"/>
                <a:ea typeface="+mn-ea"/>
                <a:cs typeface="+mn-cs"/>
              </a:rPr>
              <a:t>int</a:t>
            </a:r>
            <a:r>
              <a:rPr lang="en-US" sz="2646" kern="1200">
                <a:solidFill>
                  <a:srgbClr val="000000"/>
                </a:solidFill>
                <a:latin typeface="Calibri" panose="020F0502020204030204" pitchFamily="34" charset="0"/>
                <a:ea typeface="+mn-ea"/>
                <a:cs typeface="+mn-cs"/>
              </a:rPr>
              <a:t> </a:t>
            </a:r>
            <a:r>
              <a:rPr lang="en-US" sz="2646" kern="1200" err="1">
                <a:solidFill>
                  <a:srgbClr val="000000"/>
                </a:solidFill>
                <a:latin typeface="Calibri" panose="020F0502020204030204" pitchFamily="34" charset="0"/>
                <a:ea typeface="+mn-ea"/>
                <a:cs typeface="+mn-cs"/>
              </a:rPr>
              <a:t>numOfJowa</a:t>
            </a:r>
            <a:r>
              <a:rPr lang="en-US" sz="2646" kern="1200">
                <a:solidFill>
                  <a:srgbClr val="000000"/>
                </a:solidFill>
                <a:latin typeface="Calibri" panose="020F0502020204030204" pitchFamily="34" charset="0"/>
                <a:ea typeface="+mn-ea"/>
                <a:cs typeface="+mn-cs"/>
              </a:rPr>
              <a:t> ​</a:t>
            </a:r>
            <a:endParaRPr lang="en-US" sz="2646"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C511BD04-537A-43C1-8DC6-7D70C5CDB83A}"/>
              </a:ext>
            </a:extLst>
          </p:cNvPr>
          <p:cNvCxnSpPr/>
          <p:nvPr/>
        </p:nvCxnSpPr>
        <p:spPr>
          <a:xfrm>
            <a:off x="4890986" y="4431153"/>
            <a:ext cx="18902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E5D3175-B6E1-43A8-B2E1-AF911A807B64}"/>
              </a:ext>
            </a:extLst>
          </p:cNvPr>
          <p:cNvSpPr txBox="1"/>
          <p:nvPr/>
        </p:nvSpPr>
        <p:spPr>
          <a:xfrm>
            <a:off x="4410207" y="3606579"/>
            <a:ext cx="2851795" cy="499496"/>
          </a:xfrm>
          <a:prstGeom prst="rect">
            <a:avLst/>
          </a:prstGeom>
          <a:noFill/>
        </p:spPr>
        <p:txBody>
          <a:bodyPr wrap="square" rtlCol="0">
            <a:spAutoFit/>
          </a:bodyPr>
          <a:lstStyle/>
          <a:p>
            <a:pPr algn="ctr" defTabSz="1344168">
              <a:spcAft>
                <a:spcPts val="600"/>
              </a:spcAft>
              <a:defRPr/>
            </a:pPr>
            <a:r>
              <a:rPr lang="en-US" sz="2646" b="1" kern="1200">
                <a:solidFill>
                  <a:prstClr val="black"/>
                </a:solidFill>
                <a:latin typeface="Calibri" panose="020F0502020204030204"/>
                <a:ea typeface="+mn-ea"/>
                <a:cs typeface="+mn-cs"/>
              </a:rPr>
              <a:t>INSTANTIATE</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953C8B8-CDAD-4C0E-9236-6B378BDD728A}"/>
              </a:ext>
            </a:extLst>
          </p:cNvPr>
          <p:cNvSpPr/>
          <p:nvPr/>
        </p:nvSpPr>
        <p:spPr>
          <a:xfrm>
            <a:off x="7262002" y="3878776"/>
            <a:ext cx="3599673" cy="1021817"/>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44168" fontAlgn="base">
              <a:spcAft>
                <a:spcPts val="600"/>
              </a:spcAft>
              <a:defRPr/>
            </a:pPr>
            <a:r>
              <a:rPr lang="en-US" sz="2646" b="1" kern="1200">
                <a:solidFill>
                  <a:srgbClr val="000000"/>
                </a:solidFill>
                <a:latin typeface="Calibri" panose="020F0502020204030204" pitchFamily="34" charset="0"/>
                <a:ea typeface="+mn-ea"/>
                <a:cs typeface="+mn-cs"/>
              </a:rPr>
              <a:t>OBJECT​</a:t>
            </a:r>
            <a:endParaRPr lang="en-US" sz="2646"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08209FF-247E-4DFD-84CD-32CC11B16452}"/>
              </a:ext>
            </a:extLst>
          </p:cNvPr>
          <p:cNvSpPr txBox="1"/>
          <p:nvPr/>
        </p:nvSpPr>
        <p:spPr>
          <a:xfrm>
            <a:off x="1558412" y="2491698"/>
            <a:ext cx="2851795" cy="499496"/>
          </a:xfrm>
          <a:prstGeom prst="rect">
            <a:avLst/>
          </a:prstGeom>
          <a:noFill/>
        </p:spPr>
        <p:txBody>
          <a:bodyPr wrap="square" rtlCol="0">
            <a:spAutoFit/>
          </a:bodyPr>
          <a:lstStyle/>
          <a:p>
            <a:pPr algn="ctr" defTabSz="1344168">
              <a:spcAft>
                <a:spcPts val="600"/>
              </a:spcAft>
              <a:defRPr/>
            </a:pPr>
            <a:r>
              <a:rPr lang="en-US" sz="2646" b="1" kern="1200">
                <a:solidFill>
                  <a:prstClr val="black"/>
                </a:solidFill>
                <a:latin typeface="Calibri" panose="020F0502020204030204"/>
                <a:ea typeface="+mn-ea"/>
                <a:cs typeface="+mn-cs"/>
              </a:rPr>
              <a:t>CLASS - Person</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1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043631" y="809898"/>
            <a:ext cx="9942716" cy="1554480"/>
          </a:xfrm>
        </p:spPr>
        <p:txBody>
          <a:bodyPr anchor="ctr">
            <a:normAutofit/>
          </a:bodyPr>
          <a:lstStyle/>
          <a:p>
            <a:r>
              <a:rPr lang="en-US" sz="4800" dirty="0">
                <a:latin typeface="Segoe UI" panose="020B0502040204020203" pitchFamily="34" charset="0"/>
                <a:ea typeface="Segoe UI" panose="020B0502040204020203" pitchFamily="34" charset="0"/>
                <a:cs typeface="Segoe UI" panose="020B0502040204020203" pitchFamily="34" charset="0"/>
              </a:rPr>
              <a:t>Creating objects and classes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A98EC1CE-208A-4170-A4AF-F669C0F2F476}"/>
              </a:ext>
            </a:extLst>
          </p:cNvPr>
          <p:cNvSpPr>
            <a:spLocks noGrp="1"/>
          </p:cNvSpPr>
          <p:nvPr>
            <p:ph idx="1"/>
          </p:nvPr>
        </p:nvSpPr>
        <p:spPr>
          <a:xfrm>
            <a:off x="838200" y="2846200"/>
            <a:ext cx="10515600" cy="4469000"/>
          </a:xfrm>
        </p:spPr>
        <p:txBody>
          <a:bodyPr>
            <a:normAutofit fontScale="47500" lnSpcReduction="20000"/>
          </a:bodyPr>
          <a:lstStyle/>
          <a:p>
            <a:pPr fontAlgn="base">
              <a:lnSpc>
                <a:spcPct val="170000"/>
              </a:lnSpc>
              <a:spcBef>
                <a:spcPts val="0"/>
              </a:spcBef>
              <a:spcAft>
                <a:spcPts val="0"/>
              </a:spcAft>
            </a:pPr>
            <a:r>
              <a:rPr lang="en-US" sz="5100" b="1" dirty="0">
                <a:latin typeface="Segoe UI" panose="020B0502040204020203" pitchFamily="34" charset="0"/>
                <a:ea typeface="Segoe UI" panose="020B0502040204020203" pitchFamily="34" charset="0"/>
                <a:cs typeface="Segoe UI" panose="020B0502040204020203" pitchFamily="34" charset="0"/>
              </a:rPr>
              <a:t>Declaration</a:t>
            </a:r>
            <a:r>
              <a:rPr lang="en-US" sz="5100" dirty="0">
                <a:latin typeface="Segoe UI" panose="020B0502040204020203" pitchFamily="34" charset="0"/>
                <a:ea typeface="Segoe UI" panose="020B0502040204020203" pitchFamily="34" charset="0"/>
                <a:cs typeface="Segoe UI" panose="020B0502040204020203" pitchFamily="34" charset="0"/>
              </a:rPr>
              <a:t> − A variable declaration with a variable name with an object type.​</a:t>
            </a:r>
          </a:p>
          <a:p>
            <a:pPr fontAlgn="base">
              <a:lnSpc>
                <a:spcPct val="170000"/>
              </a:lnSpc>
              <a:spcBef>
                <a:spcPts val="0"/>
              </a:spcBef>
              <a:spcAft>
                <a:spcPts val="0"/>
              </a:spcAft>
            </a:pPr>
            <a:r>
              <a:rPr lang="en-US" sz="5100" b="1" dirty="0">
                <a:latin typeface="Segoe UI" panose="020B0502040204020203" pitchFamily="34" charset="0"/>
                <a:ea typeface="Segoe UI" panose="020B0502040204020203" pitchFamily="34" charset="0"/>
                <a:cs typeface="Segoe UI" panose="020B0502040204020203" pitchFamily="34" charset="0"/>
              </a:rPr>
              <a:t>Instantiation</a:t>
            </a:r>
            <a:r>
              <a:rPr lang="en-US" sz="5100" dirty="0">
                <a:latin typeface="Segoe UI" panose="020B0502040204020203" pitchFamily="34" charset="0"/>
                <a:ea typeface="Segoe UI" panose="020B0502040204020203" pitchFamily="34" charset="0"/>
                <a:cs typeface="Segoe UI" panose="020B0502040204020203" pitchFamily="34" charset="0"/>
              </a:rPr>
              <a:t> − The 'new' keyword is used to create the object.​</a:t>
            </a:r>
          </a:p>
          <a:p>
            <a:pPr fontAlgn="base">
              <a:lnSpc>
                <a:spcPct val="170000"/>
              </a:lnSpc>
              <a:spcBef>
                <a:spcPts val="0"/>
              </a:spcBef>
              <a:spcAft>
                <a:spcPts val="0"/>
              </a:spcAft>
            </a:pPr>
            <a:r>
              <a:rPr lang="en-US" sz="5100" b="1" dirty="0">
                <a:latin typeface="Segoe UI" panose="020B0502040204020203" pitchFamily="34" charset="0"/>
                <a:ea typeface="Segoe UI" panose="020B0502040204020203" pitchFamily="34" charset="0"/>
                <a:cs typeface="Segoe UI" panose="020B0502040204020203" pitchFamily="34" charset="0"/>
              </a:rPr>
              <a:t>Initialization</a:t>
            </a:r>
            <a:r>
              <a:rPr lang="en-US" sz="5100" dirty="0">
                <a:latin typeface="Segoe UI" panose="020B0502040204020203" pitchFamily="34" charset="0"/>
                <a:ea typeface="Segoe UI" panose="020B0502040204020203" pitchFamily="34" charset="0"/>
                <a:cs typeface="Segoe UI" panose="020B0502040204020203" pitchFamily="34" charset="0"/>
              </a:rPr>
              <a:t> − The 'new' keyword is followed by a call to a constructor. This call initializes the new object.</a:t>
            </a:r>
          </a:p>
          <a:p>
            <a:pPr marL="0" indent="0">
              <a:buNone/>
            </a:pPr>
            <a:endParaRPr lang="en-US" dirty="0"/>
          </a:p>
          <a:p>
            <a:pPr marL="0" indent="0" algn="ctr" fontAlgn="base">
              <a:buNone/>
            </a:pPr>
            <a:r>
              <a:rPr lang="en-US" sz="2400" dirty="0">
                <a:solidFill>
                  <a:srgbClr val="000000"/>
                </a:solidFill>
                <a:latin typeface="Calibri" panose="020F0502020204030204" pitchFamily="34" charset="0"/>
              </a:rPr>
              <a:t>​</a:t>
            </a:r>
            <a:endParaRPr lang="en-US" sz="2400" dirty="0">
              <a:solidFill>
                <a:srgbClr val="000000"/>
              </a:solidFill>
              <a:latin typeface="Segoe UI" panose="020B0502040204020203" pitchFamily="34" charset="0"/>
            </a:endParaRPr>
          </a:p>
          <a:p>
            <a:pPr marL="0" indent="0">
              <a:buNone/>
            </a:pPr>
            <a:endParaRPr lang="en-US" sz="2400" dirty="0"/>
          </a:p>
          <a:p>
            <a:pPr marL="0" indent="0" algn="ctr" fontAlgn="base">
              <a:buNone/>
            </a:pPr>
            <a:r>
              <a:rPr lang="en-US" dirty="0">
                <a:solidFill>
                  <a:srgbClr val="FF0000"/>
                </a:solidFill>
                <a:latin typeface="Calibri" panose="020F0502020204030204" pitchFamily="34" charset="0"/>
              </a:rPr>
              <a:t> </a:t>
            </a:r>
            <a:r>
              <a:rPr lang="en-US" dirty="0">
                <a:solidFill>
                  <a:srgbClr val="000000"/>
                </a:solidFill>
                <a:latin typeface="Calibri" panose="020F0502020204030204" pitchFamily="34" charset="0"/>
              </a:rPr>
              <a:t>​</a:t>
            </a:r>
            <a:endParaRPr lang="en-US" dirty="0">
              <a:solidFill>
                <a:srgbClr val="000000"/>
              </a:solidFill>
              <a:latin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423941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26C11-2B90-47C8-93CF-15A71B8C975A}"/>
              </a:ext>
            </a:extLst>
          </p:cNvPr>
          <p:cNvSpPr>
            <a:spLocks noGrp="1"/>
          </p:cNvSpPr>
          <p:nvPr>
            <p:ph type="title"/>
          </p:nvPr>
        </p:nvSpPr>
        <p:spPr>
          <a:xfrm>
            <a:off x="686834" y="591344"/>
            <a:ext cx="3200400" cy="5585619"/>
          </a:xfrm>
        </p:spPr>
        <p:txBody>
          <a:bodyPr>
            <a:normAutofit/>
          </a:bodyPr>
          <a:lstStyle/>
          <a:p>
            <a:r>
              <a:rPr lang="en-PH">
                <a:solidFill>
                  <a:srgbClr val="FFFFFF"/>
                </a:solidFill>
              </a:rPr>
              <a:t>What is OOP?</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448473D-2218-488E-A779-17A34C102508}"/>
              </a:ext>
            </a:extLst>
          </p:cNvPr>
          <p:cNvSpPr>
            <a:spLocks noGrp="1"/>
          </p:cNvSpPr>
          <p:nvPr>
            <p:ph idx="1"/>
          </p:nvPr>
        </p:nvSpPr>
        <p:spPr>
          <a:xfrm>
            <a:off x="4447308" y="591344"/>
            <a:ext cx="7546424" cy="5585619"/>
          </a:xfrm>
        </p:spPr>
        <p:txBody>
          <a:bodyPr anchor="ctr">
            <a:normAutofit/>
          </a:bodyPr>
          <a:lstStyle/>
          <a:p>
            <a:pPr algn="just"/>
            <a:r>
              <a:rPr lang="en-PH" b="1" dirty="0"/>
              <a:t>Object Oriented programming</a:t>
            </a:r>
            <a:r>
              <a:rPr lang="en-PH" dirty="0"/>
              <a:t> is a programming style which is associated with the concepts like class, object, Inheritance, Encapsulation, Abstraction, Polymorphism.</a:t>
            </a:r>
          </a:p>
          <a:p>
            <a:pPr algn="just"/>
            <a:r>
              <a:rPr lang="en-PH" dirty="0"/>
              <a:t>Traditional procedural-oriented programming languages (such as C, Fortran, Cobol and Pascal) suffer some notable drawbacks in creating </a:t>
            </a:r>
            <a:r>
              <a:rPr lang="en-PH" i="1" dirty="0"/>
              <a:t>reusable software components.</a:t>
            </a:r>
          </a:p>
          <a:p>
            <a:pPr marL="0" indent="0">
              <a:buNone/>
            </a:pPr>
            <a:r>
              <a:rPr lang="en-PH" i="1" dirty="0"/>
              <a:t>	- </a:t>
            </a:r>
            <a:r>
              <a:rPr lang="en-US" dirty="0"/>
              <a:t> Functions are </a:t>
            </a:r>
            <a:r>
              <a:rPr lang="en-US" i="1" dirty="0"/>
              <a:t>less reusable</a:t>
            </a:r>
            <a:r>
              <a:rPr lang="en-US" dirty="0"/>
              <a:t>.</a:t>
            </a:r>
          </a:p>
        </p:txBody>
      </p:sp>
    </p:spTree>
    <p:extLst>
      <p:ext uri="{BB962C8B-B14F-4D97-AF65-F5344CB8AC3E}">
        <p14:creationId xmlns:p14="http://schemas.microsoft.com/office/powerpoint/2010/main" val="323338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137037" y="741082"/>
            <a:ext cx="9274512" cy="949606"/>
          </a:xfrm>
        </p:spPr>
        <p:txBody>
          <a:bodyPr>
            <a:normAutofit/>
          </a:bodyPr>
          <a:lstStyle/>
          <a:p>
            <a:r>
              <a:rPr lang="en-US">
                <a:latin typeface="Segoe UI" panose="020B0502040204020203" pitchFamily="34" charset="0"/>
                <a:cs typeface="Segoe UI" panose="020B0502040204020203" pitchFamily="34" charset="0"/>
              </a:rPr>
              <a:t>PERSON</a:t>
            </a:r>
          </a:p>
        </p:txBody>
      </p:sp>
      <p:sp>
        <p:nvSpPr>
          <p:cNvPr id="24" name="Freeform: Shape 23">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F791D24-C30E-43D9-AF73-C7E3CD7414CA}"/>
              </a:ext>
            </a:extLst>
          </p:cNvPr>
          <p:cNvSpPr/>
          <p:nvPr/>
        </p:nvSpPr>
        <p:spPr>
          <a:xfrm>
            <a:off x="1050925" y="3091548"/>
            <a:ext cx="3599673" cy="267920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44168" fontAlgn="base">
              <a:spcAft>
                <a:spcPts val="600"/>
              </a:spcAft>
              <a:defRPr/>
            </a:pPr>
            <a:r>
              <a:rPr lang="en-US" sz="2646" kern="1200">
                <a:solidFill>
                  <a:srgbClr val="000000"/>
                </a:solidFill>
                <a:latin typeface="Calibri" panose="020F0502020204030204" pitchFamily="34" charset="0"/>
                <a:ea typeface="+mn-ea"/>
                <a:cs typeface="+mn-cs"/>
              </a:rPr>
              <a:t>Person​</a:t>
            </a:r>
            <a:endParaRPr lang="en-US" sz="2646" kern="1200">
              <a:solidFill>
                <a:srgbClr val="000000"/>
              </a:solidFill>
              <a:latin typeface="Segoe UI" panose="020B0502040204020203" pitchFamily="34" charset="0"/>
              <a:ea typeface="+mn-ea"/>
              <a:cs typeface="+mn-cs"/>
            </a:endParaRPr>
          </a:p>
          <a:p>
            <a:pPr algn="ctr" defTabSz="1344168" fontAlgn="base">
              <a:spcAft>
                <a:spcPts val="600"/>
              </a:spcAft>
              <a:defRPr/>
            </a:pPr>
            <a:r>
              <a:rPr lang="en-US" sz="2646" kern="1200">
                <a:solidFill>
                  <a:srgbClr val="B30000"/>
                </a:solidFill>
                <a:latin typeface="Calibri" panose="020F0502020204030204" pitchFamily="34" charset="0"/>
                <a:ea typeface="+mn-ea"/>
                <a:cs typeface="+mn-cs"/>
              </a:rPr>
              <a:t>String</a:t>
            </a:r>
            <a:r>
              <a:rPr lang="en-US" sz="2646" kern="1200">
                <a:solidFill>
                  <a:srgbClr val="000000"/>
                </a:solidFill>
                <a:latin typeface="Calibri" panose="020F0502020204030204" pitchFamily="34" charset="0"/>
                <a:ea typeface="+mn-ea"/>
                <a:cs typeface="+mn-cs"/>
              </a:rPr>
              <a:t> Name ​</a:t>
            </a:r>
            <a:endParaRPr lang="en-US" sz="2646" kern="1200">
              <a:solidFill>
                <a:srgbClr val="000000"/>
              </a:solidFill>
              <a:latin typeface="Segoe UI" panose="020B0502040204020203" pitchFamily="34" charset="0"/>
              <a:ea typeface="+mn-ea"/>
              <a:cs typeface="+mn-cs"/>
            </a:endParaRPr>
          </a:p>
          <a:p>
            <a:pPr algn="ctr" defTabSz="1344168" fontAlgn="base">
              <a:spcAft>
                <a:spcPts val="600"/>
              </a:spcAft>
              <a:defRPr/>
            </a:pPr>
            <a:r>
              <a:rPr lang="en-US" sz="2646" kern="1200">
                <a:solidFill>
                  <a:srgbClr val="000000"/>
                </a:solidFill>
                <a:latin typeface="Calibri" panose="020F0502020204030204" pitchFamily="34" charset="0"/>
                <a:ea typeface="+mn-ea"/>
                <a:cs typeface="+mn-cs"/>
              </a:rPr>
              <a:t>​</a:t>
            </a:r>
            <a:endParaRPr lang="en-US" sz="2646"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C511BD04-537A-43C1-8DC6-7D70C5CDB83A}"/>
              </a:ext>
            </a:extLst>
          </p:cNvPr>
          <p:cNvCxnSpPr/>
          <p:nvPr/>
        </p:nvCxnSpPr>
        <p:spPr>
          <a:xfrm>
            <a:off x="4890986" y="4431153"/>
            <a:ext cx="18902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E5D3175-B6E1-43A8-B2E1-AF911A807B64}"/>
              </a:ext>
            </a:extLst>
          </p:cNvPr>
          <p:cNvSpPr txBox="1"/>
          <p:nvPr/>
        </p:nvSpPr>
        <p:spPr>
          <a:xfrm>
            <a:off x="4410207" y="3606579"/>
            <a:ext cx="2851795" cy="499496"/>
          </a:xfrm>
          <a:prstGeom prst="rect">
            <a:avLst/>
          </a:prstGeom>
          <a:noFill/>
        </p:spPr>
        <p:txBody>
          <a:bodyPr wrap="square" rtlCol="0">
            <a:spAutoFit/>
          </a:bodyPr>
          <a:lstStyle/>
          <a:p>
            <a:pPr algn="ctr" defTabSz="1344168">
              <a:spcAft>
                <a:spcPts val="600"/>
              </a:spcAft>
              <a:defRPr/>
            </a:pPr>
            <a:r>
              <a:rPr lang="en-US" sz="2646" b="1" kern="1200">
                <a:solidFill>
                  <a:prstClr val="black"/>
                </a:solidFill>
                <a:latin typeface="Calibri" panose="020F0502020204030204"/>
                <a:ea typeface="+mn-ea"/>
                <a:cs typeface="+mn-cs"/>
              </a:rPr>
              <a:t>INSTANTIATE</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953C8B8-CDAD-4C0E-9236-6B378BDD728A}"/>
              </a:ext>
            </a:extLst>
          </p:cNvPr>
          <p:cNvSpPr/>
          <p:nvPr/>
        </p:nvSpPr>
        <p:spPr>
          <a:xfrm>
            <a:off x="7262002" y="3182424"/>
            <a:ext cx="3599673" cy="1569236"/>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44168" fontAlgn="base">
              <a:spcAft>
                <a:spcPts val="600"/>
              </a:spcAft>
              <a:defRPr/>
            </a:pPr>
            <a:r>
              <a:rPr lang="en-US" sz="2646" b="1" kern="1200" dirty="0">
                <a:solidFill>
                  <a:srgbClr val="000000"/>
                </a:solidFill>
                <a:latin typeface="Calibri" panose="020F0502020204030204" pitchFamily="34" charset="0"/>
                <a:ea typeface="+mn-ea"/>
                <a:cs typeface="+mn-cs"/>
              </a:rPr>
              <a:t>OBJECT</a:t>
            </a:r>
          </a:p>
          <a:p>
            <a:pPr algn="ctr" defTabSz="1344168" fontAlgn="base">
              <a:spcAft>
                <a:spcPts val="600"/>
              </a:spcAft>
              <a:defRPr/>
            </a:pPr>
            <a:r>
              <a:rPr lang="en-US" sz="2646" kern="1200" dirty="0">
                <a:solidFill>
                  <a:srgbClr val="000000"/>
                </a:solidFill>
                <a:latin typeface="Calibri" panose="020F0502020204030204" pitchFamily="34" charset="0"/>
                <a:ea typeface="+mn-ea"/>
                <a:cs typeface="+mn-cs"/>
              </a:rPr>
              <a:t>Jay</a:t>
            </a:r>
          </a:p>
          <a:p>
            <a:pPr algn="ctr" defTabSz="1344168" fontAlgn="base">
              <a:spcAft>
                <a:spcPts val="600"/>
              </a:spcAft>
              <a:defRPr/>
            </a:pPr>
            <a:r>
              <a:rPr lang="en-US" sz="2646" b="1" kern="1200" dirty="0">
                <a:solidFill>
                  <a:srgbClr val="000000"/>
                </a:solidFill>
                <a:latin typeface="Calibri" panose="020F0502020204030204" pitchFamily="34" charset="0"/>
                <a:ea typeface="+mn-ea"/>
                <a:cs typeface="+mn-cs"/>
              </a:rPr>
              <a:t>​</a:t>
            </a:r>
            <a:endParaRPr lang="en-US" sz="2646" b="1" kern="1200" dirty="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08209FF-247E-4DFD-84CD-32CC11B16452}"/>
              </a:ext>
            </a:extLst>
          </p:cNvPr>
          <p:cNvSpPr txBox="1"/>
          <p:nvPr/>
        </p:nvSpPr>
        <p:spPr>
          <a:xfrm>
            <a:off x="1558412" y="2491698"/>
            <a:ext cx="2851795" cy="499496"/>
          </a:xfrm>
          <a:prstGeom prst="rect">
            <a:avLst/>
          </a:prstGeom>
          <a:noFill/>
        </p:spPr>
        <p:txBody>
          <a:bodyPr wrap="square" rtlCol="0">
            <a:spAutoFit/>
          </a:bodyPr>
          <a:lstStyle/>
          <a:p>
            <a:pPr algn="ctr" defTabSz="1344168">
              <a:spcAft>
                <a:spcPts val="600"/>
              </a:spcAft>
              <a:defRPr/>
            </a:pPr>
            <a:r>
              <a:rPr lang="en-US" sz="2646" b="1" kern="1200">
                <a:solidFill>
                  <a:prstClr val="black"/>
                </a:solidFill>
                <a:latin typeface="Calibri" panose="020F0502020204030204"/>
                <a:ea typeface="+mn-ea"/>
                <a:cs typeface="+mn-cs"/>
              </a:rPr>
              <a:t>CLASS</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06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137037" y="741082"/>
            <a:ext cx="9274512" cy="949606"/>
          </a:xfrm>
        </p:spPr>
        <p:txBody>
          <a:bodyPr>
            <a:normAutofit/>
          </a:bodyPr>
          <a:lstStyle/>
          <a:p>
            <a:r>
              <a:rPr lang="en-US">
                <a:latin typeface="Segoe UI" panose="020B0502040204020203" pitchFamily="34" charset="0"/>
                <a:cs typeface="Segoe UI" panose="020B0502040204020203" pitchFamily="34" charset="0"/>
              </a:rPr>
              <a:t>PERSON</a:t>
            </a:r>
          </a:p>
        </p:txBody>
      </p:sp>
      <p:sp>
        <p:nvSpPr>
          <p:cNvPr id="24" name="Freeform: Shape 23">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F791D24-C30E-43D9-AF73-C7E3CD7414CA}"/>
              </a:ext>
            </a:extLst>
          </p:cNvPr>
          <p:cNvSpPr/>
          <p:nvPr/>
        </p:nvSpPr>
        <p:spPr>
          <a:xfrm>
            <a:off x="2523878" y="2427435"/>
            <a:ext cx="2518787" cy="1874713"/>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832" fontAlgn="base">
              <a:spcAft>
                <a:spcPts val="600"/>
              </a:spcAft>
              <a:defRPr/>
            </a:pPr>
            <a:r>
              <a:rPr lang="en-US" sz="1854" kern="1200">
                <a:solidFill>
                  <a:srgbClr val="000000"/>
                </a:solidFill>
                <a:latin typeface="Calibri" panose="020F0502020204030204" pitchFamily="34" charset="0"/>
                <a:ea typeface="+mn-ea"/>
                <a:cs typeface="+mn-cs"/>
              </a:rPr>
              <a:t>Person​</a:t>
            </a:r>
            <a:endParaRPr lang="en-US" sz="1854" kern="1200">
              <a:solidFill>
                <a:srgbClr val="000000"/>
              </a:solidFill>
              <a:latin typeface="Segoe UI" panose="020B0502040204020203" pitchFamily="34" charset="0"/>
              <a:ea typeface="+mn-ea"/>
              <a:cs typeface="+mn-cs"/>
            </a:endParaRPr>
          </a:p>
          <a:p>
            <a:pPr algn="ctr" defTabSz="941832" fontAlgn="base">
              <a:spcAft>
                <a:spcPts val="600"/>
              </a:spcAft>
              <a:defRPr/>
            </a:pPr>
            <a:r>
              <a:rPr lang="en-US" sz="1854" kern="1200">
                <a:solidFill>
                  <a:srgbClr val="B30000"/>
                </a:solidFill>
                <a:latin typeface="Calibri" panose="020F0502020204030204" pitchFamily="34" charset="0"/>
                <a:ea typeface="+mn-ea"/>
                <a:cs typeface="+mn-cs"/>
              </a:rPr>
              <a:t>String</a:t>
            </a:r>
            <a:r>
              <a:rPr lang="en-US" sz="1854" kern="1200">
                <a:solidFill>
                  <a:srgbClr val="000000"/>
                </a:solidFill>
                <a:latin typeface="Calibri" panose="020F0502020204030204" pitchFamily="34" charset="0"/>
                <a:ea typeface="+mn-ea"/>
                <a:cs typeface="+mn-cs"/>
              </a:rPr>
              <a:t> Name ​</a:t>
            </a:r>
            <a:endParaRPr lang="en-US" sz="1854" kern="1200">
              <a:solidFill>
                <a:srgbClr val="000000"/>
              </a:solidFill>
              <a:latin typeface="Segoe UI" panose="020B0502040204020203" pitchFamily="34" charset="0"/>
              <a:ea typeface="+mn-ea"/>
              <a:cs typeface="+mn-cs"/>
            </a:endParaRPr>
          </a:p>
          <a:p>
            <a:pPr algn="ctr" defTabSz="941832" fontAlgn="base">
              <a:spcAft>
                <a:spcPts val="600"/>
              </a:spcAft>
              <a:defRPr/>
            </a:pPr>
            <a:r>
              <a:rPr lang="en-US" sz="1854" kern="1200">
                <a:solidFill>
                  <a:srgbClr val="000000"/>
                </a:solidFill>
                <a:latin typeface="Calibri" panose="020F0502020204030204" pitchFamily="34" charset="0"/>
                <a:ea typeface="+mn-ea"/>
                <a:cs typeface="+mn-cs"/>
              </a:rPr>
              <a:t>​</a:t>
            </a:r>
            <a:endParaRPr lang="en-US" sz="1854"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C511BD04-537A-43C1-8DC6-7D70C5CDB83A}"/>
              </a:ext>
            </a:extLst>
          </p:cNvPr>
          <p:cNvCxnSpPr/>
          <p:nvPr/>
        </p:nvCxnSpPr>
        <p:spPr>
          <a:xfrm>
            <a:off x="5210871" y="3364792"/>
            <a:ext cx="13226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E5D3175-B6E1-43A8-B2E1-AF911A807B64}"/>
              </a:ext>
            </a:extLst>
          </p:cNvPr>
          <p:cNvSpPr txBox="1"/>
          <p:nvPr/>
        </p:nvSpPr>
        <p:spPr>
          <a:xfrm>
            <a:off x="4874457" y="2787816"/>
            <a:ext cx="1995477" cy="380927"/>
          </a:xfrm>
          <a:prstGeom prst="rect">
            <a:avLst/>
          </a:prstGeom>
          <a:noFill/>
        </p:spPr>
        <p:txBody>
          <a:bodyPr wrap="square" rtlCol="0">
            <a:spAutoFit/>
          </a:bodyPr>
          <a:lstStyle/>
          <a:p>
            <a:pPr algn="ctr" defTabSz="941832">
              <a:spcAft>
                <a:spcPts val="600"/>
              </a:spcAft>
              <a:defRPr/>
            </a:pPr>
            <a:r>
              <a:rPr lang="en-US" sz="1854" b="1" kern="1200">
                <a:solidFill>
                  <a:prstClr val="black"/>
                </a:solidFill>
                <a:latin typeface="Calibri" panose="020F0502020204030204"/>
                <a:ea typeface="+mn-ea"/>
                <a:cs typeface="+mn-cs"/>
              </a:rPr>
              <a:t>INSTANTIATE</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953C8B8-CDAD-4C0E-9236-6B378BDD728A}"/>
              </a:ext>
            </a:extLst>
          </p:cNvPr>
          <p:cNvSpPr/>
          <p:nvPr/>
        </p:nvSpPr>
        <p:spPr>
          <a:xfrm>
            <a:off x="6869934" y="2491025"/>
            <a:ext cx="2518787" cy="1098035"/>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OBJECT</a:t>
            </a:r>
          </a:p>
          <a:p>
            <a:pPr algn="ctr" defTabSz="941832" fontAlgn="base">
              <a:spcAft>
                <a:spcPts val="600"/>
              </a:spcAft>
              <a:defRPr/>
            </a:pPr>
            <a:r>
              <a:rPr lang="en-US" sz="1854" kern="1200" err="1">
                <a:solidFill>
                  <a:srgbClr val="000000"/>
                </a:solidFill>
                <a:latin typeface="Calibri" panose="020F0502020204030204" pitchFamily="34" charset="0"/>
                <a:ea typeface="+mn-ea"/>
                <a:cs typeface="+mn-cs"/>
              </a:rPr>
              <a:t>Jhersell</a:t>
            </a:r>
            <a:endParaRPr lang="en-US" sz="1854" kern="1200">
              <a:solidFill>
                <a:srgbClr val="000000"/>
              </a:solidFill>
              <a:latin typeface="Calibri" panose="020F0502020204030204" pitchFamily="34" charset="0"/>
              <a:ea typeface="+mn-ea"/>
              <a:cs typeface="+mn-cs"/>
            </a:endParaRPr>
          </a:p>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a:t>
            </a:r>
            <a:endParaRPr lang="en-US" sz="1854"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08209FF-247E-4DFD-84CD-32CC11B16452}"/>
              </a:ext>
            </a:extLst>
          </p:cNvPr>
          <p:cNvSpPr txBox="1"/>
          <p:nvPr/>
        </p:nvSpPr>
        <p:spPr>
          <a:xfrm>
            <a:off x="2878980" y="2007704"/>
            <a:ext cx="1995477" cy="380927"/>
          </a:xfrm>
          <a:prstGeom prst="rect">
            <a:avLst/>
          </a:prstGeom>
          <a:noFill/>
        </p:spPr>
        <p:txBody>
          <a:bodyPr wrap="square" rtlCol="0">
            <a:spAutoFit/>
          </a:bodyPr>
          <a:lstStyle/>
          <a:p>
            <a:pPr algn="ctr" defTabSz="941832">
              <a:spcAft>
                <a:spcPts val="600"/>
              </a:spcAft>
              <a:defRPr/>
            </a:pPr>
            <a:r>
              <a:rPr lang="en-US" sz="1854" b="1" kern="1200">
                <a:solidFill>
                  <a:prstClr val="black"/>
                </a:solidFill>
                <a:latin typeface="Calibri" panose="020F0502020204030204"/>
                <a:ea typeface="+mn-ea"/>
                <a:cs typeface="+mn-cs"/>
              </a:rPr>
              <a:t>CLASS</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327F187-5DEA-42CF-A713-1261C636C3D9}"/>
              </a:ext>
            </a:extLst>
          </p:cNvPr>
          <p:cNvSpPr/>
          <p:nvPr/>
        </p:nvSpPr>
        <p:spPr>
          <a:xfrm>
            <a:off x="6869934" y="3770758"/>
            <a:ext cx="2518787" cy="1098036"/>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OBJECT</a:t>
            </a:r>
          </a:p>
          <a:p>
            <a:pPr algn="ctr" defTabSz="941832" fontAlgn="base">
              <a:spcAft>
                <a:spcPts val="600"/>
              </a:spcAft>
              <a:defRPr/>
            </a:pPr>
            <a:r>
              <a:rPr lang="en-US" sz="1854" kern="1200">
                <a:solidFill>
                  <a:srgbClr val="000000"/>
                </a:solidFill>
                <a:latin typeface="Calibri" panose="020F0502020204030204" pitchFamily="34" charset="0"/>
                <a:ea typeface="+mn-ea"/>
                <a:cs typeface="+mn-cs"/>
              </a:rPr>
              <a:t>Lady</a:t>
            </a:r>
          </a:p>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a:t>
            </a:r>
            <a:endParaRPr lang="en-US" sz="1854"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B313051-CADA-4305-8E82-F23D73E02E37}"/>
              </a:ext>
            </a:extLst>
          </p:cNvPr>
          <p:cNvSpPr/>
          <p:nvPr/>
        </p:nvSpPr>
        <p:spPr>
          <a:xfrm>
            <a:off x="6869934" y="5156714"/>
            <a:ext cx="2518787" cy="1098036"/>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OBJECT</a:t>
            </a:r>
          </a:p>
          <a:p>
            <a:pPr algn="ctr" defTabSz="941832" fontAlgn="base">
              <a:spcAft>
                <a:spcPts val="600"/>
              </a:spcAft>
              <a:defRPr/>
            </a:pPr>
            <a:r>
              <a:rPr lang="en-US" sz="1854" kern="1200" err="1">
                <a:solidFill>
                  <a:srgbClr val="000000"/>
                </a:solidFill>
                <a:latin typeface="Calibri" panose="020F0502020204030204" pitchFamily="34" charset="0"/>
                <a:ea typeface="+mn-ea"/>
                <a:cs typeface="+mn-cs"/>
              </a:rPr>
              <a:t>OtherPeople</a:t>
            </a:r>
            <a:endParaRPr lang="en-US" sz="1854" kern="1200">
              <a:solidFill>
                <a:srgbClr val="000000"/>
              </a:solidFill>
              <a:latin typeface="Calibri" panose="020F0502020204030204" pitchFamily="34" charset="0"/>
              <a:ea typeface="+mn-ea"/>
              <a:cs typeface="+mn-cs"/>
            </a:endParaRPr>
          </a:p>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a:t>
            </a:r>
            <a:endParaRPr lang="en-US" sz="1854"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509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137037" y="741082"/>
            <a:ext cx="9274512" cy="949606"/>
          </a:xfrm>
        </p:spPr>
        <p:txBody>
          <a:bodyPr>
            <a:normAutofit/>
          </a:bodyPr>
          <a:lstStyle/>
          <a:p>
            <a:r>
              <a:rPr lang="en-US">
                <a:latin typeface="Segoe UI" panose="020B0502040204020203" pitchFamily="34" charset="0"/>
                <a:cs typeface="Segoe UI" panose="020B0502040204020203" pitchFamily="34" charset="0"/>
              </a:rPr>
              <a:t>PERSON</a:t>
            </a:r>
          </a:p>
        </p:txBody>
      </p:sp>
      <p:sp>
        <p:nvSpPr>
          <p:cNvPr id="24" name="Freeform: Shape 23">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F791D24-C30E-43D9-AF73-C7E3CD7414CA}"/>
              </a:ext>
            </a:extLst>
          </p:cNvPr>
          <p:cNvSpPr/>
          <p:nvPr/>
        </p:nvSpPr>
        <p:spPr>
          <a:xfrm>
            <a:off x="2679146" y="2427435"/>
            <a:ext cx="2518787" cy="1874713"/>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832" fontAlgn="base">
              <a:spcAft>
                <a:spcPts val="600"/>
              </a:spcAft>
              <a:defRPr/>
            </a:pPr>
            <a:r>
              <a:rPr lang="en-US" sz="1854" kern="1200">
                <a:solidFill>
                  <a:srgbClr val="000000"/>
                </a:solidFill>
                <a:latin typeface="Calibri" panose="020F0502020204030204" pitchFamily="34" charset="0"/>
                <a:ea typeface="+mn-ea"/>
                <a:cs typeface="+mn-cs"/>
              </a:rPr>
              <a:t>Person​</a:t>
            </a:r>
            <a:endParaRPr lang="en-US" sz="1854" kern="1200">
              <a:solidFill>
                <a:srgbClr val="000000"/>
              </a:solidFill>
              <a:latin typeface="Segoe UI" panose="020B0502040204020203" pitchFamily="34" charset="0"/>
              <a:ea typeface="+mn-ea"/>
              <a:cs typeface="+mn-cs"/>
            </a:endParaRPr>
          </a:p>
          <a:p>
            <a:pPr algn="ctr" defTabSz="941832" fontAlgn="base">
              <a:spcAft>
                <a:spcPts val="600"/>
              </a:spcAft>
              <a:defRPr/>
            </a:pPr>
            <a:r>
              <a:rPr lang="en-US" sz="1854" kern="1200">
                <a:solidFill>
                  <a:srgbClr val="B30000"/>
                </a:solidFill>
                <a:latin typeface="Calibri" panose="020F0502020204030204" pitchFamily="34" charset="0"/>
                <a:ea typeface="+mn-ea"/>
                <a:cs typeface="+mn-cs"/>
              </a:rPr>
              <a:t>String</a:t>
            </a:r>
            <a:r>
              <a:rPr lang="en-US" sz="1854" kern="1200">
                <a:solidFill>
                  <a:srgbClr val="000000"/>
                </a:solidFill>
                <a:latin typeface="Calibri" panose="020F0502020204030204" pitchFamily="34" charset="0"/>
                <a:ea typeface="+mn-ea"/>
                <a:cs typeface="+mn-cs"/>
              </a:rPr>
              <a:t> Name ​</a:t>
            </a:r>
            <a:endParaRPr lang="en-US" sz="1854" kern="1200">
              <a:solidFill>
                <a:srgbClr val="000000"/>
              </a:solidFill>
              <a:latin typeface="Segoe UI" panose="020B0502040204020203" pitchFamily="34" charset="0"/>
              <a:ea typeface="+mn-ea"/>
              <a:cs typeface="+mn-cs"/>
            </a:endParaRPr>
          </a:p>
          <a:p>
            <a:pPr algn="ctr" defTabSz="941832" fontAlgn="base">
              <a:spcAft>
                <a:spcPts val="600"/>
              </a:spcAft>
              <a:defRPr/>
            </a:pPr>
            <a:r>
              <a:rPr lang="en-US" sz="1854" kern="1200">
                <a:solidFill>
                  <a:srgbClr val="000000"/>
                </a:solidFill>
                <a:latin typeface="Calibri" panose="020F0502020204030204" pitchFamily="34" charset="0"/>
                <a:ea typeface="+mn-ea"/>
                <a:cs typeface="+mn-cs"/>
              </a:rPr>
              <a:t>​</a:t>
            </a:r>
            <a:endParaRPr lang="en-US" sz="1854"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C511BD04-537A-43C1-8DC6-7D70C5CDB83A}"/>
              </a:ext>
            </a:extLst>
          </p:cNvPr>
          <p:cNvCxnSpPr/>
          <p:nvPr/>
        </p:nvCxnSpPr>
        <p:spPr>
          <a:xfrm>
            <a:off x="5366139" y="3364792"/>
            <a:ext cx="13226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E5D3175-B6E1-43A8-B2E1-AF911A807B64}"/>
              </a:ext>
            </a:extLst>
          </p:cNvPr>
          <p:cNvSpPr txBox="1"/>
          <p:nvPr/>
        </p:nvSpPr>
        <p:spPr>
          <a:xfrm>
            <a:off x="5029725" y="2787816"/>
            <a:ext cx="1995477" cy="380927"/>
          </a:xfrm>
          <a:prstGeom prst="rect">
            <a:avLst/>
          </a:prstGeom>
          <a:noFill/>
        </p:spPr>
        <p:txBody>
          <a:bodyPr wrap="square" rtlCol="0">
            <a:spAutoFit/>
          </a:bodyPr>
          <a:lstStyle/>
          <a:p>
            <a:pPr algn="ctr" defTabSz="941832">
              <a:spcAft>
                <a:spcPts val="600"/>
              </a:spcAft>
              <a:defRPr/>
            </a:pPr>
            <a:r>
              <a:rPr lang="en-US" sz="1854" b="1" kern="1200">
                <a:solidFill>
                  <a:prstClr val="black"/>
                </a:solidFill>
                <a:latin typeface="Calibri" panose="020F0502020204030204"/>
                <a:ea typeface="+mn-ea"/>
                <a:cs typeface="+mn-cs"/>
              </a:rPr>
              <a:t>INSTANTIATE</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953C8B8-CDAD-4C0E-9236-6B378BDD728A}"/>
              </a:ext>
            </a:extLst>
          </p:cNvPr>
          <p:cNvSpPr/>
          <p:nvPr/>
        </p:nvSpPr>
        <p:spPr>
          <a:xfrm>
            <a:off x="7025202" y="2491025"/>
            <a:ext cx="2518787" cy="1098035"/>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832" fontAlgn="base">
              <a:spcAft>
                <a:spcPts val="600"/>
              </a:spcAft>
              <a:defRPr/>
            </a:pPr>
            <a:r>
              <a:rPr lang="en-US" sz="1854" b="1" kern="1200" dirty="0">
                <a:solidFill>
                  <a:srgbClr val="000000"/>
                </a:solidFill>
                <a:latin typeface="Calibri" panose="020F0502020204030204" pitchFamily="34" charset="0"/>
                <a:ea typeface="+mn-ea"/>
                <a:cs typeface="+mn-cs"/>
              </a:rPr>
              <a:t>OBJECT</a:t>
            </a:r>
          </a:p>
          <a:p>
            <a:pPr algn="ctr" defTabSz="941832" fontAlgn="base">
              <a:spcAft>
                <a:spcPts val="600"/>
              </a:spcAft>
              <a:defRPr/>
            </a:pPr>
            <a:r>
              <a:rPr lang="en-US" sz="1854" kern="1200" dirty="0">
                <a:solidFill>
                  <a:srgbClr val="000000"/>
                </a:solidFill>
                <a:latin typeface="Calibri" panose="020F0502020204030204" pitchFamily="34" charset="0"/>
                <a:ea typeface="+mn-ea"/>
                <a:cs typeface="+mn-cs"/>
              </a:rPr>
              <a:t>Jay</a:t>
            </a:r>
          </a:p>
          <a:p>
            <a:pPr algn="ctr" defTabSz="941832" fontAlgn="base">
              <a:spcAft>
                <a:spcPts val="600"/>
              </a:spcAft>
              <a:defRPr/>
            </a:pPr>
            <a:r>
              <a:rPr lang="en-US" sz="1854" b="1" kern="1200" dirty="0">
                <a:solidFill>
                  <a:srgbClr val="000000"/>
                </a:solidFill>
                <a:latin typeface="Calibri" panose="020F0502020204030204" pitchFamily="34" charset="0"/>
                <a:ea typeface="+mn-ea"/>
                <a:cs typeface="+mn-cs"/>
              </a:rPr>
              <a:t>​</a:t>
            </a:r>
            <a:endParaRPr lang="en-US" sz="1854" b="1" kern="1200" dirty="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08209FF-247E-4DFD-84CD-32CC11B16452}"/>
              </a:ext>
            </a:extLst>
          </p:cNvPr>
          <p:cNvSpPr txBox="1"/>
          <p:nvPr/>
        </p:nvSpPr>
        <p:spPr>
          <a:xfrm>
            <a:off x="3034248" y="2007704"/>
            <a:ext cx="1995477" cy="380927"/>
          </a:xfrm>
          <a:prstGeom prst="rect">
            <a:avLst/>
          </a:prstGeom>
          <a:noFill/>
        </p:spPr>
        <p:txBody>
          <a:bodyPr wrap="square" rtlCol="0">
            <a:spAutoFit/>
          </a:bodyPr>
          <a:lstStyle/>
          <a:p>
            <a:pPr algn="ctr" defTabSz="941832">
              <a:spcAft>
                <a:spcPts val="600"/>
              </a:spcAft>
              <a:defRPr/>
            </a:pPr>
            <a:r>
              <a:rPr lang="en-US" sz="1854" b="1" kern="1200">
                <a:solidFill>
                  <a:prstClr val="black"/>
                </a:solidFill>
                <a:latin typeface="Calibri" panose="020F0502020204030204"/>
                <a:ea typeface="+mn-ea"/>
                <a:cs typeface="+mn-cs"/>
              </a:rPr>
              <a:t>CLASS</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327F187-5DEA-42CF-A713-1261C636C3D9}"/>
              </a:ext>
            </a:extLst>
          </p:cNvPr>
          <p:cNvSpPr/>
          <p:nvPr/>
        </p:nvSpPr>
        <p:spPr>
          <a:xfrm>
            <a:off x="7025202" y="3770758"/>
            <a:ext cx="2518787" cy="1098036"/>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OBJECT</a:t>
            </a:r>
          </a:p>
          <a:p>
            <a:pPr algn="ctr" defTabSz="941832" fontAlgn="base">
              <a:spcAft>
                <a:spcPts val="600"/>
              </a:spcAft>
              <a:defRPr/>
            </a:pPr>
            <a:r>
              <a:rPr lang="en-US" sz="1854" kern="1200">
                <a:solidFill>
                  <a:srgbClr val="000000"/>
                </a:solidFill>
                <a:latin typeface="Calibri" panose="020F0502020204030204" pitchFamily="34" charset="0"/>
                <a:ea typeface="+mn-ea"/>
                <a:cs typeface="+mn-cs"/>
              </a:rPr>
              <a:t>John</a:t>
            </a:r>
          </a:p>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a:t>
            </a:r>
            <a:endParaRPr lang="en-US" sz="1854"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B313051-CADA-4305-8E82-F23D73E02E37}"/>
              </a:ext>
            </a:extLst>
          </p:cNvPr>
          <p:cNvSpPr/>
          <p:nvPr/>
        </p:nvSpPr>
        <p:spPr>
          <a:xfrm>
            <a:off x="7025202" y="5156714"/>
            <a:ext cx="2518787" cy="1098036"/>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OBJECT</a:t>
            </a:r>
          </a:p>
          <a:p>
            <a:pPr algn="ctr" defTabSz="941832" fontAlgn="base">
              <a:spcAft>
                <a:spcPts val="600"/>
              </a:spcAft>
              <a:defRPr/>
            </a:pPr>
            <a:r>
              <a:rPr lang="en-US" sz="1854" kern="1200">
                <a:solidFill>
                  <a:srgbClr val="000000"/>
                </a:solidFill>
                <a:latin typeface="Calibri" panose="020F0502020204030204" pitchFamily="34" charset="0"/>
                <a:ea typeface="+mn-ea"/>
                <a:cs typeface="+mn-cs"/>
              </a:rPr>
              <a:t>David</a:t>
            </a:r>
          </a:p>
          <a:p>
            <a:pPr algn="ctr" defTabSz="941832" fontAlgn="base">
              <a:spcAft>
                <a:spcPts val="600"/>
              </a:spcAft>
              <a:defRPr/>
            </a:pPr>
            <a:r>
              <a:rPr lang="en-US" sz="1854" b="1" kern="1200">
                <a:solidFill>
                  <a:srgbClr val="000000"/>
                </a:solidFill>
                <a:latin typeface="Calibri" panose="020F0502020204030204" pitchFamily="34" charset="0"/>
                <a:ea typeface="+mn-ea"/>
                <a:cs typeface="+mn-cs"/>
              </a:rPr>
              <a:t>​</a:t>
            </a:r>
            <a:endParaRPr lang="en-US" sz="1854"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BA6F358-2BAA-4210-A8F1-21F85B5DDA39}"/>
              </a:ext>
            </a:extLst>
          </p:cNvPr>
          <p:cNvSpPr txBox="1"/>
          <p:nvPr/>
        </p:nvSpPr>
        <p:spPr>
          <a:xfrm>
            <a:off x="2368611" y="4911257"/>
            <a:ext cx="3860127" cy="603134"/>
          </a:xfrm>
          <a:prstGeom prst="rect">
            <a:avLst/>
          </a:prstGeom>
          <a:noFill/>
        </p:spPr>
        <p:txBody>
          <a:bodyPr wrap="square" rtlCol="0">
            <a:spAutoFit/>
          </a:bodyPr>
          <a:lstStyle/>
          <a:p>
            <a:pPr defTabSz="941832">
              <a:spcAft>
                <a:spcPts val="600"/>
              </a:spcAft>
              <a:defRPr/>
            </a:pPr>
            <a:r>
              <a:rPr lang="en-US" sz="3296" kern="1200">
                <a:solidFill>
                  <a:prstClr val="black"/>
                </a:solidFill>
                <a:latin typeface="Calibri" panose="020F0502020204030204"/>
                <a:ea typeface="+mn-ea"/>
                <a:cs typeface="+mn-cs"/>
              </a:rPr>
              <a:t>Person x</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6E490890-0DDF-45C9-BA38-786C79B86910}"/>
              </a:ext>
            </a:extLst>
          </p:cNvPr>
          <p:cNvCxnSpPr/>
          <p:nvPr/>
        </p:nvCxnSpPr>
        <p:spPr>
          <a:xfrm flipV="1">
            <a:off x="3778958" y="5514390"/>
            <a:ext cx="0" cy="4529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137037" y="741082"/>
            <a:ext cx="9274512" cy="949606"/>
          </a:xfrm>
        </p:spPr>
        <p:txBody>
          <a:bodyPr>
            <a:normAutofit/>
          </a:bodyPr>
          <a:lstStyle/>
          <a:p>
            <a:r>
              <a:rPr lang="en-US">
                <a:latin typeface="Segoe UI" panose="020B0502040204020203" pitchFamily="34" charset="0"/>
                <a:cs typeface="Segoe UI" panose="020B0502040204020203" pitchFamily="34" charset="0"/>
              </a:rPr>
              <a:t>PERSON</a:t>
            </a:r>
          </a:p>
        </p:txBody>
      </p:sp>
      <p:sp>
        <p:nvSpPr>
          <p:cNvPr id="24" name="Freeform: Shape 23">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F791D24-C30E-43D9-AF73-C7E3CD7414CA}"/>
              </a:ext>
            </a:extLst>
          </p:cNvPr>
          <p:cNvSpPr/>
          <p:nvPr/>
        </p:nvSpPr>
        <p:spPr>
          <a:xfrm>
            <a:off x="3041802" y="2402690"/>
            <a:ext cx="2370292" cy="1764189"/>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6968" fontAlgn="base">
              <a:spcAft>
                <a:spcPts val="600"/>
              </a:spcAft>
              <a:defRPr/>
            </a:pPr>
            <a:r>
              <a:rPr lang="en-US" sz="1746" kern="1200">
                <a:solidFill>
                  <a:srgbClr val="000000"/>
                </a:solidFill>
                <a:latin typeface="Calibri" panose="020F0502020204030204" pitchFamily="34" charset="0"/>
                <a:ea typeface="+mn-ea"/>
                <a:cs typeface="+mn-cs"/>
              </a:rPr>
              <a:t>Person​</a:t>
            </a:r>
            <a:endParaRPr lang="en-US" sz="1746" kern="1200">
              <a:solidFill>
                <a:srgbClr val="000000"/>
              </a:solidFill>
              <a:latin typeface="Segoe UI" panose="020B0502040204020203" pitchFamily="34" charset="0"/>
              <a:ea typeface="+mn-ea"/>
              <a:cs typeface="+mn-cs"/>
            </a:endParaRPr>
          </a:p>
          <a:p>
            <a:pPr algn="ctr" defTabSz="886968" fontAlgn="base">
              <a:spcAft>
                <a:spcPts val="600"/>
              </a:spcAft>
              <a:defRPr/>
            </a:pPr>
            <a:r>
              <a:rPr lang="en-US" sz="1746" kern="1200">
                <a:solidFill>
                  <a:srgbClr val="B30000"/>
                </a:solidFill>
                <a:latin typeface="Calibri" panose="020F0502020204030204" pitchFamily="34" charset="0"/>
                <a:ea typeface="+mn-ea"/>
                <a:cs typeface="+mn-cs"/>
              </a:rPr>
              <a:t>String</a:t>
            </a:r>
            <a:r>
              <a:rPr lang="en-US" sz="1746" kern="1200">
                <a:solidFill>
                  <a:srgbClr val="000000"/>
                </a:solidFill>
                <a:latin typeface="Calibri" panose="020F0502020204030204" pitchFamily="34" charset="0"/>
                <a:ea typeface="+mn-ea"/>
                <a:cs typeface="+mn-cs"/>
              </a:rPr>
              <a:t> Name ​</a:t>
            </a:r>
            <a:endParaRPr lang="en-US" sz="1746" kern="1200">
              <a:solidFill>
                <a:srgbClr val="000000"/>
              </a:solidFill>
              <a:latin typeface="Segoe UI" panose="020B0502040204020203" pitchFamily="34" charset="0"/>
              <a:ea typeface="+mn-ea"/>
              <a:cs typeface="+mn-cs"/>
            </a:endParaRPr>
          </a:p>
          <a:p>
            <a:pPr algn="ctr" defTabSz="886968" fontAlgn="base">
              <a:spcAft>
                <a:spcPts val="600"/>
              </a:spcAft>
              <a:defRPr/>
            </a:pPr>
            <a:r>
              <a:rPr lang="en-US" sz="1746" kern="1200">
                <a:solidFill>
                  <a:srgbClr val="000000"/>
                </a:solidFill>
                <a:latin typeface="Calibri" panose="020F0502020204030204" pitchFamily="34" charset="0"/>
                <a:ea typeface="+mn-ea"/>
                <a:cs typeface="+mn-cs"/>
              </a:rPr>
              <a:t>​</a:t>
            </a:r>
            <a:endParaRPr lang="en-US" sz="1746"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C511BD04-537A-43C1-8DC6-7D70C5CDB83A}"/>
              </a:ext>
            </a:extLst>
          </p:cNvPr>
          <p:cNvCxnSpPr/>
          <p:nvPr/>
        </p:nvCxnSpPr>
        <p:spPr>
          <a:xfrm>
            <a:off x="5570383" y="3284785"/>
            <a:ext cx="12446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E5D3175-B6E1-43A8-B2E1-AF911A807B64}"/>
              </a:ext>
            </a:extLst>
          </p:cNvPr>
          <p:cNvSpPr txBox="1"/>
          <p:nvPr/>
        </p:nvSpPr>
        <p:spPr>
          <a:xfrm>
            <a:off x="5253803" y="2741824"/>
            <a:ext cx="1877834" cy="358469"/>
          </a:xfrm>
          <a:prstGeom prst="rect">
            <a:avLst/>
          </a:prstGeom>
          <a:noFill/>
        </p:spPr>
        <p:txBody>
          <a:bodyPr wrap="square" rtlCol="0">
            <a:spAutoFit/>
          </a:bodyPr>
          <a:lstStyle/>
          <a:p>
            <a:pPr algn="ctr" defTabSz="886968">
              <a:spcAft>
                <a:spcPts val="600"/>
              </a:spcAft>
              <a:defRPr/>
            </a:pPr>
            <a:r>
              <a:rPr lang="en-US" sz="1746" b="1" kern="1200">
                <a:solidFill>
                  <a:prstClr val="black"/>
                </a:solidFill>
                <a:latin typeface="Calibri" panose="020F0502020204030204"/>
                <a:ea typeface="+mn-ea"/>
                <a:cs typeface="+mn-cs"/>
              </a:rPr>
              <a:t>INSTANTIATE</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953C8B8-CDAD-4C0E-9236-6B378BDD728A}"/>
              </a:ext>
            </a:extLst>
          </p:cNvPr>
          <p:cNvSpPr/>
          <p:nvPr/>
        </p:nvSpPr>
        <p:spPr>
          <a:xfrm>
            <a:off x="7131636" y="2441790"/>
            <a:ext cx="2370292" cy="10333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6968" fontAlgn="base">
              <a:spcAft>
                <a:spcPts val="600"/>
              </a:spcAft>
              <a:defRPr/>
            </a:pPr>
            <a:r>
              <a:rPr lang="en-US" sz="1746" b="1" kern="1200" dirty="0">
                <a:solidFill>
                  <a:srgbClr val="000000"/>
                </a:solidFill>
                <a:latin typeface="Calibri" panose="020F0502020204030204" pitchFamily="34" charset="0"/>
                <a:ea typeface="+mn-ea"/>
                <a:cs typeface="+mn-cs"/>
              </a:rPr>
              <a:t>OBJECT</a:t>
            </a:r>
          </a:p>
          <a:p>
            <a:pPr algn="ctr" defTabSz="886968" fontAlgn="base">
              <a:spcAft>
                <a:spcPts val="600"/>
              </a:spcAft>
              <a:defRPr/>
            </a:pPr>
            <a:r>
              <a:rPr lang="en-US" sz="1746" kern="1200" dirty="0">
                <a:solidFill>
                  <a:srgbClr val="000000"/>
                </a:solidFill>
                <a:latin typeface="Calibri" panose="020F0502020204030204" pitchFamily="34" charset="0"/>
                <a:ea typeface="+mn-ea"/>
                <a:cs typeface="+mn-cs"/>
              </a:rPr>
              <a:t>Jay</a:t>
            </a:r>
          </a:p>
          <a:p>
            <a:pPr algn="ctr" defTabSz="886968" fontAlgn="base">
              <a:spcAft>
                <a:spcPts val="600"/>
              </a:spcAft>
              <a:defRPr/>
            </a:pPr>
            <a:r>
              <a:rPr lang="en-US" sz="1746" b="1" kern="1200" dirty="0">
                <a:solidFill>
                  <a:srgbClr val="000000"/>
                </a:solidFill>
                <a:latin typeface="Calibri" panose="020F0502020204030204" pitchFamily="34" charset="0"/>
                <a:ea typeface="+mn-ea"/>
                <a:cs typeface="+mn-cs"/>
              </a:rPr>
              <a:t>​</a:t>
            </a:r>
            <a:endParaRPr lang="en-US" sz="1746" b="1" kern="1200" dirty="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08209FF-247E-4DFD-84CD-32CC11B16452}"/>
              </a:ext>
            </a:extLst>
          </p:cNvPr>
          <p:cNvSpPr txBox="1"/>
          <p:nvPr/>
        </p:nvSpPr>
        <p:spPr>
          <a:xfrm>
            <a:off x="3375969" y="2007704"/>
            <a:ext cx="1877834" cy="358469"/>
          </a:xfrm>
          <a:prstGeom prst="rect">
            <a:avLst/>
          </a:prstGeom>
          <a:noFill/>
        </p:spPr>
        <p:txBody>
          <a:bodyPr wrap="square" rtlCol="0">
            <a:spAutoFit/>
          </a:bodyPr>
          <a:lstStyle/>
          <a:p>
            <a:pPr algn="ctr" defTabSz="886968">
              <a:spcAft>
                <a:spcPts val="600"/>
              </a:spcAft>
              <a:defRPr/>
            </a:pPr>
            <a:r>
              <a:rPr lang="en-US" sz="1746" b="1" kern="1200">
                <a:solidFill>
                  <a:prstClr val="black"/>
                </a:solidFill>
                <a:latin typeface="Calibri" panose="020F0502020204030204"/>
                <a:ea typeface="+mn-ea"/>
                <a:cs typeface="+mn-cs"/>
              </a:rPr>
              <a:t>CLASS</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327F187-5DEA-42CF-A713-1261C636C3D9}"/>
              </a:ext>
            </a:extLst>
          </p:cNvPr>
          <p:cNvSpPr/>
          <p:nvPr/>
        </p:nvSpPr>
        <p:spPr>
          <a:xfrm>
            <a:off x="7131636" y="3666817"/>
            <a:ext cx="2370292" cy="1033301"/>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6968" fontAlgn="base">
              <a:spcAft>
                <a:spcPts val="600"/>
              </a:spcAft>
              <a:defRPr/>
            </a:pPr>
            <a:r>
              <a:rPr lang="en-US" sz="1746" b="1" kern="1200">
                <a:solidFill>
                  <a:srgbClr val="000000"/>
                </a:solidFill>
                <a:latin typeface="Calibri" panose="020F0502020204030204" pitchFamily="34" charset="0"/>
                <a:ea typeface="+mn-ea"/>
                <a:cs typeface="+mn-cs"/>
              </a:rPr>
              <a:t>OBJECT</a:t>
            </a:r>
          </a:p>
          <a:p>
            <a:pPr algn="ctr" defTabSz="886968" fontAlgn="base">
              <a:spcAft>
                <a:spcPts val="600"/>
              </a:spcAft>
              <a:defRPr/>
            </a:pPr>
            <a:r>
              <a:rPr lang="en-US" sz="1746" kern="1200">
                <a:solidFill>
                  <a:srgbClr val="000000"/>
                </a:solidFill>
                <a:latin typeface="Calibri" panose="020F0502020204030204" pitchFamily="34" charset="0"/>
                <a:ea typeface="+mn-ea"/>
                <a:cs typeface="+mn-cs"/>
              </a:rPr>
              <a:t>John</a:t>
            </a:r>
          </a:p>
          <a:p>
            <a:pPr algn="ctr" defTabSz="886968" fontAlgn="base">
              <a:spcAft>
                <a:spcPts val="600"/>
              </a:spcAft>
              <a:defRPr/>
            </a:pPr>
            <a:r>
              <a:rPr lang="en-US" sz="1746" b="1" kern="1200">
                <a:solidFill>
                  <a:srgbClr val="000000"/>
                </a:solidFill>
                <a:latin typeface="Calibri" panose="020F0502020204030204" pitchFamily="34" charset="0"/>
                <a:ea typeface="+mn-ea"/>
                <a:cs typeface="+mn-cs"/>
              </a:rPr>
              <a:t>​</a:t>
            </a:r>
            <a:endParaRPr lang="en-US" sz="1746"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B313051-CADA-4305-8E82-F23D73E02E37}"/>
              </a:ext>
            </a:extLst>
          </p:cNvPr>
          <p:cNvSpPr/>
          <p:nvPr/>
        </p:nvSpPr>
        <p:spPr>
          <a:xfrm>
            <a:off x="7131636" y="4971064"/>
            <a:ext cx="2370292" cy="1033301"/>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6968" fontAlgn="base">
              <a:spcAft>
                <a:spcPts val="600"/>
              </a:spcAft>
              <a:defRPr/>
            </a:pPr>
            <a:r>
              <a:rPr lang="en-US" sz="1746" b="1" kern="1200">
                <a:solidFill>
                  <a:srgbClr val="000000"/>
                </a:solidFill>
                <a:latin typeface="Calibri" panose="020F0502020204030204" pitchFamily="34" charset="0"/>
                <a:ea typeface="+mn-ea"/>
                <a:cs typeface="+mn-cs"/>
              </a:rPr>
              <a:t>OBJECT</a:t>
            </a:r>
          </a:p>
          <a:p>
            <a:pPr algn="ctr" defTabSz="886968" fontAlgn="base">
              <a:spcAft>
                <a:spcPts val="600"/>
              </a:spcAft>
              <a:defRPr/>
            </a:pPr>
            <a:r>
              <a:rPr lang="en-US" sz="1746" kern="1200">
                <a:solidFill>
                  <a:srgbClr val="000000"/>
                </a:solidFill>
                <a:latin typeface="Calibri" panose="020F0502020204030204" pitchFamily="34" charset="0"/>
                <a:ea typeface="+mn-ea"/>
                <a:cs typeface="+mn-cs"/>
              </a:rPr>
              <a:t>David</a:t>
            </a:r>
          </a:p>
          <a:p>
            <a:pPr algn="ctr" defTabSz="886968" fontAlgn="base">
              <a:spcAft>
                <a:spcPts val="600"/>
              </a:spcAft>
              <a:defRPr/>
            </a:pPr>
            <a:r>
              <a:rPr lang="en-US" sz="1746" b="1" kern="1200">
                <a:solidFill>
                  <a:srgbClr val="000000"/>
                </a:solidFill>
                <a:latin typeface="Calibri" panose="020F0502020204030204" pitchFamily="34" charset="0"/>
                <a:ea typeface="+mn-ea"/>
                <a:cs typeface="+mn-cs"/>
              </a:rPr>
              <a:t>​</a:t>
            </a:r>
            <a:endParaRPr lang="en-US" sz="1746"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BA6F358-2BAA-4210-A8F1-21F85B5DDA39}"/>
              </a:ext>
            </a:extLst>
          </p:cNvPr>
          <p:cNvSpPr txBox="1"/>
          <p:nvPr/>
        </p:nvSpPr>
        <p:spPr>
          <a:xfrm>
            <a:off x="2749574" y="4740078"/>
            <a:ext cx="3632553" cy="567576"/>
          </a:xfrm>
          <a:prstGeom prst="rect">
            <a:avLst/>
          </a:prstGeom>
          <a:noFill/>
        </p:spPr>
        <p:txBody>
          <a:bodyPr wrap="square" rtlCol="0">
            <a:spAutoFit/>
          </a:bodyPr>
          <a:lstStyle/>
          <a:p>
            <a:pPr defTabSz="886968">
              <a:spcAft>
                <a:spcPts val="600"/>
              </a:spcAft>
              <a:defRPr/>
            </a:pPr>
            <a:r>
              <a:rPr lang="en-US" sz="3104" kern="1200">
                <a:solidFill>
                  <a:prstClr val="black"/>
                </a:solidFill>
                <a:latin typeface="Calibri" panose="020F0502020204030204"/>
                <a:ea typeface="+mn-ea"/>
                <a:cs typeface="+mn-cs"/>
              </a:rPr>
              <a:t>Person x</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6E490890-0DDF-45C9-BA38-786C79B86910}"/>
              </a:ext>
            </a:extLst>
          </p:cNvPr>
          <p:cNvCxnSpPr/>
          <p:nvPr/>
        </p:nvCxnSpPr>
        <p:spPr>
          <a:xfrm flipV="1">
            <a:off x="4076775" y="5307654"/>
            <a:ext cx="0" cy="4262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218AFA-ECFA-40FB-89DF-9D447267D672}"/>
              </a:ext>
            </a:extLst>
          </p:cNvPr>
          <p:cNvSpPr txBox="1"/>
          <p:nvPr/>
        </p:nvSpPr>
        <p:spPr>
          <a:xfrm>
            <a:off x="2410671" y="5806663"/>
            <a:ext cx="3632553" cy="448087"/>
          </a:xfrm>
          <a:prstGeom prst="rect">
            <a:avLst/>
          </a:prstGeom>
          <a:noFill/>
        </p:spPr>
        <p:txBody>
          <a:bodyPr wrap="square" rtlCol="0">
            <a:spAutoFit/>
          </a:bodyPr>
          <a:lstStyle/>
          <a:p>
            <a:pPr algn="ctr" defTabSz="886968">
              <a:spcAft>
                <a:spcPts val="600"/>
              </a:spcAft>
              <a:defRPr/>
            </a:pPr>
            <a:r>
              <a:rPr lang="en-US" sz="2328" kern="1200">
                <a:solidFill>
                  <a:prstClr val="black"/>
                </a:solidFill>
                <a:latin typeface="Calibri" panose="020F0502020204030204"/>
                <a:ea typeface="+mn-ea"/>
                <a:cs typeface="+mn-cs"/>
              </a:rPr>
              <a:t>identifier</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031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137037" y="741082"/>
            <a:ext cx="9274512" cy="949606"/>
          </a:xfrm>
        </p:spPr>
        <p:txBody>
          <a:bodyPr>
            <a:normAutofit/>
          </a:bodyPr>
          <a:lstStyle/>
          <a:p>
            <a:r>
              <a:rPr lang="en-US">
                <a:latin typeface="Segoe UI" panose="020B0502040204020203" pitchFamily="34" charset="0"/>
                <a:cs typeface="Segoe UI" panose="020B0502040204020203" pitchFamily="34" charset="0"/>
              </a:rPr>
              <a:t>PERSON</a:t>
            </a:r>
          </a:p>
        </p:txBody>
      </p:sp>
      <p:sp>
        <p:nvSpPr>
          <p:cNvPr id="24" name="Freeform: Shape 23">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F791D24-C30E-43D9-AF73-C7E3CD7414CA}"/>
              </a:ext>
            </a:extLst>
          </p:cNvPr>
          <p:cNvSpPr/>
          <p:nvPr/>
        </p:nvSpPr>
        <p:spPr>
          <a:xfrm>
            <a:off x="3414801" y="2371946"/>
            <a:ext cx="2185801" cy="1626874"/>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3816" fontAlgn="base">
              <a:spcAft>
                <a:spcPts val="600"/>
              </a:spcAft>
              <a:defRPr/>
            </a:pPr>
            <a:r>
              <a:rPr lang="en-US" sz="1602" kern="1200">
                <a:solidFill>
                  <a:srgbClr val="000000"/>
                </a:solidFill>
                <a:latin typeface="Calibri" panose="020F0502020204030204" pitchFamily="34" charset="0"/>
                <a:ea typeface="+mn-ea"/>
                <a:cs typeface="+mn-cs"/>
              </a:rPr>
              <a:t>Person​</a:t>
            </a:r>
            <a:endParaRPr lang="en-US" sz="1602" kern="1200">
              <a:solidFill>
                <a:srgbClr val="000000"/>
              </a:solidFill>
              <a:latin typeface="Segoe UI" panose="020B0502040204020203" pitchFamily="34" charset="0"/>
              <a:ea typeface="+mn-ea"/>
              <a:cs typeface="+mn-cs"/>
            </a:endParaRPr>
          </a:p>
          <a:p>
            <a:pPr algn="ctr" defTabSz="813816" fontAlgn="base">
              <a:spcAft>
                <a:spcPts val="600"/>
              </a:spcAft>
              <a:defRPr/>
            </a:pPr>
            <a:r>
              <a:rPr lang="en-US" sz="1602" kern="1200">
                <a:solidFill>
                  <a:srgbClr val="B30000"/>
                </a:solidFill>
                <a:latin typeface="Calibri" panose="020F0502020204030204" pitchFamily="34" charset="0"/>
                <a:ea typeface="+mn-ea"/>
                <a:cs typeface="+mn-cs"/>
              </a:rPr>
              <a:t>String</a:t>
            </a:r>
            <a:r>
              <a:rPr lang="en-US" sz="1602" kern="1200">
                <a:solidFill>
                  <a:srgbClr val="000000"/>
                </a:solidFill>
                <a:latin typeface="Calibri" panose="020F0502020204030204" pitchFamily="34" charset="0"/>
                <a:ea typeface="+mn-ea"/>
                <a:cs typeface="+mn-cs"/>
              </a:rPr>
              <a:t> Name ​</a:t>
            </a:r>
            <a:endParaRPr lang="en-US" sz="1602" kern="1200">
              <a:solidFill>
                <a:srgbClr val="000000"/>
              </a:solidFill>
              <a:latin typeface="Segoe UI" panose="020B0502040204020203" pitchFamily="34" charset="0"/>
              <a:ea typeface="+mn-ea"/>
              <a:cs typeface="+mn-cs"/>
            </a:endParaRPr>
          </a:p>
          <a:p>
            <a:pPr algn="ctr" defTabSz="813816" fontAlgn="base">
              <a:spcAft>
                <a:spcPts val="600"/>
              </a:spcAft>
              <a:defRPr/>
            </a:pPr>
            <a:r>
              <a:rPr lang="en-US" sz="1602" kern="1200">
                <a:solidFill>
                  <a:srgbClr val="000000"/>
                </a:solidFill>
                <a:latin typeface="Calibri" panose="020F0502020204030204" pitchFamily="34" charset="0"/>
                <a:ea typeface="+mn-ea"/>
                <a:cs typeface="+mn-cs"/>
              </a:rPr>
              <a:t>​</a:t>
            </a:r>
            <a:endParaRPr lang="en-US" sz="1602"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C511BD04-537A-43C1-8DC6-7D70C5CDB83A}"/>
              </a:ext>
            </a:extLst>
          </p:cNvPr>
          <p:cNvCxnSpPr/>
          <p:nvPr/>
        </p:nvCxnSpPr>
        <p:spPr>
          <a:xfrm>
            <a:off x="5746570" y="3185384"/>
            <a:ext cx="114779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E5D3175-B6E1-43A8-B2E1-AF911A807B64}"/>
              </a:ext>
            </a:extLst>
          </p:cNvPr>
          <p:cNvSpPr txBox="1"/>
          <p:nvPr/>
        </p:nvSpPr>
        <p:spPr>
          <a:xfrm>
            <a:off x="5454631" y="2684684"/>
            <a:ext cx="1731673" cy="338875"/>
          </a:xfrm>
          <a:prstGeom prst="rect">
            <a:avLst/>
          </a:prstGeom>
          <a:noFill/>
        </p:spPr>
        <p:txBody>
          <a:bodyPr wrap="square" rtlCol="0">
            <a:spAutoFit/>
          </a:bodyPr>
          <a:lstStyle/>
          <a:p>
            <a:pPr algn="ctr" defTabSz="813816">
              <a:spcAft>
                <a:spcPts val="600"/>
              </a:spcAft>
              <a:defRPr/>
            </a:pPr>
            <a:r>
              <a:rPr lang="en-US" sz="1602" b="1" kern="1200">
                <a:solidFill>
                  <a:prstClr val="black"/>
                </a:solidFill>
                <a:latin typeface="Calibri" panose="020F0502020204030204"/>
                <a:ea typeface="+mn-ea"/>
                <a:cs typeface="+mn-cs"/>
              </a:rPr>
              <a:t>INSTANTIATE</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953C8B8-CDAD-4C0E-9236-6B378BDD728A}"/>
              </a:ext>
            </a:extLst>
          </p:cNvPr>
          <p:cNvSpPr/>
          <p:nvPr/>
        </p:nvSpPr>
        <p:spPr>
          <a:xfrm>
            <a:off x="7186303" y="2427129"/>
            <a:ext cx="2185801" cy="952873"/>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3816" fontAlgn="base">
              <a:spcAft>
                <a:spcPts val="600"/>
              </a:spcAft>
              <a:defRPr/>
            </a:pPr>
            <a:r>
              <a:rPr lang="en-US" sz="1602" b="1" kern="1200" dirty="0">
                <a:solidFill>
                  <a:srgbClr val="000000"/>
                </a:solidFill>
                <a:latin typeface="Calibri" panose="020F0502020204030204" pitchFamily="34" charset="0"/>
                <a:ea typeface="+mn-ea"/>
                <a:cs typeface="+mn-cs"/>
              </a:rPr>
              <a:t>OBJECT</a:t>
            </a:r>
          </a:p>
          <a:p>
            <a:pPr algn="ctr" defTabSz="813816" fontAlgn="base">
              <a:spcAft>
                <a:spcPts val="600"/>
              </a:spcAft>
              <a:defRPr/>
            </a:pPr>
            <a:r>
              <a:rPr lang="en-US" sz="1602" kern="1200" dirty="0">
                <a:solidFill>
                  <a:srgbClr val="000000"/>
                </a:solidFill>
                <a:latin typeface="Calibri" panose="020F0502020204030204" pitchFamily="34" charset="0"/>
                <a:ea typeface="+mn-ea"/>
                <a:cs typeface="+mn-cs"/>
              </a:rPr>
              <a:t>Jay</a:t>
            </a:r>
          </a:p>
          <a:p>
            <a:pPr algn="ctr" defTabSz="813816" fontAlgn="base">
              <a:spcAft>
                <a:spcPts val="600"/>
              </a:spcAft>
              <a:defRPr/>
            </a:pPr>
            <a:r>
              <a:rPr lang="en-US" sz="1602" b="1" kern="1200" dirty="0">
                <a:solidFill>
                  <a:srgbClr val="000000"/>
                </a:solidFill>
                <a:latin typeface="Calibri" panose="020F0502020204030204" pitchFamily="34" charset="0"/>
                <a:ea typeface="+mn-ea"/>
                <a:cs typeface="+mn-cs"/>
              </a:rPr>
              <a:t>​</a:t>
            </a:r>
            <a:endParaRPr lang="en-US" sz="1602" b="1" kern="1200" dirty="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08209FF-247E-4DFD-84CD-32CC11B16452}"/>
              </a:ext>
            </a:extLst>
          </p:cNvPr>
          <p:cNvSpPr txBox="1"/>
          <p:nvPr/>
        </p:nvSpPr>
        <p:spPr>
          <a:xfrm>
            <a:off x="3722958" y="2007704"/>
            <a:ext cx="1731673" cy="338875"/>
          </a:xfrm>
          <a:prstGeom prst="rect">
            <a:avLst/>
          </a:prstGeom>
          <a:noFill/>
        </p:spPr>
        <p:txBody>
          <a:bodyPr wrap="square" rtlCol="0">
            <a:spAutoFit/>
          </a:bodyPr>
          <a:lstStyle/>
          <a:p>
            <a:pPr algn="ctr" defTabSz="813816">
              <a:spcAft>
                <a:spcPts val="600"/>
              </a:spcAft>
              <a:defRPr/>
            </a:pPr>
            <a:r>
              <a:rPr lang="en-US" sz="1602" b="1" kern="1200">
                <a:solidFill>
                  <a:prstClr val="black"/>
                </a:solidFill>
                <a:latin typeface="Calibri" panose="020F0502020204030204"/>
                <a:ea typeface="+mn-ea"/>
                <a:cs typeface="+mn-cs"/>
              </a:rPr>
              <a:t>CLASS</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327F187-5DEA-42CF-A713-1261C636C3D9}"/>
              </a:ext>
            </a:extLst>
          </p:cNvPr>
          <p:cNvSpPr/>
          <p:nvPr/>
        </p:nvSpPr>
        <p:spPr>
          <a:xfrm>
            <a:off x="7186303" y="3537681"/>
            <a:ext cx="2185801" cy="952874"/>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3816" fontAlgn="base">
              <a:spcAft>
                <a:spcPts val="600"/>
              </a:spcAft>
              <a:defRPr/>
            </a:pPr>
            <a:r>
              <a:rPr lang="en-US" sz="1602" b="1" kern="1200">
                <a:solidFill>
                  <a:srgbClr val="000000"/>
                </a:solidFill>
                <a:latin typeface="Calibri" panose="020F0502020204030204" pitchFamily="34" charset="0"/>
                <a:ea typeface="+mn-ea"/>
                <a:cs typeface="+mn-cs"/>
              </a:rPr>
              <a:t>OBJECT</a:t>
            </a:r>
          </a:p>
          <a:p>
            <a:pPr algn="ctr" defTabSz="813816" fontAlgn="base">
              <a:spcAft>
                <a:spcPts val="600"/>
              </a:spcAft>
              <a:defRPr/>
            </a:pPr>
            <a:r>
              <a:rPr lang="en-US" sz="1602" kern="1200">
                <a:solidFill>
                  <a:srgbClr val="000000"/>
                </a:solidFill>
                <a:latin typeface="Calibri" panose="020F0502020204030204" pitchFamily="34" charset="0"/>
                <a:ea typeface="+mn-ea"/>
                <a:cs typeface="+mn-cs"/>
              </a:rPr>
              <a:t>John</a:t>
            </a:r>
          </a:p>
          <a:p>
            <a:pPr algn="ctr" defTabSz="813816" fontAlgn="base">
              <a:spcAft>
                <a:spcPts val="600"/>
              </a:spcAft>
              <a:defRPr/>
            </a:pPr>
            <a:r>
              <a:rPr lang="en-US" sz="1602" b="1" kern="1200">
                <a:solidFill>
                  <a:srgbClr val="000000"/>
                </a:solidFill>
                <a:latin typeface="Calibri" panose="020F0502020204030204" pitchFamily="34" charset="0"/>
                <a:ea typeface="+mn-ea"/>
                <a:cs typeface="+mn-cs"/>
              </a:rPr>
              <a:t>​</a:t>
            </a:r>
            <a:endParaRPr lang="en-US" sz="1602"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B313051-CADA-4305-8E82-F23D73E02E37}"/>
              </a:ext>
            </a:extLst>
          </p:cNvPr>
          <p:cNvSpPr/>
          <p:nvPr/>
        </p:nvSpPr>
        <p:spPr>
          <a:xfrm>
            <a:off x="7186303" y="4740412"/>
            <a:ext cx="2185801" cy="952874"/>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3816" fontAlgn="base">
              <a:spcAft>
                <a:spcPts val="600"/>
              </a:spcAft>
              <a:defRPr/>
            </a:pPr>
            <a:r>
              <a:rPr lang="en-US" sz="1602" b="1" kern="1200">
                <a:solidFill>
                  <a:srgbClr val="000000"/>
                </a:solidFill>
                <a:latin typeface="Calibri" panose="020F0502020204030204" pitchFamily="34" charset="0"/>
                <a:ea typeface="+mn-ea"/>
                <a:cs typeface="+mn-cs"/>
              </a:rPr>
              <a:t>OBJECT</a:t>
            </a:r>
          </a:p>
          <a:p>
            <a:pPr algn="ctr" defTabSz="813816" fontAlgn="base">
              <a:spcAft>
                <a:spcPts val="600"/>
              </a:spcAft>
              <a:defRPr/>
            </a:pPr>
            <a:r>
              <a:rPr lang="en-US" sz="1602" kern="1200">
                <a:solidFill>
                  <a:srgbClr val="000000"/>
                </a:solidFill>
                <a:latin typeface="Calibri" panose="020F0502020204030204" pitchFamily="34" charset="0"/>
                <a:ea typeface="+mn-ea"/>
                <a:cs typeface="+mn-cs"/>
              </a:rPr>
              <a:t>David</a:t>
            </a:r>
          </a:p>
          <a:p>
            <a:pPr algn="ctr" defTabSz="813816" fontAlgn="base">
              <a:spcAft>
                <a:spcPts val="600"/>
              </a:spcAft>
              <a:defRPr/>
            </a:pPr>
            <a:r>
              <a:rPr lang="en-US" sz="1602" b="1" kern="1200">
                <a:solidFill>
                  <a:srgbClr val="000000"/>
                </a:solidFill>
                <a:latin typeface="Calibri" panose="020F0502020204030204" pitchFamily="34" charset="0"/>
                <a:ea typeface="+mn-ea"/>
                <a:cs typeface="+mn-cs"/>
              </a:rPr>
              <a:t>​</a:t>
            </a:r>
            <a:endParaRPr lang="en-US" sz="1602" b="1"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BA6F358-2BAA-4210-A8F1-21F85B5DDA39}"/>
              </a:ext>
            </a:extLst>
          </p:cNvPr>
          <p:cNvSpPr txBox="1"/>
          <p:nvPr/>
        </p:nvSpPr>
        <p:spPr>
          <a:xfrm>
            <a:off x="3145319" y="4527404"/>
            <a:ext cx="3349814" cy="530594"/>
          </a:xfrm>
          <a:prstGeom prst="rect">
            <a:avLst/>
          </a:prstGeom>
          <a:noFill/>
        </p:spPr>
        <p:txBody>
          <a:bodyPr wrap="square" rtlCol="0">
            <a:spAutoFit/>
          </a:bodyPr>
          <a:lstStyle/>
          <a:p>
            <a:pPr defTabSz="813816">
              <a:spcAft>
                <a:spcPts val="600"/>
              </a:spcAft>
              <a:defRPr/>
            </a:pPr>
            <a:r>
              <a:rPr lang="en-US" sz="2848" kern="1200">
                <a:solidFill>
                  <a:prstClr val="black"/>
                </a:solidFill>
                <a:latin typeface="Calibri" panose="020F0502020204030204"/>
                <a:ea typeface="+mn-ea"/>
                <a:cs typeface="+mn-cs"/>
              </a:rPr>
              <a:t>Person x</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6E490890-0DDF-45C9-BA38-786C79B86910}"/>
              </a:ext>
            </a:extLst>
          </p:cNvPr>
          <p:cNvCxnSpPr/>
          <p:nvPr/>
        </p:nvCxnSpPr>
        <p:spPr>
          <a:xfrm flipV="1">
            <a:off x="4389178" y="5050803"/>
            <a:ext cx="0" cy="3930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218AFA-ECFA-40FB-89DF-9D447267D672}"/>
              </a:ext>
            </a:extLst>
          </p:cNvPr>
          <p:cNvSpPr txBox="1"/>
          <p:nvPr/>
        </p:nvSpPr>
        <p:spPr>
          <a:xfrm>
            <a:off x="3741672" y="5490805"/>
            <a:ext cx="2185801" cy="421013"/>
          </a:xfrm>
          <a:prstGeom prst="rect">
            <a:avLst/>
          </a:prstGeom>
          <a:noFill/>
        </p:spPr>
        <p:txBody>
          <a:bodyPr wrap="square" rtlCol="0">
            <a:spAutoFit/>
          </a:bodyPr>
          <a:lstStyle/>
          <a:p>
            <a:pPr algn="ctr" defTabSz="813816">
              <a:spcAft>
                <a:spcPts val="600"/>
              </a:spcAft>
              <a:defRPr/>
            </a:pPr>
            <a:r>
              <a:rPr lang="en-US" sz="2136" kern="1200">
                <a:solidFill>
                  <a:prstClr val="black"/>
                </a:solidFill>
                <a:latin typeface="Calibri" panose="020F0502020204030204"/>
                <a:ea typeface="+mn-ea"/>
                <a:cs typeface="+mn-cs"/>
              </a:rPr>
              <a:t>identifier</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D2C63C4B-EA82-4C76-9D89-F70AC8E1379C}"/>
              </a:ext>
            </a:extLst>
          </p:cNvPr>
          <p:cNvCxnSpPr/>
          <p:nvPr/>
        </p:nvCxnSpPr>
        <p:spPr>
          <a:xfrm flipV="1">
            <a:off x="3627308" y="5050803"/>
            <a:ext cx="0" cy="3930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B20004-D42B-4641-8AC4-1DB48E0D45CE}"/>
              </a:ext>
            </a:extLst>
          </p:cNvPr>
          <p:cNvSpPr txBox="1"/>
          <p:nvPr/>
        </p:nvSpPr>
        <p:spPr>
          <a:xfrm>
            <a:off x="2540496" y="5510972"/>
            <a:ext cx="1602906" cy="826637"/>
          </a:xfrm>
          <a:prstGeom prst="rect">
            <a:avLst/>
          </a:prstGeom>
          <a:noFill/>
        </p:spPr>
        <p:txBody>
          <a:bodyPr wrap="square" rtlCol="0">
            <a:spAutoFit/>
          </a:bodyPr>
          <a:lstStyle/>
          <a:p>
            <a:pPr algn="ctr" defTabSz="813816">
              <a:spcAft>
                <a:spcPts val="600"/>
              </a:spcAft>
              <a:defRPr/>
            </a:pPr>
            <a:r>
              <a:rPr lang="en-US" sz="2136" kern="1200">
                <a:solidFill>
                  <a:prstClr val="black"/>
                </a:solidFill>
                <a:latin typeface="Calibri" panose="020F0502020204030204"/>
                <a:ea typeface="+mn-ea"/>
                <a:cs typeface="+mn-cs"/>
              </a:rPr>
              <a:t>Custom</a:t>
            </a:r>
          </a:p>
          <a:p>
            <a:pPr algn="ctr" defTabSz="813816">
              <a:spcAft>
                <a:spcPts val="600"/>
              </a:spcAft>
              <a:defRPr/>
            </a:pPr>
            <a:r>
              <a:rPr lang="en-US" sz="2136" kern="1200">
                <a:solidFill>
                  <a:prstClr val="black"/>
                </a:solidFill>
                <a:latin typeface="Calibri" panose="020F0502020204030204"/>
                <a:ea typeface="+mn-ea"/>
                <a:cs typeface="+mn-cs"/>
              </a:rPr>
              <a:t>type</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18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Segoe UI" panose="020B0502040204020203" pitchFamily="34" charset="0"/>
                <a:cs typeface="Segoe UI" panose="020B0502040204020203" pitchFamily="34" charset="0"/>
              </a:rPr>
              <a:t>PUBLIC x PRIVATE</a:t>
            </a:r>
          </a:p>
        </p:txBody>
      </p:sp>
      <p:sp>
        <p:nvSpPr>
          <p:cNvPr id="16" name="Rectangle 15">
            <a:extLst>
              <a:ext uri="{FF2B5EF4-FFF2-40B4-BE49-F238E27FC236}">
                <a16:creationId xmlns:a16="http://schemas.microsoft.com/office/drawing/2014/main" id="{AB5CB26C-F708-456D-9431-FA18C43DF315}"/>
              </a:ext>
            </a:extLst>
          </p:cNvPr>
          <p:cNvSpPr/>
          <p:nvPr/>
        </p:nvSpPr>
        <p:spPr>
          <a:xfrm>
            <a:off x="644056" y="3072945"/>
            <a:ext cx="3629988" cy="2701771"/>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53312" fontAlgn="base">
              <a:spcAft>
                <a:spcPts val="600"/>
              </a:spcAft>
              <a:defRPr/>
            </a:pPr>
            <a:r>
              <a:rPr lang="en-US" sz="2664" kern="1200">
                <a:solidFill>
                  <a:srgbClr val="000000"/>
                </a:solidFill>
                <a:latin typeface="Calibri" panose="020F0502020204030204" pitchFamily="34" charset="0"/>
                <a:ea typeface="+mn-ea"/>
                <a:cs typeface="+mn-cs"/>
              </a:rPr>
              <a:t>Person​</a:t>
            </a:r>
            <a:endParaRPr lang="en-US" sz="2664" kern="1200">
              <a:solidFill>
                <a:srgbClr val="000000"/>
              </a:solidFill>
              <a:latin typeface="Segoe UI" panose="020B0502040204020203" pitchFamily="34" charset="0"/>
              <a:ea typeface="+mn-ea"/>
              <a:cs typeface="+mn-cs"/>
            </a:endParaRPr>
          </a:p>
          <a:p>
            <a:pPr algn="ctr" defTabSz="1353312" fontAlgn="base">
              <a:spcAft>
                <a:spcPts val="600"/>
              </a:spcAft>
              <a:defRPr/>
            </a:pPr>
            <a:r>
              <a:rPr lang="en-US" sz="2664" kern="1200">
                <a:solidFill>
                  <a:srgbClr val="B30000"/>
                </a:solidFill>
                <a:latin typeface="Calibri" panose="020F0502020204030204" pitchFamily="34" charset="0"/>
                <a:ea typeface="+mn-ea"/>
                <a:cs typeface="+mn-cs"/>
              </a:rPr>
              <a:t>String</a:t>
            </a:r>
            <a:r>
              <a:rPr lang="en-US" sz="2664" kern="1200">
                <a:solidFill>
                  <a:srgbClr val="000000"/>
                </a:solidFill>
                <a:latin typeface="Calibri" panose="020F0502020204030204" pitchFamily="34" charset="0"/>
                <a:ea typeface="+mn-ea"/>
                <a:cs typeface="+mn-cs"/>
              </a:rPr>
              <a:t> Name ​</a:t>
            </a:r>
            <a:endParaRPr lang="en-US" sz="2664" kern="1200">
              <a:solidFill>
                <a:srgbClr val="000000"/>
              </a:solidFill>
              <a:latin typeface="Segoe UI" panose="020B0502040204020203" pitchFamily="34" charset="0"/>
              <a:ea typeface="+mn-ea"/>
              <a:cs typeface="+mn-cs"/>
            </a:endParaRPr>
          </a:p>
          <a:p>
            <a:pPr algn="ctr" defTabSz="1353312" fontAlgn="base">
              <a:spcAft>
                <a:spcPts val="600"/>
              </a:spcAft>
              <a:defRPr/>
            </a:pPr>
            <a:r>
              <a:rPr lang="en-US" sz="2664" kern="1200">
                <a:solidFill>
                  <a:srgbClr val="000000"/>
                </a:solidFill>
                <a:latin typeface="Calibri" panose="020F0502020204030204" pitchFamily="34" charset="0"/>
                <a:ea typeface="+mn-ea"/>
                <a:cs typeface="+mn-cs"/>
              </a:rPr>
              <a:t>​</a:t>
            </a:r>
            <a:endParaRPr lang="en-US" sz="2664" kern="1200">
              <a:solidFill>
                <a:srgbClr val="000000"/>
              </a:solidFill>
              <a:latin typeface="Segoe UI" panose="020B0502040204020203" pitchFamily="34" charset="0"/>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656A8029-E582-499E-9330-B9C8E5AEE13A}"/>
              </a:ext>
            </a:extLst>
          </p:cNvPr>
          <p:cNvSpPr txBox="1"/>
          <p:nvPr/>
        </p:nvSpPr>
        <p:spPr>
          <a:xfrm>
            <a:off x="1021143" y="2363593"/>
            <a:ext cx="2875812" cy="502317"/>
          </a:xfrm>
          <a:prstGeom prst="rect">
            <a:avLst/>
          </a:prstGeom>
          <a:noFill/>
        </p:spPr>
        <p:txBody>
          <a:bodyPr wrap="square" rtlCol="0">
            <a:spAutoFit/>
          </a:bodyPr>
          <a:lstStyle/>
          <a:p>
            <a:pPr algn="ctr" defTabSz="1353312">
              <a:spcAft>
                <a:spcPts val="600"/>
              </a:spcAft>
              <a:defRPr/>
            </a:pPr>
            <a:r>
              <a:rPr lang="en-US" sz="2664" b="1" kern="1200">
                <a:solidFill>
                  <a:prstClr val="black"/>
                </a:solidFill>
                <a:latin typeface="Calibri" panose="020F0502020204030204"/>
                <a:ea typeface="+mn-ea"/>
                <a:cs typeface="+mn-cs"/>
              </a:rPr>
              <a:t>CLASS</a:t>
            </a:r>
            <a:endParaRPr kumimoji="0" lang="en-US" sz="1800" b="1"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B9FA4007-8840-4F57-8828-94F219FDC3A0}"/>
              </a:ext>
            </a:extLst>
          </p:cNvPr>
          <p:cNvCxnSpPr>
            <a:cxnSpLocks/>
          </p:cNvCxnSpPr>
          <p:nvPr/>
        </p:nvCxnSpPr>
        <p:spPr>
          <a:xfrm flipV="1">
            <a:off x="4274044" y="3577218"/>
            <a:ext cx="1988673" cy="4169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01528EE-8AEC-4B84-97FF-115B4B9030C0}"/>
              </a:ext>
            </a:extLst>
          </p:cNvPr>
          <p:cNvCxnSpPr>
            <a:cxnSpLocks/>
          </p:cNvCxnSpPr>
          <p:nvPr/>
        </p:nvCxnSpPr>
        <p:spPr>
          <a:xfrm>
            <a:off x="4274044" y="4865311"/>
            <a:ext cx="1988673" cy="593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FBADF62-C667-4FF5-94A4-F50C46C756F1}"/>
              </a:ext>
            </a:extLst>
          </p:cNvPr>
          <p:cNvSpPr txBox="1"/>
          <p:nvPr/>
        </p:nvSpPr>
        <p:spPr>
          <a:xfrm>
            <a:off x="6055886" y="3234106"/>
            <a:ext cx="5462937" cy="638957"/>
          </a:xfrm>
          <a:prstGeom prst="rect">
            <a:avLst/>
          </a:prstGeom>
          <a:noFill/>
        </p:spPr>
        <p:txBody>
          <a:bodyPr wrap="square" rtlCol="0">
            <a:spAutoFit/>
          </a:bodyPr>
          <a:lstStyle/>
          <a:p>
            <a:pPr algn="ctr" defTabSz="1353312">
              <a:spcAft>
                <a:spcPts val="600"/>
              </a:spcAft>
              <a:defRPr/>
            </a:pPr>
            <a:r>
              <a:rPr lang="en-US" sz="3552" b="1" kern="1200">
                <a:solidFill>
                  <a:prstClr val="black"/>
                </a:solidFill>
                <a:latin typeface="Calibri" panose="020F0502020204030204"/>
                <a:ea typeface="+mn-ea"/>
                <a:cs typeface="+mn-cs"/>
              </a:rPr>
              <a:t>me.name = “Angelique”;</a:t>
            </a:r>
            <a:endParaRPr kumimoji="0" lang="en-US" sz="24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F897C3DC-93C9-4D81-811C-F9DED3BDBC26}"/>
              </a:ext>
            </a:extLst>
          </p:cNvPr>
          <p:cNvSpPr txBox="1"/>
          <p:nvPr/>
        </p:nvSpPr>
        <p:spPr>
          <a:xfrm>
            <a:off x="6108948" y="5368147"/>
            <a:ext cx="5462937" cy="638957"/>
          </a:xfrm>
          <a:prstGeom prst="rect">
            <a:avLst/>
          </a:prstGeom>
          <a:noFill/>
        </p:spPr>
        <p:txBody>
          <a:bodyPr wrap="square" rtlCol="0">
            <a:spAutoFit/>
          </a:bodyPr>
          <a:lstStyle/>
          <a:p>
            <a:pPr algn="ctr" defTabSz="1353312">
              <a:spcAft>
                <a:spcPts val="600"/>
              </a:spcAft>
              <a:defRPr/>
            </a:pPr>
            <a:r>
              <a:rPr lang="en-US" sz="3552" b="1" kern="1200">
                <a:solidFill>
                  <a:prstClr val="black"/>
                </a:solidFill>
                <a:latin typeface="Calibri" panose="020F0502020204030204"/>
                <a:ea typeface="+mn-ea"/>
                <a:cs typeface="+mn-cs"/>
              </a:rPr>
              <a:t>another.name = “John”;</a:t>
            </a:r>
            <a:endParaRPr kumimoji="0" lang="en-US" sz="24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657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226C11-2B90-47C8-93CF-15A71B8C975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Object-Oriented Programming Languages</a:t>
            </a:r>
          </a:p>
        </p:txBody>
      </p:sp>
      <p:sp>
        <p:nvSpPr>
          <p:cNvPr id="3" name="Content Placeholder 2">
            <a:extLst>
              <a:ext uri="{FF2B5EF4-FFF2-40B4-BE49-F238E27FC236}">
                <a16:creationId xmlns:a16="http://schemas.microsoft.com/office/drawing/2014/main" id="{5448473D-2218-488E-A779-17A34C102508}"/>
              </a:ext>
            </a:extLst>
          </p:cNvPr>
          <p:cNvSpPr>
            <a:spLocks noGrp="1"/>
          </p:cNvSpPr>
          <p:nvPr>
            <p:ph idx="1"/>
          </p:nvPr>
        </p:nvSpPr>
        <p:spPr>
          <a:xfrm>
            <a:off x="660042" y="806824"/>
            <a:ext cx="2919738" cy="1494117"/>
          </a:xfrm>
        </p:spPr>
        <p:txBody>
          <a:bodyPr vert="horz" lIns="91440" tIns="45720" rIns="91440" bIns="45720" rtlCol="0" anchor="b">
            <a:normAutofit/>
          </a:bodyPr>
          <a:lstStyle/>
          <a:p>
            <a:pPr marL="0" indent="0">
              <a:buNone/>
            </a:pPr>
            <a:r>
              <a:rPr lang="en-US" sz="2000" kern="1200">
                <a:solidFill>
                  <a:srgbClr val="FFFFFF"/>
                </a:solidFill>
                <a:latin typeface="+mn-lt"/>
                <a:ea typeface="+mn-ea"/>
                <a:cs typeface="+mn-cs"/>
              </a:rPr>
              <a:t>OP languages permit </a:t>
            </a:r>
            <a:r>
              <a:rPr lang="en-US" sz="2000" i="1" kern="1200">
                <a:solidFill>
                  <a:srgbClr val="FFFFFF"/>
                </a:solidFill>
                <a:latin typeface="+mn-lt"/>
                <a:ea typeface="+mn-ea"/>
                <a:cs typeface="+mn-cs"/>
              </a:rPr>
              <a:t>higher level of abstraction</a:t>
            </a:r>
            <a:r>
              <a:rPr lang="en-US" sz="2000" kern="1200">
                <a:solidFill>
                  <a:srgbClr val="FFFFFF"/>
                </a:solidFill>
                <a:latin typeface="+mn-lt"/>
                <a:ea typeface="+mn-ea"/>
                <a:cs typeface="+mn-cs"/>
              </a:rPr>
              <a:t> for solving real-life problems. </a:t>
            </a:r>
          </a:p>
        </p:txBody>
      </p:sp>
      <p:pic>
        <p:nvPicPr>
          <p:cNvPr id="1026" name="Picture 2">
            <a:extLst>
              <a:ext uri="{FF2B5EF4-FFF2-40B4-BE49-F238E27FC236}">
                <a16:creationId xmlns:a16="http://schemas.microsoft.com/office/drawing/2014/main" id="{650DEFAF-9CF9-4578-929B-6495E8FC14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1071902"/>
            <a:ext cx="7225748" cy="47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331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26C11-2B90-47C8-93CF-15A71B8C975A}"/>
              </a:ext>
            </a:extLst>
          </p:cNvPr>
          <p:cNvSpPr>
            <a:spLocks noGrp="1"/>
          </p:cNvSpPr>
          <p:nvPr>
            <p:ph type="title"/>
          </p:nvPr>
        </p:nvSpPr>
        <p:spPr>
          <a:xfrm>
            <a:off x="630936" y="639520"/>
            <a:ext cx="3429000" cy="1719072"/>
          </a:xfrm>
        </p:spPr>
        <p:txBody>
          <a:bodyPr anchor="b">
            <a:normAutofit/>
          </a:bodyPr>
          <a:lstStyle/>
          <a:p>
            <a:r>
              <a:rPr lang="en-US" sz="3800" b="1"/>
              <a:t>Object-Oriented Programming Languages</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8473D-2218-488E-A779-17A34C102508}"/>
              </a:ext>
            </a:extLst>
          </p:cNvPr>
          <p:cNvSpPr>
            <a:spLocks noGrp="1"/>
          </p:cNvSpPr>
          <p:nvPr>
            <p:ph idx="1"/>
          </p:nvPr>
        </p:nvSpPr>
        <p:spPr>
          <a:xfrm>
            <a:off x="630936" y="2807208"/>
            <a:ext cx="3429000" cy="3410712"/>
          </a:xfrm>
        </p:spPr>
        <p:txBody>
          <a:bodyPr anchor="t">
            <a:normAutofit/>
          </a:bodyPr>
          <a:lstStyle/>
          <a:p>
            <a:r>
              <a:rPr lang="en-PH" sz="2200"/>
              <a:t>Example:</a:t>
            </a:r>
          </a:p>
          <a:p>
            <a:pPr marL="0" indent="0">
              <a:buNone/>
            </a:pPr>
            <a:r>
              <a:rPr lang="en-PH" sz="2200"/>
              <a:t>using OOP languages, you can easily model the program accordingly to the "real things" appear in the soccer games.</a:t>
            </a:r>
          </a:p>
          <a:p>
            <a:pPr>
              <a:buFontTx/>
              <a:buChar char="-"/>
            </a:pPr>
            <a:r>
              <a:rPr lang="en-US" sz="2200"/>
              <a:t>Can be used in another application:</a:t>
            </a:r>
          </a:p>
          <a:p>
            <a:pPr lvl="1">
              <a:buFontTx/>
              <a:buChar char="-"/>
            </a:pPr>
            <a:r>
              <a:rPr lang="en-US" sz="2200"/>
              <a:t>Basketball game</a:t>
            </a:r>
          </a:p>
        </p:txBody>
      </p:sp>
      <p:pic>
        <p:nvPicPr>
          <p:cNvPr id="2050" name="Picture 2">
            <a:extLst>
              <a:ext uri="{FF2B5EF4-FFF2-40B4-BE49-F238E27FC236}">
                <a16:creationId xmlns:a16="http://schemas.microsoft.com/office/drawing/2014/main" id="{ED2EA8F8-86C6-431B-9A15-299CED6AFA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611491"/>
            <a:ext cx="6903720" cy="363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860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26C11-2B90-47C8-93CF-15A71B8C975A}"/>
              </a:ext>
            </a:extLst>
          </p:cNvPr>
          <p:cNvSpPr>
            <a:spLocks noGrp="1"/>
          </p:cNvSpPr>
          <p:nvPr>
            <p:ph type="title"/>
          </p:nvPr>
        </p:nvSpPr>
        <p:spPr>
          <a:xfrm>
            <a:off x="586478" y="1683756"/>
            <a:ext cx="3115265" cy="2396359"/>
          </a:xfrm>
        </p:spPr>
        <p:txBody>
          <a:bodyPr anchor="b">
            <a:normAutofit/>
          </a:bodyPr>
          <a:lstStyle/>
          <a:p>
            <a:pPr algn="r"/>
            <a:r>
              <a:rPr lang="en-PH" sz="4000" b="1">
                <a:solidFill>
                  <a:srgbClr val="FFFFFF"/>
                </a:solidFill>
              </a:rPr>
              <a:t>B</a:t>
            </a:r>
            <a:r>
              <a:rPr lang="en-US" sz="4000" b="1">
                <a:solidFill>
                  <a:srgbClr val="FFFFFF"/>
                </a:solidFill>
              </a:rPr>
              <a:t>enefits: </a:t>
            </a:r>
          </a:p>
        </p:txBody>
      </p:sp>
      <p:graphicFrame>
        <p:nvGraphicFramePr>
          <p:cNvPr id="5" name="Content Placeholder 2">
            <a:extLst>
              <a:ext uri="{FF2B5EF4-FFF2-40B4-BE49-F238E27FC236}">
                <a16:creationId xmlns:a16="http://schemas.microsoft.com/office/drawing/2014/main" id="{54A44371-7318-A094-E063-8C6075655488}"/>
              </a:ext>
            </a:extLst>
          </p:cNvPr>
          <p:cNvGraphicFramePr>
            <a:graphicFrameLocks noGrp="1"/>
          </p:cNvGraphicFramePr>
          <p:nvPr>
            <p:ph idx="1"/>
            <p:extLst>
              <p:ext uri="{D42A27DB-BD31-4B8C-83A1-F6EECF244321}">
                <p14:modId xmlns:p14="http://schemas.microsoft.com/office/powerpoint/2010/main" val="117413743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7343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26C11-2B90-47C8-93CF-15A71B8C975A}"/>
              </a:ext>
            </a:extLst>
          </p:cNvPr>
          <p:cNvSpPr>
            <a:spLocks noGrp="1"/>
          </p:cNvSpPr>
          <p:nvPr>
            <p:ph type="title"/>
          </p:nvPr>
        </p:nvSpPr>
        <p:spPr>
          <a:xfrm>
            <a:off x="586478" y="1683756"/>
            <a:ext cx="3115265" cy="2396359"/>
          </a:xfrm>
        </p:spPr>
        <p:txBody>
          <a:bodyPr anchor="b">
            <a:normAutofit/>
          </a:bodyPr>
          <a:lstStyle/>
          <a:p>
            <a:pPr algn="r"/>
            <a:r>
              <a:rPr lang="en-PH" sz="4000" b="1">
                <a:solidFill>
                  <a:srgbClr val="FFFFFF"/>
                </a:solidFill>
              </a:rPr>
              <a:t>Class and Instances</a:t>
            </a:r>
            <a:endParaRPr lang="en-US" sz="4000" b="1">
              <a:solidFill>
                <a:srgbClr val="FFFFFF"/>
              </a:solidFill>
            </a:endParaRPr>
          </a:p>
        </p:txBody>
      </p:sp>
      <p:graphicFrame>
        <p:nvGraphicFramePr>
          <p:cNvPr id="5" name="Content Placeholder 2">
            <a:extLst>
              <a:ext uri="{FF2B5EF4-FFF2-40B4-BE49-F238E27FC236}">
                <a16:creationId xmlns:a16="http://schemas.microsoft.com/office/drawing/2014/main" id="{64E7C49B-2576-1322-CFF4-14C7F168C499}"/>
              </a:ext>
            </a:extLst>
          </p:cNvPr>
          <p:cNvGraphicFramePr>
            <a:graphicFrameLocks noGrp="1"/>
          </p:cNvGraphicFramePr>
          <p:nvPr>
            <p:ph idx="1"/>
            <p:extLst>
              <p:ext uri="{D42A27DB-BD31-4B8C-83A1-F6EECF244321}">
                <p14:modId xmlns:p14="http://schemas.microsoft.com/office/powerpoint/2010/main" val="356370232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77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658610-0160-4A1E-9862-BA2427037A68}"/>
              </a:ext>
            </a:extLst>
          </p:cNvPr>
          <p:cNvSpPr>
            <a:spLocks noGrp="1"/>
          </p:cNvSpPr>
          <p:nvPr>
            <p:ph idx="1"/>
          </p:nvPr>
        </p:nvSpPr>
        <p:spPr>
          <a:xfrm>
            <a:off x="793660" y="2599509"/>
            <a:ext cx="10143668" cy="3435531"/>
          </a:xfrm>
        </p:spPr>
        <p:txBody>
          <a:bodyPr anchor="ctr">
            <a:normAutofit/>
          </a:bodyPr>
          <a:lstStyle/>
          <a:p>
            <a:pPr>
              <a:buFont typeface="Wingdings" panose="05000000000000000000" pitchFamily="2" charset="2"/>
              <a:buChar char="q"/>
              <a:tabLst>
                <a:tab pos="512763" algn="l"/>
              </a:tabLst>
            </a:pP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OOP</a:t>
            </a:r>
            <a:r>
              <a:rPr lang="en-US" sz="2400" dirty="0">
                <a:latin typeface="Segoe UI" panose="020B0502040204020203" pitchFamily="34" charset="0"/>
                <a:cs typeface="Segoe UI" panose="020B0502040204020203" pitchFamily="34" charset="0"/>
              </a:rPr>
              <a:t> – Stands for Object-Oriented Programming</a:t>
            </a:r>
          </a:p>
          <a:p>
            <a:pPr>
              <a:buFont typeface="Wingdings" panose="05000000000000000000" pitchFamily="2" charset="2"/>
              <a:buChar char="q"/>
              <a:tabLst>
                <a:tab pos="512763" algn="l"/>
              </a:tabLst>
            </a:pP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Procedural programming </a:t>
            </a:r>
            <a:r>
              <a:rPr lang="en-US" sz="2400" dirty="0">
                <a:latin typeface="Segoe UI" panose="020B0502040204020203" pitchFamily="34" charset="0"/>
                <a:cs typeface="Segoe UI" panose="020B0502040204020203" pitchFamily="34" charset="0"/>
              </a:rPr>
              <a:t>is about writing procedures or methods that perform operations on the data, while object-oriented programming is about creating objects that contain both data and methods.</a:t>
            </a:r>
          </a:p>
          <a:p>
            <a:pPr>
              <a:buFont typeface="Wingdings" panose="05000000000000000000" pitchFamily="2" charset="2"/>
              <a:buChar char="q"/>
              <a:tabLst>
                <a:tab pos="512763" algn="l"/>
              </a:tabLst>
            </a:pP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Object-oriented programming </a:t>
            </a:r>
            <a:r>
              <a:rPr lang="en-US" sz="2400" dirty="0">
                <a:latin typeface="Segoe UI" panose="020B0502040204020203" pitchFamily="34" charset="0"/>
                <a:cs typeface="Segoe UI" panose="020B0502040204020203" pitchFamily="34" charset="0"/>
              </a:rPr>
              <a:t>has several advantages compare to procedural programming.</a:t>
            </a:r>
          </a:p>
          <a:p>
            <a:pPr marL="0" indent="0">
              <a:buNone/>
            </a:pPr>
            <a:endParaRPr lang="en-US" sz="2400" dirty="0"/>
          </a:p>
        </p:txBody>
      </p:sp>
    </p:spTree>
    <p:extLst>
      <p:ext uri="{BB962C8B-B14F-4D97-AF65-F5344CB8AC3E}">
        <p14:creationId xmlns:p14="http://schemas.microsoft.com/office/powerpoint/2010/main" val="248147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26C11-2B90-47C8-93CF-15A71B8C975A}"/>
              </a:ext>
            </a:extLst>
          </p:cNvPr>
          <p:cNvSpPr>
            <a:spLocks noGrp="1"/>
          </p:cNvSpPr>
          <p:nvPr>
            <p:ph type="title"/>
          </p:nvPr>
        </p:nvSpPr>
        <p:spPr>
          <a:xfrm>
            <a:off x="793662" y="386930"/>
            <a:ext cx="10066122" cy="1298448"/>
          </a:xfrm>
        </p:spPr>
        <p:txBody>
          <a:bodyPr anchor="b">
            <a:normAutofit/>
          </a:bodyPr>
          <a:lstStyle/>
          <a:p>
            <a:r>
              <a:rPr lang="en-PH" b="1"/>
              <a:t> A Class is a 3-Compartment Box Encapsulating Data and Operations</a:t>
            </a:r>
          </a:p>
        </p:txBody>
      </p:sp>
      <p:sp>
        <p:nvSpPr>
          <p:cNvPr id="4105" name="Rectangle 410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8473D-2218-488E-A779-17A34C102508}"/>
              </a:ext>
            </a:extLst>
          </p:cNvPr>
          <p:cNvSpPr>
            <a:spLocks noGrp="1"/>
          </p:cNvSpPr>
          <p:nvPr>
            <p:ph idx="1"/>
          </p:nvPr>
        </p:nvSpPr>
        <p:spPr>
          <a:xfrm>
            <a:off x="793661" y="2599509"/>
            <a:ext cx="4530898" cy="3639450"/>
          </a:xfrm>
        </p:spPr>
        <p:txBody>
          <a:bodyPr anchor="ctr">
            <a:normAutofit/>
          </a:bodyPr>
          <a:lstStyle/>
          <a:p>
            <a:r>
              <a:rPr lang="en-PH" sz="2000" i="1"/>
              <a:t>Name</a:t>
            </a:r>
            <a:r>
              <a:rPr lang="en-PH" sz="2000"/>
              <a:t> (or identity): identifies the class.</a:t>
            </a:r>
          </a:p>
          <a:p>
            <a:r>
              <a:rPr lang="en-PH" sz="2000" i="1"/>
              <a:t>Variables</a:t>
            </a:r>
            <a:r>
              <a:rPr lang="en-PH" sz="2000"/>
              <a:t> (or attribute, state, field): contains the </a:t>
            </a:r>
            <a:r>
              <a:rPr lang="en-PH" sz="2000" i="1"/>
              <a:t>static attributes</a:t>
            </a:r>
            <a:r>
              <a:rPr lang="en-PH" sz="2000"/>
              <a:t> of the class.</a:t>
            </a:r>
          </a:p>
          <a:p>
            <a:r>
              <a:rPr lang="en-PH" sz="2000" i="1"/>
              <a:t>Methods</a:t>
            </a:r>
            <a:r>
              <a:rPr lang="en-PH" sz="2000"/>
              <a:t> (or behaviors, function, operation): contains the </a:t>
            </a:r>
            <a:r>
              <a:rPr lang="en-PH" sz="2000" i="1"/>
              <a:t>dynamic behaviors</a:t>
            </a:r>
            <a:r>
              <a:rPr lang="en-PH" sz="2000"/>
              <a:t> of the class.</a:t>
            </a:r>
          </a:p>
        </p:txBody>
      </p:sp>
      <p:pic>
        <p:nvPicPr>
          <p:cNvPr id="4098" name="Picture 2">
            <a:extLst>
              <a:ext uri="{FF2B5EF4-FFF2-40B4-BE49-F238E27FC236}">
                <a16:creationId xmlns:a16="http://schemas.microsoft.com/office/drawing/2014/main" id="{E8BA719B-DAB0-4AA2-97AE-55D70FB257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1532" y="2628210"/>
            <a:ext cx="5150277" cy="3426334"/>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520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7" name="Rectangle 717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51789531-4537-44F1-85B0-C9A1E2CA11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4638" y="960438"/>
            <a:ext cx="7096125" cy="1916113"/>
          </a:xfrm>
          <a:prstGeom prst="rect">
            <a:avLst/>
          </a:prstGeom>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4DFBB68-E38A-4E4B-A858-8C6B4613C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638" y="2936875"/>
            <a:ext cx="7096125" cy="295433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912E15-A351-4967-92EC-76D3E804F4B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Example</a:t>
            </a:r>
          </a:p>
        </p:txBody>
      </p:sp>
    </p:spTree>
    <p:extLst>
      <p:ext uri="{BB962C8B-B14F-4D97-AF65-F5344CB8AC3E}">
        <p14:creationId xmlns:p14="http://schemas.microsoft.com/office/powerpoint/2010/main" val="129520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12E15-A351-4967-92EC-76D3E804F4B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Example</a:t>
            </a:r>
          </a:p>
        </p:txBody>
      </p:sp>
      <p:pic>
        <p:nvPicPr>
          <p:cNvPr id="4" name="Content Placeholder 3">
            <a:extLst>
              <a:ext uri="{FF2B5EF4-FFF2-40B4-BE49-F238E27FC236}">
                <a16:creationId xmlns:a16="http://schemas.microsoft.com/office/drawing/2014/main" id="{4A2FEF34-4EBF-412F-B861-F5D579D2536B}"/>
              </a:ext>
            </a:extLst>
          </p:cNvPr>
          <p:cNvPicPr>
            <a:picLocks noGrp="1" noChangeAspect="1"/>
          </p:cNvPicPr>
          <p:nvPr>
            <p:ph idx="1"/>
          </p:nvPr>
        </p:nvPicPr>
        <p:blipFill>
          <a:blip r:embed="rId3"/>
          <a:stretch>
            <a:fillRect/>
          </a:stretch>
        </p:blipFill>
        <p:spPr>
          <a:xfrm>
            <a:off x="5153822" y="1488005"/>
            <a:ext cx="6553545" cy="3889931"/>
          </a:xfrm>
          <a:prstGeom prst="rect">
            <a:avLst/>
          </a:prstGeom>
        </p:spPr>
      </p:pic>
    </p:spTree>
    <p:extLst>
      <p:ext uri="{BB962C8B-B14F-4D97-AF65-F5344CB8AC3E}">
        <p14:creationId xmlns:p14="http://schemas.microsoft.com/office/powerpoint/2010/main" val="1286995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DFAE3-8551-4A05-996A-635B6E4764B6}"/>
              </a:ext>
            </a:extLst>
          </p:cNvPr>
          <p:cNvSpPr>
            <a:spLocks noGrp="1"/>
          </p:cNvSpPr>
          <p:nvPr>
            <p:ph type="title"/>
          </p:nvPr>
        </p:nvSpPr>
        <p:spPr>
          <a:xfrm>
            <a:off x="686834" y="1153572"/>
            <a:ext cx="3200400" cy="4461163"/>
          </a:xfrm>
        </p:spPr>
        <p:txBody>
          <a:bodyPr>
            <a:normAutofit/>
          </a:bodyPr>
          <a:lstStyle/>
          <a:p>
            <a:r>
              <a:rPr lang="en-PH">
                <a:solidFill>
                  <a:srgbClr val="FFFFFF"/>
                </a:solidFill>
              </a:rPr>
              <a:t>Creating a Class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820A82-6C85-48D2-A84B-2B4EFC7A1320}"/>
              </a:ext>
            </a:extLst>
          </p:cNvPr>
          <p:cNvSpPr>
            <a:spLocks noGrp="1"/>
          </p:cNvSpPr>
          <p:nvPr>
            <p:ph idx="1"/>
          </p:nvPr>
        </p:nvSpPr>
        <p:spPr>
          <a:xfrm>
            <a:off x="4447308" y="591344"/>
            <a:ext cx="6906491" cy="5585619"/>
          </a:xfrm>
        </p:spPr>
        <p:txBody>
          <a:bodyPr anchor="ctr">
            <a:normAutofit/>
          </a:bodyPr>
          <a:lstStyle/>
          <a:p>
            <a:r>
              <a:rPr lang="en-US"/>
              <a:t>3 Parts</a:t>
            </a:r>
          </a:p>
          <a:p>
            <a:pPr lvl="1"/>
            <a:r>
              <a:rPr lang="en-US"/>
              <a:t>An optional access modifier</a:t>
            </a:r>
          </a:p>
          <a:p>
            <a:pPr lvl="1"/>
            <a:r>
              <a:rPr lang="en-US"/>
              <a:t>The keyword class</a:t>
            </a:r>
          </a:p>
          <a:p>
            <a:pPr lvl="1"/>
            <a:r>
              <a:rPr lang="en-US"/>
              <a:t>Any legal identifier you chose for the name of your class</a:t>
            </a:r>
          </a:p>
          <a:p>
            <a:pPr marL="457200" lvl="1" indent="0">
              <a:buNone/>
            </a:pPr>
            <a:endParaRPr lang="en-US"/>
          </a:p>
          <a:p>
            <a:pPr marL="457200" lvl="1" indent="0">
              <a:buNone/>
            </a:pPr>
            <a:r>
              <a:rPr lang="en-US">
                <a:latin typeface="Courier New" panose="02070309020205020404" pitchFamily="49" charset="0"/>
                <a:cs typeface="Courier New" panose="02070309020205020404" pitchFamily="49" charset="0"/>
              </a:rPr>
              <a:t>public class Employee</a:t>
            </a:r>
          </a:p>
          <a:p>
            <a:pPr marL="0" indent="0">
              <a:buNone/>
            </a:pPr>
            <a:endParaRPr lang="en-US"/>
          </a:p>
        </p:txBody>
      </p:sp>
    </p:spTree>
    <p:extLst>
      <p:ext uri="{BB962C8B-B14F-4D97-AF65-F5344CB8AC3E}">
        <p14:creationId xmlns:p14="http://schemas.microsoft.com/office/powerpoint/2010/main" val="209282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39728-208E-453A-A760-0348B563DD26}"/>
              </a:ext>
            </a:extLst>
          </p:cNvPr>
          <p:cNvSpPr>
            <a:spLocks noGrp="1"/>
          </p:cNvSpPr>
          <p:nvPr>
            <p:ph type="title"/>
          </p:nvPr>
        </p:nvSpPr>
        <p:spPr>
          <a:xfrm>
            <a:off x="686834" y="1153572"/>
            <a:ext cx="3200400" cy="4461163"/>
          </a:xfrm>
        </p:spPr>
        <p:txBody>
          <a:bodyPr>
            <a:normAutofit/>
          </a:bodyPr>
          <a:lstStyle/>
          <a:p>
            <a:r>
              <a:rPr lang="en-PH">
                <a:solidFill>
                  <a:srgbClr val="FFFFFF"/>
                </a:solidFill>
              </a:rPr>
              <a:t>Creating a Class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B265FE-1F73-46C7-B419-2C2D44DA1FBC}"/>
              </a:ext>
            </a:extLst>
          </p:cNvPr>
          <p:cNvSpPr>
            <a:spLocks noGrp="1"/>
          </p:cNvSpPr>
          <p:nvPr>
            <p:ph idx="1"/>
          </p:nvPr>
        </p:nvSpPr>
        <p:spPr>
          <a:xfrm>
            <a:off x="4447308" y="591344"/>
            <a:ext cx="6906491" cy="5585619"/>
          </a:xfrm>
        </p:spPr>
        <p:txBody>
          <a:bodyPr anchor="ctr">
            <a:normAutofit/>
          </a:bodyPr>
          <a:lstStyle/>
          <a:p>
            <a:r>
              <a:rPr lang="en-PH" b="1"/>
              <a:t>Application classes </a:t>
            </a:r>
            <a:r>
              <a:rPr lang="en-PH"/>
              <a:t>frequently instantiate objects that use the objects of other classes (and their data and methods). Sometimes you write classes that do both. </a:t>
            </a:r>
          </a:p>
          <a:p>
            <a:pPr lvl="1"/>
            <a:r>
              <a:rPr lang="en-PH" i="1"/>
              <a:t>Contains public static void main(). The main() method is the starting point for any application. </a:t>
            </a:r>
            <a:endParaRPr lang="en-US" i="1"/>
          </a:p>
          <a:p>
            <a:r>
              <a:rPr lang="en-PH"/>
              <a:t>You can call an application or class that instantiates objects of another </a:t>
            </a:r>
            <a:r>
              <a:rPr lang="en-US"/>
              <a:t>prewritten class a </a:t>
            </a:r>
            <a:r>
              <a:rPr lang="en-PH" b="1" i="1"/>
              <a:t>class client </a:t>
            </a:r>
            <a:r>
              <a:rPr lang="en-PH"/>
              <a:t>or</a:t>
            </a:r>
            <a:r>
              <a:rPr lang="en-PH" b="1" i="1"/>
              <a:t> class user</a:t>
            </a:r>
            <a:r>
              <a:rPr lang="en-PH"/>
              <a:t>.</a:t>
            </a:r>
          </a:p>
          <a:p>
            <a:pPr marL="0" indent="0">
              <a:buNone/>
            </a:pPr>
            <a:endParaRPr lang="en-US"/>
          </a:p>
        </p:txBody>
      </p:sp>
    </p:spTree>
    <p:extLst>
      <p:ext uri="{BB962C8B-B14F-4D97-AF65-F5344CB8AC3E}">
        <p14:creationId xmlns:p14="http://schemas.microsoft.com/office/powerpoint/2010/main" val="2727391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07DFAE3-8551-4A05-996A-635B6E4764B6}"/>
              </a:ext>
            </a:extLst>
          </p:cNvPr>
          <p:cNvSpPr>
            <a:spLocks noGrp="1"/>
          </p:cNvSpPr>
          <p:nvPr>
            <p:ph type="title"/>
          </p:nvPr>
        </p:nvSpPr>
        <p:spPr>
          <a:xfrm>
            <a:off x="1524000" y="3349167"/>
            <a:ext cx="9144000" cy="1748373"/>
          </a:xfrm>
        </p:spPr>
        <p:txBody>
          <a:bodyPr vert="horz" lIns="91440" tIns="45720" rIns="91440" bIns="45720" rtlCol="0" anchor="b">
            <a:normAutofit/>
          </a:bodyPr>
          <a:lstStyle/>
          <a:p>
            <a:pPr algn="ctr"/>
            <a:r>
              <a:rPr lang="en-US" sz="6000" kern="1200">
                <a:solidFill>
                  <a:schemeClr val="tx1"/>
                </a:solidFill>
                <a:latin typeface="+mj-lt"/>
                <a:ea typeface="+mj-ea"/>
                <a:cs typeface="+mj-cs"/>
              </a:rPr>
              <a:t>Creating a Class (example)</a:t>
            </a:r>
          </a:p>
        </p:txBody>
      </p:sp>
      <p:sp>
        <p:nvSpPr>
          <p:cNvPr id="3" name="Content Placeholder 2">
            <a:extLst>
              <a:ext uri="{FF2B5EF4-FFF2-40B4-BE49-F238E27FC236}">
                <a16:creationId xmlns:a16="http://schemas.microsoft.com/office/drawing/2014/main" id="{93820A82-6C85-48D2-A84B-2B4EFC7A1320}"/>
              </a:ext>
            </a:extLst>
          </p:cNvPr>
          <p:cNvSpPr>
            <a:spLocks noGrp="1"/>
          </p:cNvSpPr>
          <p:nvPr>
            <p:ph idx="1"/>
          </p:nvPr>
        </p:nvSpPr>
        <p:spPr>
          <a:xfrm>
            <a:off x="1524000" y="5189616"/>
            <a:ext cx="9144000" cy="913864"/>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A nonstatic field like empNum is an </a:t>
            </a:r>
            <a:r>
              <a:rPr lang="en-US" sz="2400" b="1" kern="1200">
                <a:solidFill>
                  <a:schemeClr val="tx1"/>
                </a:solidFill>
                <a:latin typeface="+mn-lt"/>
                <a:ea typeface="+mn-ea"/>
                <a:cs typeface="+mn-cs"/>
              </a:rPr>
              <a:t>instance variable </a:t>
            </a:r>
            <a:r>
              <a:rPr lang="en-US" sz="2400" kern="1200">
                <a:solidFill>
                  <a:schemeClr val="tx1"/>
                </a:solidFill>
                <a:latin typeface="+mn-lt"/>
                <a:ea typeface="+mn-ea"/>
                <a:cs typeface="+mn-cs"/>
              </a:rPr>
              <a:t>for the class.</a:t>
            </a:r>
          </a:p>
        </p:txBody>
      </p:sp>
      <p:pic>
        <p:nvPicPr>
          <p:cNvPr id="4" name="Picture 3">
            <a:extLst>
              <a:ext uri="{FF2B5EF4-FFF2-40B4-BE49-F238E27FC236}">
                <a16:creationId xmlns:a16="http://schemas.microsoft.com/office/drawing/2014/main" id="{F26A3B1E-FDA1-4E14-820C-0830DC9B2498}"/>
              </a:ext>
            </a:extLst>
          </p:cNvPr>
          <p:cNvPicPr>
            <a:picLocks noChangeAspect="1"/>
          </p:cNvPicPr>
          <p:nvPr/>
        </p:nvPicPr>
        <p:blipFill>
          <a:blip r:embed="rId2"/>
          <a:stretch>
            <a:fillRect/>
          </a:stretch>
        </p:blipFill>
        <p:spPr>
          <a:xfrm>
            <a:off x="1904756" y="643467"/>
            <a:ext cx="8382486" cy="2452830"/>
          </a:xfrm>
          <a:custGeom>
            <a:avLst/>
            <a:gdLst/>
            <a:ahLst/>
            <a:cxnLst/>
            <a:rect l="l" t="t" r="r" b="b"/>
            <a:pathLst>
              <a:path w="9143998" h="2473607">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p:spPr>
      </p:pic>
      <p:sp>
        <p:nvSpPr>
          <p:cNvPr id="15" name="Oval 14">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460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07DFAE3-8551-4A05-996A-635B6E4764B6}"/>
              </a:ext>
            </a:extLst>
          </p:cNvPr>
          <p:cNvSpPr>
            <a:spLocks noGrp="1"/>
          </p:cNvSpPr>
          <p:nvPr>
            <p:ph type="title"/>
          </p:nvPr>
        </p:nvSpPr>
        <p:spPr>
          <a:xfrm>
            <a:off x="838201" y="3998018"/>
            <a:ext cx="3981854" cy="2216513"/>
          </a:xfrm>
        </p:spPr>
        <p:txBody>
          <a:bodyPr>
            <a:normAutofit/>
          </a:bodyPr>
          <a:lstStyle/>
          <a:p>
            <a:r>
              <a:rPr lang="en-PH"/>
              <a:t>Creating a Class (example)</a:t>
            </a:r>
            <a:endParaRPr lang="en-US"/>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26A3B1E-FDA1-4E14-820C-0830DC9B2498}"/>
              </a:ext>
            </a:extLst>
          </p:cNvPr>
          <p:cNvPicPr>
            <a:picLocks noChangeAspect="1"/>
          </p:cNvPicPr>
          <p:nvPr/>
        </p:nvPicPr>
        <p:blipFill>
          <a:blip r:embed="rId2"/>
          <a:stretch>
            <a:fillRect/>
          </a:stretch>
        </p:blipFill>
        <p:spPr>
          <a:xfrm>
            <a:off x="1042456" y="704504"/>
            <a:ext cx="10107088"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93820A82-6C85-48D2-A84B-2B4EFC7A1320}"/>
              </a:ext>
            </a:extLst>
          </p:cNvPr>
          <p:cNvSpPr>
            <a:spLocks noGrp="1"/>
          </p:cNvSpPr>
          <p:nvPr>
            <p:ph idx="1"/>
          </p:nvPr>
        </p:nvSpPr>
        <p:spPr>
          <a:xfrm>
            <a:off x="4970835" y="3998019"/>
            <a:ext cx="6382966" cy="2216512"/>
          </a:xfrm>
        </p:spPr>
        <p:txBody>
          <a:bodyPr>
            <a:normAutofit/>
          </a:bodyPr>
          <a:lstStyle/>
          <a:p>
            <a:r>
              <a:rPr lang="en-US" sz="2400"/>
              <a:t>Assigning </a:t>
            </a:r>
            <a:r>
              <a:rPr lang="en-PH" sz="2400" b="1" i="1"/>
              <a:t>private access</a:t>
            </a:r>
            <a:r>
              <a:rPr lang="en-PH" sz="2400"/>
              <a:t> to a field means that no other classes can access the field’s values, and only methods of the same class are allowed to set, get, or otherwise use private </a:t>
            </a:r>
            <a:r>
              <a:rPr lang="en-US" sz="2400"/>
              <a:t>variables.</a:t>
            </a:r>
          </a:p>
          <a:p>
            <a:r>
              <a:rPr lang="en-PH" sz="2400"/>
              <a:t>The principle used in creating private access is sometimes called </a:t>
            </a:r>
            <a:r>
              <a:rPr lang="en-US" sz="2400" b="1" i="1"/>
              <a:t>information hiding</a:t>
            </a:r>
          </a:p>
          <a:p>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3652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0649D9-9BEC-4F48-BB5B-57B87ABF6B7F}"/>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Write the Source Code </a:t>
            </a:r>
          </a:p>
        </p:txBody>
      </p:sp>
      <p:pic>
        <p:nvPicPr>
          <p:cNvPr id="5" name="Content Placeholder 4" descr="A close up of a sign&#10;&#10;Description automatically generated">
            <a:extLst>
              <a:ext uri="{FF2B5EF4-FFF2-40B4-BE49-F238E27FC236}">
                <a16:creationId xmlns:a16="http://schemas.microsoft.com/office/drawing/2014/main" id="{31607533-C0F7-484C-87CB-F3B71833D0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94" r="-1" b="8949"/>
          <a:stretch/>
        </p:blipFill>
        <p:spPr>
          <a:xfrm>
            <a:off x="838200" y="1845426"/>
            <a:ext cx="10512547" cy="4450303"/>
          </a:xfrm>
          <a:prstGeom prst="rect">
            <a:avLst/>
          </a:prstGeom>
        </p:spPr>
      </p:pic>
    </p:spTree>
    <p:extLst>
      <p:ext uri="{BB962C8B-B14F-4D97-AF65-F5344CB8AC3E}">
        <p14:creationId xmlns:p14="http://schemas.microsoft.com/office/powerpoint/2010/main" val="66864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Content Placeholder 5" descr="A screenshot of a cell phone&#10;&#10;Description automatically generated">
            <a:extLst>
              <a:ext uri="{FF2B5EF4-FFF2-40B4-BE49-F238E27FC236}">
                <a16:creationId xmlns:a16="http://schemas.microsoft.com/office/drawing/2014/main" id="{4B62998F-FCD6-44C7-BD50-BA86C10BA10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4273"/>
          <a:stretch/>
        </p:blipFill>
        <p:spPr>
          <a:xfrm>
            <a:off x="20" y="-227318"/>
            <a:ext cx="12191980" cy="6856718"/>
          </a:xfrm>
          <a:prstGeom prst="rect">
            <a:avLst/>
          </a:prstGeom>
        </p:spPr>
      </p:pic>
    </p:spTree>
    <p:extLst>
      <p:ext uri="{BB962C8B-B14F-4D97-AF65-F5344CB8AC3E}">
        <p14:creationId xmlns:p14="http://schemas.microsoft.com/office/powerpoint/2010/main" val="20825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1043631" y="809898"/>
            <a:ext cx="9942716" cy="1554480"/>
          </a:xfrm>
        </p:spPr>
        <p:txBody>
          <a:bodyPr anchor="ctr">
            <a:normAutofit/>
          </a:bodyPr>
          <a:lstStyle/>
          <a:p>
            <a:r>
              <a:rPr lang="en-US" sz="4800" dirty="0">
                <a:latin typeface="Segoe UI" panose="020B0502040204020203" pitchFamily="34" charset="0"/>
                <a:cs typeface="Segoe UI" panose="020B0502040204020203" pitchFamily="34" charset="0"/>
              </a:rPr>
              <a:t>Advantages of OOP</a:t>
            </a:r>
          </a:p>
        </p:txBody>
      </p:sp>
      <p:sp>
        <p:nvSpPr>
          <p:cNvPr id="3" name="Content Placeholder 2">
            <a:extLst>
              <a:ext uri="{FF2B5EF4-FFF2-40B4-BE49-F238E27FC236}">
                <a16:creationId xmlns:a16="http://schemas.microsoft.com/office/drawing/2014/main" id="{D353B065-105A-4D9F-889B-C461B2BE8D0E}"/>
              </a:ext>
            </a:extLst>
          </p:cNvPr>
          <p:cNvSpPr>
            <a:spLocks noGrp="1"/>
          </p:cNvSpPr>
          <p:nvPr>
            <p:ph idx="1"/>
          </p:nvPr>
        </p:nvSpPr>
        <p:spPr>
          <a:xfrm>
            <a:off x="1045028" y="2730087"/>
            <a:ext cx="9941319" cy="3924986"/>
          </a:xfrm>
        </p:spPr>
        <p:txBody>
          <a:bodyPr anchor="ctr">
            <a:normAutofit/>
          </a:bodyPr>
          <a:lstStyle/>
          <a:p>
            <a:pPr>
              <a:spcBef>
                <a:spcPts val="600"/>
              </a:spcBef>
              <a:spcAft>
                <a:spcPts val="0"/>
              </a:spcAft>
              <a:buFont typeface="Wingdings" panose="05000000000000000000" pitchFamily="2" charset="2"/>
              <a:buChar char="q"/>
            </a:pPr>
            <a:r>
              <a:rPr lang="en-US" sz="2200" dirty="0">
                <a:latin typeface="Segoe UI" panose="020B0502040204020203" pitchFamily="34" charset="0"/>
                <a:cs typeface="Segoe UI" panose="020B0502040204020203" pitchFamily="34" charset="0"/>
              </a:rPr>
              <a:t>   OOP is faster and easier to execute.</a:t>
            </a:r>
          </a:p>
          <a:p>
            <a:pPr>
              <a:spcBef>
                <a:spcPts val="600"/>
              </a:spcBef>
              <a:spcAft>
                <a:spcPts val="0"/>
              </a:spcAft>
              <a:buFont typeface="Wingdings" panose="05000000000000000000" pitchFamily="2" charset="2"/>
              <a:buChar char="q"/>
            </a:pPr>
            <a:r>
              <a:rPr lang="en-US" sz="2200" dirty="0">
                <a:latin typeface="Segoe UI" panose="020B0502040204020203" pitchFamily="34" charset="0"/>
                <a:cs typeface="Segoe UI" panose="020B0502040204020203" pitchFamily="34" charset="0"/>
              </a:rPr>
              <a:t>   It provides clear structure for the programs.</a:t>
            </a:r>
          </a:p>
          <a:p>
            <a:pPr>
              <a:spcBef>
                <a:spcPts val="600"/>
              </a:spcBef>
              <a:spcAft>
                <a:spcPts val="0"/>
              </a:spcAft>
              <a:buFont typeface="Wingdings" panose="05000000000000000000" pitchFamily="2" charset="2"/>
              <a:buChar char="q"/>
            </a:pPr>
            <a:r>
              <a:rPr lang="en-US" sz="2200" dirty="0">
                <a:latin typeface="Segoe UI" panose="020B0502040204020203" pitchFamily="34" charset="0"/>
                <a:cs typeface="Segoe UI" panose="020B0502040204020203" pitchFamily="34" charset="0"/>
              </a:rPr>
              <a:t>   Help us to keep the Java code </a:t>
            </a:r>
            <a:r>
              <a:rPr lang="en-US" sz="2200" b="1" dirty="0">
                <a:latin typeface="Segoe UI" panose="020B0502040204020203" pitchFamily="34" charset="0"/>
                <a:cs typeface="Segoe UI" panose="020B0502040204020203" pitchFamily="34" charset="0"/>
              </a:rPr>
              <a:t>DRY “Don’t Repeat Yourself”</a:t>
            </a:r>
            <a:r>
              <a:rPr lang="en-US" sz="2200" dirty="0">
                <a:latin typeface="Segoe UI" panose="020B0502040204020203" pitchFamily="34" charset="0"/>
                <a:cs typeface="Segoe UI" panose="020B0502040204020203" pitchFamily="34" charset="0"/>
              </a:rPr>
              <a:t>,</a:t>
            </a:r>
            <a:r>
              <a:rPr lang="en-US" sz="2200" b="1"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and makes the code easier to maintain, modify and debug.</a:t>
            </a:r>
          </a:p>
          <a:p>
            <a:pPr marL="0" indent="0">
              <a:spcBef>
                <a:spcPts val="600"/>
              </a:spcBef>
              <a:spcAft>
                <a:spcPts val="0"/>
              </a:spcAft>
              <a:buNone/>
            </a:pPr>
            <a:r>
              <a:rPr lang="en-US" sz="2200" b="1" dirty="0">
                <a:latin typeface="Segoe UI" panose="020B0502040204020203" pitchFamily="34" charset="0"/>
                <a:cs typeface="Segoe UI" panose="020B0502040204020203" pitchFamily="34" charset="0"/>
              </a:rPr>
              <a:t>Note: </a:t>
            </a:r>
            <a:r>
              <a:rPr lang="en-US" sz="2200" dirty="0">
                <a:latin typeface="Segoe UI" panose="020B0502040204020203" pitchFamily="34" charset="0"/>
                <a:cs typeface="Segoe UI" panose="020B0502040204020203" pitchFamily="34" charset="0"/>
              </a:rPr>
              <a:t>The “Don’t Repeat Yourself (DRY)” principle is about reducing the repetition of code. You should extract out the codes that are common for the application and place them at a single place and reuse them instead of repeating it.</a:t>
            </a:r>
          </a:p>
          <a:p>
            <a:pPr marL="0" indent="0">
              <a:spcBef>
                <a:spcPts val="600"/>
              </a:spcBef>
              <a:spcAft>
                <a:spcPts val="0"/>
              </a:spcAft>
              <a:buNone/>
            </a:pPr>
            <a:endParaRPr lang="en-US" sz="2200" dirty="0">
              <a:latin typeface="Segoe UI" panose="020B0502040204020203" pitchFamily="34" charset="0"/>
              <a:cs typeface="Segoe UI" panose="020B0502040204020203" pitchFamily="34" charset="0"/>
            </a:endParaRPr>
          </a:p>
          <a:p>
            <a:pPr>
              <a:spcBef>
                <a:spcPts val="600"/>
              </a:spcBef>
              <a:spcAft>
                <a:spcPts val="0"/>
              </a:spcAft>
              <a:buFont typeface="Wingdings" panose="05000000000000000000" pitchFamily="2" charset="2"/>
              <a:buChar char="q"/>
            </a:pPr>
            <a:r>
              <a:rPr lang="en-US" sz="2200" dirty="0">
                <a:latin typeface="Segoe UI" panose="020B0502040204020203" pitchFamily="34" charset="0"/>
                <a:cs typeface="Segoe UI" panose="020B0502040204020203" pitchFamily="34" charset="0"/>
              </a:rPr>
              <a:t>   OOP makes it possible to create full reusable applications with less code and shorter development time.</a:t>
            </a:r>
          </a:p>
          <a:p>
            <a:pPr marL="0" indent="0">
              <a:buNone/>
            </a:pPr>
            <a:endParaRPr lang="en-US" sz="2200" dirty="0">
              <a:latin typeface="Segoe UI" panose="020B0502040204020203" pitchFamily="34"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07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26C11-2B90-47C8-93CF-15A71B8C975A}"/>
              </a:ext>
            </a:extLst>
          </p:cNvPr>
          <p:cNvSpPr>
            <a:spLocks noGrp="1"/>
          </p:cNvSpPr>
          <p:nvPr>
            <p:ph type="title"/>
          </p:nvPr>
        </p:nvSpPr>
        <p:spPr>
          <a:xfrm>
            <a:off x="630936" y="640080"/>
            <a:ext cx="4818888" cy="1481328"/>
          </a:xfrm>
        </p:spPr>
        <p:txBody>
          <a:bodyPr anchor="b">
            <a:normAutofit/>
          </a:bodyPr>
          <a:lstStyle/>
          <a:p>
            <a:r>
              <a:rPr lang="en-US" sz="3400" b="1"/>
              <a:t>Object-Oriented Programming Languages</a:t>
            </a:r>
          </a:p>
        </p:txBody>
      </p:sp>
      <p:sp>
        <p:nvSpPr>
          <p:cNvPr id="103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8473D-2218-488E-A779-17A34C102508}"/>
              </a:ext>
            </a:extLst>
          </p:cNvPr>
          <p:cNvSpPr>
            <a:spLocks noGrp="1"/>
          </p:cNvSpPr>
          <p:nvPr>
            <p:ph idx="1"/>
          </p:nvPr>
        </p:nvSpPr>
        <p:spPr>
          <a:xfrm>
            <a:off x="630936" y="2660904"/>
            <a:ext cx="4818888" cy="3547872"/>
          </a:xfrm>
        </p:spPr>
        <p:txBody>
          <a:bodyPr anchor="t">
            <a:normAutofit/>
          </a:bodyPr>
          <a:lstStyle/>
          <a:p>
            <a:r>
              <a:rPr lang="en-PH" sz="2200"/>
              <a:t>The basic unit of OOP is a </a:t>
            </a:r>
            <a:r>
              <a:rPr lang="en-PH" sz="2200" i="1"/>
              <a:t>class</a:t>
            </a:r>
            <a:r>
              <a:rPr lang="en-PH" sz="2200"/>
              <a:t>, which encapsulates both the </a:t>
            </a:r>
            <a:r>
              <a:rPr lang="en-PH" sz="2200" i="1"/>
              <a:t>static properties</a:t>
            </a:r>
            <a:r>
              <a:rPr lang="en-PH" sz="2200"/>
              <a:t> and </a:t>
            </a:r>
            <a:r>
              <a:rPr lang="en-PH" sz="2200" i="1"/>
              <a:t>dynamic operations</a:t>
            </a:r>
            <a:r>
              <a:rPr lang="en-PH" sz="2200"/>
              <a:t> within a "box" and specifies the public interface for using these boxes. </a:t>
            </a:r>
            <a:endParaRPr lang="en-US" sz="2200"/>
          </a:p>
        </p:txBody>
      </p:sp>
      <p:pic>
        <p:nvPicPr>
          <p:cNvPr id="1026" name="Picture 2">
            <a:extLst>
              <a:ext uri="{FF2B5EF4-FFF2-40B4-BE49-F238E27FC236}">
                <a16:creationId xmlns:a16="http://schemas.microsoft.com/office/drawing/2014/main" id="{650DEFAF-9CF9-4578-929B-6495E8FC14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648240"/>
            <a:ext cx="5458968" cy="356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73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BB3D15-829A-451C-80E4-F4845B6E5C1E}"/>
              </a:ext>
            </a:extLst>
          </p:cNvPr>
          <p:cNvSpPr>
            <a:spLocks noGrp="1"/>
          </p:cNvSpPr>
          <p:nvPr>
            <p:ph type="title"/>
          </p:nvPr>
        </p:nvSpPr>
        <p:spPr>
          <a:xfrm>
            <a:off x="808638" y="386930"/>
            <a:ext cx="11078562" cy="1188950"/>
          </a:xfrm>
        </p:spPr>
        <p:txBody>
          <a:bodyPr anchor="b">
            <a:normAutofit/>
          </a:bodyPr>
          <a:lstStyle/>
          <a:p>
            <a:r>
              <a:rPr lang="en-US" sz="4800" dirty="0">
                <a:latin typeface="Segoe UI" panose="020B0502040204020203" pitchFamily="34" charset="0"/>
                <a:cs typeface="Segoe UI" panose="020B0502040204020203" pitchFamily="34" charset="0"/>
              </a:rPr>
              <a:t>What are Classes and Objects?</a:t>
            </a:r>
            <a:endParaRPr lang="en-US" sz="48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658610-0160-4A1E-9862-BA2427037A68}"/>
              </a:ext>
            </a:extLst>
          </p:cNvPr>
          <p:cNvSpPr>
            <a:spLocks noGrp="1"/>
          </p:cNvSpPr>
          <p:nvPr>
            <p:ph idx="1"/>
          </p:nvPr>
        </p:nvSpPr>
        <p:spPr>
          <a:xfrm>
            <a:off x="902113" y="2473161"/>
            <a:ext cx="10143668" cy="3358679"/>
          </a:xfrm>
        </p:spPr>
        <p:txBody>
          <a:bodyPr anchor="ctr">
            <a:normAutofit/>
          </a:bodyPr>
          <a:lstStyle/>
          <a:p>
            <a:pPr marL="0" indent="0">
              <a:lnSpc>
                <a:spcPct val="150000"/>
              </a:lnSpc>
              <a:spcBef>
                <a:spcPts val="0"/>
              </a:spcBef>
              <a:spcAft>
                <a:spcPts val="0"/>
              </a:spcAft>
              <a:buNone/>
              <a:tabLst>
                <a:tab pos="512763" algn="l"/>
              </a:tabLst>
            </a:pPr>
            <a:r>
              <a:rPr lang="en-US" sz="2400" dirty="0">
                <a:latin typeface="Segoe UI" panose="020B0502040204020203" pitchFamily="34" charset="0"/>
                <a:cs typeface="Segoe UI" panose="020B0502040204020203" pitchFamily="34" charset="0"/>
              </a:rPr>
              <a:t>Classes and objects are the two main aspects of object-oriented programming.</a:t>
            </a:r>
          </a:p>
          <a:p>
            <a:pPr marL="0" indent="0">
              <a:lnSpc>
                <a:spcPct val="150000"/>
              </a:lnSpc>
              <a:spcBef>
                <a:spcPts val="0"/>
              </a:spcBef>
              <a:spcAft>
                <a:spcPts val="0"/>
              </a:spcAft>
              <a:buNone/>
              <a:tabLst>
                <a:tab pos="512763" algn="l"/>
              </a:tabLst>
            </a:pPr>
            <a:endParaRPr lang="en-US" sz="2400" dirty="0">
              <a:latin typeface="Segoe UI" panose="020B0502040204020203" pitchFamily="34" charset="0"/>
              <a:cs typeface="Segoe UI" panose="020B0502040204020203" pitchFamily="34" charset="0"/>
            </a:endParaRPr>
          </a:p>
          <a:p>
            <a:pPr marL="0" indent="0">
              <a:lnSpc>
                <a:spcPct val="170000"/>
              </a:lnSpc>
              <a:spcBef>
                <a:spcPts val="0"/>
              </a:spcBef>
              <a:spcAft>
                <a:spcPts val="0"/>
              </a:spcAft>
              <a:buNone/>
              <a:tabLst>
                <a:tab pos="512763" algn="l"/>
              </a:tabLst>
            </a:pPr>
            <a:r>
              <a:rPr lang="en-US" sz="2400" dirty="0">
                <a:latin typeface="Segoe UI" panose="020B0502040204020203" pitchFamily="34" charset="0"/>
                <a:cs typeface="Segoe UI" panose="020B0502040204020203" pitchFamily="34" charset="0"/>
              </a:rPr>
              <a:t>Look at the following illustration shown in the next slides to see the difference between class and objects.</a:t>
            </a:r>
          </a:p>
          <a:p>
            <a:pPr marL="0" indent="0">
              <a:lnSpc>
                <a:spcPct val="150000"/>
              </a:lnSpc>
              <a:spcBef>
                <a:spcPts val="0"/>
              </a:spcBef>
              <a:spcAft>
                <a:spcPts val="0"/>
              </a:spcAft>
              <a:buNone/>
              <a:tabLst>
                <a:tab pos="512763" algn="l"/>
              </a:tabLst>
            </a:pPr>
            <a:endParaRPr lang="en-US" sz="2400" dirty="0">
              <a:latin typeface="Segoe UI" panose="020B0502040204020203" pitchFamily="34" charset="0"/>
              <a:cs typeface="Segoe UI" panose="020B0502040204020203" pitchFamily="34" charset="0"/>
            </a:endParaRPr>
          </a:p>
          <a:p>
            <a:pPr marL="0" indent="0">
              <a:buNone/>
            </a:pPr>
            <a:endParaRPr lang="en-US" sz="2400" dirty="0"/>
          </a:p>
        </p:txBody>
      </p:sp>
    </p:spTree>
    <p:extLst>
      <p:ext uri="{BB962C8B-B14F-4D97-AF65-F5344CB8AC3E}">
        <p14:creationId xmlns:p14="http://schemas.microsoft.com/office/powerpoint/2010/main" val="108728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D5BF18-7B7B-4C3A-9EF9-CADFE7F0FCFA}"/>
              </a:ext>
            </a:extLst>
          </p:cNvPr>
          <p:cNvSpPr>
            <a:spLocks noGrp="1"/>
          </p:cNvSpPr>
          <p:nvPr>
            <p:ph type="title"/>
          </p:nvPr>
        </p:nvSpPr>
        <p:spPr>
          <a:xfrm>
            <a:off x="630936" y="640823"/>
            <a:ext cx="3419856" cy="5583148"/>
          </a:xfrm>
        </p:spPr>
        <p:txBody>
          <a:bodyPr anchor="ctr">
            <a:normAutofit/>
          </a:bodyPr>
          <a:lstStyle/>
          <a:p>
            <a:r>
              <a:rPr lang="en-US" sz="5400">
                <a:latin typeface="Segoe UI" panose="020B0502040204020203" pitchFamily="34" charset="0"/>
                <a:cs typeface="Segoe UI" panose="020B0502040204020203" pitchFamily="34" charset="0"/>
              </a:rPr>
              <a:t>Classes and Objects</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980698"/>
            <a:ext cx="6894576" cy="3214107"/>
          </a:xfrm>
          <a:prstGeom prst="rect">
            <a:avLst/>
          </a:prstGeom>
        </p:spPr>
      </p:pic>
    </p:spTree>
    <p:extLst>
      <p:ext uri="{BB962C8B-B14F-4D97-AF65-F5344CB8AC3E}">
        <p14:creationId xmlns:p14="http://schemas.microsoft.com/office/powerpoint/2010/main" val="3116719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5C597E978DCE4EBD2219661CA6DB1E" ma:contentTypeVersion="4" ma:contentTypeDescription="Create a new document." ma:contentTypeScope="" ma:versionID="ef82b8649a23e6e31b4e4276e00e29b3">
  <xsd:schema xmlns:xsd="http://www.w3.org/2001/XMLSchema" xmlns:xs="http://www.w3.org/2001/XMLSchema" xmlns:p="http://schemas.microsoft.com/office/2006/metadata/properties" xmlns:ns2="cbe6cbf4-c42b-4743-b9b1-0a72e659581f" targetNamespace="http://schemas.microsoft.com/office/2006/metadata/properties" ma:root="true" ma:fieldsID="5d86933ea8eb553a14d4cb58a62c115c" ns2:_="">
    <xsd:import namespace="cbe6cbf4-c42b-4743-b9b1-0a72e65958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e6cbf4-c42b-4743-b9b1-0a72e65958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3AF9AA-15C0-4EA9-87FA-7AAD3C767FCD}">
  <ds:schemaRefs>
    <ds:schemaRef ds:uri="19562b77-b16a-41b4-869d-5932a8ef8dc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CDA92A9-C160-457F-91B1-5147A7818808}"/>
</file>

<file path=customXml/itemProps3.xml><?xml version="1.0" encoding="utf-8"?>
<ds:datastoreItem xmlns:ds="http://schemas.openxmlformats.org/officeDocument/2006/customXml" ds:itemID="{F613FBAD-5C3D-485E-BDF7-48D2760BF3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910</TotalTime>
  <Words>1353</Words>
  <Application>Microsoft Office PowerPoint</Application>
  <PresentationFormat>Widescreen</PresentationFormat>
  <Paragraphs>239</Paragraphs>
  <Slides>36</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Calibri</vt:lpstr>
      <vt:lpstr>Calibri Light</vt:lpstr>
      <vt:lpstr>Courier New</vt:lpstr>
      <vt:lpstr>Segoe UI</vt:lpstr>
      <vt:lpstr>Wingdings</vt:lpstr>
      <vt:lpstr>Office Theme</vt:lpstr>
      <vt:lpstr>1_Office Theme</vt:lpstr>
      <vt:lpstr>Introduction to Object-Oriented Programming</vt:lpstr>
      <vt:lpstr>What is OOP?</vt:lpstr>
      <vt:lpstr>PowerPoint Presentation</vt:lpstr>
      <vt:lpstr>Write the Source Code </vt:lpstr>
      <vt:lpstr>PowerPoint Presentation</vt:lpstr>
      <vt:lpstr>Advantages of OOP</vt:lpstr>
      <vt:lpstr>Object-Oriented Programming Languages</vt:lpstr>
      <vt:lpstr>What are Classes and Objects?</vt:lpstr>
      <vt:lpstr>Classes and Objects</vt:lpstr>
      <vt:lpstr>Classes and Objects</vt:lpstr>
      <vt:lpstr>Java – What are Classes and Objects?</vt:lpstr>
      <vt:lpstr>Java – What are Classes and Objects?</vt:lpstr>
      <vt:lpstr>Java – What are Classes and Objects?</vt:lpstr>
      <vt:lpstr>Classes and Objects (Real World)</vt:lpstr>
      <vt:lpstr>Representation in Code</vt:lpstr>
      <vt:lpstr>With objects and classes …</vt:lpstr>
      <vt:lpstr>Classes and Objects (Real World)</vt:lpstr>
      <vt:lpstr>PERSON</vt:lpstr>
      <vt:lpstr>Creating objects and classes</vt:lpstr>
      <vt:lpstr>PERSON</vt:lpstr>
      <vt:lpstr>PERSON</vt:lpstr>
      <vt:lpstr>PERSON</vt:lpstr>
      <vt:lpstr>PERSON</vt:lpstr>
      <vt:lpstr>PERSON</vt:lpstr>
      <vt:lpstr>PUBLIC x PRIVATE</vt:lpstr>
      <vt:lpstr>Object-Oriented Programming Languages</vt:lpstr>
      <vt:lpstr>Object-Oriented Programming Languages</vt:lpstr>
      <vt:lpstr>Benefits: </vt:lpstr>
      <vt:lpstr>Class and Instances</vt:lpstr>
      <vt:lpstr> A Class is a 3-Compartment Box Encapsulating Data and Operations</vt:lpstr>
      <vt:lpstr>Example</vt:lpstr>
      <vt:lpstr>Example</vt:lpstr>
      <vt:lpstr>Creating a Class</vt:lpstr>
      <vt:lpstr>Creating a Class</vt:lpstr>
      <vt:lpstr>Creating a Class (example)</vt:lpstr>
      <vt:lpstr>Creating a Class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and Social Media</dc:title>
  <dc:creator>Manolito V. Octaviano</dc:creator>
  <cp:lastModifiedBy>JAY ABALETA</cp:lastModifiedBy>
  <cp:revision>21</cp:revision>
  <dcterms:created xsi:type="dcterms:W3CDTF">2019-06-11T03:03:23Z</dcterms:created>
  <dcterms:modified xsi:type="dcterms:W3CDTF">2024-01-27T13:12:19Z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0x0101007D5C597E978DCE4EBD2219661CA6DB1E</vt:lpwstr>
  </property>
  <property fmtid="{D5CDD505-2E9C-101B-9397-08002B2CF9AE}" pid="3" name="Order">
    <vt:r8>500500</vt:r8>
  </property>
  <property fmtid="{D5CDD505-2E9C-101B-9397-08002B2CF9AE}" pid="4" name="ComplianceAssetId">
    <vt:lpwstr/>
  </property>
</Properties>
</file>