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5" r:id="rId4"/>
  </p:sldMasterIdLst>
  <p:notesMasterIdLst>
    <p:notesMasterId r:id="rId15"/>
  </p:notesMasterIdLst>
  <p:sldIdLst>
    <p:sldId id="256" r:id="rId5"/>
    <p:sldId id="257" r:id="rId6"/>
    <p:sldId id="261" r:id="rId7"/>
    <p:sldId id="291" r:id="rId8"/>
    <p:sldId id="263" r:id="rId9"/>
    <p:sldId id="289" r:id="rId10"/>
    <p:sldId id="264" r:id="rId11"/>
    <p:sldId id="292" r:id="rId12"/>
    <p:sldId id="282" r:id="rId13"/>
    <p:sldId id="26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D5FF"/>
    <a:srgbClr val="FF9933"/>
    <a:srgbClr val="976047"/>
    <a:srgbClr val="D09F6E"/>
    <a:srgbClr val="003635"/>
    <a:srgbClr val="008A3E"/>
    <a:srgbClr val="9EFF29"/>
    <a:srgbClr val="600000"/>
    <a:srgbClr val="719DFF"/>
    <a:srgbClr val="81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3400" autoAdjust="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572"/>
    </p:cViewPr>
  </p:outlin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4861-533A-F792-D429-397E6543D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4AE46-D70C-7A32-7334-F14268B8B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C836-D0B4-B49A-E868-F57A607E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F6C3-FD96-E29C-4E68-EE6C1C84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00D9A-7A9F-18D5-9558-C0F7BD8D4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82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3D973-123C-89E4-F706-BCF2DCA2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87084-7B2F-20F6-2C15-BE9B4447D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B06E5-9DE1-7AC0-466B-4FA958786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0C324-C89D-D85C-F807-A3BC6FA0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E0432-9F22-7661-471E-416304F0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7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E80527-C5B7-E053-3A41-8426594C9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7024A1-DD4A-2563-1ABD-D8D17C695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5FD5-3DBF-51DF-5AB8-9CC6F3DF8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C1758-DE67-5131-2BC1-CC5CF1AD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A2078-9655-E9C9-3EA9-D7100C89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D9194E7A-6361-7984-6834-0C22C48180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079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0173-841D-211A-8E8E-399DC449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B7D6C-25F2-F631-E1C9-ED18D2418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D1FF-DDB0-5070-9360-265DA84F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5120A-6D6C-46F3-71F7-50105AA6A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5C1BC-6837-0636-7CE9-FDA2D47F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199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C8F3-9D9D-0635-A778-7A2BABB79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894374-CA8D-8307-C011-3EE1302FE3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9A5A7-C27D-C0A7-37D9-D95892144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4FFCE-F4CB-B582-8370-E386988D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10933-D4F2-6FF2-E517-97C14418B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791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E118-7CAE-6A9E-E5A0-52D7E0568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55BD-E7EF-C34F-C710-6342984CD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4F8B33-6E59-4441-84A9-19DCAD457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22AFD-CBA1-628A-76B2-F33689FC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EEA00-56EE-53D3-8C0A-70A29D3A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ED7F3-5FAA-4A71-2727-5DB188E7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7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C4B03-E8E4-34B0-3F37-D70D1451E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80D9D-0967-746A-3147-CCA3839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CB29F-CD4F-FAE0-874D-549F6B68A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E6CE48-0853-1A64-6416-5D7474B26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9B22C-4C4A-8F2A-C910-6A2C5F452C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B10206-91CC-004B-FC7C-6D88166D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770E6-9BB6-6BB0-EFBB-198A1D899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4D9DD5-254C-00D1-813F-F4A823D47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2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E172-6575-8725-94E3-BA28DA8C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52212-1AFC-AEC6-12CB-F00F0819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899C3-54A2-5F4B-20F1-CE51058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0F357-4CF5-2652-2417-88F8BFC5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4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66093E-8E0D-F417-91AC-80829177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1589DF-87F8-9476-7F7A-036B13AB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75C6B-5C5A-06F4-5023-5E959627A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67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3AA6-84C7-6E29-EDE5-CD4640137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2328C-EF32-2022-DB55-D3648A10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2A85E-727B-067A-E37F-E04ED499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DED4-AB1F-F57C-94AB-A79ED2C2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4F1C2-C8C5-14C3-B27C-467178128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BA2FD-2138-CCC5-D67C-03F758A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97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B186-CAAA-2187-CA8C-C21F09650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8853E-63A8-C719-7D65-EE7FAB5927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EB355-7351-8D7A-04BB-D660BFCFB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9F516-3372-CFB4-C1EF-1EA4D9D2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F7F17-94BE-2F16-261F-EB7939E96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7C87B-36A7-BD8B-AC02-173909E34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239A51-7408-B003-8BC7-4EF4BA2B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A12E1-81A3-F8FD-4D5C-6A67B387F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E03C6-B973-B736-5B79-6E04BA741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B83BE-8069-38AF-05DC-0CBBC2F8B5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6F786-AB8F-4C12-49AE-119825C73A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24C8F-F580-5E48-A134-749D3B979F9D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81614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51435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499711"/>
            <a:ext cx="6858000" cy="2073021"/>
          </a:xfrm>
        </p:spPr>
        <p:txBody>
          <a:bodyPr anchor="ctr">
            <a:normAutofit/>
          </a:bodyPr>
          <a:lstStyle/>
          <a:p>
            <a:pPr marL="298450" marR="0" indent="-228600">
              <a:spcBef>
                <a:spcPts val="0"/>
              </a:spcBef>
              <a:spcAft>
                <a:spcPts val="0"/>
              </a:spcAft>
            </a:pPr>
            <a:r>
              <a:rPr lang="en-US" sz="5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Hexadecimal arithmetic</a:t>
            </a:r>
            <a:endParaRPr lang="en-US" sz="54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4233862"/>
            <a:ext cx="6193632" cy="473869"/>
          </a:xfrm>
        </p:spPr>
        <p:txBody>
          <a:bodyPr anchor="ctr">
            <a:normAutofit/>
          </a:bodyPr>
          <a:lstStyle/>
          <a:p>
            <a:pPr algn="just"/>
            <a:r>
              <a:rPr lang="en-US" sz="2100" dirty="0"/>
              <a:t>Lecturer: Jay A. Abaleta</a:t>
            </a:r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4143589"/>
            <a:ext cx="3566160" cy="205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7" y="452458"/>
            <a:ext cx="8229599" cy="641277"/>
          </a:xfrm>
        </p:spPr>
        <p:txBody>
          <a:bodyPr>
            <a:normAutofit/>
          </a:bodyPr>
          <a:lstStyle/>
          <a:p>
            <a:r>
              <a:rPr lang="en-US" dirty="0"/>
              <a:t>The Hexadecimal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effectLst/>
                <a:latin typeface="arial" panose="020B0604020202020204" pitchFamily="34" charset="0"/>
              </a:rPr>
              <a:t>To solve division examples you must know how to perform multiplication on octal numbers.</a:t>
            </a:r>
          </a:p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</a:rPr>
              <a:t>Example: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B8634B-8BB0-55D4-81D4-0315E80C5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42" y="1978721"/>
            <a:ext cx="5690507" cy="279238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06EA43-533F-A439-6672-80775D67224D}"/>
              </a:ext>
            </a:extLst>
          </p:cNvPr>
          <p:cNvSpPr/>
          <p:nvPr/>
        </p:nvSpPr>
        <p:spPr>
          <a:xfrm>
            <a:off x="863622" y="2676293"/>
            <a:ext cx="2929054" cy="20948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Decimal - 11(B)*3 = 33</a:t>
            </a:r>
          </a:p>
          <a:p>
            <a:pPr algn="ctr"/>
            <a:r>
              <a:rPr lang="en-US" dirty="0"/>
              <a:t>33/16 = Q2,R1= S21</a:t>
            </a:r>
          </a:p>
          <a:p>
            <a:pPr algn="ctr"/>
            <a:r>
              <a:rPr lang="en-US" dirty="0"/>
              <a:t>11(B)*6 = 66</a:t>
            </a:r>
          </a:p>
          <a:p>
            <a:pPr algn="ctr"/>
            <a:r>
              <a:rPr lang="en-US" dirty="0"/>
              <a:t>66/16 = Q4,R2, S42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1499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Hexadecimal Number System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/>
              <a:t>Uses 10 digits and 6 letters, 0,1,2,3,4,5,6,7,8,9,A,B,C,D,E,F.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/>
              <a:t>Letters represents numbers starting from 10. A = 10, B = 11, C = 12, D = 13, E = 14, F = 15.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/>
              <a:t>Also called base 16 number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/>
              <a:t>Each position in a hexadecimal number represents a 0 power of the base (16). Example − 16</a:t>
            </a:r>
            <a:r>
              <a:rPr lang="en-US" sz="1900" baseline="30000"/>
              <a:t>0</a:t>
            </a:r>
            <a:endParaRPr lang="en-US" sz="1900"/>
          </a:p>
          <a:p>
            <a:pPr>
              <a:buFont typeface="Wingdings" panose="05000000000000000000" pitchFamily="2" charset="2"/>
              <a:buChar char="Ø"/>
            </a:pPr>
            <a:r>
              <a:rPr lang="en-US" sz="1900"/>
              <a:t>Last position in a hexadecimal number represents an x power of the base (16). Example − 16</a:t>
            </a:r>
            <a:r>
              <a:rPr lang="en-US" sz="1900" baseline="30000"/>
              <a:t>x</a:t>
            </a:r>
            <a:r>
              <a:rPr lang="en-US" sz="1900"/>
              <a:t> where x represents the last position - 1.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7" y="452458"/>
            <a:ext cx="8259098" cy="641277"/>
          </a:xfrm>
        </p:spPr>
        <p:txBody>
          <a:bodyPr>
            <a:normAutofit/>
          </a:bodyPr>
          <a:lstStyle/>
          <a:p>
            <a:r>
              <a:rPr lang="en-US" dirty="0"/>
              <a:t>The Hexadecimal Addition 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78C8C-5BBC-EE83-4560-3E8DDD36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590858-2DAC-0C58-2088-4E8FB29B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67" y="1034880"/>
            <a:ext cx="9093440" cy="40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357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181595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9144001" cy="118073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186028"/>
            <a:ext cx="5297791" cy="869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Hexadecimal Addition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FF5270-05AC-7D61-EA67-CB80AEF90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4920" y="1474719"/>
            <a:ext cx="8194158" cy="238360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6909AF-F38B-8E5D-0E2D-C0AF90B8BBE8}"/>
              </a:ext>
            </a:extLst>
          </p:cNvPr>
          <p:cNvSpPr/>
          <p:nvPr/>
        </p:nvSpPr>
        <p:spPr>
          <a:xfrm>
            <a:off x="1747023" y="3077737"/>
            <a:ext cx="3040566" cy="1716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6+3 = 9</a:t>
            </a:r>
          </a:p>
          <a:p>
            <a:pPr algn="ctr"/>
            <a:r>
              <a:rPr lang="en-US" dirty="0"/>
              <a:t>10+11 = 21</a:t>
            </a:r>
          </a:p>
          <a:p>
            <a:pPr algn="ctr"/>
            <a:r>
              <a:rPr lang="en-US" dirty="0"/>
              <a:t>21/16 =Q-1 R-5</a:t>
            </a:r>
          </a:p>
          <a:p>
            <a:pPr algn="ctr"/>
            <a:r>
              <a:rPr lang="en-US" dirty="0"/>
              <a:t>1+4+1 = 6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68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17144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262647"/>
            <a:ext cx="3485178" cy="1218390"/>
          </a:xfrm>
        </p:spPr>
        <p:txBody>
          <a:bodyPr anchor="ctr">
            <a:normAutofit/>
          </a:bodyPr>
          <a:lstStyle/>
          <a:p>
            <a:r>
              <a:rPr lang="en-US" sz="3000"/>
              <a:t>The Hexadecimal Subtraction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057400"/>
            <a:ext cx="3485179" cy="2709861"/>
          </a:xfrm>
        </p:spPr>
        <p:txBody>
          <a:bodyPr anchor="ctr">
            <a:normAutofit/>
          </a:bodyPr>
          <a:lstStyle/>
          <a:p>
            <a:r>
              <a:rPr lang="en-US" sz="1500"/>
              <a:t>The subtraction of hexadecimal numbers follow the same rules as the subtraction of numbers in any other number system. </a:t>
            </a:r>
          </a:p>
          <a:p>
            <a:r>
              <a:rPr lang="en-US" sz="1500"/>
              <a:t>The only variation is in borrowed number.</a:t>
            </a:r>
            <a:endParaRPr lang="en-US" sz="1500" b="1"/>
          </a:p>
        </p:txBody>
      </p:sp>
      <p:pic>
        <p:nvPicPr>
          <p:cNvPr id="15" name="Picture 4" descr="Toy plastic numbers">
            <a:extLst>
              <a:ext uri="{FF2B5EF4-FFF2-40B4-BE49-F238E27FC236}">
                <a16:creationId xmlns:a16="http://schemas.microsoft.com/office/drawing/2014/main" id="{4E03409E-6A63-8D37-A704-C67DA16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20" r="23380"/>
          <a:stretch/>
        </p:blipFill>
        <p:spPr>
          <a:xfrm>
            <a:off x="4572000" y="10"/>
            <a:ext cx="4577118" cy="514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8814"/>
            <a:ext cx="9144000" cy="5524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482600"/>
            <a:ext cx="8408193" cy="55862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Hexadecimal Subtraction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85EAEF-BD03-A98F-D74D-62206173A6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600" y="1524073"/>
            <a:ext cx="8178799" cy="2760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00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727" y="452458"/>
            <a:ext cx="8259098" cy="641277"/>
          </a:xfrm>
        </p:spPr>
        <p:txBody>
          <a:bodyPr>
            <a:normAutofit/>
          </a:bodyPr>
          <a:lstStyle/>
          <a:p>
            <a:r>
              <a:rPr lang="en-US" dirty="0"/>
              <a:t>The Hexadecimal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</a:rPr>
              <a:t>The multiplication process of Hexadecimal numbers are same as other number systems. You can verify your result by using this.</a:t>
            </a:r>
          </a:p>
          <a:p>
            <a:pPr mar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arial" panose="020B0604020202020204" pitchFamily="34" charset="0"/>
              </a:rPr>
              <a:t>The points you should keep in mind while multiplying hexadecimal numbers: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800" dirty="0"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If the sum exceeds 15 ( 0,1,2,3,4,5,6,7,8,9, A,B,C,D,E,F) you need to evaluate the equivalent hexadecimal value.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</a:rPr>
              <a:t>Divide the number by 16 and find its equivalent hexadecimal value. Quotient is going to be carry while remainder taken as sum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290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6171"/>
            <a:ext cx="8259098" cy="526568"/>
          </a:xfrm>
        </p:spPr>
        <p:txBody>
          <a:bodyPr>
            <a:normAutofit fontScale="90000"/>
          </a:bodyPr>
          <a:lstStyle/>
          <a:p>
            <a:r>
              <a:rPr lang="en-US" dirty="0"/>
              <a:t>The Hexadecimal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B0C848-E29D-1177-C2FA-85B83715A526}"/>
              </a:ext>
            </a:extLst>
          </p:cNvPr>
          <p:cNvGrpSpPr/>
          <p:nvPr/>
        </p:nvGrpSpPr>
        <p:grpSpPr>
          <a:xfrm>
            <a:off x="-89807" y="31669"/>
            <a:ext cx="9175080" cy="5059014"/>
            <a:chOff x="0" y="0"/>
            <a:chExt cx="5943600" cy="582295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F968A2-ADB4-572D-94DB-E1E721207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937000"/>
              <a:ext cx="5943600" cy="1885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B2EC40E-47FA-4EA2-A025-3C85DA7876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943600" cy="39751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51589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Background">
            <a:extLst>
              <a:ext uri="{FF2B5EF4-FFF2-40B4-BE49-F238E27FC236}">
                <a16:creationId xmlns:a16="http://schemas.microsoft.com/office/drawing/2014/main" id="{AA857166-A416-4C5E-8AA9-5D5D1E13D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3A48C6C-3CC4-4EE5-A773-EC1EB7F59C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0" y="0"/>
            <a:ext cx="3463118" cy="5143500"/>
          </a:xfrm>
          <a:prstGeom prst="rect">
            <a:avLst/>
          </a:prstGeom>
          <a:ln>
            <a:noFill/>
          </a:ln>
          <a:effectLst>
            <a:outerShdw blurRad="203200" dist="88900" dir="21540000" sx="94000" sy="94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30" y="0"/>
            <a:ext cx="3463118" cy="3852553"/>
          </a:xfrm>
          <a:prstGeom prst="rect">
            <a:avLst/>
          </a:prstGeom>
          <a:ln>
            <a:noFill/>
          </a:ln>
          <a:effectLst>
            <a:outerShdw blurRad="177800" dist="101600" dir="5400000" sx="97000" sy="97000" algn="t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347" y="188376"/>
            <a:ext cx="2611531" cy="12241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Hexadecimal Multiplication</a:t>
            </a:r>
          </a:p>
        </p:txBody>
      </p:sp>
      <p:pic>
        <p:nvPicPr>
          <p:cNvPr id="8" name="Content Placeholder 7" descr="A screenshot of a math task&#10;&#10;Description automatically generated">
            <a:extLst>
              <a:ext uri="{FF2B5EF4-FFF2-40B4-BE49-F238E27FC236}">
                <a16:creationId xmlns:a16="http://schemas.microsoft.com/office/drawing/2014/main" id="{279F587E-1A9A-4E65-BB91-6A7248B72D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328" y="463440"/>
            <a:ext cx="3737528" cy="42837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8358B87-65EA-EEB7-FB8C-13F86C73DEF0}"/>
              </a:ext>
            </a:extLst>
          </p:cNvPr>
          <p:cNvSpPr/>
          <p:nvPr/>
        </p:nvSpPr>
        <p:spPr>
          <a:xfrm>
            <a:off x="154280" y="1334696"/>
            <a:ext cx="3285316" cy="36204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A*5</a:t>
            </a:r>
          </a:p>
          <a:p>
            <a:pPr algn="ctr"/>
            <a:r>
              <a:rPr lang="en-US" dirty="0"/>
              <a:t>10*5=50</a:t>
            </a:r>
          </a:p>
          <a:p>
            <a:pPr algn="ctr"/>
            <a:r>
              <a:rPr lang="en-US" dirty="0"/>
              <a:t>50/16 Q3, R2, S2</a:t>
            </a:r>
          </a:p>
          <a:p>
            <a:pPr algn="ctr"/>
            <a:r>
              <a:rPr lang="en-US" dirty="0"/>
              <a:t>A*7</a:t>
            </a:r>
          </a:p>
          <a:p>
            <a:pPr algn="ctr"/>
            <a:r>
              <a:rPr lang="en-US" dirty="0"/>
              <a:t>10*7 =70</a:t>
            </a:r>
          </a:p>
          <a:p>
            <a:pPr algn="ctr"/>
            <a:r>
              <a:rPr lang="en-US" dirty="0"/>
              <a:t>70/16 = Q4, R6, S9</a:t>
            </a:r>
          </a:p>
          <a:p>
            <a:pPr algn="ctr"/>
            <a:r>
              <a:rPr lang="en-US" dirty="0"/>
              <a:t>13(D)*5=65</a:t>
            </a:r>
          </a:p>
          <a:p>
            <a:pPr algn="ctr"/>
            <a:r>
              <a:rPr lang="en-US" dirty="0"/>
              <a:t>65/16 = Q4, R1, S1</a:t>
            </a:r>
          </a:p>
          <a:p>
            <a:pPr algn="ctr"/>
            <a:r>
              <a:rPr lang="en-US" dirty="0"/>
              <a:t>13(D)*7 = 91</a:t>
            </a:r>
          </a:p>
          <a:p>
            <a:pPr algn="ctr"/>
            <a:r>
              <a:rPr lang="en-US" dirty="0"/>
              <a:t>91/16 = Q5, R=11(B),S-15(F)</a:t>
            </a:r>
          </a:p>
          <a:p>
            <a:pPr algn="ctr"/>
            <a:endParaRPr lang="en-US" dirty="0"/>
          </a:p>
          <a:p>
            <a:pPr algn="ctr"/>
            <a:endParaRPr lang="en-PH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6E44BF-AF21-8BC2-E0BC-F42D99BB703C}"/>
              </a:ext>
            </a:extLst>
          </p:cNvPr>
          <p:cNvCxnSpPr/>
          <p:nvPr/>
        </p:nvCxnSpPr>
        <p:spPr>
          <a:xfrm>
            <a:off x="4497659" y="1590907"/>
            <a:ext cx="788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67628D0-BC92-8CD1-DA55-E6FFDFAA170B}"/>
              </a:ext>
            </a:extLst>
          </p:cNvPr>
          <p:cNvCxnSpPr/>
          <p:nvPr/>
        </p:nvCxnSpPr>
        <p:spPr>
          <a:xfrm>
            <a:off x="4251139" y="2059259"/>
            <a:ext cx="103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A2E3E81B044E545AA174B0C1BFF8175" ma:contentTypeVersion="8" ma:contentTypeDescription="Create a new document." ma:contentTypeScope="" ma:versionID="8f406266e8bf0c6270217b06f025b008">
  <xsd:schema xmlns:xsd="http://www.w3.org/2001/XMLSchema" xmlns:xs="http://www.w3.org/2001/XMLSchema" xmlns:p="http://schemas.microsoft.com/office/2006/metadata/properties" xmlns:ns2="6bb1e29d-e85e-488b-99d4-7c12bd4272a0" targetNamespace="http://schemas.microsoft.com/office/2006/metadata/properties" ma:root="true" ma:fieldsID="39dc19e6a02521ded9b4c702591cb681" ns2:_="">
    <xsd:import namespace="6bb1e29d-e85e-488b-99d4-7c12bd4272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b1e29d-e85e-488b-99d4-7c12bd4272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0AD837-A7D8-452F-9B8E-59C52FC579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b1e29d-e85e-488b-99d4-7c12bd4272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DAC092-FF87-4327-9114-58FF9953BB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CC5DE7A-0E3B-4AAD-AF10-A044E692F23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371</Words>
  <Application>Microsoft Office PowerPoint</Application>
  <PresentationFormat>On-screen Show (16:9)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Hexadecimal arithmetic</vt:lpstr>
      <vt:lpstr>Hexadecimal Number System</vt:lpstr>
      <vt:lpstr>The Hexadecimal Addition table</vt:lpstr>
      <vt:lpstr>The Hexadecimal Addition</vt:lpstr>
      <vt:lpstr>The Hexadecimal Subtraction</vt:lpstr>
      <vt:lpstr>The Hexadecimal Subtraction</vt:lpstr>
      <vt:lpstr>The Hexadecimal Multiplication</vt:lpstr>
      <vt:lpstr>The Hexadecimal Multiplication</vt:lpstr>
      <vt:lpstr>Hexadecimal Multiplication</vt:lpstr>
      <vt:lpstr>The Hexadecimal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3</cp:revision>
  <dcterms:created xsi:type="dcterms:W3CDTF">2017-08-01T15:40:51Z</dcterms:created>
  <dcterms:modified xsi:type="dcterms:W3CDTF">2024-12-15T16:24:36Z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2024-09-06T06:16:17Z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679d3df1-c1a1-47dc-aad3-48c6737bc56f</vt:lpwstr>
  </property>
  <property fmtid="{D5CDD505-2E9C-101B-9397-08002B2CF9AE}" pid="8" name="MSIP_Label_8a813f4b-519a-4481-a498-85770f517757_ContentBits">
    <vt:lpwstr>0</vt:lpwstr>
  </property>
  <property fmtid="{D5CDD505-2E9C-101B-9397-08002B2CF9AE}" pid="9" name="ContentTypeId">
    <vt:lpwstr>0x0101004A2E3E81B044E545AA174B0C1BFF8175</vt:lpwstr>
  </property>
</Properties>
</file>