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0"/>
  </p:notesMasterIdLst>
  <p:sldIdLst>
    <p:sldId id="256" r:id="rId5"/>
    <p:sldId id="257" r:id="rId6"/>
    <p:sldId id="261" r:id="rId7"/>
    <p:sldId id="262" r:id="rId8"/>
    <p:sldId id="263" r:id="rId9"/>
    <p:sldId id="281" r:id="rId10"/>
    <p:sldId id="264" r:id="rId11"/>
    <p:sldId id="282" r:id="rId12"/>
    <p:sldId id="265" r:id="rId13"/>
    <p:sldId id="283" r:id="rId14"/>
    <p:sldId id="284" r:id="rId15"/>
    <p:sldId id="285" r:id="rId16"/>
    <p:sldId id="286" r:id="rId17"/>
    <p:sldId id="287" r:id="rId18"/>
    <p:sldId id="288"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D5FF"/>
    <a:srgbClr val="FF9933"/>
    <a:srgbClr val="976047"/>
    <a:srgbClr val="D09F6E"/>
    <a:srgbClr val="003635"/>
    <a:srgbClr val="008A3E"/>
    <a:srgbClr val="9EFF29"/>
    <a:srgbClr val="600000"/>
    <a:srgbClr val="719DFF"/>
    <a:srgbClr val="81B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400" autoAdjust="0"/>
  </p:normalViewPr>
  <p:slideViewPr>
    <p:cSldViewPr snapToGrid="0">
      <p:cViewPr varScale="1">
        <p:scale>
          <a:sx n="103" d="100"/>
          <a:sy n="103" d="100"/>
        </p:scale>
        <p:origin x="874" y="58"/>
      </p:cViewPr>
      <p:guideLst>
        <p:guide orient="horz" pos="1620"/>
        <p:guide pos="2880"/>
      </p:guideLst>
    </p:cSldViewPr>
  </p:slideViewPr>
  <p:outlineViewPr>
    <p:cViewPr>
      <p:scale>
        <a:sx n="33" d="100"/>
        <a:sy n="33" d="100"/>
      </p:scale>
      <p:origin x="0" y="-572"/>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3284" y="2713703"/>
            <a:ext cx="5582265" cy="1319981"/>
          </a:xfrm>
          <a:noFill/>
          <a:effectLst>
            <a:outerShdw blurRad="50800" dist="25400" dir="2700000" algn="tl" rotWithShape="0">
              <a:prstClr val="black">
                <a:alpha val="40000"/>
              </a:prstClr>
            </a:outerShdw>
          </a:effectLst>
        </p:spPr>
        <p:txBody>
          <a:bodyPr>
            <a:normAutofit/>
          </a:bodyPr>
          <a:lstStyle>
            <a:lvl1pPr algn="l">
              <a:defRPr sz="3600">
                <a:solidFill>
                  <a:srgbClr val="C000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25910" y="2053717"/>
            <a:ext cx="5611762" cy="571497"/>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448" y="272844"/>
            <a:ext cx="8259098" cy="641277"/>
          </a:xfrm>
        </p:spPr>
        <p:txBody>
          <a:bodyPr>
            <a:normAutofit/>
          </a:bodyPr>
          <a:lstStyle>
            <a:lvl1pPr algn="l">
              <a:defRPr sz="3600" baseline="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9827" y="1283110"/>
            <a:ext cx="8229600" cy="348799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048" y="436033"/>
            <a:ext cx="6444815" cy="725349"/>
          </a:xfrm>
        </p:spPr>
        <p:txBody>
          <a:bodyPr>
            <a:normAutofit/>
          </a:bodyPr>
          <a:lstStyle>
            <a:lvl1pPr algn="l">
              <a:defRPr sz="360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86698" y="1209366"/>
            <a:ext cx="6415548" cy="350862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3" y="294967"/>
            <a:ext cx="8093365" cy="636963"/>
          </a:xfrm>
        </p:spPr>
        <p:txBody>
          <a:bodyPr>
            <a:normAutofit/>
          </a:bodyPr>
          <a:lstStyle>
            <a:lvl1pPr algn="l">
              <a:defRPr sz="3600" baseline="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5227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2467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5227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2467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7019"/>
            <a:ext cx="9143998" cy="3280596"/>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31539" y="-2948881"/>
            <a:ext cx="3280918"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02522" y="-2777901"/>
            <a:ext cx="3280596"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17017"/>
            <a:ext cx="6406863" cy="3280594"/>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774039"/>
            <a:ext cx="3742610" cy="3329347"/>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986118" y="551329"/>
            <a:ext cx="7540322" cy="2196353"/>
          </a:xfrm>
        </p:spPr>
        <p:txBody>
          <a:bodyPr anchor="b">
            <a:normAutofit/>
          </a:bodyPr>
          <a:lstStyle/>
          <a:p>
            <a:pPr marL="298450" marR="0" indent="-228600">
              <a:spcBef>
                <a:spcPts val="0"/>
              </a:spcBef>
              <a:spcAft>
                <a:spcPts val="0"/>
              </a:spcAft>
            </a:pPr>
            <a:r>
              <a:rPr lang="en-US" b="1" dirty="0">
                <a:solidFill>
                  <a:srgbClr val="FFFFFF"/>
                </a:solidFill>
                <a:effectLst/>
                <a:latin typeface="Times New Roman" panose="02020603050405020304" pitchFamily="18" charset="0"/>
                <a:ea typeface="Times New Roman" panose="02020603050405020304" pitchFamily="18" charset="0"/>
              </a:rPr>
              <a:t>Mathematical Operations on the Different Bases in the </a:t>
            </a:r>
            <a:br>
              <a:rPr lang="en-US" b="1" dirty="0">
                <a:solidFill>
                  <a:srgbClr val="FFFFFF"/>
                </a:solidFill>
                <a:effectLst/>
                <a:latin typeface="Times New Roman" panose="02020603050405020304" pitchFamily="18" charset="0"/>
                <a:ea typeface="Times New Roman" panose="02020603050405020304" pitchFamily="18" charset="0"/>
              </a:rPr>
            </a:br>
            <a:r>
              <a:rPr lang="en-US" b="1" dirty="0">
                <a:solidFill>
                  <a:srgbClr val="FFFFFF"/>
                </a:solidFill>
                <a:effectLst/>
                <a:latin typeface="Times New Roman" panose="02020603050405020304" pitchFamily="18" charset="0"/>
                <a:ea typeface="Times New Roman" panose="02020603050405020304" pitchFamily="18" charset="0"/>
              </a:rPr>
              <a:t>Number System </a:t>
            </a:r>
            <a:endParaRPr lang="en-US" b="1" dirty="0">
              <a:solidFill>
                <a:srgbClr val="FFFFFF"/>
              </a:solidFill>
            </a:endParaRPr>
          </a:p>
        </p:txBody>
      </p:sp>
      <p:sp>
        <p:nvSpPr>
          <p:cNvPr id="3" name="Subtitle 2"/>
          <p:cNvSpPr>
            <a:spLocks noGrp="1"/>
          </p:cNvSpPr>
          <p:nvPr>
            <p:ph type="subTitle" idx="1"/>
          </p:nvPr>
        </p:nvSpPr>
        <p:spPr>
          <a:xfrm>
            <a:off x="1013011" y="3653118"/>
            <a:ext cx="7504463" cy="1093693"/>
          </a:xfrm>
        </p:spPr>
        <p:txBody>
          <a:bodyPr anchor="ctr">
            <a:normAutofit/>
          </a:bodyPr>
          <a:lstStyle/>
          <a:p>
            <a:r>
              <a:rPr lang="en-US" dirty="0"/>
              <a:t>Lecturer: Jay A. Abaleta</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0"/>
            <a:ext cx="5643865" cy="514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6667" y="478322"/>
            <a:ext cx="4301724" cy="1220455"/>
          </a:xfrm>
        </p:spPr>
        <p:txBody>
          <a:bodyPr anchor="t">
            <a:normAutofit/>
          </a:bodyPr>
          <a:lstStyle/>
          <a:p>
            <a:r>
              <a:rPr lang="en-US">
                <a:solidFill>
                  <a:schemeClr val="bg1"/>
                </a:solidFill>
              </a:rPr>
              <a:t>The Binary Division</a:t>
            </a:r>
          </a:p>
        </p:txBody>
      </p:sp>
      <p:sp>
        <p:nvSpPr>
          <p:cNvPr id="17" name="Rectangle 1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6667" y="1782998"/>
            <a:ext cx="342900" cy="34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p:cNvSpPr>
            <a:spLocks noGrp="1"/>
          </p:cNvSpPr>
          <p:nvPr>
            <p:ph idx="1"/>
          </p:nvPr>
        </p:nvSpPr>
        <p:spPr>
          <a:xfrm>
            <a:off x="697424" y="1557580"/>
            <a:ext cx="4470967" cy="3215897"/>
          </a:xfrm>
        </p:spPr>
        <p:txBody>
          <a:bodyPr>
            <a:normAutofit/>
          </a:bodyPr>
          <a:lstStyle/>
          <a:p>
            <a:pPr marL="0" indent="0">
              <a:lnSpc>
                <a:spcPct val="90000"/>
              </a:lnSpc>
              <a:buNone/>
            </a:pPr>
            <a:r>
              <a:rPr lang="en-US" sz="1100"/>
              <a:t>The process is as follows:</a:t>
            </a:r>
          </a:p>
          <a:p>
            <a:pPr>
              <a:lnSpc>
                <a:spcPct val="90000"/>
              </a:lnSpc>
              <a:buFont typeface="Arial" panose="020B0604020202020204" pitchFamily="34" charset="0"/>
              <a:buChar char="•"/>
            </a:pPr>
            <a:r>
              <a:rPr lang="en-US" sz="1100" b="1"/>
              <a:t>Step 1</a:t>
            </a:r>
            <a:r>
              <a:rPr lang="en-US" sz="1100"/>
              <a:t>: Create the working portion of the dividend. Starting at the right, keep including digits until we have a number that the divisor will go into.</a:t>
            </a:r>
          </a:p>
          <a:p>
            <a:pPr>
              <a:lnSpc>
                <a:spcPct val="90000"/>
              </a:lnSpc>
              <a:buFont typeface="Arial" panose="020B0604020202020204" pitchFamily="34" charset="0"/>
              <a:buChar char="•"/>
            </a:pPr>
            <a:r>
              <a:rPr lang="en-US" sz="1100" b="1"/>
              <a:t>Step 2</a:t>
            </a:r>
            <a:r>
              <a:rPr lang="en-US" sz="1100"/>
              <a:t>: Work out how many times the divisor goes into the working portion (with binary this is easy as it will always be 1). Write this number above the line (in line with the far right digit of the working number).</a:t>
            </a:r>
          </a:p>
          <a:p>
            <a:pPr>
              <a:lnSpc>
                <a:spcPct val="90000"/>
              </a:lnSpc>
              <a:buFont typeface="Arial" panose="020B0604020202020204" pitchFamily="34" charset="0"/>
              <a:buChar char="•"/>
            </a:pPr>
            <a:r>
              <a:rPr lang="en-US" sz="1100" b="1"/>
              <a:t>Step 3</a:t>
            </a:r>
            <a:r>
              <a:rPr lang="en-US" sz="1100"/>
              <a:t>: Subtract the divisor from the working number. This becomes the beginning of the new working number.</a:t>
            </a:r>
          </a:p>
          <a:p>
            <a:pPr>
              <a:lnSpc>
                <a:spcPct val="90000"/>
              </a:lnSpc>
              <a:buFont typeface="Arial" panose="020B0604020202020204" pitchFamily="34" charset="0"/>
              <a:buChar char="•"/>
            </a:pPr>
            <a:r>
              <a:rPr lang="en-US" sz="1100" b="1"/>
              <a:t>Step 4</a:t>
            </a:r>
            <a:r>
              <a:rPr lang="en-US" sz="1100"/>
              <a:t>: Bring down digits from the dividend and add to the new working number until we have a new working number large enough for the divisor to go into.</a:t>
            </a:r>
          </a:p>
          <a:p>
            <a:pPr>
              <a:lnSpc>
                <a:spcPct val="90000"/>
              </a:lnSpc>
              <a:buFont typeface="Arial" panose="020B0604020202020204" pitchFamily="34" charset="0"/>
              <a:buChar char="•"/>
            </a:pPr>
            <a:r>
              <a:rPr lang="en-US" sz="1100" b="1"/>
              <a:t>Step 5</a:t>
            </a:r>
            <a:r>
              <a:rPr lang="en-US" sz="1100"/>
              <a:t>: Repeat steps 2 to 4 until we are at the end of the dividend.</a:t>
            </a:r>
          </a:p>
          <a:p>
            <a:pPr>
              <a:lnSpc>
                <a:spcPct val="90000"/>
              </a:lnSpc>
              <a:buFont typeface="Arial" panose="020B0604020202020204" pitchFamily="34" charset="0"/>
              <a:buChar char="•"/>
            </a:pPr>
            <a:r>
              <a:rPr lang="en-US" sz="1100" b="1"/>
              <a:t>Step 6</a:t>
            </a:r>
            <a:r>
              <a:rPr lang="en-US" sz="1100"/>
              <a:t>: The result of the final subtraction is the remainder.</a:t>
            </a:r>
          </a:p>
        </p:txBody>
      </p:sp>
      <p:pic>
        <p:nvPicPr>
          <p:cNvPr id="5" name="Picture 4" descr="Stopwatch with time motion blur">
            <a:extLst>
              <a:ext uri="{FF2B5EF4-FFF2-40B4-BE49-F238E27FC236}">
                <a16:creationId xmlns:a16="http://schemas.microsoft.com/office/drawing/2014/main" id="{447529C4-785B-754D-AF0A-F8E5CC69F1B8}"/>
              </a:ext>
            </a:extLst>
          </p:cNvPr>
          <p:cNvPicPr>
            <a:picLocks noChangeAspect="1"/>
          </p:cNvPicPr>
          <p:nvPr/>
        </p:nvPicPr>
        <p:blipFill rotWithShape="1">
          <a:blip r:embed="rId2"/>
          <a:srcRect r="-4" b="2029"/>
          <a:stretch/>
        </p:blipFill>
        <p:spPr>
          <a:xfrm>
            <a:off x="5643874" y="10"/>
            <a:ext cx="3500126" cy="5143490"/>
          </a:xfrm>
          <a:prstGeom prst="rect">
            <a:avLst/>
          </a:prstGeom>
        </p:spPr>
      </p:pic>
    </p:spTree>
    <p:extLst>
      <p:ext uri="{BB962C8B-B14F-4D97-AF65-F5344CB8AC3E}">
        <p14:creationId xmlns:p14="http://schemas.microsoft.com/office/powerpoint/2010/main" val="858904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510167" cy="5143500"/>
          </a:xfrm>
          <a:prstGeom prst="rect">
            <a:avLst/>
          </a:prstGeom>
          <a:solidFill>
            <a:srgbClr val="526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1555772"/>
            <a:ext cx="2064265" cy="2031956"/>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pPr>
            <a:r>
              <a:rPr lang="en-US" sz="2000" kern="1200">
                <a:solidFill>
                  <a:srgbClr val="FFFFFF"/>
                </a:solidFill>
                <a:latin typeface="+mj-lt"/>
                <a:ea typeface="+mj-ea"/>
                <a:cs typeface="+mj-cs"/>
              </a:rPr>
              <a:t>Example # 1</a:t>
            </a:r>
          </a:p>
        </p:txBody>
      </p:sp>
      <p:pic>
        <p:nvPicPr>
          <p:cNvPr id="5" name="Content Placeholder 4">
            <a:extLst>
              <a:ext uri="{FF2B5EF4-FFF2-40B4-BE49-F238E27FC236}">
                <a16:creationId xmlns:a16="http://schemas.microsoft.com/office/drawing/2014/main" id="{099883FF-9A08-7130-7919-7666BA7912C3}"/>
              </a:ext>
            </a:extLst>
          </p:cNvPr>
          <p:cNvPicPr>
            <a:picLocks noGrp="1" noChangeAspect="1"/>
          </p:cNvPicPr>
          <p:nvPr>
            <p:ph idx="1"/>
          </p:nvPr>
        </p:nvPicPr>
        <p:blipFill>
          <a:blip r:embed="rId2"/>
          <a:stretch>
            <a:fillRect/>
          </a:stretch>
        </p:blipFill>
        <p:spPr>
          <a:xfrm>
            <a:off x="3028950" y="973351"/>
            <a:ext cx="5391149" cy="3194255"/>
          </a:xfrm>
          <a:prstGeom prst="rect">
            <a:avLst/>
          </a:prstGeom>
        </p:spPr>
      </p:pic>
    </p:spTree>
    <p:extLst>
      <p:ext uri="{BB962C8B-B14F-4D97-AF65-F5344CB8AC3E}">
        <p14:creationId xmlns:p14="http://schemas.microsoft.com/office/powerpoint/2010/main" val="3211638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0060" y="1555772"/>
            <a:ext cx="2064265" cy="2031956"/>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lnSpc>
                <a:spcPct val="90000"/>
              </a:lnSpc>
            </a:pPr>
            <a:r>
              <a:rPr lang="en-US" sz="2000" kern="1200">
                <a:solidFill>
                  <a:schemeClr val="bg1"/>
                </a:solidFill>
                <a:latin typeface="+mj-lt"/>
                <a:ea typeface="+mj-ea"/>
                <a:cs typeface="+mj-cs"/>
              </a:rPr>
              <a:t>Example # 2</a:t>
            </a:r>
          </a:p>
        </p:txBody>
      </p:sp>
      <p:pic>
        <p:nvPicPr>
          <p:cNvPr id="7" name="Content Placeholder 6">
            <a:extLst>
              <a:ext uri="{FF2B5EF4-FFF2-40B4-BE49-F238E27FC236}">
                <a16:creationId xmlns:a16="http://schemas.microsoft.com/office/drawing/2014/main" id="{B1073F3D-8629-EB46-267B-BC6121748CAB}"/>
              </a:ext>
            </a:extLst>
          </p:cNvPr>
          <p:cNvPicPr>
            <a:picLocks noGrp="1" noChangeAspect="1"/>
          </p:cNvPicPr>
          <p:nvPr>
            <p:ph idx="1"/>
          </p:nvPr>
        </p:nvPicPr>
        <p:blipFill>
          <a:blip r:embed="rId2"/>
          <a:stretch>
            <a:fillRect/>
          </a:stretch>
        </p:blipFill>
        <p:spPr>
          <a:xfrm>
            <a:off x="3028950" y="973351"/>
            <a:ext cx="5391149" cy="3194255"/>
          </a:xfrm>
          <a:prstGeom prst="rect">
            <a:avLst/>
          </a:prstGeom>
        </p:spPr>
      </p:pic>
    </p:spTree>
    <p:extLst>
      <p:ext uri="{BB962C8B-B14F-4D97-AF65-F5344CB8AC3E}">
        <p14:creationId xmlns:p14="http://schemas.microsoft.com/office/powerpoint/2010/main" val="440653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510167" cy="5143500"/>
          </a:xfrm>
          <a:prstGeom prst="rect">
            <a:avLst/>
          </a:prstGeom>
          <a:solidFill>
            <a:srgbClr val="4D6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1555772"/>
            <a:ext cx="2064265" cy="2031956"/>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pPr>
            <a:r>
              <a:rPr lang="en-US" sz="2000" kern="1200">
                <a:solidFill>
                  <a:srgbClr val="FFFFFF"/>
                </a:solidFill>
                <a:latin typeface="+mj-lt"/>
                <a:ea typeface="+mj-ea"/>
                <a:cs typeface="+mj-cs"/>
              </a:rPr>
              <a:t>Example # 3</a:t>
            </a:r>
          </a:p>
        </p:txBody>
      </p:sp>
      <p:pic>
        <p:nvPicPr>
          <p:cNvPr id="6" name="Content Placeholder 5">
            <a:extLst>
              <a:ext uri="{FF2B5EF4-FFF2-40B4-BE49-F238E27FC236}">
                <a16:creationId xmlns:a16="http://schemas.microsoft.com/office/drawing/2014/main" id="{8AD37019-7255-5986-A24C-8F3C50E9F7CC}"/>
              </a:ext>
            </a:extLst>
          </p:cNvPr>
          <p:cNvPicPr>
            <a:picLocks noGrp="1" noChangeAspect="1"/>
          </p:cNvPicPr>
          <p:nvPr>
            <p:ph idx="1"/>
          </p:nvPr>
        </p:nvPicPr>
        <p:blipFill>
          <a:blip r:embed="rId2"/>
          <a:stretch>
            <a:fillRect/>
          </a:stretch>
        </p:blipFill>
        <p:spPr>
          <a:xfrm>
            <a:off x="3028950" y="1458555"/>
            <a:ext cx="5391149" cy="2223848"/>
          </a:xfrm>
          <a:prstGeom prst="rect">
            <a:avLst/>
          </a:prstGeom>
        </p:spPr>
      </p:pic>
    </p:spTree>
    <p:extLst>
      <p:ext uri="{BB962C8B-B14F-4D97-AF65-F5344CB8AC3E}">
        <p14:creationId xmlns:p14="http://schemas.microsoft.com/office/powerpoint/2010/main" val="2777116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0060" y="1555772"/>
            <a:ext cx="2064265" cy="2031956"/>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lnSpc>
                <a:spcPct val="90000"/>
              </a:lnSpc>
            </a:pPr>
            <a:r>
              <a:rPr lang="en-US" sz="2000" kern="1200">
                <a:solidFill>
                  <a:schemeClr val="bg1"/>
                </a:solidFill>
                <a:latin typeface="+mj-lt"/>
                <a:ea typeface="+mj-ea"/>
                <a:cs typeface="+mj-cs"/>
              </a:rPr>
              <a:t>Example # 4</a:t>
            </a:r>
          </a:p>
        </p:txBody>
      </p:sp>
      <p:pic>
        <p:nvPicPr>
          <p:cNvPr id="7" name="Content Placeholder 6">
            <a:extLst>
              <a:ext uri="{FF2B5EF4-FFF2-40B4-BE49-F238E27FC236}">
                <a16:creationId xmlns:a16="http://schemas.microsoft.com/office/drawing/2014/main" id="{852AD371-ACEA-F233-3091-77FEEBE96967}"/>
              </a:ext>
            </a:extLst>
          </p:cNvPr>
          <p:cNvPicPr>
            <a:picLocks noGrp="1" noChangeAspect="1"/>
          </p:cNvPicPr>
          <p:nvPr>
            <p:ph idx="1"/>
          </p:nvPr>
        </p:nvPicPr>
        <p:blipFill>
          <a:blip r:embed="rId2"/>
          <a:stretch>
            <a:fillRect/>
          </a:stretch>
        </p:blipFill>
        <p:spPr>
          <a:xfrm>
            <a:off x="3028950" y="1013785"/>
            <a:ext cx="5391149" cy="3113388"/>
          </a:xfrm>
          <a:prstGeom prst="rect">
            <a:avLst/>
          </a:prstGeom>
        </p:spPr>
      </p:pic>
    </p:spTree>
    <p:extLst>
      <p:ext uri="{BB962C8B-B14F-4D97-AF65-F5344CB8AC3E}">
        <p14:creationId xmlns:p14="http://schemas.microsoft.com/office/powerpoint/2010/main" val="3373459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0060" y="1555772"/>
            <a:ext cx="2064265" cy="2031956"/>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lnSpc>
                <a:spcPct val="90000"/>
              </a:lnSpc>
            </a:pPr>
            <a:r>
              <a:rPr lang="en-US" sz="2000" kern="1200">
                <a:solidFill>
                  <a:schemeClr val="bg1"/>
                </a:solidFill>
                <a:latin typeface="+mj-lt"/>
                <a:ea typeface="+mj-ea"/>
                <a:cs typeface="+mj-cs"/>
              </a:rPr>
              <a:t>Example # 5</a:t>
            </a:r>
          </a:p>
        </p:txBody>
      </p:sp>
      <p:pic>
        <p:nvPicPr>
          <p:cNvPr id="6" name="Content Placeholder 5">
            <a:extLst>
              <a:ext uri="{FF2B5EF4-FFF2-40B4-BE49-F238E27FC236}">
                <a16:creationId xmlns:a16="http://schemas.microsoft.com/office/drawing/2014/main" id="{2A514710-B49A-206F-3F90-2992B1A4E30E}"/>
              </a:ext>
            </a:extLst>
          </p:cNvPr>
          <p:cNvPicPr>
            <a:picLocks noGrp="1" noChangeAspect="1"/>
          </p:cNvPicPr>
          <p:nvPr>
            <p:ph idx="1"/>
          </p:nvPr>
        </p:nvPicPr>
        <p:blipFill>
          <a:blip r:embed="rId2"/>
          <a:stretch>
            <a:fillRect/>
          </a:stretch>
        </p:blipFill>
        <p:spPr>
          <a:xfrm>
            <a:off x="3028950" y="919440"/>
            <a:ext cx="5391149" cy="3302078"/>
          </a:xfrm>
          <a:prstGeom prst="rect">
            <a:avLst/>
          </a:prstGeom>
        </p:spPr>
      </p:pic>
    </p:spTree>
    <p:extLst>
      <p:ext uri="{BB962C8B-B14F-4D97-AF65-F5344CB8AC3E}">
        <p14:creationId xmlns:p14="http://schemas.microsoft.com/office/powerpoint/2010/main" val="4051665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7" cy="1193055"/>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193056"/>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0"/>
            <a:ext cx="3057523" cy="1193055"/>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0"/>
            <a:ext cx="8799485" cy="119807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20903"/>
            <a:ext cx="7421963" cy="775252"/>
          </a:xfrm>
        </p:spPr>
        <p:txBody>
          <a:bodyPr>
            <a:normAutofit/>
          </a:bodyPr>
          <a:lstStyle/>
          <a:p>
            <a:r>
              <a:rPr lang="en-US" sz="3000">
                <a:solidFill>
                  <a:srgbClr val="FFFFFF"/>
                </a:solidFill>
              </a:rPr>
              <a:t>Binary Arithmetic</a:t>
            </a:r>
          </a:p>
        </p:txBody>
      </p:sp>
      <p:sp>
        <p:nvSpPr>
          <p:cNvPr id="3" name="Content Placeholder 2"/>
          <p:cNvSpPr>
            <a:spLocks noGrp="1"/>
          </p:cNvSpPr>
          <p:nvPr>
            <p:ph idx="1"/>
          </p:nvPr>
        </p:nvSpPr>
        <p:spPr>
          <a:xfrm>
            <a:off x="1028699" y="1738647"/>
            <a:ext cx="7293023" cy="2762519"/>
          </a:xfrm>
        </p:spPr>
        <p:txBody>
          <a:bodyPr anchor="ctr">
            <a:normAutofit/>
          </a:bodyPr>
          <a:lstStyle/>
          <a:p>
            <a:pPr>
              <a:buFontTx/>
              <a:buNone/>
            </a:pPr>
            <a:r>
              <a:rPr lang="en-US" altLang="en-US" sz="1500" dirty="0">
                <a:solidFill>
                  <a:schemeClr val="tx1"/>
                </a:solidFill>
              </a:rPr>
              <a:t>Introduction</a:t>
            </a:r>
          </a:p>
          <a:p>
            <a:pPr>
              <a:buFont typeface="Wingdings" panose="05000000000000000000" pitchFamily="2" charset="2"/>
              <a:buChar char="Ø"/>
            </a:pPr>
            <a:r>
              <a:rPr lang="en-US" sz="1500" dirty="0">
                <a:solidFill>
                  <a:schemeClr val="tx1"/>
                </a:solidFill>
              </a:rPr>
              <a:t>Binary arithmetic is essential part of all the digital computers and many other digital system.</a:t>
            </a:r>
          </a:p>
          <a:p>
            <a:pPr>
              <a:buFont typeface="Wingdings" panose="05000000000000000000" pitchFamily="2" charset="2"/>
              <a:buChar char="Ø"/>
            </a:pPr>
            <a:r>
              <a:rPr lang="en-US" sz="1500" dirty="0">
                <a:solidFill>
                  <a:schemeClr val="tx1"/>
                </a:solidFill>
              </a:rPr>
              <a:t>It can be very useful to know, however. </a:t>
            </a:r>
          </a:p>
          <a:p>
            <a:pPr>
              <a:buFont typeface="Wingdings" panose="05000000000000000000" pitchFamily="2" charset="2"/>
              <a:buChar char="Ø"/>
            </a:pPr>
            <a:r>
              <a:rPr lang="en-US" sz="1500" dirty="0">
                <a:solidFill>
                  <a:schemeClr val="tx1"/>
                </a:solidFill>
              </a:rPr>
              <a:t>These processes are often steppingstones to more complex processes which can do very powerful things.</a:t>
            </a:r>
            <a:endParaRPr lang="en-US" altLang="en-US" sz="1500" b="1" dirty="0">
              <a:solidFill>
                <a:schemeClr val="tx1"/>
              </a:solidFill>
              <a:effectLst>
                <a:outerShdw blurRad="38100" dist="38100" dir="2700000" algn="tl">
                  <a:srgbClr val="000000"/>
                </a:outerShdw>
              </a:effectLst>
            </a:endParaRPr>
          </a:p>
          <a:p>
            <a:endParaRPr lang="en-US" sz="1500"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4571993" cy="514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6667" y="478322"/>
            <a:ext cx="3233024" cy="1220455"/>
          </a:xfrm>
        </p:spPr>
        <p:txBody>
          <a:bodyPr anchor="t">
            <a:normAutofit/>
          </a:bodyPr>
          <a:lstStyle/>
          <a:p>
            <a:r>
              <a:rPr lang="en-US">
                <a:solidFill>
                  <a:schemeClr val="bg1"/>
                </a:solidFill>
              </a:rPr>
              <a:t>The Binary Addition</a:t>
            </a:r>
          </a:p>
        </p:txBody>
      </p:sp>
      <p:sp>
        <p:nvSpPr>
          <p:cNvPr id="17"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6667" y="1779117"/>
            <a:ext cx="342900" cy="34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p:cNvSpPr>
            <a:spLocks noGrp="1"/>
          </p:cNvSpPr>
          <p:nvPr>
            <p:ph idx="1"/>
          </p:nvPr>
        </p:nvSpPr>
        <p:spPr>
          <a:xfrm>
            <a:off x="866667" y="1935798"/>
            <a:ext cx="3213312" cy="2725101"/>
          </a:xfrm>
        </p:spPr>
        <p:txBody>
          <a:bodyPr>
            <a:normAutofit/>
          </a:bodyPr>
          <a:lstStyle/>
          <a:p>
            <a:r>
              <a:rPr lang="en-US" sz="1500"/>
              <a:t>Binary addition is the easiest of the processes to perform.</a:t>
            </a:r>
          </a:p>
          <a:p>
            <a:r>
              <a:rPr lang="en-US" sz="1500"/>
              <a:t>It is a key for binary subtraction, multiplication, division. </a:t>
            </a:r>
          </a:p>
        </p:txBody>
      </p:sp>
      <p:sp>
        <p:nvSpPr>
          <p:cNvPr id="18" name="Rectangle 13">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1992"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70A34FE-3858-243D-6B7C-A0AEE12925A1}"/>
              </a:ext>
            </a:extLst>
          </p:cNvPr>
          <p:cNvPicPr>
            <a:picLocks noChangeAspect="1"/>
          </p:cNvPicPr>
          <p:nvPr/>
        </p:nvPicPr>
        <p:blipFill>
          <a:blip r:embed="rId2"/>
          <a:stretch>
            <a:fillRect/>
          </a:stretch>
        </p:blipFill>
        <p:spPr>
          <a:xfrm>
            <a:off x="5054598" y="1455461"/>
            <a:ext cx="3229418" cy="2228298"/>
          </a:xfrm>
          <a:prstGeom prst="rect">
            <a:avLst/>
          </a:prstGeom>
        </p:spPr>
      </p:pic>
      <p:cxnSp>
        <p:nvCxnSpPr>
          <p:cNvPr id="8" name="Straight Connector 7">
            <a:extLst>
              <a:ext uri="{FF2B5EF4-FFF2-40B4-BE49-F238E27FC236}">
                <a16:creationId xmlns:a16="http://schemas.microsoft.com/office/drawing/2014/main" id="{1FE2A1D2-D412-25FD-9975-9DAF84CBD8D5}"/>
              </a:ext>
            </a:extLst>
          </p:cNvPr>
          <p:cNvCxnSpPr/>
          <p:nvPr/>
        </p:nvCxnSpPr>
        <p:spPr>
          <a:xfrm>
            <a:off x="4678669" y="2995960"/>
            <a:ext cx="0" cy="19328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935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8">
            <a:extLst>
              <a:ext uri="{FF2B5EF4-FFF2-40B4-BE49-F238E27FC236}">
                <a16:creationId xmlns:a16="http://schemas.microsoft.com/office/drawing/2014/main" id="{E85CCF60-79A2-440A-86A2-1A64A59F7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154" y="1063154"/>
            <a:ext cx="5156864"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20">
            <a:extLst>
              <a:ext uri="{FF2B5EF4-FFF2-40B4-BE49-F238E27FC236}">
                <a16:creationId xmlns:a16="http://schemas.microsoft.com/office/drawing/2014/main" id="{3F2162BA-EECD-43E0-99D9-C00B19482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2900" y="6361"/>
            <a:ext cx="2676207" cy="51435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22">
            <a:extLst>
              <a:ext uri="{FF2B5EF4-FFF2-40B4-BE49-F238E27FC236}">
                <a16:creationId xmlns:a16="http://schemas.microsoft.com/office/drawing/2014/main" id="{160DB805-F71F-46BB-A8CC-74F6D8306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0516" y="900984"/>
            <a:ext cx="3606227"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24">
            <a:extLst>
              <a:ext uri="{FF2B5EF4-FFF2-40B4-BE49-F238E27FC236}">
                <a16:creationId xmlns:a16="http://schemas.microsoft.com/office/drawing/2014/main" id="{6F91054C-3439-420E-88EB-F0A5637EC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9674" y="1994553"/>
            <a:ext cx="3266696" cy="3030557"/>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5305" y="2069537"/>
            <a:ext cx="2171679" cy="2125667"/>
          </a:xfrm>
        </p:spPr>
        <p:txBody>
          <a:bodyPr vert="horz" lIns="91440" tIns="45720" rIns="91440" bIns="45720" rtlCol="0" anchor="t">
            <a:normAutofit/>
          </a:bodyPr>
          <a:lstStyle/>
          <a:p>
            <a:pPr>
              <a:lnSpc>
                <a:spcPct val="90000"/>
              </a:lnSpc>
            </a:pPr>
            <a:r>
              <a:rPr lang="en-US" sz="3000">
                <a:solidFill>
                  <a:srgbClr val="FFFFFF"/>
                </a:solidFill>
              </a:rPr>
              <a:t>Example:</a:t>
            </a:r>
          </a:p>
        </p:txBody>
      </p:sp>
      <p:pic>
        <p:nvPicPr>
          <p:cNvPr id="5" name="Content Placeholder 4">
            <a:extLst>
              <a:ext uri="{FF2B5EF4-FFF2-40B4-BE49-F238E27FC236}">
                <a16:creationId xmlns:a16="http://schemas.microsoft.com/office/drawing/2014/main" id="{62C1070F-F016-68F1-5372-F010A5653620}"/>
              </a:ext>
            </a:extLst>
          </p:cNvPr>
          <p:cNvPicPr>
            <a:picLocks noGrp="1" noChangeAspect="1"/>
          </p:cNvPicPr>
          <p:nvPr>
            <p:ph idx="1"/>
          </p:nvPr>
        </p:nvPicPr>
        <p:blipFill>
          <a:blip r:embed="rId2"/>
          <a:stretch>
            <a:fillRect/>
          </a:stretch>
        </p:blipFill>
        <p:spPr>
          <a:xfrm>
            <a:off x="5925726" y="0"/>
            <a:ext cx="1110670" cy="1877671"/>
          </a:xfrm>
          <a:prstGeom prst="rect">
            <a:avLst/>
          </a:prstGeom>
        </p:spPr>
      </p:pic>
      <p:pic>
        <p:nvPicPr>
          <p:cNvPr id="10" name="Picture 9">
            <a:extLst>
              <a:ext uri="{FF2B5EF4-FFF2-40B4-BE49-F238E27FC236}">
                <a16:creationId xmlns:a16="http://schemas.microsoft.com/office/drawing/2014/main" id="{3DDDF57E-2B03-E0D8-495B-18E016ACA43C}"/>
              </a:ext>
            </a:extLst>
          </p:cNvPr>
          <p:cNvPicPr>
            <a:picLocks noChangeAspect="1"/>
          </p:cNvPicPr>
          <p:nvPr/>
        </p:nvPicPr>
        <p:blipFill>
          <a:blip r:embed="rId3"/>
          <a:stretch>
            <a:fillRect/>
          </a:stretch>
        </p:blipFill>
        <p:spPr>
          <a:xfrm>
            <a:off x="7417667" y="111072"/>
            <a:ext cx="1345062" cy="1877671"/>
          </a:xfrm>
          <a:prstGeom prst="rect">
            <a:avLst/>
          </a:prstGeom>
        </p:spPr>
      </p:pic>
      <p:pic>
        <p:nvPicPr>
          <p:cNvPr id="6" name="Picture 5">
            <a:extLst>
              <a:ext uri="{FF2B5EF4-FFF2-40B4-BE49-F238E27FC236}">
                <a16:creationId xmlns:a16="http://schemas.microsoft.com/office/drawing/2014/main" id="{15BAD4BE-1115-9479-FDAA-B898EDF3DC2D}"/>
              </a:ext>
            </a:extLst>
          </p:cNvPr>
          <p:cNvPicPr>
            <a:picLocks noChangeAspect="1"/>
          </p:cNvPicPr>
          <p:nvPr/>
        </p:nvPicPr>
        <p:blipFill>
          <a:blip r:embed="rId4"/>
          <a:stretch>
            <a:fillRect/>
          </a:stretch>
        </p:blipFill>
        <p:spPr>
          <a:xfrm>
            <a:off x="3270286" y="701542"/>
            <a:ext cx="2412262" cy="2041658"/>
          </a:xfrm>
          <a:prstGeom prst="rect">
            <a:avLst/>
          </a:prstGeom>
        </p:spPr>
      </p:pic>
      <p:pic>
        <p:nvPicPr>
          <p:cNvPr id="12" name="Picture 11">
            <a:extLst>
              <a:ext uri="{FF2B5EF4-FFF2-40B4-BE49-F238E27FC236}">
                <a16:creationId xmlns:a16="http://schemas.microsoft.com/office/drawing/2014/main" id="{A3A01045-E44F-40A2-1D6B-A744D9685251}"/>
              </a:ext>
            </a:extLst>
          </p:cNvPr>
          <p:cNvPicPr>
            <a:picLocks noChangeAspect="1"/>
          </p:cNvPicPr>
          <p:nvPr/>
        </p:nvPicPr>
        <p:blipFill>
          <a:blip r:embed="rId5"/>
          <a:stretch>
            <a:fillRect/>
          </a:stretch>
        </p:blipFill>
        <p:spPr>
          <a:xfrm>
            <a:off x="6113445" y="2578111"/>
            <a:ext cx="2143200" cy="1877671"/>
          </a:xfrm>
          <a:prstGeom prst="rect">
            <a:avLst/>
          </a:prstGeom>
        </p:spPr>
      </p:pic>
    </p:spTree>
    <p:extLst>
      <p:ext uri="{BB962C8B-B14F-4D97-AF65-F5344CB8AC3E}">
        <p14:creationId xmlns:p14="http://schemas.microsoft.com/office/powerpoint/2010/main" val="3602504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231314"/>
            <a:ext cx="3293268" cy="992579"/>
          </a:xfrm>
        </p:spPr>
        <p:txBody>
          <a:bodyPr anchor="t">
            <a:normAutofit/>
          </a:bodyPr>
          <a:lstStyle/>
          <a:p>
            <a:pPr>
              <a:lnSpc>
                <a:spcPct val="90000"/>
              </a:lnSpc>
            </a:pPr>
            <a:r>
              <a:rPr lang="en-US" sz="3000">
                <a:solidFill>
                  <a:schemeClr val="bg1"/>
                </a:solidFill>
              </a:rPr>
              <a:t>The Binary Multiplication</a:t>
            </a:r>
          </a:p>
        </p:txBody>
      </p:sp>
      <p:sp>
        <p:nvSpPr>
          <p:cNvPr id="3" name="Content Placeholder 2"/>
          <p:cNvSpPr>
            <a:spLocks noGrp="1"/>
          </p:cNvSpPr>
          <p:nvPr>
            <p:ph idx="1"/>
          </p:nvPr>
        </p:nvSpPr>
        <p:spPr>
          <a:xfrm>
            <a:off x="628650" y="2359800"/>
            <a:ext cx="3293268" cy="1840725"/>
          </a:xfrm>
        </p:spPr>
        <p:txBody>
          <a:bodyPr>
            <a:normAutofit/>
          </a:bodyPr>
          <a:lstStyle/>
          <a:p>
            <a:pPr>
              <a:lnSpc>
                <a:spcPct val="90000"/>
              </a:lnSpc>
            </a:pPr>
            <a:r>
              <a:rPr lang="en-US" sz="1700">
                <a:solidFill>
                  <a:schemeClr val="bg1">
                    <a:alpha val="80000"/>
                  </a:schemeClr>
                </a:solidFill>
              </a:rPr>
              <a:t>Binary multiplication is similar to decimal multiplication. </a:t>
            </a:r>
          </a:p>
          <a:p>
            <a:pPr>
              <a:lnSpc>
                <a:spcPct val="90000"/>
              </a:lnSpc>
            </a:pPr>
            <a:r>
              <a:rPr lang="en-US" sz="1700">
                <a:solidFill>
                  <a:schemeClr val="bg1">
                    <a:alpha val="80000"/>
                  </a:schemeClr>
                </a:solidFill>
              </a:rPr>
              <a:t>It is simpler than decimal multiplication because only 0s and 1s are involved. </a:t>
            </a:r>
          </a:p>
          <a:p>
            <a:pPr marL="0" indent="0">
              <a:lnSpc>
                <a:spcPct val="90000"/>
              </a:lnSpc>
              <a:buNone/>
            </a:pPr>
            <a:r>
              <a:rPr lang="en-US" sz="1700" b="1">
                <a:solidFill>
                  <a:schemeClr val="bg1">
                    <a:alpha val="80000"/>
                  </a:schemeClr>
                </a:solidFill>
              </a:rPr>
              <a:t>There are four rules of binary multiplication.</a:t>
            </a:r>
          </a:p>
        </p:txBody>
      </p:sp>
      <p:pic>
        <p:nvPicPr>
          <p:cNvPr id="5" name="Picture 4">
            <a:extLst>
              <a:ext uri="{FF2B5EF4-FFF2-40B4-BE49-F238E27FC236}">
                <a16:creationId xmlns:a16="http://schemas.microsoft.com/office/drawing/2014/main" id="{1E200151-6F4E-86D9-A237-B221CE9DF011}"/>
              </a:ext>
            </a:extLst>
          </p:cNvPr>
          <p:cNvPicPr>
            <a:picLocks noChangeAspect="1"/>
          </p:cNvPicPr>
          <p:nvPr/>
        </p:nvPicPr>
        <p:blipFill>
          <a:blip r:embed="rId2"/>
          <a:stretch>
            <a:fillRect/>
          </a:stretch>
        </p:blipFill>
        <p:spPr>
          <a:xfrm>
            <a:off x="4571999" y="1720849"/>
            <a:ext cx="3945732" cy="1672533"/>
          </a:xfrm>
          <a:prstGeom prst="rect">
            <a:avLst/>
          </a:prstGeom>
        </p:spPr>
      </p:pic>
    </p:spTree>
    <p:extLst>
      <p:ext uri="{BB962C8B-B14F-4D97-AF65-F5344CB8AC3E}">
        <p14:creationId xmlns:p14="http://schemas.microsoft.com/office/powerpoint/2010/main" val="1351808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1AE83D6-3C1D-14C0-0FE4-6C7FC99E5F79}"/>
              </a:ext>
            </a:extLst>
          </p:cNvPr>
          <p:cNvPicPr>
            <a:picLocks noGrp="1" noChangeAspect="1"/>
          </p:cNvPicPr>
          <p:nvPr>
            <p:ph idx="1"/>
          </p:nvPr>
        </p:nvPicPr>
        <p:blipFill>
          <a:blip r:embed="rId2"/>
          <a:stretch>
            <a:fillRect/>
          </a:stretch>
        </p:blipFill>
        <p:spPr>
          <a:xfrm>
            <a:off x="1373623" y="3649744"/>
            <a:ext cx="6053853" cy="1469263"/>
          </a:xfrm>
          <a:prstGeom prst="rect">
            <a:avLst/>
          </a:prstGeom>
        </p:spPr>
      </p:pic>
      <p:sp>
        <p:nvSpPr>
          <p:cNvPr id="2" name="Title 1"/>
          <p:cNvSpPr>
            <a:spLocks noGrp="1"/>
          </p:cNvSpPr>
          <p:nvPr>
            <p:ph type="title"/>
          </p:nvPr>
        </p:nvSpPr>
        <p:spPr>
          <a:xfrm>
            <a:off x="58727" y="452458"/>
            <a:ext cx="8259098" cy="641277"/>
          </a:xfrm>
        </p:spPr>
        <p:txBody>
          <a:bodyPr>
            <a:normAutofit/>
          </a:bodyPr>
          <a:lstStyle/>
          <a:p>
            <a:r>
              <a:rPr lang="en-US" dirty="0"/>
              <a:t>Example:</a:t>
            </a:r>
          </a:p>
        </p:txBody>
      </p:sp>
      <p:pic>
        <p:nvPicPr>
          <p:cNvPr id="11" name="Picture 10">
            <a:extLst>
              <a:ext uri="{FF2B5EF4-FFF2-40B4-BE49-F238E27FC236}">
                <a16:creationId xmlns:a16="http://schemas.microsoft.com/office/drawing/2014/main" id="{6F691BE6-6507-6009-2435-E1F26D787036}"/>
              </a:ext>
            </a:extLst>
          </p:cNvPr>
          <p:cNvPicPr>
            <a:picLocks noChangeAspect="1"/>
          </p:cNvPicPr>
          <p:nvPr/>
        </p:nvPicPr>
        <p:blipFill>
          <a:blip r:embed="rId3"/>
          <a:stretch>
            <a:fillRect/>
          </a:stretch>
        </p:blipFill>
        <p:spPr>
          <a:xfrm>
            <a:off x="4679066" y="1369416"/>
            <a:ext cx="2071868" cy="2004646"/>
          </a:xfrm>
          <a:prstGeom prst="rect">
            <a:avLst/>
          </a:prstGeom>
        </p:spPr>
      </p:pic>
      <p:pic>
        <p:nvPicPr>
          <p:cNvPr id="16" name="Picture 15">
            <a:extLst>
              <a:ext uri="{FF2B5EF4-FFF2-40B4-BE49-F238E27FC236}">
                <a16:creationId xmlns:a16="http://schemas.microsoft.com/office/drawing/2014/main" id="{F8FA28D1-01E3-790F-6B6C-160890110D71}"/>
              </a:ext>
            </a:extLst>
          </p:cNvPr>
          <p:cNvPicPr>
            <a:picLocks noChangeAspect="1"/>
          </p:cNvPicPr>
          <p:nvPr/>
        </p:nvPicPr>
        <p:blipFill>
          <a:blip r:embed="rId4"/>
          <a:stretch>
            <a:fillRect/>
          </a:stretch>
        </p:blipFill>
        <p:spPr>
          <a:xfrm>
            <a:off x="2660626" y="1311728"/>
            <a:ext cx="1592965" cy="1981619"/>
          </a:xfrm>
          <a:prstGeom prst="rect">
            <a:avLst/>
          </a:prstGeom>
        </p:spPr>
      </p:pic>
    </p:spTree>
    <p:extLst>
      <p:ext uri="{BB962C8B-B14F-4D97-AF65-F5344CB8AC3E}">
        <p14:creationId xmlns:p14="http://schemas.microsoft.com/office/powerpoint/2010/main" val="420935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4278"/>
            <a:ext cx="9143993" cy="1270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8" y="478321"/>
            <a:ext cx="7416372" cy="675098"/>
          </a:xfrm>
        </p:spPr>
        <p:txBody>
          <a:bodyPr anchor="t">
            <a:normAutofit/>
          </a:bodyPr>
          <a:lstStyle/>
          <a:p>
            <a:r>
              <a:rPr lang="en-US" sz="3000">
                <a:solidFill>
                  <a:schemeClr val="bg1"/>
                </a:solidFill>
              </a:rPr>
              <a:t>The Binary Subtraction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66480"/>
            <a:ext cx="9143992" cy="38770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1508068"/>
            <a:ext cx="342892" cy="342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6943" y="1663007"/>
            <a:ext cx="7750388" cy="2969714"/>
          </a:xfrm>
        </p:spPr>
        <p:txBody>
          <a:bodyPr>
            <a:normAutofit/>
          </a:bodyPr>
          <a:lstStyle/>
          <a:p>
            <a:r>
              <a:rPr lang="en-US" sz="1800" dirty="0">
                <a:solidFill>
                  <a:schemeClr val="tx1"/>
                </a:solidFill>
              </a:rPr>
              <a:t>Similar to binary addition, we will work through the numbers, column by column, starting on the far right. Instead of carrying forward however, we will borrow backwards (when necessary).</a:t>
            </a:r>
          </a:p>
          <a:p>
            <a:r>
              <a:rPr lang="en-US" sz="1800" dirty="0">
                <a:solidFill>
                  <a:schemeClr val="tx1"/>
                </a:solidFill>
              </a:rPr>
              <a:t>Here are the rules:</a:t>
            </a:r>
          </a:p>
          <a:p>
            <a:pPr>
              <a:buFont typeface="Wingdings" panose="05000000000000000000" pitchFamily="2" charset="2"/>
              <a:buChar char="Ø"/>
            </a:pPr>
            <a:r>
              <a:rPr lang="en-US" sz="1800" dirty="0">
                <a:solidFill>
                  <a:schemeClr val="tx1"/>
                </a:solidFill>
              </a:rPr>
              <a:t>0 - 0 = 0</a:t>
            </a:r>
          </a:p>
          <a:p>
            <a:pPr>
              <a:buFont typeface="Wingdings" panose="05000000000000000000" pitchFamily="2" charset="2"/>
              <a:buChar char="Ø"/>
            </a:pPr>
            <a:r>
              <a:rPr lang="en-US" sz="1800" dirty="0">
                <a:solidFill>
                  <a:schemeClr val="tx1"/>
                </a:solidFill>
              </a:rPr>
              <a:t>1 - 0 = 1</a:t>
            </a:r>
          </a:p>
          <a:p>
            <a:pPr>
              <a:buFont typeface="Wingdings" panose="05000000000000000000" pitchFamily="2" charset="2"/>
              <a:buChar char="Ø"/>
            </a:pPr>
            <a:r>
              <a:rPr lang="en-US" sz="1800" dirty="0">
                <a:solidFill>
                  <a:schemeClr val="tx1"/>
                </a:solidFill>
              </a:rPr>
              <a:t>1 - 1 = 0</a:t>
            </a:r>
          </a:p>
          <a:p>
            <a:pPr>
              <a:buFont typeface="Wingdings" panose="05000000000000000000" pitchFamily="2" charset="2"/>
              <a:buChar char="Ø"/>
            </a:pPr>
            <a:r>
              <a:rPr lang="en-US" sz="1800" dirty="0">
                <a:solidFill>
                  <a:schemeClr val="tx1"/>
                </a:solidFill>
              </a:rPr>
              <a:t>0 - 1 we can't do so we borrow 1 from the next column. This makes it 10 - 1 which is 1.</a:t>
            </a:r>
          </a:p>
          <a:p>
            <a:endParaRPr lang="en-US" sz="1800" dirty="0"/>
          </a:p>
        </p:txBody>
      </p:sp>
    </p:spTree>
    <p:extLst>
      <p:ext uri="{BB962C8B-B14F-4D97-AF65-F5344CB8AC3E}">
        <p14:creationId xmlns:p14="http://schemas.microsoft.com/office/powerpoint/2010/main" val="375029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47F22ED-3A55-4EDE-A5A8-163D82B0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79495" y="1057562"/>
            <a:ext cx="51435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79495" y="1057562"/>
            <a:ext cx="5143500" cy="3028376"/>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44958" y="2682010"/>
            <a:ext cx="189459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2" y="1047050"/>
            <a:ext cx="5143500" cy="302837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81201" y="737085"/>
            <a:ext cx="2925267" cy="313421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424786" y="342258"/>
            <a:ext cx="2333768" cy="2667073"/>
          </a:xfrm>
        </p:spPr>
        <p:txBody>
          <a:bodyPr anchor="b">
            <a:normAutofit/>
          </a:bodyPr>
          <a:lstStyle/>
          <a:p>
            <a:pPr algn="r"/>
            <a:r>
              <a:rPr lang="en-US" sz="3000">
                <a:solidFill>
                  <a:srgbClr val="FFFFFF"/>
                </a:solidFill>
              </a:rPr>
              <a:t>Example:</a:t>
            </a:r>
          </a:p>
        </p:txBody>
      </p:sp>
      <p:sp>
        <p:nvSpPr>
          <p:cNvPr id="4" name="Content Placeholder 3">
            <a:extLst>
              <a:ext uri="{FF2B5EF4-FFF2-40B4-BE49-F238E27FC236}">
                <a16:creationId xmlns:a16="http://schemas.microsoft.com/office/drawing/2014/main" id="{44FCABC8-8408-E2A2-EF01-6373872EF1C7}"/>
              </a:ext>
            </a:extLst>
          </p:cNvPr>
          <p:cNvSpPr>
            <a:spLocks noGrp="1"/>
          </p:cNvSpPr>
          <p:nvPr>
            <p:ph idx="1"/>
          </p:nvPr>
        </p:nvSpPr>
        <p:spPr>
          <a:xfrm>
            <a:off x="3516004" y="383541"/>
            <a:ext cx="2651078" cy="4386351"/>
          </a:xfrm>
        </p:spPr>
        <p:txBody>
          <a:bodyPr anchor="ctr">
            <a:normAutofit/>
          </a:bodyPr>
          <a:lstStyle/>
          <a:p>
            <a:pPr>
              <a:buFont typeface="Wingdings" panose="05000000000000000000" pitchFamily="2" charset="2"/>
              <a:buChar char="Ø"/>
            </a:pPr>
            <a:r>
              <a:rPr lang="en-US" sz="1500" dirty="0">
                <a:solidFill>
                  <a:schemeClr val="tx1"/>
                </a:solidFill>
              </a:rPr>
              <a:t>0 - 0 = 0</a:t>
            </a:r>
          </a:p>
          <a:p>
            <a:pPr>
              <a:buFont typeface="Wingdings" panose="05000000000000000000" pitchFamily="2" charset="2"/>
              <a:buChar char="Ø"/>
            </a:pPr>
            <a:r>
              <a:rPr lang="en-US" sz="1500" dirty="0">
                <a:solidFill>
                  <a:schemeClr val="tx1"/>
                </a:solidFill>
              </a:rPr>
              <a:t>1 - 0 = 1</a:t>
            </a:r>
          </a:p>
          <a:p>
            <a:pPr>
              <a:buFont typeface="Wingdings" panose="05000000000000000000" pitchFamily="2" charset="2"/>
              <a:buChar char="Ø"/>
            </a:pPr>
            <a:r>
              <a:rPr lang="en-US" sz="1500" dirty="0">
                <a:solidFill>
                  <a:schemeClr val="tx1"/>
                </a:solidFill>
              </a:rPr>
              <a:t>1 - 1 = 0</a:t>
            </a:r>
          </a:p>
          <a:p>
            <a:pPr>
              <a:buFont typeface="Wingdings" panose="05000000000000000000" pitchFamily="2" charset="2"/>
              <a:buChar char="Ø"/>
            </a:pPr>
            <a:r>
              <a:rPr lang="en-US" sz="1500" dirty="0">
                <a:solidFill>
                  <a:schemeClr val="tx1"/>
                </a:solidFill>
              </a:rPr>
              <a:t>0 - 1 we can't do so we borrow 1 from the next column. This makes it 10 - 1 which is 1.</a:t>
            </a:r>
          </a:p>
          <a:p>
            <a:endParaRPr lang="en-US" sz="1500" dirty="0"/>
          </a:p>
        </p:txBody>
      </p:sp>
      <p:pic>
        <p:nvPicPr>
          <p:cNvPr id="6" name="Picture 5" descr="A black numbers on a white background&#10;&#10;Description automatically generated">
            <a:extLst>
              <a:ext uri="{FF2B5EF4-FFF2-40B4-BE49-F238E27FC236}">
                <a16:creationId xmlns:a16="http://schemas.microsoft.com/office/drawing/2014/main" id="{AD590BCC-F237-F9C9-3607-A6A2A9522133}"/>
              </a:ext>
            </a:extLst>
          </p:cNvPr>
          <p:cNvPicPr>
            <a:picLocks noChangeAspect="1"/>
          </p:cNvPicPr>
          <p:nvPr/>
        </p:nvPicPr>
        <p:blipFill>
          <a:blip r:embed="rId2"/>
          <a:stretch>
            <a:fillRect/>
          </a:stretch>
        </p:blipFill>
        <p:spPr>
          <a:xfrm>
            <a:off x="6918855" y="577882"/>
            <a:ext cx="1221460" cy="1115003"/>
          </a:xfrm>
          <a:prstGeom prst="rect">
            <a:avLst/>
          </a:prstGeom>
        </p:spPr>
      </p:pic>
      <p:pic>
        <p:nvPicPr>
          <p:cNvPr id="9" name="Picture 8" descr="A close-up of a number&#10;&#10;Description automatically generated">
            <a:extLst>
              <a:ext uri="{FF2B5EF4-FFF2-40B4-BE49-F238E27FC236}">
                <a16:creationId xmlns:a16="http://schemas.microsoft.com/office/drawing/2014/main" id="{1FE530F1-2909-7660-F039-5BDB461EAF8E}"/>
              </a:ext>
            </a:extLst>
          </p:cNvPr>
          <p:cNvPicPr>
            <a:picLocks noChangeAspect="1"/>
          </p:cNvPicPr>
          <p:nvPr/>
        </p:nvPicPr>
        <p:blipFill>
          <a:blip r:embed="rId3"/>
          <a:stretch>
            <a:fillRect/>
          </a:stretch>
        </p:blipFill>
        <p:spPr>
          <a:xfrm>
            <a:off x="7035035" y="2013795"/>
            <a:ext cx="989101" cy="1115909"/>
          </a:xfrm>
          <a:prstGeom prst="rect">
            <a:avLst/>
          </a:prstGeom>
        </p:spPr>
      </p:pic>
      <p:pic>
        <p:nvPicPr>
          <p:cNvPr id="12" name="Picture 11">
            <a:extLst>
              <a:ext uri="{FF2B5EF4-FFF2-40B4-BE49-F238E27FC236}">
                <a16:creationId xmlns:a16="http://schemas.microsoft.com/office/drawing/2014/main" id="{7ED03856-2180-7585-CADA-82DF1A9FD7FA}"/>
              </a:ext>
            </a:extLst>
          </p:cNvPr>
          <p:cNvPicPr>
            <a:picLocks noChangeAspect="1"/>
          </p:cNvPicPr>
          <p:nvPr/>
        </p:nvPicPr>
        <p:blipFill>
          <a:blip r:embed="rId4"/>
          <a:stretch>
            <a:fillRect/>
          </a:stretch>
        </p:blipFill>
        <p:spPr>
          <a:xfrm>
            <a:off x="6864805" y="3462566"/>
            <a:ext cx="1275510" cy="1103052"/>
          </a:xfrm>
          <a:prstGeom prst="rect">
            <a:avLst/>
          </a:prstGeom>
        </p:spPr>
      </p:pic>
    </p:spTree>
    <p:extLst>
      <p:ext uri="{BB962C8B-B14F-4D97-AF65-F5344CB8AC3E}">
        <p14:creationId xmlns:p14="http://schemas.microsoft.com/office/powerpoint/2010/main" val="23337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5FA909-3F24-448C-A8BC-7CF77F62F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231314"/>
            <a:ext cx="4605336" cy="992579"/>
          </a:xfrm>
        </p:spPr>
        <p:txBody>
          <a:bodyPr anchor="t">
            <a:normAutofit/>
          </a:bodyPr>
          <a:lstStyle/>
          <a:p>
            <a:r>
              <a:rPr lang="en-US" sz="3000">
                <a:solidFill>
                  <a:schemeClr val="bg1"/>
                </a:solidFill>
              </a:rPr>
              <a:t>The Binary Division</a:t>
            </a:r>
          </a:p>
        </p:txBody>
      </p:sp>
      <p:sp>
        <p:nvSpPr>
          <p:cNvPr id="3" name="Content Placeholder 2"/>
          <p:cNvSpPr>
            <a:spLocks noGrp="1"/>
          </p:cNvSpPr>
          <p:nvPr>
            <p:ph idx="1"/>
          </p:nvPr>
        </p:nvSpPr>
        <p:spPr>
          <a:xfrm>
            <a:off x="628650" y="2359800"/>
            <a:ext cx="4605336" cy="2146716"/>
          </a:xfrm>
        </p:spPr>
        <p:txBody>
          <a:bodyPr>
            <a:normAutofit/>
          </a:bodyPr>
          <a:lstStyle/>
          <a:p>
            <a:r>
              <a:rPr lang="en-US" sz="1800">
                <a:solidFill>
                  <a:schemeClr val="bg1">
                    <a:alpha val="80000"/>
                  </a:schemeClr>
                </a:solidFill>
              </a:rPr>
              <a:t>Binary division is similar to decimal division. </a:t>
            </a:r>
          </a:p>
          <a:p>
            <a:r>
              <a:rPr lang="en-US" sz="1800">
                <a:solidFill>
                  <a:schemeClr val="bg1">
                    <a:alpha val="80000"/>
                  </a:schemeClr>
                </a:solidFill>
              </a:rPr>
              <a:t>It is called as the long division procedure.</a:t>
            </a:r>
          </a:p>
          <a:p>
            <a:r>
              <a:rPr lang="en-US" sz="1800">
                <a:solidFill>
                  <a:schemeClr val="bg1">
                    <a:alpha val="80000"/>
                  </a:schemeClr>
                </a:solidFill>
              </a:rPr>
              <a:t>The number we are dividing by is the </a:t>
            </a:r>
            <a:r>
              <a:rPr lang="en-US" sz="1800" b="1">
                <a:solidFill>
                  <a:schemeClr val="bg1">
                    <a:alpha val="80000"/>
                  </a:schemeClr>
                </a:solidFill>
              </a:rPr>
              <a:t>divisor</a:t>
            </a:r>
            <a:r>
              <a:rPr lang="en-US" sz="1800">
                <a:solidFill>
                  <a:schemeClr val="bg1">
                    <a:alpha val="80000"/>
                  </a:schemeClr>
                </a:solidFill>
              </a:rPr>
              <a:t>.</a:t>
            </a:r>
          </a:p>
          <a:p>
            <a:r>
              <a:rPr lang="en-US" sz="1800">
                <a:solidFill>
                  <a:schemeClr val="bg1">
                    <a:alpha val="80000"/>
                  </a:schemeClr>
                </a:solidFill>
              </a:rPr>
              <a:t> The number we are dividing into is the </a:t>
            </a:r>
            <a:r>
              <a:rPr lang="en-US" sz="1800" b="1">
                <a:solidFill>
                  <a:schemeClr val="bg1">
                    <a:alpha val="80000"/>
                  </a:schemeClr>
                </a:solidFill>
              </a:rPr>
              <a:t>dividend</a:t>
            </a:r>
            <a:r>
              <a:rPr lang="en-US" sz="1800">
                <a:solidFill>
                  <a:schemeClr val="bg1">
                    <a:alpha val="80000"/>
                  </a:schemeClr>
                </a:solidFill>
              </a:rPr>
              <a:t>.</a:t>
            </a:r>
          </a:p>
        </p:txBody>
      </p:sp>
      <p:pic>
        <p:nvPicPr>
          <p:cNvPr id="5" name="Picture 4" descr="3D render of cells">
            <a:extLst>
              <a:ext uri="{FF2B5EF4-FFF2-40B4-BE49-F238E27FC236}">
                <a16:creationId xmlns:a16="http://schemas.microsoft.com/office/drawing/2014/main" id="{944A9CBE-EBFC-26BE-E466-75D3926A7696}"/>
              </a:ext>
            </a:extLst>
          </p:cNvPr>
          <p:cNvPicPr>
            <a:picLocks noChangeAspect="1"/>
          </p:cNvPicPr>
          <p:nvPr/>
        </p:nvPicPr>
        <p:blipFill rotWithShape="1">
          <a:blip r:embed="rId2"/>
          <a:srcRect l="28811" r="33919"/>
          <a:stretch/>
        </p:blipFill>
        <p:spPr>
          <a:xfrm>
            <a:off x="5751621" y="10"/>
            <a:ext cx="3407965" cy="5143490"/>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grpSp>
        <p:nvGrpSpPr>
          <p:cNvPr id="11" name="Group 10">
            <a:extLst>
              <a:ext uri="{FF2B5EF4-FFF2-40B4-BE49-F238E27FC236}">
                <a16:creationId xmlns:a16="http://schemas.microsoft.com/office/drawing/2014/main" id="{8B60959F-9B69-4520-A16E-EA6BECC747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15000" y="0"/>
            <a:ext cx="656037" cy="5143500"/>
            <a:chOff x="7620000" y="-1"/>
            <a:chExt cx="874716" cy="6858001"/>
          </a:xfrm>
        </p:grpSpPr>
        <p:sp>
          <p:nvSpPr>
            <p:cNvPr id="12" name="Freeform: Shape 11">
              <a:extLst>
                <a:ext uri="{FF2B5EF4-FFF2-40B4-BE49-F238E27FC236}">
                  <a16:creationId xmlns:a16="http://schemas.microsoft.com/office/drawing/2014/main" id="{18D5A6E8-CD1B-4796-ABD1-A6F27F6C0E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7E12F56-F4EE-4535-8677-C11996E241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61499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2E3E81B044E545AA174B0C1BFF8175" ma:contentTypeVersion="8" ma:contentTypeDescription="Create a new document." ma:contentTypeScope="" ma:versionID="8f406266e8bf0c6270217b06f025b008">
  <xsd:schema xmlns:xsd="http://www.w3.org/2001/XMLSchema" xmlns:xs="http://www.w3.org/2001/XMLSchema" xmlns:p="http://schemas.microsoft.com/office/2006/metadata/properties" xmlns:ns2="6bb1e29d-e85e-488b-99d4-7c12bd4272a0" targetNamespace="http://schemas.microsoft.com/office/2006/metadata/properties" ma:root="true" ma:fieldsID="39dc19e6a02521ded9b4c702591cb681" ns2:_="">
    <xsd:import namespace="6bb1e29d-e85e-488b-99d4-7c12bd4272a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b1e29d-e85e-488b-99d4-7c12bd4272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85DED1-4D6D-46CD-B993-5700EB2DD4A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DADC422-C95B-44AC-AFED-CF67B0DA705B}">
  <ds:schemaRefs>
    <ds:schemaRef ds:uri="http://schemas.microsoft.com/sharepoint/v3/contenttype/forms"/>
  </ds:schemaRefs>
</ds:datastoreItem>
</file>

<file path=customXml/itemProps3.xml><?xml version="1.0" encoding="utf-8"?>
<ds:datastoreItem xmlns:ds="http://schemas.openxmlformats.org/officeDocument/2006/customXml" ds:itemID="{7385655D-94DF-427C-8060-3A0C08CE71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b1e29d-e85e-488b-99d4-7c12bd4272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478</Words>
  <Application>Microsoft Office PowerPoint</Application>
  <PresentationFormat>On-screen Show (16:9)</PresentationFormat>
  <Paragraphs>46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Mathematical Operations on the Different Bases in the  Number System </vt:lpstr>
      <vt:lpstr>Binary Arithmetic</vt:lpstr>
      <vt:lpstr>The Binary Addition</vt:lpstr>
      <vt:lpstr>Example:</vt:lpstr>
      <vt:lpstr>The Binary Multiplication</vt:lpstr>
      <vt:lpstr>Example:</vt:lpstr>
      <vt:lpstr>The Binary Subtraction</vt:lpstr>
      <vt:lpstr>Example:</vt:lpstr>
      <vt:lpstr>The Binary Division</vt:lpstr>
      <vt:lpstr>The Binary Division</vt:lpstr>
      <vt:lpstr>Example # 1</vt:lpstr>
      <vt:lpstr>Example # 2</vt:lpstr>
      <vt:lpstr>Example # 3</vt:lpstr>
      <vt:lpstr>Example # 4</vt:lpstr>
      <vt:lpstr>Example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2</cp:revision>
  <dcterms:created xsi:type="dcterms:W3CDTF">2017-08-01T15:40:51Z</dcterms:created>
  <dcterms:modified xsi:type="dcterms:W3CDTF">2024-12-08T12:33:01Z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813f4b-519a-4481-a498-85770f517757_Enabled">
    <vt:lpwstr>true</vt:lpwstr>
  </property>
  <property fmtid="{D5CDD505-2E9C-101B-9397-08002B2CF9AE}" pid="3" name="MSIP_Label_8a813f4b-519a-4481-a498-85770f517757_SetDate">
    <vt:lpwstr>2024-09-04T08:24:51Z</vt:lpwstr>
  </property>
  <property fmtid="{D5CDD505-2E9C-101B-9397-08002B2CF9AE}" pid="4" name="MSIP_Label_8a813f4b-519a-4481-a498-85770f517757_Method">
    <vt:lpwstr>Standard</vt:lpwstr>
  </property>
  <property fmtid="{D5CDD505-2E9C-101B-9397-08002B2CF9AE}" pid="5" name="MSIP_Label_8a813f4b-519a-4481-a498-85770f517757_Name">
    <vt:lpwstr>Anyone (unrestricted)</vt:lpwstr>
  </property>
  <property fmtid="{D5CDD505-2E9C-101B-9397-08002B2CF9AE}" pid="6" name="MSIP_Label_8a813f4b-519a-4481-a498-85770f517757_SiteId">
    <vt:lpwstr>1d981f77-3ca3-46ae-b0d4-e8044e6c7f84</vt:lpwstr>
  </property>
  <property fmtid="{D5CDD505-2E9C-101B-9397-08002B2CF9AE}" pid="7" name="MSIP_Label_8a813f4b-519a-4481-a498-85770f517757_ActionId">
    <vt:lpwstr>87685940-f206-426d-91c8-deaeb310cf08</vt:lpwstr>
  </property>
  <property fmtid="{D5CDD505-2E9C-101B-9397-08002B2CF9AE}" pid="8" name="MSIP_Label_8a813f4b-519a-4481-a498-85770f517757_ContentBits">
    <vt:lpwstr>0</vt:lpwstr>
  </property>
  <property fmtid="{D5CDD505-2E9C-101B-9397-08002B2CF9AE}" pid="9" name="ContentTypeId">
    <vt:lpwstr>0x0101004A2E3E81B044E545AA174B0C1BFF8175</vt:lpwstr>
  </property>
</Properties>
</file>