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256" r:id="rId5"/>
    <p:sldId id="383" r:id="rId6"/>
    <p:sldId id="390" r:id="rId7"/>
    <p:sldId id="300" r:id="rId8"/>
    <p:sldId id="285" r:id="rId9"/>
    <p:sldId id="384" r:id="rId10"/>
    <p:sldId id="391" r:id="rId11"/>
    <p:sldId id="392" r:id="rId12"/>
    <p:sldId id="257" r:id="rId13"/>
    <p:sldId id="395" r:id="rId14"/>
    <p:sldId id="397" r:id="rId15"/>
    <p:sldId id="401" r:id="rId16"/>
    <p:sldId id="404" r:id="rId17"/>
    <p:sldId id="405" r:id="rId18"/>
    <p:sldId id="406" r:id="rId19"/>
    <p:sldId id="411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07" r:id="rId28"/>
    <p:sldId id="410" r:id="rId29"/>
    <p:sldId id="408" r:id="rId30"/>
    <p:sldId id="420" r:id="rId31"/>
    <p:sldId id="422" r:id="rId32"/>
    <p:sldId id="423" r:id="rId33"/>
    <p:sldId id="425" r:id="rId34"/>
    <p:sldId id="436" r:id="rId35"/>
    <p:sldId id="426" r:id="rId36"/>
    <p:sldId id="427" r:id="rId37"/>
    <p:sldId id="428" r:id="rId38"/>
    <p:sldId id="429" r:id="rId39"/>
    <p:sldId id="430" r:id="rId40"/>
    <p:sldId id="431" r:id="rId41"/>
    <p:sldId id="396" r:id="rId42"/>
    <p:sldId id="394" r:id="rId43"/>
    <p:sldId id="39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39" autoAdjust="0"/>
    <p:restoredTop sz="68966" autoAdjust="0"/>
  </p:normalViewPr>
  <p:slideViewPr>
    <p:cSldViewPr snapToGrid="0">
      <p:cViewPr>
        <p:scale>
          <a:sx n="130" d="100"/>
          <a:sy n="130" d="100"/>
        </p:scale>
        <p:origin x="99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0.349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8074 2 24575,'2'0'0,"42"-1"0,0 1 0,0 3 0,-1 1 0,1 2 0,66 18 0,-90-16 0,-1 1 0,25 14 0,32 14 0,141 24 0,-147-44 0,135 51 0,73 31-614,-81-34 256,112 64-575,-221-96 1101,65 28 224,-137-52-392,1 1 0,23 21 0,-25-19 0,0-1 0,32 17 0,5-3 13,7 3 36,72 45-1,-96-47 232,43 41-1,-49-40-53,0-2-1,44 28 0,-54-39-225,0 0 0,0 2 0,-1 0 0,16 21 0,-15-16 0,2-1 0,30 24 0,-31-27 0,-1 0 0,-1 1 0,-1 1 0,-1 0 0,0 2 0,16 29 0,21 25 0,-28-37 0,-3 0 0,-1 2 0,-2 0 0,-1 2 0,20 71 0,9 21 0,-29-78 0,-13-39 0,1 1 0,0-1 0,11 20 0,0-1 0,-2 1 0,-1 1 0,-3 0 0,-1 0 0,8 57 0,-7-36 0,4 9 0,-4 0 0,6 129 0,-18-184 0,2 36 0,-2 0 0,-2-1 0,-2 1 0,-24 94 0,27-138 0,-3 15 0,-1-1 0,-1-1 0,-1 1 0,0-1 0,-19 27 0,5-8 0,-32 70 0,42-79 0,-1-1 0,-1 0 0,-1-1 0,-2-1 0,-35 43 0,31-50 0,0 0 0,-28 17 0,29-21 0,0 0 0,1 2 0,-25 25 0,31-28 0,-2 0 0,0-1 0,0-1 0,-1 0 0,-26 13 0,-34 23 0,22-11 0,38-27 0,0 2 0,0 0 0,-21 22 0,17-16 0,-1 0 0,-1-1 0,0-1 0,0-1 0,-39 17 0,3 0 0,36-17 0,-39 31 0,43-30 0,0-1 0,-39 22 0,-184 69 0,226-99 0,0 2 0,0-1 0,-19 15 0,21-13 0,-1 0 0,-1-1 0,-23 9 0,-301 95 0,158-59 0,69 4 0,33-34 0,-108 19 0,63-17 0,95-19 0,-72 17 0,-134 14 0,216-35 0,1 2 0,-1 0 0,-32 13 0,32-11 0,0 0 0,0 0 0,-29 3 0,-46 1 0,-92 7 0,173-17 0,-49 3 0,-65 10 0,62-5 0,0-3 0,-80-4 0,79-3 0,0 4 0,-73 11 0,55-4-199,0-4 0,-119-6-1,61-2 63,64 4 137,-91 14 0,92-8 0,-116-5 0,-15 0 0,105 11 0,61-7 0,-56 2 0,-987-9 735,1060 3-735,0 0 0,-31 8 0,30-5 0,-47 3 0,-806-6 0,428-5 0,-115 3 0,553 1 0,0 1 0,0 0 0,0 1 0,0 0 0,1 1 0,-18 8 0,17-7 0,-2 1 0,1-2 0,-1 0 0,1-1 0,-19 2 0,-104 7 0,-64 2 0,176-13 0,0 2 0,-32 6 0,31-3 0,-47 2 0,-6-8 0,40-1 0,-1 2 0,1 2 0,-50 9 0,-54 15 0,-80 20 0,110-6 0,71-25 0,0-2 0,-47 11 0,33-14 0,1 3 0,-81 31 0,123-39 0,-7 0 0,1 2 0,0 0 0,0 2 0,1 0 0,0 1 0,1 0 0,0 2 0,1 0 0,-15 15 0,16-13 0,-1 0 0,0-1 0,-2-1 0,1 0 0,-26 12 0,27-16 0,1 0 0,0 1 0,0 0 0,1 1 0,0 1 0,1 0 0,1 1 0,-16 19 0,17-14 0,-1-1 0,0-1 0,-2 0 0,-18 18 0,27-29 0,0 1 0,0 0 0,0 1 0,1-1 0,0 1 0,0 0 0,1 0 0,0 0 0,0 0 0,-3 13 0,-13 79 0,13-16 0,6 141 0,3-87 0,-3 45-1365,0-156-5461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1.26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18 24575,'5'1'0,"0"0"0,0 0 0,0 1 0,0 0 0,0 0 0,0 0 0,-1 0 0,1 1 0,-1-1 0,1 1 0,-1 0 0,5 6 0,3 1 0,-1 0 0,19 25 0,-13-9 0,0 1 0,-2 1 0,-1 0 0,18 57 0,-15-41 0,-16-40 0,0 0 0,1-1 0,0 1 0,-1-1 0,1 1 0,0-1 0,1 0 0,-1 0 0,1 0 0,-1 0 0,1 0 0,0-1 0,0 1 0,0-1 0,1 0 0,-1 0 0,0 0 0,1 0 0,-1 0 0,1-1 0,6 2 0,-7-2 0,0-1 0,1 0 0,-1 0 0,1 0 0,-1-1 0,0 1 0,1-1 0,-1 0 0,0 0 0,1 0 0,-1 0 0,0-1 0,0 1 0,0-1 0,0 0 0,0 0 0,0 0 0,-1 0 0,1 0 0,-1-1 0,1 1 0,-1-1 0,0 0 0,3-4 0,40-61 0,-32 46 0,0 1 0,2 1 0,0 0 0,1 1 0,26-23 0,-35 35 17,0-1-1,0 0 1,0 0-1,-1 0 1,0-1 0,-1 0-1,5-11 1,-5 10-317,1-1 1,0 1-1,1 0 0,13-15 1,-8 14-6527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9.04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17439 0 24575,'2'37'0,"2"0"0,2 0 0,9 36 0,-6-36 0,-2 0 0,-1 0 0,0 38 0,-6-68 0,1 40 0,-1 1 0,-3-1 0,-1 0 0,-3 0 0,-18 67 0,-5-15 0,16-47 0,-3 0 0,-25 51 0,-31 82 0,51-121 0,-42 81 0,0-35 0,-17 33 0,68-115 0,4-5 0,-2-1 0,0-1 0,-1 1 0,-1-2 0,-1 0 0,-27 30 0,22-31 0,2 2 0,0 0 0,1 1 0,-20 38 0,18-29 0,-41 53 0,-15 4 0,-159 175 0,-42 16 0,259-264 0,0-2 0,-28 19 0,26-20 0,1 0 0,-24 24 0,14-12 0,0-2 0,-1 0 0,-50 29 0,17-13 0,-21 28 0,59-47 0,0 0 0,-37 23 0,-79 49 0,90-55 0,-69 36 0,70-48 0,5-3 0,2 1 0,-64 46 0,66-41 0,-1-2 0,-1-1 0,-55 22 0,43-21 0,-73 46 0,93-52 0,-1-1 0,-60 24 0,-2 0 0,11-8 0,62-26 0,1 1 0,0 1 0,-35 21 0,21-10 0,-1-2 0,-1-1 0,-74 24 0,21-9 0,-122 64 0,136-55 0,-144 54 0,168-75 0,-86 48 0,99-47 0,0-1 0,-2-2 0,-68 20 0,20-7 0,29-8 0,28-11 0,-50 27 0,53-24 0,-62 23 0,-211 57 0,143-30 0,89-34 0,35-19 0,-1-1 0,-57 11 0,-31 9 0,-140 37 0,196-53 0,56-13 0,0 0 0,0 1 0,1 1 0,-1 0 0,-11 6 0,0 1 0,-1-1 0,0-1 0,0-1 0,-27 5 0,-110 16 0,67-14 0,-116 14 0,136-23 0,39-4 0,-48 9 0,57-8 0,1-1 0,0-1 0,-28-1 0,28-2 0,1 2 0,-1 1 0,-36 7 0,37-5 0,0 0 0,-49-1 0,-24 4 0,75-3 0,-45 16 0,49-14 0,0 0 0,0-1 0,-1-1 0,-24 2 0,-389-4 0,205-5 0,110 5 0,-130-5 0,166-9 0,56 7 0,-49-3 0,-192-19 0,114 0 0,-146-26 0,144 27 0,-19-1 0,94 3 0,64 18 0,0 0 0,-1 1 0,0 1 0,-18-2 0,-65-4 0,-164-9 0,219 18 0,-58-11 0,57 6 0,-56-1 0,35 7 0,-111-14 0,-96-14 0,191 19 0,0 4 0,-118 7 0,60 0 0,-193-22 0,281 16 0,-70 4 0,-29-3 0,71-10 0,56 8 0,-50-3 0,-680 6 0,367 4 0,380-2 0,-35 1 0,0-2 0,0-3 0,-42-8 0,31 5 0,-1 2 0,1 2 0,-82 6 0,24-1 0,-820-2 0,892 2 0,-65 12 0,39-4 0,28-4 0,0 2 0,0 2 0,1 0 0,-38 18 0,-82 25 0,148-49 0,-359 168 0,274-108 0,22-13 0,-145 72 0,206-116 0,0 0 0,1 0 0,0 1 0,0 0 0,1 1 0,0 0 0,1 0 0,-9 12 0,9-10 0,-1 0 0,-1-1 0,1 0 0,-2 0 0,1-2 0,-21 15 0,17-16 0,0 0 0,1 1 0,0 1 0,1 0 0,0 1 0,0 0 0,1 1 0,0 0 0,-9 14 0,1-2 0,0 0 0,-2-1 0,-1-2 0,0 0 0,-43 28 0,33-22 0,-46 48 0,30-26 0,40-41 0,2 0 0,-1 1 0,1 0 0,0 0 0,1 1 0,0-1 0,0 1 0,1 1 0,-4 9 0,0 9 0,-9 53 0,14-66 0,-4 24 0,-1-1 0,2 0 0,-1 55 0,6-8 0,4 125 0,1-180 0,1 0 0,2-1 0,1 0 0,17 42 0,0-33-1365,-13-22-5461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50.00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0 24575,'10'1'0,"-1"-1"0,1 2 0,-1-1 0,0 1 0,0 1 0,0-1 0,0 2 0,0-1 0,0 1 0,-1 1 0,1-1 0,13 11 0,-9-3 0,1-1 0,-1 2 0,-1 0 0,0 0 0,18 28 0,-29-39 0,76 103 0,-70-96 0,1-1 0,0 0 0,0 0 0,1 0 0,0-2 0,0 1 0,0-1 0,1 0 0,13 5 0,-21-10 0,-1-1 0,1 1 0,0-1 0,-1 1 0,1-1 0,0 0 0,0 1 0,0-1 0,0 0 0,-1 0 0,1-1 0,0 1 0,0 0 0,0 0 0,-1-1 0,1 1 0,0-1 0,0 0 0,-1 1 0,1-1 0,-1 0 0,1 0 0,-1 0 0,1 0 0,-1 0 0,1-1 0,-1 1 0,0 0 0,0-1 0,1 1 0,-1-1 0,0 1 0,0-1 0,-1 1 0,1-1 0,0 0 0,0-2 0,4-9 0,-1 0 0,-1 1 0,0-2 0,1-16 0,0 1 0,-2 21-66,1-6-64,0 0 0,0 0 0,1 1 0,1-1 1,0 1-1,1 0 0,1 1 0,0-1 0,10-13 0,-2 8-6696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4.98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4117 1 24575,'11'0'0,"1"1"0,-1 0 0,0 0 0,0 2 0,0-1 0,-1 1 0,1 1 0,-1 0 0,1 1 0,-1 0 0,12 8 0,-3 0 0,0 2 0,-1 1 0,0 0 0,18 22 0,-21-24 0,0 0 0,1-1 0,18 12 0,8 5 0,-17-11 0,-5-5 0,-1 2 0,0 0 0,-2 1 0,1 1 0,14 20 0,223 289 0,-242-311 0,-1 1 0,-1 1 0,0 0 0,-2 1 0,0 0 0,8 25 0,-9-22 0,0-1 0,2 0 0,0-1 0,24 33 0,-21-32 0,0 1 0,-2 0 0,0 0 0,-2 1 0,0 0 0,-1 1 0,-2 0 0,0 0 0,2 30 0,9 69 0,1 198 0,-16-283 0,11 70 0,-6-66 0,1 45 0,-6 613 0,-5-340 0,1-306 0,-14 69 0,3-24 0,-17 77 0,23-146 0,-1-2 0,-1 1 0,-2-1 0,-1-1 0,-1 0 0,-17 26 0,9-15 0,-30 73 0,44-87 0,-1 0 0,-2-1 0,0 0 0,-1-1 0,-1 0 0,-2-1 0,-23 30 0,15-27 0,-34 51 0,4-5 0,26-36 0,-1-2 0,-2-1 0,-1-2 0,-1 0 0,-61 41 0,57-49 0,0-1 0,-1-2 0,-47 16 0,58-24 0,1 1 0,-30 19 0,35-19 0,-1 0 0,0-1 0,-39 13 0,-503 121 0,554-142 0,-4 0 0,0 1 0,0 0 0,0 1 0,1 0 0,-1 1 0,-14 8 0,5-3 0,-1 0 0,-1-1 0,1-2 0,-2 0 0,-40 6 0,-33 9 0,-75 15 0,-122 33 0,155-39 0,6-1 0,104-19 0,-41 20 0,4 0 0,-185 59 0,40-19 0,192-62 0,-1 1 0,2 2 0,-21 15 0,22-15 0,1-1 0,-2 0 0,-36 16 0,-136 55 0,126-60 0,49-18 0,0 1 0,0 0 0,1 1 0,-1 0 0,1 2 0,-13 8 0,6-1 0,0-1 0,-1-1 0,0-1 0,-1-1 0,-1-1 0,-36 10 0,32-12 0,-20 4 0,-1 3 0,2 2 0,0 1 0,-47 27 0,24 6 0,53-38 0,0 0 0,-1-1 0,-36 19 0,-157 78 0,203-103 0,1 0 0,-1 1 0,2 0 0,-1 0 0,1 0 0,0 1 0,0 0 0,1 1 0,0-1 0,-4 12 0,-27 38 0,4-15 0,1 2 0,-40 76 0,62-97 0,0 1 0,2-1 0,0 1 0,-5 50 0,-9 35 0,13-70-37,2-1-1,1 1 1,2 0 0,5 76-1,0-42-1140,-2-48-5648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6.14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24575,'3'1'0,"0"-1"0,1 1 0,-1 0 0,0 0 0,0 0 0,0 0 0,1 0 0,-1 1 0,0-1 0,-1 1 0,1 0 0,0 0 0,0 0 0,-1 0 0,4 5 0,36 45 0,-27-32 0,3 3 0,8 9 0,-1 2 0,-1 0 0,36 72 0,-59-102 0,1 0 0,0 1 0,0-1 0,1 0 0,-1 0 0,1 0 0,0 0 0,0-1 0,0 1 0,1-1 0,-1 0 0,1 0 0,0 0 0,0 0 0,0-1 0,0 0 0,0 1 0,0-1 0,1-1 0,-1 1 0,1-1 0,-1 0 0,1 0 0,0 0 0,-1 0 0,1-1 0,0 0 0,0 0 0,-1 0 0,1 0 0,0-1 0,-1 0 0,7-2 0,4-1 0,1-2 0,-1 1 0,0-2 0,-1 0 0,0-1 0,0 0 0,-1-1 0,19-16 0,-19 15-170,0 1-1,0 1 0,1 0 1,0 1-1,0 1 0,0 0 1,18-5-1,-9 5-6655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2.37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14812 1 24575,'3'0'0,"0"1"0,1-1 0,-1 1 0,0 0 0,-1 0 0,1 0 0,0 0 0,0 1 0,0-1 0,-1 1 0,1 0 0,-1 0 0,1 0 0,-1 0 0,0 0 0,0 0 0,0 1 0,0-1 0,3 5 0,32 61 0,-23-41 0,16 32 0,-15-28 0,30 45 0,111 160 0,-140-210 0,33 37 0,-30-40 0,28 43 0,22 61 0,24 39 0,-67-120 0,-3 1 0,30 83 0,-33-76 0,49 93 0,-21-56 0,-4 2 0,43 132 0,-81-209 0,2 0 0,0 0 0,12 17 0,-12-22 0,-2-1 0,1 2 0,-1-1 0,-1 1 0,0 0 0,0 0 0,4 24 0,46 231 0,-47-220 0,1-2 0,2 76 0,-9-93 0,10 49 0,-7-49 0,3 47 0,-6-38 0,-2 0 0,-1 0 0,-3-1 0,0 1 0,-2 0 0,-18 57 0,6-40 0,9-24 0,-2 1 0,-1-1 0,-28 51 0,0-16 0,-2-2 0,-4-2 0,-104 109 0,75-93 0,51-51 0,-1 0 0,-1-2 0,-56 40 0,-82 31 0,102-51 0,48-33 0,-1 0 0,0-1 0,0-1 0,-32 14 0,14-10 0,0 2 0,0 0 0,-40 28 0,33-20 0,28-16 0,0 0 0,0 0 0,-16 14 0,4-2 0,-1-2 0,-1 0 0,-1-2 0,0-1 0,-43 16 0,-23 12 0,-2 9 0,-55 26 0,-79 4 0,144-56 0,70-21 0,-1 0 0,0 0 0,1 2 0,0 0 0,-27 15 0,24-11 0,-1-2 0,0 0 0,0-1 0,0-1 0,-1 0 0,-32 3 0,-20 8 0,-107 14 0,155-28 0,0 0 0,-45-1 0,47-2 0,1 1 0,-1 0 0,-40 9 0,14-1 0,0-3 0,0-1 0,0-3 0,-82-5 0,16 0 0,95 3 0,-18-1 0,0 2 0,0 1 0,-54 11 0,45-5 0,0-3 0,0-2 0,0-2 0,-49-4 0,-9 0 0,-1699 3 0,1763-2 0,-54-10 0,53 6 0,-53-1 0,-510 8 0,574-3 0,-58-10 0,57 6 0,-58-2 0,51 8 0,-11 0 0,0-2 0,-68-11 0,52 5 0,0 2 0,-128 7 0,71 2 0,-449-3 0,531-2 0,-56-10 0,55 6 0,-52-1 0,-2168 6 0,1061 3 0,1174-1 0,0 2 0,-31 6 0,29-4 0,-45 3 0,-49-7 0,57-2 0,-1 3 0,-77 11 0,103-7 0,-47-1 0,53-4 0,1 2 0,-51 9 0,-99 15 0,-29 0 0,189-24 0,0 0 0,0-1 0,-30-3 0,27 1 0,0 0 0,-27 5 0,42-3 0,1 2 0,-1-1 0,0 1 0,-10 6 0,10-5 0,0 0 0,0-1 0,-19 4 0,-172 16 0,109-15 0,25 3 0,-16 1 0,-16 1 0,69-9 0,-49 3 0,46-5 0,-44 8 0,-22 1 0,2 2 0,69-9 0,-50 3 0,37-6 0,-1 2 0,1 2 0,0 1 0,-72 23 0,36 3 0,53-22 0,0 0 0,-34 8 0,-71 24 0,44-13 0,74-27 0,0 1 0,0 0 0,0 1 0,1 0 0,0 0 0,0 1 0,1 1 0,-1 0 0,-16 15 0,14-9 0,-1-1 0,-1-1 0,1 0 0,-2-1 0,1 0 0,-1-1 0,-1-1 0,-34 11 0,31-12 0,1 1 0,0 1 0,1 0 0,0 1 0,0 1 0,-29 24 0,41-27 0,-1 0 0,1 1 0,1-1 0,-1 1 0,1 1 0,1-1 0,-7 19 0,-17 74 0,21-54 0,3 0 0,1 0 0,6 83 0,0-22 0,-3-73 0,1 2 0,-1 0 0,-2-1 0,-13 65 0,12-83 0,0-1 0,1 31 0,3-39 0,-1 0 0,0 1 0,-1-1 0,0 0 0,-1 1 0,0-1 0,0 0 0,-1 0 0,0 0 0,-1-1 0,0 1 0,-8 12 0,-14 14 0,3 0 0,0 2 0,2 0 0,-24 66 0,34-68 0,1 1 0,3-1 0,1 1 0,1 1 0,2-1 0,4 66 0,-4 45 0,-12-72-1365,10-56-5461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4.32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24575,'11'12'0,"0"2"0,-1-1 0,0 1 0,-1 1 0,12 28 0,-14-28 0,0 0 0,1-1 0,1 1 0,0-2 0,1 0 0,18 19 0,-1-5 0,-1 2 0,-1 1 0,-2 0 0,-1 2 0,34 64 0,-54-92 0,0-1 0,1 1 0,-1 0 0,1-1 0,0 1 0,0-1 0,1 0 0,-1 0 0,1 0 0,-1-1 0,1 1 0,0-1 0,0 0 0,0 0 0,0 0 0,0-1 0,0 1 0,1-1 0,-1 0 0,0 0 0,1 0 0,-1-1 0,1 0 0,6 0 0,-3 0 0,0-1 0,0 0 0,-1-1 0,1 0 0,0 0 0,0 0 0,-1-1 0,0 0 0,1-1 0,-1 0 0,-1 0 0,1 0 0,6-6 0,-1 1 0,-1 1 0,2 1 0,14-8 0,-19 11 0,-1 1 0,1-2 0,-1 1 0,1-1 0,-1 0 0,-1 0 0,1-1 0,-1 0 0,0 0 0,0-1 0,9-13 0,-11 12-59,4-7-60,-1 1 0,2 0 1,0 0-1,0 1 0,1 0 1,1 1-1,0 0 0,1 1 0,0 0 1,26-17-1,-21 18-6707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53645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511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36628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6221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15611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777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4600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383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52797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080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726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495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4532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44018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33475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7947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00175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Not all algorithms need an input</a:t>
            </a:r>
          </a:p>
          <a:p>
            <a:r>
              <a:rPr lang="en-PH" dirty="0"/>
              <a:t>Algorithms are required to have some output</a:t>
            </a:r>
          </a:p>
          <a:p>
            <a:r>
              <a:rPr lang="en-PH" dirty="0"/>
              <a:t>Each step in an algorithm should be solvable</a:t>
            </a:r>
          </a:p>
          <a:p>
            <a:r>
              <a:rPr lang="en-PH" dirty="0"/>
              <a:t>Algorithms should start and end at some point</a:t>
            </a:r>
          </a:p>
          <a:p>
            <a:r>
              <a:rPr lang="en-PH" dirty="0"/>
              <a:t>Algorithms should not contain unnecessary steps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47693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75096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68408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94204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5729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25149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343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130262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910288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223638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475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Explain the difference between an algorithm and a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831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9997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744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991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3453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50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3/25/25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5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.xml"/><Relationship Id="rId18" Type="http://schemas.openxmlformats.org/officeDocument/2006/relationships/image" Target="../media/image150.png"/><Relationship Id="rId7" Type="http://schemas.openxmlformats.org/officeDocument/2006/relationships/image" Target="../media/image81.png"/><Relationship Id="rId12" Type="http://schemas.openxmlformats.org/officeDocument/2006/relationships/image" Target="../media/image120.png"/><Relationship Id="rId17" Type="http://schemas.openxmlformats.org/officeDocument/2006/relationships/customXml" Target="../ink/ink4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1.xml"/><Relationship Id="rId5" Type="http://schemas.openxmlformats.org/officeDocument/2006/relationships/image" Target="../media/image63.png"/><Relationship Id="rId15" Type="http://schemas.openxmlformats.org/officeDocument/2006/relationships/customXml" Target="../ink/ink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0.png"/><Relationship Id="rId14" Type="http://schemas.openxmlformats.org/officeDocument/2006/relationships/image" Target="../media/image1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6.xml"/><Relationship Id="rId18" Type="http://schemas.openxmlformats.org/officeDocument/2006/relationships/image" Target="../media/image240.png"/><Relationship Id="rId7" Type="http://schemas.openxmlformats.org/officeDocument/2006/relationships/image" Target="../media/image7.png"/><Relationship Id="rId12" Type="http://schemas.openxmlformats.org/officeDocument/2006/relationships/image" Target="../media/image213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5" Type="http://schemas.openxmlformats.org/officeDocument/2006/relationships/customXml" Target="../ink/ink7.xml"/><Relationship Id="rId10" Type="http://schemas.openxmlformats.org/officeDocument/2006/relationships/image" Target="../media/image200.png"/><Relationship Id="rId4" Type="http://schemas.openxmlformats.org/officeDocument/2006/relationships/image" Target="../media/image170.png"/><Relationship Id="rId9" Type="http://schemas.openxmlformats.org/officeDocument/2006/relationships/image" Target="../media/image9.png"/><Relationship Id="rId1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0.png"/><Relationship Id="rId18" Type="http://schemas.openxmlformats.org/officeDocument/2006/relationships/customXml" Target="../ink/ink12.xml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image" Target="../media/image220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11" Type="http://schemas.openxmlformats.org/officeDocument/2006/relationships/customXml" Target="../ink/ink10.xml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13.png"/><Relationship Id="rId19" Type="http://schemas.openxmlformats.org/officeDocument/2006/relationships/image" Target="../media/image34.png"/><Relationship Id="rId4" Type="http://schemas.openxmlformats.org/officeDocument/2006/relationships/image" Target="../media/image260.png"/><Relationship Id="rId9" Type="http://schemas.openxmlformats.org/officeDocument/2006/relationships/customXml" Target="../ink/ink9.xml"/><Relationship Id="rId14" Type="http://schemas.openxmlformats.org/officeDocument/2006/relationships/image" Target="../media/image31.png"/><Relationship Id="rId22" Type="http://schemas.openxmlformats.org/officeDocument/2006/relationships/customXml" Target="../ink/ink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0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7.png"/><Relationship Id="rId7" Type="http://schemas.openxmlformats.org/officeDocument/2006/relationships/image" Target="../media/image1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5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3" Type="http://schemas.openxmlformats.org/officeDocument/2006/relationships/image" Target="../media/image18.png"/><Relationship Id="rId7" Type="http://schemas.openxmlformats.org/officeDocument/2006/relationships/image" Target="../media/image20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1.png"/><Relationship Id="rId5" Type="http://schemas.openxmlformats.org/officeDocument/2006/relationships/image" Target="../media/image181.png"/><Relationship Id="rId10" Type="http://schemas.openxmlformats.org/officeDocument/2006/relationships/image" Target="../media/image231.png"/><Relationship Id="rId9" Type="http://schemas.openxmlformats.org/officeDocument/2006/relationships/image" Target="../media/image22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19.png"/><Relationship Id="rId7" Type="http://schemas.openxmlformats.org/officeDocument/2006/relationships/image" Target="../media/image27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51.png"/><Relationship Id="rId10" Type="http://schemas.openxmlformats.org/officeDocument/2006/relationships/image" Target="../media/image301.png"/><Relationship Id="rId9" Type="http://schemas.openxmlformats.org/officeDocument/2006/relationships/image" Target="../media/image2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19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0.png"/><Relationship Id="rId5" Type="http://schemas.openxmlformats.org/officeDocument/2006/relationships/image" Target="../media/image31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7" Type="http://schemas.openxmlformats.org/officeDocument/2006/relationships/image" Target="../media/image380.png"/><Relationship Id="rId12" Type="http://schemas.openxmlformats.org/officeDocument/2006/relationships/image" Target="../media/image4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0.png"/><Relationship Id="rId11" Type="http://schemas.openxmlformats.org/officeDocument/2006/relationships/image" Target="../media/image420.png"/><Relationship Id="rId5" Type="http://schemas.openxmlformats.org/officeDocument/2006/relationships/image" Target="../media/image360.png"/><Relationship Id="rId10" Type="http://schemas.openxmlformats.org/officeDocument/2006/relationships/image" Target="../media/image20.png"/><Relationship Id="rId4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2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0.png"/><Relationship Id="rId9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23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9" Type="http://schemas.openxmlformats.org/officeDocument/2006/relationships/image" Target="../media/image6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2.png"/><Relationship Id="rId5" Type="http://schemas.openxmlformats.org/officeDocument/2006/relationships/image" Target="../media/image1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24.jpeg"/><Relationship Id="rId7" Type="http://schemas.openxmlformats.org/officeDocument/2006/relationships/image" Target="../media/image18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5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2862631" y="1788138"/>
            <a:ext cx="6308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b="1" dirty="0">
                <a:solidFill>
                  <a:schemeClr val="bg1"/>
                </a:solidFill>
                <a:latin typeface="Abadi" panose="020B0604020104020204" pitchFamily="34" charset="0"/>
              </a:rPr>
              <a:t>Introduction to Analysis of Algorithms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26346" y="3429000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Analyzing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53892" y="1215609"/>
            <a:ext cx="104641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>
                <a:solidFill>
                  <a:srgbClr val="00B050"/>
                </a:solidFill>
              </a:rPr>
              <a:t>Analyzing an algorithm </a:t>
            </a:r>
            <a:r>
              <a:rPr lang="en-PH" sz="2400" dirty="0"/>
              <a:t>has come to mean </a:t>
            </a:r>
            <a:r>
              <a:rPr lang="en-PH" sz="2400" b="1" dirty="0">
                <a:solidFill>
                  <a:srgbClr val="0070C0"/>
                </a:solidFill>
              </a:rPr>
              <a:t>predicting the resources that the algorithm requires</a:t>
            </a:r>
            <a:r>
              <a:rPr lang="en-PH" sz="2400" dirty="0"/>
              <a:t>. </a:t>
            </a:r>
          </a:p>
          <a:p>
            <a:endParaRPr lang="en-PH" sz="2400" dirty="0"/>
          </a:p>
          <a:p>
            <a:r>
              <a:rPr lang="en-PH" sz="2400" dirty="0"/>
              <a:t>Occasionally, resources such as memory, communication bandwidth, or computer hardware are of primary concern, but most often it is </a:t>
            </a:r>
            <a:r>
              <a:rPr lang="en-PH" sz="2400" b="1" dirty="0">
                <a:solidFill>
                  <a:srgbClr val="00B050"/>
                </a:solidFill>
              </a:rPr>
              <a:t>computational time </a:t>
            </a:r>
            <a:r>
              <a:rPr lang="en-PH" sz="2400" dirty="0"/>
              <a:t>that we want to measure </a:t>
            </a:r>
          </a:p>
        </p:txBody>
      </p:sp>
    </p:spTree>
    <p:extLst>
      <p:ext uri="{BB962C8B-B14F-4D97-AF65-F5344CB8AC3E}">
        <p14:creationId xmlns:p14="http://schemas.microsoft.com/office/powerpoint/2010/main" val="39729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Analyzing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490620" y="1215609"/>
            <a:ext cx="112107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>
                <a:effectLst/>
                <a:latin typeface="Times"/>
              </a:rPr>
              <a:t>In</a:t>
            </a:r>
            <a:r>
              <a:rPr lang="en-PH" sz="2400" dirty="0"/>
              <a:t> general, the time taken by an algorithm grows with the size of the input, so it is traditional to describe the </a:t>
            </a:r>
            <a:r>
              <a:rPr lang="en-PH" sz="2400" b="1" dirty="0">
                <a:solidFill>
                  <a:srgbClr val="0070C0"/>
                </a:solidFill>
              </a:rPr>
              <a:t>running time</a:t>
            </a:r>
            <a:r>
              <a:rPr lang="en-PH" sz="2400" dirty="0"/>
              <a:t> of a program as a function of the </a:t>
            </a:r>
            <a:r>
              <a:rPr lang="en-PH" sz="2400" b="1" dirty="0">
                <a:solidFill>
                  <a:srgbClr val="0070C0"/>
                </a:solidFill>
              </a:rPr>
              <a:t>size of its input</a:t>
            </a:r>
            <a:r>
              <a:rPr lang="en-PH" sz="2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59CFF-38EC-5140-4C56-A0D0282B660E}"/>
              </a:ext>
            </a:extLst>
          </p:cNvPr>
          <p:cNvSpPr txBox="1"/>
          <p:nvPr/>
        </p:nvSpPr>
        <p:spPr>
          <a:xfrm>
            <a:off x="7433508" y="5460224"/>
            <a:ext cx="22525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400" b="1" dirty="0"/>
              <a:t>Running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5E3F9-D86A-6E53-5782-060220D9502D}"/>
              </a:ext>
            </a:extLst>
          </p:cNvPr>
          <p:cNvSpPr txBox="1"/>
          <p:nvPr/>
        </p:nvSpPr>
        <p:spPr>
          <a:xfrm>
            <a:off x="2137833" y="5411558"/>
            <a:ext cx="21166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400" b="1" dirty="0"/>
              <a:t>Input Size </a:t>
            </a:r>
          </a:p>
        </p:txBody>
      </p:sp>
      <p:pic>
        <p:nvPicPr>
          <p:cNvPr id="6" name="Picture 5" descr="A clock with arms and legs running&#10;&#10;Description automatically generated">
            <a:extLst>
              <a:ext uri="{FF2B5EF4-FFF2-40B4-BE49-F238E27FC236}">
                <a16:creationId xmlns:a16="http://schemas.microsoft.com/office/drawing/2014/main" id="{12A8E2AE-DAC4-B0FB-A7D9-C355B73AF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938" y="3036426"/>
            <a:ext cx="1855721" cy="2423798"/>
          </a:xfrm>
          <a:prstGeom prst="rect">
            <a:avLst/>
          </a:prstGeom>
        </p:spPr>
      </p:pic>
      <p:pic>
        <p:nvPicPr>
          <p:cNvPr id="9" name="Picture 8" descr="A black shirt with white text&#10;&#10;Description automatically generated">
            <a:extLst>
              <a:ext uri="{FF2B5EF4-FFF2-40B4-BE49-F238E27FC236}">
                <a16:creationId xmlns:a16="http://schemas.microsoft.com/office/drawing/2014/main" id="{7EAC26B0-8565-4F02-56FB-B82B63F08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64" y="2566468"/>
            <a:ext cx="3297605" cy="26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45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598" y="521394"/>
            <a:ext cx="117348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Best Case, Worst Case and Average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59CFF-38EC-5140-4C56-A0D0282B660E}"/>
              </a:ext>
            </a:extLst>
          </p:cNvPr>
          <p:cNvSpPr txBox="1"/>
          <p:nvPr/>
        </p:nvSpPr>
        <p:spPr>
          <a:xfrm>
            <a:off x="668641" y="1591625"/>
            <a:ext cx="108547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</a:t>
            </a:r>
            <a:r>
              <a:rPr lang="en-PH" sz="2400" b="1" dirty="0">
                <a:solidFill>
                  <a:srgbClr val="00B050"/>
                </a:solidFill>
              </a:rPr>
              <a:t>Best Case</a:t>
            </a:r>
            <a:r>
              <a:rPr lang="en-PH" sz="2400" dirty="0"/>
              <a:t>, </a:t>
            </a:r>
            <a:r>
              <a:rPr lang="en-PH" sz="2400" b="1" dirty="0">
                <a:solidFill>
                  <a:srgbClr val="FF0000"/>
                </a:solidFill>
              </a:rPr>
              <a:t>Worst Case</a:t>
            </a:r>
            <a:r>
              <a:rPr lang="en-PH" sz="2400" dirty="0"/>
              <a:t> and </a:t>
            </a:r>
            <a:r>
              <a:rPr lang="en-PH" sz="2400" b="1" dirty="0">
                <a:solidFill>
                  <a:srgbClr val="FFC000"/>
                </a:solidFill>
              </a:rPr>
              <a:t>Average Case</a:t>
            </a:r>
            <a:r>
              <a:rPr lang="en-PH" sz="2400" dirty="0"/>
              <a:t> of a given algorithm express what the resource usage is at least, at most and on average, respectively.</a:t>
            </a:r>
          </a:p>
          <a:p>
            <a:endParaRPr lang="en-PH" sz="2400" dirty="0"/>
          </a:p>
          <a:p>
            <a:r>
              <a:rPr lang="en-PH" sz="2400" dirty="0"/>
              <a:t>Usually, the resource being considered is </a:t>
            </a:r>
            <a:r>
              <a:rPr lang="en-PH" sz="2400" b="1" dirty="0">
                <a:solidFill>
                  <a:srgbClr val="0070C0"/>
                </a:solidFill>
              </a:rPr>
              <a:t>running time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801FB-CC3A-B359-A57D-1194CBDB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436155"/>
              </p:ext>
            </p:extLst>
          </p:nvPr>
        </p:nvGraphicFramePr>
        <p:xfrm>
          <a:off x="2031998" y="4091613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6979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0695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93635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643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4924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1851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809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317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247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4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57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394882-BDB7-46C1-8E62-946C60C08327}"/>
              </a:ext>
            </a:extLst>
          </p:cNvPr>
          <p:cNvSpPr txBox="1"/>
          <p:nvPr/>
        </p:nvSpPr>
        <p:spPr>
          <a:xfrm>
            <a:off x="1092198" y="4752013"/>
            <a:ext cx="10007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Let us use Linear Search using the array of numbers above to compare all cases.</a:t>
            </a:r>
            <a:endParaRPr lang="en-PH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9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564447"/>
            <a:ext cx="10251233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Best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59CFF-38EC-5140-4C56-A0D0282B660E}"/>
                  </a:ext>
                </a:extLst>
              </p:cNvPr>
              <p:cNvSpPr txBox="1"/>
              <p:nvPr/>
            </p:nvSpPr>
            <p:spPr>
              <a:xfrm>
                <a:off x="668641" y="1591625"/>
                <a:ext cx="1085471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b="0" i="0" u="none" strike="noStrike" dirty="0">
                    <a:solidFill>
                      <a:srgbClr val="202122"/>
                    </a:solidFill>
                    <a:effectLst/>
                  </a:rPr>
                  <a:t>The best case of an </a:t>
                </a:r>
                <a:r>
                  <a:rPr lang="en-PH" sz="2400" dirty="0">
                    <a:solidFill>
                      <a:srgbClr val="202122"/>
                    </a:solidFill>
                  </a:rPr>
                  <a:t>algorithm </a:t>
                </a:r>
                <a:r>
                  <a:rPr lang="en-PH" sz="2400" b="0" i="0" u="none" strike="noStrike" dirty="0">
                    <a:solidFill>
                      <a:srgbClr val="202122"/>
                    </a:solidFill>
                    <a:effectLst/>
                  </a:rPr>
                  <a:t>is the function which performs the minimum number of steps on input data of </a:t>
                </a:r>
                <a14:m>
                  <m:oMath xmlns:m="http://schemas.openxmlformats.org/officeDocument/2006/math">
                    <m:r>
                      <a:rPr lang="en-GB" sz="2400" b="0" i="1" u="none" strike="noStrike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b="0" i="0" u="none" strike="noStrike" dirty="0">
                    <a:solidFill>
                      <a:srgbClr val="202122"/>
                    </a:solidFill>
                    <a:effectLst/>
                  </a:rPr>
                  <a:t> elements.</a:t>
                </a:r>
                <a:endParaRPr lang="en-PH" sz="2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59CFF-38EC-5140-4C56-A0D0282B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1" y="1591625"/>
                <a:ext cx="10854715" cy="830997"/>
              </a:xfrm>
              <a:prstGeom prst="rect">
                <a:avLst/>
              </a:prstGeom>
              <a:blipFill>
                <a:blip r:embed="rId4"/>
                <a:stretch>
                  <a:fillRect l="-818" t="-6061" r="-81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801FB-CC3A-B359-A57D-1194CBDB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642875"/>
              </p:ext>
            </p:extLst>
          </p:nvPr>
        </p:nvGraphicFramePr>
        <p:xfrm>
          <a:off x="2032000" y="3053629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6979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0695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93635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643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4924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1851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809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317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247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4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857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D19D9-4B02-0F9D-2CE8-A47D2EA7C20E}"/>
              </a:ext>
            </a:extLst>
          </p:cNvPr>
          <p:cNvSpPr txBox="1"/>
          <p:nvPr/>
        </p:nvSpPr>
        <p:spPr>
          <a:xfrm>
            <a:off x="600908" y="3893512"/>
            <a:ext cx="1092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0" u="none" strike="noStrike" dirty="0">
                <a:solidFill>
                  <a:srgbClr val="202122"/>
                </a:solidFill>
                <a:effectLst/>
              </a:rPr>
              <a:t>The best case for linear search is when we are searching for the element that is 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present at the 1st index</a:t>
            </a:r>
            <a:endParaRPr lang="en-PH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04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564447"/>
            <a:ext cx="10251233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Worst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59CFF-38EC-5140-4C56-A0D0282B660E}"/>
              </a:ext>
            </a:extLst>
          </p:cNvPr>
          <p:cNvSpPr txBox="1"/>
          <p:nvPr/>
        </p:nvSpPr>
        <p:spPr>
          <a:xfrm>
            <a:off x="668641" y="1591625"/>
            <a:ext cx="10854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worst case running time of an algorithm provides a guarantee that the algorithm will never take any longer. We need not make some educated guess about the running time and hope that it never gets much worse.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801FB-CC3A-B359-A57D-1194CBDB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310400"/>
              </p:ext>
            </p:extLst>
          </p:nvPr>
        </p:nvGraphicFramePr>
        <p:xfrm>
          <a:off x="2031998" y="3426900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6979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0695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93635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643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4924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1851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809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317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247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4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57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D19D9-4B02-0F9D-2CE8-A47D2EA7C20E}"/>
              </a:ext>
            </a:extLst>
          </p:cNvPr>
          <p:cNvSpPr txBox="1"/>
          <p:nvPr/>
        </p:nvSpPr>
        <p:spPr>
          <a:xfrm>
            <a:off x="634774" y="4435378"/>
            <a:ext cx="1092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0" u="none" strike="noStrike" dirty="0">
                <a:solidFill>
                  <a:srgbClr val="202122"/>
                </a:solidFill>
                <a:effectLst/>
              </a:rPr>
              <a:t>The worst case for linear search is when we are searching for the element that is 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</a:rPr>
              <a:t>present at the last index</a:t>
            </a:r>
            <a:endParaRPr lang="en-PH" sz="21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4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564447"/>
            <a:ext cx="10251233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Average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59CFF-38EC-5140-4C56-A0D0282B660E}"/>
                  </a:ext>
                </a:extLst>
              </p:cNvPr>
              <p:cNvSpPr txBox="1"/>
              <p:nvPr/>
            </p:nvSpPr>
            <p:spPr>
              <a:xfrm>
                <a:off x="668641" y="1591625"/>
                <a:ext cx="1085471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dirty="0"/>
                  <a:t>The average case running time of an algorithm </a:t>
                </a:r>
                <a:r>
                  <a:rPr lang="en-PH" sz="2400" b="0" i="0" u="none" strike="noStrike" dirty="0">
                    <a:solidFill>
                      <a:srgbClr val="202122"/>
                    </a:solidFill>
                    <a:effectLst/>
                  </a:rPr>
                  <a:t>is the function which performs an average number of steps on input data of </a:t>
                </a:r>
                <a14:m>
                  <m:oMath xmlns:m="http://schemas.openxmlformats.org/officeDocument/2006/math">
                    <m:r>
                      <a:rPr lang="en-GB" sz="2400" b="0" i="1" u="none" strike="noStrike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PH" sz="2400" b="0" i="0" u="none" strike="noStrike" dirty="0">
                    <a:solidFill>
                      <a:srgbClr val="202122"/>
                    </a:solidFill>
                    <a:effectLst/>
                  </a:rPr>
                  <a:t> elements.</a:t>
                </a:r>
                <a:endParaRPr lang="en-PH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959CFF-38EC-5140-4C56-A0D0282B6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1" y="1591625"/>
                <a:ext cx="10854715" cy="830997"/>
              </a:xfrm>
              <a:prstGeom prst="rect">
                <a:avLst/>
              </a:prstGeom>
              <a:blipFill>
                <a:blip r:embed="rId4"/>
                <a:stretch>
                  <a:fillRect l="-818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801FB-CC3A-B359-A57D-1194CBDB2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807025"/>
              </p:ext>
            </p:extLst>
          </p:nvPr>
        </p:nvGraphicFramePr>
        <p:xfrm>
          <a:off x="2031998" y="3426900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76697943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7069594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6193635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1643834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492452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8818511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980980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1317548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87247131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04754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18577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BED19D9-4B02-0F9D-2CE8-A47D2EA7C20E}"/>
              </a:ext>
            </a:extLst>
          </p:cNvPr>
          <p:cNvSpPr txBox="1"/>
          <p:nvPr/>
        </p:nvSpPr>
        <p:spPr>
          <a:xfrm>
            <a:off x="668641" y="4502911"/>
            <a:ext cx="6649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0" i="0" u="none" strike="noStrike" dirty="0">
                <a:solidFill>
                  <a:srgbClr val="202122"/>
                </a:solidFill>
                <a:effectLst/>
              </a:rPr>
              <a:t>The average case for linear search </a:t>
            </a:r>
            <a:r>
              <a:rPr lang="en-PH" sz="2400" dirty="0">
                <a:solidFill>
                  <a:srgbClr val="202122"/>
                </a:solidFill>
              </a:rPr>
              <a:t>can be</a:t>
            </a:r>
            <a:r>
              <a:rPr lang="en-PH" sz="2400" b="0" i="0" u="none" strike="noStrike" dirty="0">
                <a:solidFill>
                  <a:srgbClr val="202122"/>
                </a:solidFill>
                <a:effectLst/>
              </a:rPr>
              <a:t> defined as</a:t>
            </a:r>
            <a:endParaRPr lang="en-PH" sz="21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B32ACB-1D4C-0E3D-6504-6CA674C93E3C}"/>
                  </a:ext>
                </a:extLst>
              </p:cNvPr>
              <p:cNvSpPr txBox="1"/>
              <p:nvPr/>
            </p:nvSpPr>
            <p:spPr>
              <a:xfrm>
                <a:off x="7354305" y="4400320"/>
                <a:ext cx="2805693" cy="666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𝐴𝑙𝑙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𝑝𝑜𝑠𝑠𝑖𝑏𝑙𝑒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𝑐𝑎𝑠𝑒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𝑡𝑖𝑚𝑒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𝑐𝑎𝑠𝑒𝑠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B32ACB-1D4C-0E3D-6504-6CA674C93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4305" y="4400320"/>
                <a:ext cx="2805693" cy="666849"/>
              </a:xfrm>
              <a:prstGeom prst="rect">
                <a:avLst/>
              </a:prstGeom>
              <a:blipFill>
                <a:blip r:embed="rId5"/>
                <a:stretch>
                  <a:fillRect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15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Asymptotic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FFE1D48-8B4B-0BCF-7D4B-2E06D159B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8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en-PH" b="1" dirty="0" err="1"/>
              <a:t>symptotic</a:t>
            </a:r>
            <a:r>
              <a:rPr lang="en-PH" b="1" dirty="0"/>
              <a:t>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euclid_circular_a"/>
              </a:rPr>
              <a:t>Asymptotic notations are the mathematical notations used to describe the running time of an algorithm when the input tends towards a particular value or a limiting value.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47295-1BDB-4BA8-3232-794F918E565D}"/>
              </a:ext>
            </a:extLst>
          </p:cNvPr>
          <p:cNvSpPr txBox="1"/>
          <p:nvPr/>
        </p:nvSpPr>
        <p:spPr>
          <a:xfrm>
            <a:off x="525611" y="3000221"/>
            <a:ext cx="602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There are mainly three asymptotic notations: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/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/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𝑂𝑚𝑒𝑔𝑎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/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𝑇h𝑒𝑡𝑎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77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FF0000"/>
                </a:solidFill>
              </a:rPr>
              <a:t>worst-case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687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4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500893" y="2991279"/>
                <a:ext cx="319020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93" y="2991279"/>
                <a:ext cx="3190207" cy="430887"/>
              </a:xfrm>
              <a:prstGeom prst="rect">
                <a:avLst/>
              </a:prstGeom>
              <a:blipFill>
                <a:blip r:embed="rId5"/>
                <a:stretch>
                  <a:fillRect l="-4762" t="-8571" r="-2381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6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/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+3≤5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87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1234" y="530046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1FB5A6-BE20-3FDD-2FFD-431D5CB8FA41}"/>
              </a:ext>
            </a:extLst>
          </p:cNvPr>
          <p:cNvGrpSpPr/>
          <p:nvPr/>
        </p:nvGrpSpPr>
        <p:grpSpPr>
          <a:xfrm>
            <a:off x="6291514" y="2873349"/>
            <a:ext cx="1993320" cy="2583000"/>
            <a:chOff x="6291514" y="2873349"/>
            <a:chExt cx="1993320" cy="25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14:cNvPr>
                <p14:cNvContentPartPr/>
                <p14:nvPr/>
              </p14:nvContentPartPr>
              <p14:xfrm>
                <a:off x="6409954" y="2873349"/>
                <a:ext cx="1874880" cy="253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00954" y="2864709"/>
                  <a:ext cx="1892520" cy="25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14:cNvPr>
                <p14:cNvContentPartPr/>
                <p14:nvPr/>
              </p14:nvContentPartPr>
              <p14:xfrm>
                <a:off x="6291514" y="5311989"/>
                <a:ext cx="250560" cy="14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2874" y="5302989"/>
                  <a:ext cx="268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4059874" y="5430612"/>
            <a:ext cx="7206840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9391834" y="4922504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Upper Bound</a:t>
            </a:r>
          </a:p>
        </p:txBody>
      </p:sp>
    </p:spTree>
    <p:extLst>
      <p:ext uri="{BB962C8B-B14F-4D97-AF65-F5344CB8AC3E}">
        <p14:creationId xmlns:p14="http://schemas.microsoft.com/office/powerpoint/2010/main" val="3184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16" grpId="0"/>
      <p:bldP spid="4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an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PH" sz="2400" dirty="0"/>
              <a:t>An </a:t>
            </a:r>
            <a:r>
              <a:rPr lang="en-PH" sz="2400" b="1" dirty="0">
                <a:solidFill>
                  <a:srgbClr val="00B050"/>
                </a:solidFill>
              </a:rPr>
              <a:t>algorithm</a:t>
            </a:r>
            <a:r>
              <a:rPr lang="en-PH" sz="2400" dirty="0"/>
              <a:t> is any well-defined </a:t>
            </a:r>
            <a:r>
              <a:rPr lang="en-PH" sz="2400" b="1" dirty="0">
                <a:solidFill>
                  <a:srgbClr val="0070C0"/>
                </a:solidFill>
              </a:rPr>
              <a:t>computational procedure </a:t>
            </a:r>
            <a:r>
              <a:rPr lang="en-PH" sz="2400" dirty="0"/>
              <a:t>that takes some value, or set of values, as input and produces some value, or set of values, as output. 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An </a:t>
            </a:r>
            <a:r>
              <a:rPr lang="en-PH" sz="2400" b="1" dirty="0">
                <a:solidFill>
                  <a:srgbClr val="00B050"/>
                </a:solidFill>
              </a:rPr>
              <a:t>algorithm</a:t>
            </a:r>
            <a:r>
              <a:rPr lang="en-PH" sz="2400" dirty="0"/>
              <a:t> is thus a </a:t>
            </a:r>
            <a:r>
              <a:rPr lang="en-PH" sz="2400" b="1" dirty="0">
                <a:solidFill>
                  <a:srgbClr val="0070C0"/>
                </a:solidFill>
              </a:rPr>
              <a:t>sequence of computational steps </a:t>
            </a:r>
            <a:r>
              <a:rPr lang="en-PH" sz="2400" dirty="0"/>
              <a:t>that transform the input into the output.</a:t>
            </a:r>
          </a:p>
        </p:txBody>
      </p:sp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333500" y="1020124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333500" y="1020124"/>
                <a:ext cx="9525000" cy="718459"/>
              </a:xfrm>
              <a:blipFill>
                <a:blip r:embed="rId3"/>
                <a:stretch>
                  <a:fillRect t="-152632" b="-5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863939" y="1909498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Big-Omega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lower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00B050"/>
                </a:solidFill>
              </a:rPr>
              <a:t>best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11236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10019092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10019092" cy="718459"/>
              </a:xfrm>
              <a:blipFill>
                <a:blip r:embed="rId4"/>
                <a:stretch>
                  <a:fillRect l="-2532" t="-50877" r="-2532" b="-5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499684" y="3025214"/>
                <a:ext cx="3192625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6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GB" sz="2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684" y="3025214"/>
                <a:ext cx="3192625" cy="400110"/>
              </a:xfrm>
              <a:prstGeom prst="rect">
                <a:avLst/>
              </a:prstGeom>
              <a:blipFill>
                <a:blip r:embed="rId6"/>
                <a:stretch>
                  <a:fillRect l="-3175" t="-9375" r="-397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7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9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1086451" y="5362155"/>
            <a:ext cx="3225952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306445" y="4848346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Lower Bound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EDDC33-FEA8-E925-1730-A689319E45CE}"/>
              </a:ext>
            </a:extLst>
          </p:cNvPr>
          <p:cNvGrpSpPr/>
          <p:nvPr/>
        </p:nvGrpSpPr>
        <p:grpSpPr>
          <a:xfrm>
            <a:off x="2133375" y="2856915"/>
            <a:ext cx="5935320" cy="2695320"/>
            <a:chOff x="2133375" y="2856915"/>
            <a:chExt cx="5935320" cy="26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14:cNvPr>
                <p14:cNvContentPartPr/>
                <p14:nvPr/>
              </p14:nvContentPartPr>
              <p14:xfrm>
                <a:off x="2297175" y="2856915"/>
                <a:ext cx="5771520" cy="263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88535" y="2848275"/>
                  <a:ext cx="5789160" cy="26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14:cNvPr>
                <p14:cNvContentPartPr/>
                <p14:nvPr/>
              </p14:nvContentPartPr>
              <p14:xfrm>
                <a:off x="2133375" y="5362155"/>
                <a:ext cx="305640" cy="19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4375" y="5353515"/>
                  <a:ext cx="32328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8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Big-Theta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and lower bound of the running time of an algorithm</a:t>
            </a:r>
            <a:r>
              <a:rPr lang="en-US" sz="2400" dirty="0"/>
              <a:t>. Thus, it gives the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average-case complexity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552224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three functions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blipFill>
                <a:blip r:embed="rId7"/>
                <a:stretch>
                  <a:fillRect l="-1339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+3≤5×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646D27-11B5-4EEE-6C3A-C9D52F5CECB0}"/>
              </a:ext>
            </a:extLst>
          </p:cNvPr>
          <p:cNvGrpSpPr/>
          <p:nvPr/>
        </p:nvGrpSpPr>
        <p:grpSpPr>
          <a:xfrm>
            <a:off x="3907537" y="5449243"/>
            <a:ext cx="513889" cy="506030"/>
            <a:chOff x="3798513" y="5362155"/>
            <a:chExt cx="513889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02" y="5362155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4" y="5362155"/>
              <a:ext cx="51388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3" y="5868185"/>
              <a:ext cx="513889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8513" y="5362155"/>
              <a:ext cx="1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4332394" y="4909904"/>
            <a:ext cx="2144606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Average bound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FD2A32-E638-6C72-0224-D24851D3C3DD}"/>
              </a:ext>
            </a:extLst>
          </p:cNvPr>
          <p:cNvGrpSpPr/>
          <p:nvPr/>
        </p:nvGrpSpPr>
        <p:grpSpPr>
          <a:xfrm>
            <a:off x="2019873" y="2195679"/>
            <a:ext cx="9498545" cy="461666"/>
            <a:chOff x="2019873" y="2195679"/>
            <a:chExt cx="9498545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/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6098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/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19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/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544CEC-3AF0-DB1A-552B-F4F1429BF8D6}"/>
              </a:ext>
            </a:extLst>
          </p:cNvPr>
          <p:cNvGrpSpPr/>
          <p:nvPr/>
        </p:nvGrpSpPr>
        <p:grpSpPr>
          <a:xfrm>
            <a:off x="3990900" y="2771550"/>
            <a:ext cx="6392520" cy="2569320"/>
            <a:chOff x="3990900" y="2771550"/>
            <a:chExt cx="6392520" cy="25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14:cNvPr>
                <p14:cNvContentPartPr/>
                <p14:nvPr/>
              </p14:nvContentPartPr>
              <p14:xfrm>
                <a:off x="4208340" y="2875590"/>
                <a:ext cx="4136400" cy="239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9700" y="2866950"/>
                  <a:ext cx="4154040" cy="24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14:cNvPr>
                <p14:cNvContentPartPr/>
                <p14:nvPr/>
              </p14:nvContentPartPr>
              <p14:xfrm>
                <a:off x="4124100" y="5155830"/>
                <a:ext cx="23148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5100" y="5147190"/>
                  <a:ext cx="249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14:cNvPr>
                <p14:cNvContentPartPr/>
                <p14:nvPr/>
              </p14:nvContentPartPr>
              <p14:xfrm>
                <a:off x="4084860" y="2771550"/>
                <a:ext cx="6298560" cy="2517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6220" y="2762550"/>
                  <a:ext cx="6316200" cy="25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14:cNvPr>
                <p14:cNvContentPartPr/>
                <p14:nvPr/>
              </p14:nvContentPartPr>
              <p14:xfrm>
                <a:off x="3990900" y="5219550"/>
                <a:ext cx="201960" cy="121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1900" y="5210550"/>
                  <a:ext cx="21960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48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4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564447"/>
            <a:ext cx="10251233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Order of Growth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25B48-36B1-CEC9-2C66-3D967EB2B237}"/>
              </a:ext>
            </a:extLst>
          </p:cNvPr>
          <p:cNvSpPr txBox="1"/>
          <p:nvPr/>
        </p:nvSpPr>
        <p:spPr>
          <a:xfrm>
            <a:off x="970383" y="1485668"/>
            <a:ext cx="10645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</a:t>
            </a:r>
            <a:r>
              <a:rPr lang="en-PH" sz="2400" b="1" dirty="0">
                <a:solidFill>
                  <a:srgbClr val="00B050"/>
                </a:solidFill>
              </a:rPr>
              <a:t> order of growth</a:t>
            </a:r>
            <a:r>
              <a:rPr lang="en-PH" sz="2400" dirty="0"/>
              <a:t> of an algorithm is an approximation of the time required to run a computer program as the input size increases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6C5B2A-709F-2EB0-6A2B-243F10FA5C17}"/>
                  </a:ext>
                </a:extLst>
              </p:cNvPr>
              <p:cNvSpPr txBox="1"/>
              <p:nvPr/>
            </p:nvSpPr>
            <p:spPr>
              <a:xfrm>
                <a:off x="1062565" y="3621206"/>
                <a:ext cx="10066867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6C5B2A-709F-2EB0-6A2B-243F10FA5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65" y="3621206"/>
                <a:ext cx="10066867" cy="404598"/>
              </a:xfrm>
              <a:prstGeom prst="rect">
                <a:avLst/>
              </a:prstGeom>
              <a:blipFill>
                <a:blip r:embed="rId4"/>
                <a:stretch>
                  <a:fillRect t="-6250" b="-40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720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upload.wikimedia.org/wikipedia/commons/thumb/7/7e/Comparison_computational_complexity.svg/800px-Comparison_computational_complexity.svg.png">
            <a:extLst>
              <a:ext uri="{FF2B5EF4-FFF2-40B4-BE49-F238E27FC236}">
                <a16:creationId xmlns:a16="http://schemas.microsoft.com/office/drawing/2014/main" id="{32A3C54A-7001-F365-AC6A-E6496F3E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951" y="334655"/>
            <a:ext cx="5146098" cy="51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5CDFEA-A491-56EB-5BA4-EB472E1C8B0B}"/>
                  </a:ext>
                </a:extLst>
              </p:cNvPr>
              <p:cNvSpPr txBox="1"/>
              <p:nvPr/>
            </p:nvSpPr>
            <p:spPr>
              <a:xfrm>
                <a:off x="1320800" y="5699790"/>
                <a:ext cx="10066867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5CDFEA-A491-56EB-5BA4-EB472E1C8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5699790"/>
                <a:ext cx="10066867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11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383" y="564447"/>
            <a:ext cx="10251233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Order of Growth</a:t>
            </a:r>
          </a:p>
        </p:txBody>
      </p:sp>
      <p:pic>
        <p:nvPicPr>
          <p:cNvPr id="9" name="Picture 8" descr="A table of numbers and a few seconds&#10;&#10;Description automatically generated">
            <a:extLst>
              <a:ext uri="{FF2B5EF4-FFF2-40B4-BE49-F238E27FC236}">
                <a16:creationId xmlns:a16="http://schemas.microsoft.com/office/drawing/2014/main" id="{C020D922-3978-4198-A309-2528A1BD0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389" y="1483014"/>
            <a:ext cx="5468593" cy="48900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3732BF-739B-582B-C3A6-98E80E8A26CD}"/>
              </a:ext>
            </a:extLst>
          </p:cNvPr>
          <p:cNvSpPr txBox="1"/>
          <p:nvPr/>
        </p:nvSpPr>
        <p:spPr>
          <a:xfrm>
            <a:off x="970383" y="3130702"/>
            <a:ext cx="40842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Given algorithms of various orders, operations to perform a given task on n items, the table shows how long it would take to process </a:t>
            </a:r>
            <a:r>
              <a:rPr lang="en-PH" sz="2400" b="1" dirty="0"/>
              <a:t>10</a:t>
            </a:r>
            <a:r>
              <a:rPr lang="en-PH" sz="2400" dirty="0"/>
              <a:t>, </a:t>
            </a:r>
            <a:r>
              <a:rPr lang="en-PH" sz="2400" b="1" dirty="0"/>
              <a:t>50</a:t>
            </a:r>
            <a:r>
              <a:rPr lang="en-PH" sz="2400" dirty="0"/>
              <a:t>, </a:t>
            </a:r>
            <a:r>
              <a:rPr lang="en-PH" sz="2400" b="1" dirty="0"/>
              <a:t>100</a:t>
            </a:r>
            <a:r>
              <a:rPr lang="en-PH" sz="2400" dirty="0"/>
              <a:t> and </a:t>
            </a:r>
            <a:r>
              <a:rPr lang="en-PH" sz="2400" b="1" dirty="0"/>
              <a:t>1,000 </a:t>
            </a:r>
            <a:r>
              <a:rPr lang="en-PH" sz="2400" dirty="0"/>
              <a:t>items 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474D6-66C4-9B26-5EB8-FFB082630323}"/>
              </a:ext>
            </a:extLst>
          </p:cNvPr>
          <p:cNvSpPr txBox="1"/>
          <p:nvPr/>
        </p:nvSpPr>
        <p:spPr>
          <a:xfrm>
            <a:off x="970383" y="1483014"/>
            <a:ext cx="40842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Let’s assume that your computer can perform </a:t>
            </a:r>
            <a:r>
              <a:rPr lang="en-PH" sz="2400" b="1" dirty="0">
                <a:solidFill>
                  <a:srgbClr val="0070C0"/>
                </a:solidFill>
              </a:rPr>
              <a:t>10,000 operations per second</a:t>
            </a:r>
            <a:r>
              <a:rPr lang="en-PH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1225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Time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80C7CB6-F595-5F60-0644-E04C9A5581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62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Time Complexity?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Time Complexity is the amount of time taken by the algorithm to run.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measures the time taken to execute each statement of code in an algorithm.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Time Complexity of an algorithm can be calculated using the </a:t>
            </a:r>
            <a:r>
              <a:rPr lang="en-US" sz="2400" b="1" dirty="0">
                <a:solidFill>
                  <a:srgbClr val="0070C0"/>
                </a:solidFill>
              </a:rPr>
              <a:t>Step Count Method</a:t>
            </a:r>
            <a:endParaRPr lang="en-PH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30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Time Complexity?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step count method</a:t>
            </a:r>
            <a:r>
              <a:rPr lang="en-US" sz="2400" dirty="0"/>
              <a:t> is one of the methods to analyze the Time complexity of an algorithm.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In this method, we count the number of times each instruction is executed. Based on that we will calculate the Time Complexity.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It is also known as the </a:t>
            </a:r>
            <a:r>
              <a:rPr lang="en-US" sz="2400" b="1" dirty="0">
                <a:solidFill>
                  <a:srgbClr val="0070C0"/>
                </a:solidFill>
              </a:rPr>
              <a:t>Frequency Count method</a:t>
            </a:r>
            <a:r>
              <a:rPr lang="en-US" sz="2400" dirty="0"/>
              <a:t> 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04734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What is an Algorithm?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6F244B-45B9-9345-EA76-DCA0E9F685A9}"/>
              </a:ext>
            </a:extLst>
          </p:cNvPr>
          <p:cNvGrpSpPr/>
          <p:nvPr/>
        </p:nvGrpSpPr>
        <p:grpSpPr>
          <a:xfrm>
            <a:off x="551988" y="1085483"/>
            <a:ext cx="11262940" cy="1937179"/>
            <a:chOff x="551988" y="1085483"/>
            <a:chExt cx="11262940" cy="193717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58F01E5-9DD2-5DD7-64D3-82538770E359}"/>
                </a:ext>
              </a:extLst>
            </p:cNvPr>
            <p:cNvSpPr txBox="1"/>
            <p:nvPr/>
          </p:nvSpPr>
          <p:spPr>
            <a:xfrm>
              <a:off x="551988" y="1453002"/>
              <a:ext cx="10464122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2400" dirty="0"/>
                <a:t>An algorithm is said to be </a:t>
              </a:r>
              <a:r>
                <a:rPr lang="en-PH" sz="2400" b="1" dirty="0">
                  <a:solidFill>
                    <a:srgbClr val="00B050"/>
                  </a:solidFill>
                </a:rPr>
                <a:t>correct</a:t>
              </a:r>
              <a:r>
                <a:rPr lang="en-PH" sz="2400" dirty="0"/>
                <a:t> if, for every input instance, it halts with the </a:t>
              </a:r>
              <a:r>
                <a:rPr lang="en-PH" sz="2400" b="1" dirty="0">
                  <a:solidFill>
                    <a:srgbClr val="00B050"/>
                  </a:solidFill>
                </a:rPr>
                <a:t>correct output</a:t>
              </a:r>
              <a:r>
                <a:rPr lang="en-PH" sz="2400" dirty="0"/>
                <a:t>. </a:t>
              </a:r>
            </a:p>
            <a:p>
              <a:endParaRPr lang="en-PH" sz="2400" dirty="0"/>
            </a:p>
            <a:p>
              <a:r>
                <a:rPr lang="en-PH" sz="2400" dirty="0"/>
                <a:t>We say that a </a:t>
              </a:r>
              <a:r>
                <a:rPr lang="en-PH" sz="2400" b="1" dirty="0">
                  <a:solidFill>
                    <a:srgbClr val="00B050"/>
                  </a:solidFill>
                </a:rPr>
                <a:t>correct</a:t>
              </a:r>
              <a:r>
                <a:rPr lang="en-PH" sz="2400" dirty="0"/>
                <a:t> algorithm </a:t>
              </a:r>
              <a:r>
                <a:rPr lang="en-PH" sz="2400" b="1" dirty="0">
                  <a:solidFill>
                    <a:srgbClr val="0070C0"/>
                  </a:solidFill>
                </a:rPr>
                <a:t>solves the given computational problem</a:t>
              </a:r>
              <a:r>
                <a:rPr lang="en-PH" sz="2400" dirty="0"/>
                <a:t>. </a:t>
              </a:r>
            </a:p>
          </p:txBody>
        </p:sp>
        <p:pic>
          <p:nvPicPr>
            <p:cNvPr id="9" name="Graphic 8" descr="Checkbox Checked with solid fill">
              <a:extLst>
                <a:ext uri="{FF2B5EF4-FFF2-40B4-BE49-F238E27FC236}">
                  <a16:creationId xmlns:a16="http://schemas.microsoft.com/office/drawing/2014/main" id="{46E5B6B2-973A-6691-06CF-3B8838970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435472" y="1085483"/>
              <a:ext cx="1379456" cy="137945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B9894A-592B-FA30-696E-CE2C12B13506}"/>
              </a:ext>
            </a:extLst>
          </p:cNvPr>
          <p:cNvGrpSpPr/>
          <p:nvPr/>
        </p:nvGrpSpPr>
        <p:grpSpPr>
          <a:xfrm>
            <a:off x="551988" y="3279654"/>
            <a:ext cx="11030412" cy="2097020"/>
            <a:chOff x="551988" y="3279654"/>
            <a:chExt cx="11030412" cy="20970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AEB913-D207-8F71-F8EB-B0A1879B0847}"/>
                </a:ext>
              </a:extLst>
            </p:cNvPr>
            <p:cNvSpPr txBox="1"/>
            <p:nvPr/>
          </p:nvSpPr>
          <p:spPr>
            <a:xfrm>
              <a:off x="551988" y="3437682"/>
              <a:ext cx="10464122" cy="19389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2400" dirty="0"/>
                <a:t>An </a:t>
              </a:r>
              <a:r>
                <a:rPr lang="en-PH" sz="2400" b="1" dirty="0">
                  <a:solidFill>
                    <a:srgbClr val="FF0000"/>
                  </a:solidFill>
                </a:rPr>
                <a:t>incorrect</a:t>
              </a:r>
              <a:r>
                <a:rPr lang="en-PH" sz="2400" dirty="0"/>
                <a:t> algorithm might not halt at all on some input instances, or it might halt with an </a:t>
              </a:r>
              <a:r>
                <a:rPr lang="en-PH" sz="2400" b="1" dirty="0">
                  <a:solidFill>
                    <a:srgbClr val="FF0000"/>
                  </a:solidFill>
                </a:rPr>
                <a:t>incorrect answer</a:t>
              </a:r>
              <a:r>
                <a:rPr lang="en-PH" sz="2400" dirty="0"/>
                <a:t>. </a:t>
              </a:r>
            </a:p>
            <a:p>
              <a:endParaRPr lang="en-PH" sz="2400" dirty="0"/>
            </a:p>
            <a:p>
              <a:r>
                <a:rPr lang="en-PH" sz="2400" dirty="0"/>
                <a:t>Contrary to what you might expect, </a:t>
              </a:r>
              <a:r>
                <a:rPr lang="en-PH" sz="2400" b="1" dirty="0">
                  <a:solidFill>
                    <a:srgbClr val="FF0000"/>
                  </a:solidFill>
                </a:rPr>
                <a:t>incorrect</a:t>
              </a:r>
              <a:r>
                <a:rPr lang="en-PH" sz="2400" dirty="0"/>
                <a:t> algorithms </a:t>
              </a:r>
              <a:r>
                <a:rPr lang="en-PH" sz="2400" b="1" dirty="0">
                  <a:solidFill>
                    <a:srgbClr val="0070C0"/>
                  </a:solidFill>
                </a:rPr>
                <a:t>can sometimes be useful</a:t>
              </a:r>
              <a:r>
                <a:rPr lang="en-PH" sz="2400" dirty="0"/>
                <a:t>, if we can control their error rate.</a:t>
              </a:r>
            </a:p>
          </p:txBody>
        </p:sp>
        <p:pic>
          <p:nvPicPr>
            <p:cNvPr id="12" name="Graphic 11" descr="Badge Cross with solid fill">
              <a:extLst>
                <a:ext uri="{FF2B5EF4-FFF2-40B4-BE49-F238E27FC236}">
                  <a16:creationId xmlns:a16="http://schemas.microsoft.com/office/drawing/2014/main" id="{E6261AEF-1D04-FD77-2E79-C0C6C57D7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68000" y="32796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28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C9D59-02FD-D2BA-BBF6-6BED47A75426}"/>
              </a:ext>
            </a:extLst>
          </p:cNvPr>
          <p:cNvSpPr txBox="1"/>
          <p:nvPr/>
        </p:nvSpPr>
        <p:spPr>
          <a:xfrm>
            <a:off x="10016405" y="2539257"/>
            <a:ext cx="3576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1</a:t>
            </a:r>
            <a:endParaRPr lang="en-PH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A9478-83AA-2125-2A08-8F05D753AE27}"/>
                  </a:ext>
                </a:extLst>
              </p:cNvPr>
              <p:cNvSpPr txBox="1"/>
              <p:nvPr/>
            </p:nvSpPr>
            <p:spPr>
              <a:xfrm>
                <a:off x="9864005" y="3238175"/>
                <a:ext cx="10730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A9478-83AA-2125-2A08-8F05D753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005" y="3238175"/>
                <a:ext cx="10730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28A06-C560-5AFD-765E-EEC64DF47AA1}"/>
                  </a:ext>
                </a:extLst>
              </p:cNvPr>
              <p:cNvSpPr txBox="1"/>
              <p:nvPr/>
            </p:nvSpPr>
            <p:spPr>
              <a:xfrm>
                <a:off x="10005519" y="3931634"/>
                <a:ext cx="4665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D28A06-C560-5AFD-765E-EEC64DF47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519" y="3931634"/>
                <a:ext cx="46653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775F98-5E00-B0C2-0E04-57B26494A322}"/>
                  </a:ext>
                </a:extLst>
              </p:cNvPr>
              <p:cNvSpPr txBox="1"/>
              <p:nvPr/>
            </p:nvSpPr>
            <p:spPr>
              <a:xfrm>
                <a:off x="9296400" y="4825225"/>
                <a:ext cx="23513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775F98-5E00-B0C2-0E04-57B26494A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0" y="4825225"/>
                <a:ext cx="2351313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FDEDA-0FE5-6005-D232-1EA66E27B564}"/>
              </a:ext>
            </a:extLst>
          </p:cNvPr>
          <p:cNvCxnSpPr>
            <a:cxnSpLocks/>
          </p:cNvCxnSpPr>
          <p:nvPr/>
        </p:nvCxnSpPr>
        <p:spPr>
          <a:xfrm>
            <a:off x="9811137" y="4728675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546C66-9AD1-D802-E9CB-3C18ED379512}"/>
                  </a:ext>
                </a:extLst>
              </p:cNvPr>
              <p:cNvSpPr txBox="1"/>
              <p:nvPr/>
            </p:nvSpPr>
            <p:spPr>
              <a:xfrm>
                <a:off x="9459685" y="5482383"/>
                <a:ext cx="101237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546C66-9AD1-D802-E9CB-3C18ED379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685" y="5482383"/>
                <a:ext cx="101237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B9D066C7-C2A9-6230-5A02-A7A26E455E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7" y="283029"/>
            <a:ext cx="8701392" cy="575854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9207071-8BCD-61DF-49ED-8824C2D6C725}"/>
              </a:ext>
            </a:extLst>
          </p:cNvPr>
          <p:cNvSpPr/>
          <p:nvPr/>
        </p:nvSpPr>
        <p:spPr>
          <a:xfrm>
            <a:off x="4356890" y="2516290"/>
            <a:ext cx="5454247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40B7DB9B-BF8B-F47A-AFED-00079A33B673}"/>
              </a:ext>
            </a:extLst>
          </p:cNvPr>
          <p:cNvSpPr/>
          <p:nvPr/>
        </p:nvSpPr>
        <p:spPr>
          <a:xfrm>
            <a:off x="6250102" y="3212778"/>
            <a:ext cx="356103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F442062-FA6F-E9FE-1F80-541D73D989B0}"/>
              </a:ext>
            </a:extLst>
          </p:cNvPr>
          <p:cNvSpPr/>
          <p:nvPr/>
        </p:nvSpPr>
        <p:spPr>
          <a:xfrm>
            <a:off x="7774102" y="3909266"/>
            <a:ext cx="203703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4044E-8178-465A-BA23-BF084806E2B1}"/>
              </a:ext>
            </a:extLst>
          </p:cNvPr>
          <p:cNvSpPr txBox="1"/>
          <p:nvPr/>
        </p:nvSpPr>
        <p:spPr>
          <a:xfrm>
            <a:off x="9079805" y="310093"/>
            <a:ext cx="2661092" cy="120032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117453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 animBg="1"/>
      <p:bldP spid="16" grpId="0" animBg="1"/>
      <p:bldP spid="18" grpId="0" animBg="1"/>
      <p:bldP spid="19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Time Complexity Functions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32000" y="1655837"/>
              <a:ext cx="8128000" cy="376885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Constant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𝒍𝒐𝒈𝒏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Logarithmic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Linear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Quadratic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Cubic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26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4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86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e>
                                      <m:sup>
                                        <m:r>
                                          <a:rPr lang="en-US" sz="1800" b="1" i="1" dirty="0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d>
                                  <m:dPr>
                                    <m:ctrlP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  <m:r>
                                      <a:rPr lang="en-US" sz="1800" b="1" i="1" dirty="0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PH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Factorial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212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3338C77E-310E-B9B7-DD93-0BEE749CE6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1295236"/>
                  </p:ext>
                </p:extLst>
              </p:nvPr>
            </p:nvGraphicFramePr>
            <p:xfrm>
              <a:off x="2032000" y="1655837"/>
              <a:ext cx="8128000" cy="3768852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32041239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6615368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Notation</a:t>
                          </a:r>
                          <a:endParaRPr lang="en-P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Class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1600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108197" r="-100150" b="-8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Constant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0066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208197" r="-100150" b="-7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Logarithmic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39286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08197" r="-100150" b="-6393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Linear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349830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377273" r="-100150" b="-4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Quadratic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91388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484615" r="-100150" b="-39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Cubic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9261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622951" r="-10015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44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722951" r="-10015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869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822951" r="-10015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dirty="0"/>
                            <a:t>Exponential</a:t>
                          </a:r>
                          <a:endParaRPr lang="en-PH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77146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50" t="-922951" r="-10015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Factorial</a:t>
                          </a:r>
                          <a:endParaRPr lang="en-P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6212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19899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26" name="Picture 2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5EFADFE4-07DF-BCFB-2410-C9BA13E3C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25" y="398266"/>
            <a:ext cx="9124950" cy="531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DF6398-AB87-E958-7794-66D565E433B4}"/>
                  </a:ext>
                </a:extLst>
              </p:cNvPr>
              <p:cNvSpPr txBox="1"/>
              <p:nvPr/>
            </p:nvSpPr>
            <p:spPr>
              <a:xfrm>
                <a:off x="9972862" y="2606275"/>
                <a:ext cx="629824" cy="72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DF6398-AB87-E958-7794-66D565E4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862" y="2606275"/>
                <a:ext cx="629824" cy="727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89D474-E59B-FA88-ED02-1EA9B761055B}"/>
                  </a:ext>
                </a:extLst>
              </p:cNvPr>
              <p:cNvSpPr txBox="1"/>
              <p:nvPr/>
            </p:nvSpPr>
            <p:spPr>
              <a:xfrm>
                <a:off x="9223684" y="4284652"/>
                <a:ext cx="2351313" cy="727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89D474-E59B-FA88-ED02-1EA9B761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684" y="4284652"/>
                <a:ext cx="2351313" cy="7277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8CCE88D-CF40-FFFF-42F7-C5C88D66F321}"/>
              </a:ext>
            </a:extLst>
          </p:cNvPr>
          <p:cNvCxnSpPr>
            <a:cxnSpLocks/>
          </p:cNvCxnSpPr>
          <p:nvPr/>
        </p:nvCxnSpPr>
        <p:spPr>
          <a:xfrm>
            <a:off x="9738421" y="4188102"/>
            <a:ext cx="112589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4C4A64-0CCE-F9CA-9C21-63AD59AE7167}"/>
                  </a:ext>
                </a:extLst>
              </p:cNvPr>
              <p:cNvSpPr txBox="1"/>
              <p:nvPr/>
            </p:nvSpPr>
            <p:spPr>
              <a:xfrm>
                <a:off x="9456375" y="5136209"/>
                <a:ext cx="1106252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4C4A64-0CCE-F9CA-9C21-63AD59AE7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6375" y="5136209"/>
                <a:ext cx="110625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Right 33">
            <a:extLst>
              <a:ext uri="{FF2B5EF4-FFF2-40B4-BE49-F238E27FC236}">
                <a16:creationId xmlns:a16="http://schemas.microsoft.com/office/drawing/2014/main" id="{DDAEF015-0630-C2C2-947B-46468B2C3151}"/>
              </a:ext>
            </a:extLst>
          </p:cNvPr>
          <p:cNvSpPr/>
          <p:nvPr/>
        </p:nvSpPr>
        <p:spPr>
          <a:xfrm>
            <a:off x="7652657" y="2736453"/>
            <a:ext cx="2320205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5245D64-15AF-514F-DD3C-91759BEAEC03}"/>
              </a:ext>
            </a:extLst>
          </p:cNvPr>
          <p:cNvSpPr/>
          <p:nvPr/>
        </p:nvSpPr>
        <p:spPr>
          <a:xfrm>
            <a:off x="8263223" y="3477792"/>
            <a:ext cx="1712166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F2118D-7295-649A-1B23-CC40A1A58023}"/>
                  </a:ext>
                </a:extLst>
              </p:cNvPr>
              <p:cNvSpPr txBox="1"/>
              <p:nvPr/>
            </p:nvSpPr>
            <p:spPr>
              <a:xfrm>
                <a:off x="9972862" y="3489275"/>
                <a:ext cx="6298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F2118D-7295-649A-1B23-CC40A1A58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862" y="3489275"/>
                <a:ext cx="62982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23434-1FBB-00F0-B504-60880A28B540}"/>
              </a:ext>
            </a:extLst>
          </p:cNvPr>
          <p:cNvSpPr txBox="1"/>
          <p:nvPr/>
        </p:nvSpPr>
        <p:spPr>
          <a:xfrm>
            <a:off x="9495924" y="398266"/>
            <a:ext cx="2482452" cy="156966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n/2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327151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 animBg="1"/>
      <p:bldP spid="34" grpId="0" animBg="1"/>
      <p:bldP spid="35" grpId="0" animBg="1"/>
      <p:bldP spid="36" grpId="0"/>
      <p:bldP spid="3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ABFDB3F8-04DB-8A47-C2C9-E1F2294F2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1" y="396811"/>
            <a:ext cx="8557433" cy="5561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9CD9D-6769-082B-0829-2D56D7CA2D1A}"/>
                  </a:ext>
                </a:extLst>
              </p:cNvPr>
              <p:cNvSpPr txBox="1"/>
              <p:nvPr/>
            </p:nvSpPr>
            <p:spPr>
              <a:xfrm>
                <a:off x="9627062" y="2491501"/>
                <a:ext cx="9258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9CD9D-6769-082B-0829-2D56D7CA2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2491501"/>
                <a:ext cx="925865" cy="461665"/>
              </a:xfrm>
              <a:prstGeom prst="rect">
                <a:avLst/>
              </a:prstGeom>
              <a:blipFill>
                <a:blip r:embed="rId5"/>
                <a:stretch>
                  <a:fillRect r="-197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44B980-40FD-F01F-86D4-2B8A427695C4}"/>
                  </a:ext>
                </a:extLst>
              </p:cNvPr>
              <p:cNvSpPr txBox="1"/>
              <p:nvPr/>
            </p:nvSpPr>
            <p:spPr>
              <a:xfrm>
                <a:off x="8981162" y="4439942"/>
                <a:ext cx="3041817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PH" b="1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44B980-40FD-F01F-86D4-2B8A42769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62" y="4439942"/>
                <a:ext cx="3041817" cy="375552"/>
              </a:xfrm>
              <a:prstGeom prst="rect">
                <a:avLst/>
              </a:prstGeom>
              <a:blipFill>
                <a:blip r:embed="rId6"/>
                <a:stretch>
                  <a:fillRect l="-601" b="-1290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0C5491-FAA6-A626-AF73-30DC3844E7FF}"/>
              </a:ext>
            </a:extLst>
          </p:cNvPr>
          <p:cNvCxnSpPr>
            <a:cxnSpLocks/>
          </p:cNvCxnSpPr>
          <p:nvPr/>
        </p:nvCxnSpPr>
        <p:spPr>
          <a:xfrm>
            <a:off x="9676820" y="4230963"/>
            <a:ext cx="168786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2060E-7EE2-2299-C5C2-68BDAEE49AF3}"/>
                  </a:ext>
                </a:extLst>
              </p:cNvPr>
              <p:cNvSpPr txBox="1"/>
              <p:nvPr/>
            </p:nvSpPr>
            <p:spPr>
              <a:xfrm>
                <a:off x="9320217" y="5058909"/>
                <a:ext cx="1108297" cy="50917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A2060E-7EE2-2299-C5C2-68BDAEE49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217" y="5058909"/>
                <a:ext cx="1108297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2E5C7B12-28FA-8D39-8B91-0B20A7A51B71}"/>
              </a:ext>
            </a:extLst>
          </p:cNvPr>
          <p:cNvSpPr/>
          <p:nvPr/>
        </p:nvSpPr>
        <p:spPr>
          <a:xfrm>
            <a:off x="6215743" y="2404839"/>
            <a:ext cx="3178629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6483C4-8702-719C-01FD-195D6A485A55}"/>
              </a:ext>
            </a:extLst>
          </p:cNvPr>
          <p:cNvSpPr/>
          <p:nvPr/>
        </p:nvSpPr>
        <p:spPr>
          <a:xfrm>
            <a:off x="6215743" y="3056813"/>
            <a:ext cx="3178628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51D25D-1EF4-3D39-53F5-F01ADFAA8164}"/>
                  </a:ext>
                </a:extLst>
              </p:cNvPr>
              <p:cNvSpPr txBox="1"/>
              <p:nvPr/>
            </p:nvSpPr>
            <p:spPr>
              <a:xfrm>
                <a:off x="9627062" y="3079780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51D25D-1EF4-3D39-53F5-F01ADFAA8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3079780"/>
                <a:ext cx="1737624" cy="461665"/>
              </a:xfrm>
              <a:prstGeom prst="rect">
                <a:avLst/>
              </a:prstGeom>
              <a:blipFill>
                <a:blip r:embed="rId8"/>
                <a:stretch>
                  <a:fillRect r="-2807"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36672-C6C5-0042-D9D4-CCC5278B3495}"/>
                  </a:ext>
                </a:extLst>
              </p:cNvPr>
              <p:cNvSpPr txBox="1"/>
              <p:nvPr/>
            </p:nvSpPr>
            <p:spPr>
              <a:xfrm>
                <a:off x="9627062" y="3732366"/>
                <a:ext cx="10020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36672-C6C5-0042-D9D4-CCC5278B3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062" y="3732366"/>
                <a:ext cx="10020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0E265D-B99C-AA03-8EA0-B6103B1952DC}"/>
              </a:ext>
            </a:extLst>
          </p:cNvPr>
          <p:cNvSpPr/>
          <p:nvPr/>
        </p:nvSpPr>
        <p:spPr>
          <a:xfrm>
            <a:off x="7747521" y="3687222"/>
            <a:ext cx="1646850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EE37C-8B24-D8D9-7BB7-4F11F3975180}"/>
                  </a:ext>
                </a:extLst>
              </p:cNvPr>
              <p:cNvSpPr txBox="1"/>
              <p:nvPr/>
            </p:nvSpPr>
            <p:spPr>
              <a:xfrm>
                <a:off x="8981162" y="396811"/>
                <a:ext cx="2482452" cy="1569660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“Hello World!” </a:t>
                </a:r>
                <a:r>
                  <a:rPr lang="en-US" sz="2400" dirty="0"/>
                  <a:t>will be displayed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times in the output</a:t>
                </a:r>
                <a:endParaRPr lang="en-PH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ECEE37C-8B24-D8D9-7BB7-4F11F3975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162" y="396811"/>
                <a:ext cx="2482452" cy="1569660"/>
              </a:xfrm>
              <a:prstGeom prst="rect">
                <a:avLst/>
              </a:prstGeom>
              <a:blipFill>
                <a:blip r:embed="rId10"/>
                <a:stretch>
                  <a:fillRect l="-2899" t="-1894" b="-6818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9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9" grpId="0" animBg="1"/>
      <p:bldP spid="10" grpId="0" animBg="1"/>
      <p:bldP spid="11" grpId="0"/>
      <p:bldP spid="12" grpId="0"/>
      <p:bldP spid="13" grpId="0" animBg="1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084B9AD-590A-3BD8-1189-6FB95F34A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" y="1066352"/>
            <a:ext cx="6478738" cy="3773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/>
              <p:nvPr/>
            </p:nvSpPr>
            <p:spPr>
              <a:xfrm>
                <a:off x="7315200" y="5470647"/>
                <a:ext cx="154986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5470647"/>
                <a:ext cx="1549861" cy="461665"/>
              </a:xfrm>
              <a:prstGeom prst="rect">
                <a:avLst/>
              </a:prstGeom>
              <a:blipFill>
                <a:blip r:embed="rId5"/>
                <a:stretch>
                  <a:fillRect b="-1341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51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 = 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3394005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*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106452" r="-100763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106452" r="-380" b="-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209836" r="-100763" b="-2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209836" r="-380" b="-2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00382" t="-309836" r="-100763" b="-1377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309836" r="-380" b="-1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…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99620" t="-301205" r="-380" b="-12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blipFill>
                <a:blip r:embed="rId7"/>
                <a:stretch>
                  <a:fillRect l="-4893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/>
              <p:nvPr/>
            </p:nvSpPr>
            <p:spPr>
              <a:xfrm>
                <a:off x="7275382" y="3725161"/>
                <a:ext cx="1589679" cy="493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382" y="3725161"/>
                <a:ext cx="1589679" cy="493277"/>
              </a:xfrm>
              <a:prstGeom prst="rect">
                <a:avLst/>
              </a:prstGeom>
              <a:blipFill>
                <a:blip r:embed="rId8"/>
                <a:stretch>
                  <a:fillRect l="-5747" t="-7407" b="-2345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/>
              <p:nvPr/>
            </p:nvSpPr>
            <p:spPr>
              <a:xfrm>
                <a:off x="7227750" y="4293664"/>
                <a:ext cx="1263107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4293664"/>
                <a:ext cx="1263107" cy="475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227751" y="4845267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1" y="4845267"/>
                <a:ext cx="1737624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38" grpId="0"/>
      <p:bldP spid="39" grpId="0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18" name="Picture 17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E084B9AD-590A-3BD8-1189-6FB95F34A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17" y="1066352"/>
            <a:ext cx="6478738" cy="3773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140664" y="1066352"/>
                <a:ext cx="12631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if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1066352"/>
                <a:ext cx="1263107" cy="461665"/>
              </a:xfrm>
              <a:prstGeom prst="rect">
                <a:avLst/>
              </a:prstGeom>
              <a:blipFill>
                <a:blip r:embed="rId5"/>
                <a:stretch>
                  <a:fillRect l="-7212"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140664" y="1707439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1707439"/>
                <a:ext cx="1737624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04DF36-D0D2-3597-6C1D-4B08626A93F4}"/>
                  </a:ext>
                </a:extLst>
              </p:cNvPr>
              <p:cNvSpPr txBox="1"/>
              <p:nvPr/>
            </p:nvSpPr>
            <p:spPr>
              <a:xfrm>
                <a:off x="7140664" y="2348526"/>
                <a:ext cx="17376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04DF36-D0D2-3597-6C1D-4B08626A9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2348526"/>
                <a:ext cx="1737624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73602-0616-CC16-9374-833DC0C70D53}"/>
                  </a:ext>
                </a:extLst>
              </p:cNvPr>
              <p:cNvSpPr txBox="1"/>
              <p:nvPr/>
            </p:nvSpPr>
            <p:spPr>
              <a:xfrm>
                <a:off x="7140664" y="2989613"/>
                <a:ext cx="1012736" cy="461665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73602-0616-CC16-9374-833DC0C70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664" y="2989613"/>
                <a:ext cx="101273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2A964E0-9064-95AE-048C-55F0D59C26C3}"/>
              </a:ext>
            </a:extLst>
          </p:cNvPr>
          <p:cNvSpPr txBox="1"/>
          <p:nvPr/>
        </p:nvSpPr>
        <p:spPr>
          <a:xfrm>
            <a:off x="7140663" y="3692657"/>
            <a:ext cx="4267566" cy="83099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“Hello World!” </a:t>
            </a:r>
            <a:r>
              <a:rPr lang="en-US" sz="2400" dirty="0"/>
              <a:t>will be displayed </a:t>
            </a:r>
            <a:r>
              <a:rPr lang="en-US" sz="2400" b="1" dirty="0"/>
              <a:t>3 times in the output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21663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2" grpId="0"/>
      <p:bldP spid="3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/>
              <p:nvPr/>
            </p:nvSpPr>
            <p:spPr>
              <a:xfrm>
                <a:off x="7363764" y="5595046"/>
                <a:ext cx="1484335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8680619-0C5B-6604-23DE-A14B9724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764" y="5595046"/>
                <a:ext cx="1484335" cy="461665"/>
              </a:xfrm>
              <a:prstGeom prst="rect">
                <a:avLst/>
              </a:prstGeom>
              <a:blipFill>
                <a:blip r:embed="rId4"/>
                <a:stretch>
                  <a:fillRect b="-1219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513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/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 /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/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5721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/ 2 = 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 32">
                <a:extLst>
                  <a:ext uri="{FF2B5EF4-FFF2-40B4-BE49-F238E27FC236}">
                    <a16:creationId xmlns:a16="http://schemas.microsoft.com/office/drawing/2014/main" id="{439F0379-5270-D282-85B6-DB42DF3E2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8998717"/>
                  </p:ext>
                </p:extLst>
              </p:nvPr>
            </p:nvGraphicFramePr>
            <p:xfrm>
              <a:off x="7227750" y="1066354"/>
              <a:ext cx="4798623" cy="1983286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599541">
                      <a:extLst>
                        <a:ext uri="{9D8B030D-6E8A-4147-A177-3AD203B41FA5}">
                          <a16:colId xmlns:a16="http://schemas.microsoft.com/office/drawing/2014/main" val="4158420293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2742121714"/>
                        </a:ext>
                      </a:extLst>
                    </a:gridCol>
                    <a:gridCol w="1599541">
                      <a:extLst>
                        <a:ext uri="{9D8B030D-6E8A-4147-A177-3AD203B41FA5}">
                          <a16:colId xmlns:a16="http://schemas.microsoft.com/office/drawing/2014/main" val="38181096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i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/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2752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 / 2 = 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106452" r="-380" b="-3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9939357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 / 2 = 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209836" r="-380" b="-2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9296"/>
                      </a:ext>
                    </a:extLst>
                  </a:tr>
                  <a:tr h="371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 / 2 = 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99620" t="-309836" r="-380" b="-1377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4203254"/>
                      </a:ext>
                    </a:extLst>
                  </a:tr>
                  <a:tr h="50176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Stop</a:t>
                          </a:r>
                          <a:r>
                            <a:rPr lang="en-U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PH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72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/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Assume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5B08E1B-2021-78DF-21DE-739FFD108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3198304"/>
                <a:ext cx="1996540" cy="461665"/>
              </a:xfrm>
              <a:prstGeom prst="rect">
                <a:avLst/>
              </a:prstGeom>
              <a:blipFill>
                <a:blip r:embed="rId6"/>
                <a:stretch>
                  <a:fillRect l="-4893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/>
              <p:nvPr/>
            </p:nvSpPr>
            <p:spPr>
              <a:xfrm>
                <a:off x="9224290" y="3137413"/>
                <a:ext cx="1825107" cy="583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, 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sz="2400" b="1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</m:den>
                    </m:f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7CE365-40C9-864D-FFAF-CC309BC42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4290" y="3137413"/>
                <a:ext cx="1825107" cy="583173"/>
              </a:xfrm>
              <a:prstGeom prst="rect">
                <a:avLst/>
              </a:prstGeom>
              <a:blipFill>
                <a:blip r:embed="rId7"/>
                <a:stretch>
                  <a:fillRect l="-5000" b="-1157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/>
              <p:nvPr/>
            </p:nvSpPr>
            <p:spPr>
              <a:xfrm>
                <a:off x="7173663" y="3720801"/>
                <a:ext cx="1404621" cy="7325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CA182C2-7DC2-0536-B2DC-6DEB910EC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63" y="3720801"/>
                <a:ext cx="1404621" cy="7325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/>
              <p:nvPr/>
            </p:nvSpPr>
            <p:spPr>
              <a:xfrm>
                <a:off x="7311778" y="4514141"/>
                <a:ext cx="1128389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1B91D1B-FA1B-DBC4-3970-84A1449F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1778" y="4514141"/>
                <a:ext cx="1128389" cy="475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2BC380B-C394-28DD-E3B9-ACC256E22D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27" y="1066354"/>
            <a:ext cx="6651171" cy="3874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1FEBC-7E59-F69B-4E96-EFA9C096D709}"/>
                  </a:ext>
                </a:extLst>
              </p:cNvPr>
              <p:cNvSpPr txBox="1"/>
              <p:nvPr/>
            </p:nvSpPr>
            <p:spPr>
              <a:xfrm>
                <a:off x="7227750" y="5050552"/>
                <a:ext cx="175636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D1FEBC-7E59-F69B-4E96-EFA9C096D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750" y="5050552"/>
                <a:ext cx="1756365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1F2D8-62AE-9914-8DC3-0E689B0D8DEB}"/>
                  </a:ext>
                </a:extLst>
              </p:cNvPr>
              <p:cNvSpPr txBox="1"/>
              <p:nvPr/>
            </p:nvSpPr>
            <p:spPr>
              <a:xfrm>
                <a:off x="8984115" y="4981302"/>
                <a:ext cx="3159869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𝟖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3 times in the output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1F2D8-62AE-9914-8DC3-0E689B0D8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115" y="4981302"/>
                <a:ext cx="3159869" cy="1061829"/>
              </a:xfrm>
              <a:prstGeom prst="rect">
                <a:avLst/>
              </a:prstGeom>
              <a:blipFill>
                <a:blip r:embed="rId12"/>
                <a:stretch>
                  <a:fillRect l="-1718" t="-1667" r="-2290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323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7" grpId="0"/>
      <p:bldP spid="38" grpId="0"/>
      <p:bldP spid="39" grpId="0"/>
      <p:bldP spid="40" grpId="0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6" name="Picture 5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D9C6D3F-8AD3-356E-BFBC-AD572F55F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44" y="987553"/>
            <a:ext cx="7087624" cy="41282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62BA19-5C2C-8CF6-E179-AEB85BC1DCBF}"/>
                  </a:ext>
                </a:extLst>
              </p:cNvPr>
              <p:cNvSpPr txBox="1"/>
              <p:nvPr/>
            </p:nvSpPr>
            <p:spPr>
              <a:xfrm>
                <a:off x="7772633" y="3815646"/>
                <a:ext cx="1484335" cy="509178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62BA19-5C2C-8CF6-E179-AEB85BC1D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3815646"/>
                <a:ext cx="1484335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ADDAE-1B03-5149-EEA5-C59DB1A36DF4}"/>
                  </a:ext>
                </a:extLst>
              </p:cNvPr>
              <p:cNvSpPr txBox="1"/>
              <p:nvPr/>
            </p:nvSpPr>
            <p:spPr>
              <a:xfrm>
                <a:off x="7772633" y="987553"/>
                <a:ext cx="286271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CADDAE-1B03-5149-EEA5-C59DB1A36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987553"/>
                <a:ext cx="2862710" cy="461665"/>
              </a:xfrm>
              <a:prstGeom prst="rect">
                <a:avLst/>
              </a:prstGeom>
              <a:blipFill>
                <a:blip r:embed="rId6"/>
                <a:stretch>
                  <a:fillRect l="-3191"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D67237-B355-EADA-6AFB-33F5282096EC}"/>
                  </a:ext>
                </a:extLst>
              </p:cNvPr>
              <p:cNvSpPr txBox="1"/>
              <p:nvPr/>
            </p:nvSpPr>
            <p:spPr>
              <a:xfrm>
                <a:off x="7772633" y="1537638"/>
                <a:ext cx="1098883" cy="470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D67237-B355-EADA-6AFB-33F528209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1537638"/>
                <a:ext cx="1098883" cy="47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1BCF3-062F-635B-4FC5-517F259D759C}"/>
                  </a:ext>
                </a:extLst>
              </p:cNvPr>
              <p:cNvSpPr txBox="1"/>
              <p:nvPr/>
            </p:nvSpPr>
            <p:spPr>
              <a:xfrm>
                <a:off x="7772633" y="3155565"/>
                <a:ext cx="1266506" cy="4684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ra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CC1BCF3-062F-635B-4FC5-517F259D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3155565"/>
                <a:ext cx="1266506" cy="468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A5D58B-9273-494C-734F-D831AF8F944F}"/>
              </a:ext>
            </a:extLst>
          </p:cNvPr>
          <p:cNvSpPr txBox="1"/>
          <p:nvPr/>
        </p:nvSpPr>
        <p:spPr>
          <a:xfrm>
            <a:off x="7772633" y="2132949"/>
            <a:ext cx="3798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If we take the square root of both sides</a:t>
            </a:r>
            <a:endParaRPr lang="en-PH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FB07C-9E6D-F9A3-17E2-DF1DC7E385E9}"/>
                  </a:ext>
                </a:extLst>
              </p:cNvPr>
              <p:cNvSpPr txBox="1"/>
              <p:nvPr/>
            </p:nvSpPr>
            <p:spPr>
              <a:xfrm>
                <a:off x="7772633" y="4778663"/>
                <a:ext cx="3159869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𝟏𝟔</m:t>
                    </m:r>
                  </m:oMath>
                </a14:m>
                <a:r>
                  <a:rPr lang="en-US" sz="2100" b="1" dirty="0"/>
                  <a:t>, “Hello World!” </a:t>
                </a:r>
                <a:r>
                  <a:rPr lang="en-US" sz="2100" dirty="0"/>
                  <a:t>will be displayed </a:t>
                </a:r>
                <a:r>
                  <a:rPr lang="en-US" sz="2100" b="1" dirty="0"/>
                  <a:t>4 times in the output</a:t>
                </a:r>
                <a:endParaRPr lang="en-PH" sz="21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7CFB07C-9E6D-F9A3-17E2-DF1DC7E38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633" y="4778663"/>
                <a:ext cx="3159869" cy="1061829"/>
              </a:xfrm>
              <a:prstGeom prst="rect">
                <a:avLst/>
              </a:prstGeom>
              <a:blipFill>
                <a:blip r:embed="rId9"/>
                <a:stretch>
                  <a:fillRect l="-1718" t="-1667" r="-2290" b="-8333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23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12" grpId="0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pic>
        <p:nvPicPr>
          <p:cNvPr id="3" name="Picture 2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E1447E08-BBBE-E638-FB44-4F15A4E8F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28" y="408030"/>
            <a:ext cx="8324332" cy="541001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F94FAF-05D8-76A7-7CF6-D2B234AB00F9}"/>
              </a:ext>
            </a:extLst>
          </p:cNvPr>
          <p:cNvCxnSpPr>
            <a:cxnSpLocks/>
          </p:cNvCxnSpPr>
          <p:nvPr/>
        </p:nvCxnSpPr>
        <p:spPr>
          <a:xfrm>
            <a:off x="9473680" y="4264265"/>
            <a:ext cx="16515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FB1A0-92DD-EC24-67C5-27ECF3AE7CEF}"/>
                  </a:ext>
                </a:extLst>
              </p:cNvPr>
              <p:cNvSpPr txBox="1"/>
              <p:nvPr/>
            </p:nvSpPr>
            <p:spPr>
              <a:xfrm>
                <a:off x="8779713" y="5084018"/>
                <a:ext cx="2144487" cy="461665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𝒍𝒐𝒈</m:t>
                              </m:r>
                            </m:e>
                            <m:sub>
                              <m:r>
                                <a:rPr lang="en-US" sz="2400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5FB1A0-92DD-EC24-67C5-27ECF3AE7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713" y="5084018"/>
                <a:ext cx="2144487" cy="461665"/>
              </a:xfrm>
              <a:prstGeom prst="rect">
                <a:avLst/>
              </a:prstGeom>
              <a:blipFill>
                <a:blip r:embed="rId5"/>
                <a:stretch>
                  <a:fillRect b="-121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row: Right 11">
            <a:extLst>
              <a:ext uri="{FF2B5EF4-FFF2-40B4-BE49-F238E27FC236}">
                <a16:creationId xmlns:a16="http://schemas.microsoft.com/office/drawing/2014/main" id="{F2FCB7E0-1741-6960-89AB-58D003AAEA08}"/>
              </a:ext>
            </a:extLst>
          </p:cNvPr>
          <p:cNvSpPr/>
          <p:nvPr/>
        </p:nvSpPr>
        <p:spPr>
          <a:xfrm>
            <a:off x="7023300" y="2944368"/>
            <a:ext cx="2294871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E85DF7-A279-EDA5-76F6-2CE298DC6927}"/>
                  </a:ext>
                </a:extLst>
              </p:cNvPr>
              <p:cNvSpPr txBox="1"/>
              <p:nvPr/>
            </p:nvSpPr>
            <p:spPr>
              <a:xfrm>
                <a:off x="9400588" y="2982848"/>
                <a:ext cx="1604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4E85DF7-A279-EDA5-76F6-2CE298DC6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8" y="2982848"/>
                <a:ext cx="1604869" cy="461665"/>
              </a:xfrm>
              <a:prstGeom prst="rect">
                <a:avLst/>
              </a:prstGeom>
              <a:blipFill>
                <a:blip r:embed="rId6"/>
                <a:stretch>
                  <a:fillRect r="-1521" b="-184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568943F4-5907-68A4-BA7F-22A479C9FA88}"/>
              </a:ext>
            </a:extLst>
          </p:cNvPr>
          <p:cNvSpPr/>
          <p:nvPr/>
        </p:nvSpPr>
        <p:spPr>
          <a:xfrm>
            <a:off x="7611130" y="3596298"/>
            <a:ext cx="1707042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E97380-EA31-59A7-9768-228661CE46AE}"/>
                  </a:ext>
                </a:extLst>
              </p:cNvPr>
              <p:cNvSpPr txBox="1"/>
              <p:nvPr/>
            </p:nvSpPr>
            <p:spPr>
              <a:xfrm>
                <a:off x="9400587" y="3618232"/>
                <a:ext cx="16048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E97380-EA31-59A7-9768-228661CE4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7" y="3618232"/>
                <a:ext cx="1604869" cy="461665"/>
              </a:xfrm>
              <a:prstGeom prst="rect">
                <a:avLst/>
              </a:prstGeom>
              <a:blipFill>
                <a:blip r:embed="rId7"/>
                <a:stretch>
                  <a:fillRect r="-1521" b="-18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Right 21">
            <a:extLst>
              <a:ext uri="{FF2B5EF4-FFF2-40B4-BE49-F238E27FC236}">
                <a16:creationId xmlns:a16="http://schemas.microsoft.com/office/drawing/2014/main" id="{427334E5-E491-90BC-A73F-A2624CC4DEAB}"/>
              </a:ext>
            </a:extLst>
          </p:cNvPr>
          <p:cNvSpPr/>
          <p:nvPr/>
        </p:nvSpPr>
        <p:spPr>
          <a:xfrm>
            <a:off x="5760557" y="2351686"/>
            <a:ext cx="3557614" cy="4846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31713A-80E0-D392-8654-44D60D7F8AA9}"/>
                  </a:ext>
                </a:extLst>
              </p:cNvPr>
              <p:cNvSpPr txBox="1"/>
              <p:nvPr/>
            </p:nvSpPr>
            <p:spPr>
              <a:xfrm>
                <a:off x="9400587" y="2338744"/>
                <a:ext cx="3530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331713A-80E0-D392-8654-44D60D7F8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7" y="2338744"/>
                <a:ext cx="353013" cy="461665"/>
              </a:xfrm>
              <a:prstGeom prst="rect">
                <a:avLst/>
              </a:prstGeom>
              <a:blipFill>
                <a:blip r:embed="rId8"/>
                <a:stretch>
                  <a:fillRect r="-34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2EDE9A-CEE9-99E4-2DAA-BBBA9B4299F4}"/>
                  </a:ext>
                </a:extLst>
              </p:cNvPr>
              <p:cNvSpPr txBox="1"/>
              <p:nvPr/>
            </p:nvSpPr>
            <p:spPr>
              <a:xfrm>
                <a:off x="8768828" y="4424062"/>
                <a:ext cx="3061224" cy="461665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𝒍𝒐𝒈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62EDE9A-CEE9-99E4-2DAA-BBBA9B429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828" y="4424062"/>
                <a:ext cx="3061224" cy="461665"/>
              </a:xfrm>
              <a:prstGeom prst="rect">
                <a:avLst/>
              </a:prstGeom>
              <a:blipFill>
                <a:blip r:embed="rId9"/>
                <a:stretch>
                  <a:fillRect l="-786" b="-13580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82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/>
      <p:bldP spid="19" grpId="0" animBg="1"/>
      <p:bldP spid="20" grpId="0"/>
      <p:bldP spid="22" grpId="0" animBg="1"/>
      <p:bldP spid="23" grpId="0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654"/>
            <a:ext cx="9144000" cy="819955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2637920" y="3948922"/>
            <a:ext cx="1742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Computer A</a:t>
            </a:r>
          </a:p>
        </p:txBody>
      </p:sp>
      <p:pic>
        <p:nvPicPr>
          <p:cNvPr id="6" name="Picture 5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3B589104-E456-2C28-F72E-4A7F6DE8B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20" y="2499750"/>
            <a:ext cx="1504665" cy="136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BEC42-F70C-FD9C-72F0-5691BBE4FCC4}"/>
              </a:ext>
            </a:extLst>
          </p:cNvPr>
          <p:cNvSpPr txBox="1"/>
          <p:nvPr/>
        </p:nvSpPr>
        <p:spPr>
          <a:xfrm>
            <a:off x="8232443" y="3864150"/>
            <a:ext cx="17428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Computer B</a:t>
            </a:r>
          </a:p>
        </p:txBody>
      </p:sp>
      <p:pic>
        <p:nvPicPr>
          <p:cNvPr id="11" name="Picture 10" descr="A computer with a keyboard and mouse&#10;&#10;Description automatically generated">
            <a:extLst>
              <a:ext uri="{FF2B5EF4-FFF2-40B4-BE49-F238E27FC236}">
                <a16:creationId xmlns:a16="http://schemas.microsoft.com/office/drawing/2014/main" id="{0FBAFA1E-0925-C39C-2459-330D31C73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12" y="2499750"/>
            <a:ext cx="1504665" cy="136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A330B1-EE58-5CD1-C717-3A08BBCC2BC8}"/>
              </a:ext>
            </a:extLst>
          </p:cNvPr>
          <p:cNvSpPr txBox="1"/>
          <p:nvPr/>
        </p:nvSpPr>
        <p:spPr>
          <a:xfrm>
            <a:off x="1292469" y="4580650"/>
            <a:ext cx="4472457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H" dirty="0"/>
              <a:t>Can execute 10 billion instructions per second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B1BE02-E83F-4092-69AB-CDDAAE870E62}"/>
              </a:ext>
            </a:extLst>
          </p:cNvPr>
          <p:cNvSpPr txBox="1"/>
          <p:nvPr/>
        </p:nvSpPr>
        <p:spPr>
          <a:xfrm>
            <a:off x="6889046" y="4580650"/>
            <a:ext cx="4558539" cy="3693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H" dirty="0"/>
              <a:t>Can execute 10 million instructions per second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57C0DF-8C81-9F94-8883-3734B590FB56}"/>
              </a:ext>
            </a:extLst>
          </p:cNvPr>
          <p:cNvSpPr txBox="1"/>
          <p:nvPr/>
        </p:nvSpPr>
        <p:spPr>
          <a:xfrm>
            <a:off x="1292469" y="5123904"/>
            <a:ext cx="3332285" cy="369332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H" dirty="0"/>
              <a:t>Programmer 1 used insertion sort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FE75E-EE32-7680-A6B1-A88594FD5D59}"/>
              </a:ext>
            </a:extLst>
          </p:cNvPr>
          <p:cNvSpPr txBox="1"/>
          <p:nvPr/>
        </p:nvSpPr>
        <p:spPr>
          <a:xfrm>
            <a:off x="6889046" y="5123904"/>
            <a:ext cx="3086201" cy="3693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PH" dirty="0"/>
              <a:t>Programmer 2 used merge sort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CAFB10-1332-D257-6336-BB3F6DBA4B40}"/>
              </a:ext>
            </a:extLst>
          </p:cNvPr>
          <p:cNvSpPr txBox="1"/>
          <p:nvPr/>
        </p:nvSpPr>
        <p:spPr>
          <a:xfrm>
            <a:off x="720970" y="1469312"/>
            <a:ext cx="107266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Scenario</a:t>
            </a:r>
            <a:r>
              <a:rPr lang="en-PH" sz="2400" dirty="0"/>
              <a:t>: Suppose that </a:t>
            </a:r>
            <a:r>
              <a:rPr lang="en-PH" sz="2400" b="1" dirty="0">
                <a:solidFill>
                  <a:srgbClr val="0070C0"/>
                </a:solidFill>
              </a:rPr>
              <a:t>two</a:t>
            </a:r>
            <a:r>
              <a:rPr lang="en-PH" sz="2400" dirty="0"/>
              <a:t> programmers must </a:t>
            </a:r>
            <a:r>
              <a:rPr lang="en-PH" sz="2400" b="1" dirty="0">
                <a:solidFill>
                  <a:srgbClr val="0070C0"/>
                </a:solidFill>
              </a:rPr>
              <a:t>sort an array of</a:t>
            </a:r>
            <a:r>
              <a:rPr lang="en-PH" sz="2400" dirty="0"/>
              <a:t> </a:t>
            </a:r>
            <a:r>
              <a:rPr lang="en-PH" sz="2400" b="1" dirty="0">
                <a:solidFill>
                  <a:srgbClr val="0070C0"/>
                </a:solidFill>
              </a:rPr>
              <a:t>10 million numbers</a:t>
            </a:r>
            <a:r>
              <a:rPr lang="en-PH" sz="2400" dirty="0"/>
              <a:t> using two different computers A and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024F34-3260-9A60-7C56-019B55C8A2DD}"/>
                  </a:ext>
                </a:extLst>
              </p:cNvPr>
              <p:cNvSpPr txBox="1"/>
              <p:nvPr/>
            </p:nvSpPr>
            <p:spPr>
              <a:xfrm>
                <a:off x="1315818" y="5631722"/>
                <a:ext cx="3680387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PH" dirty="0"/>
                  <a:t>Number of instructions required: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P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E024F34-3260-9A60-7C56-019B55C8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818" y="5631722"/>
                <a:ext cx="3680387" cy="369332"/>
              </a:xfrm>
              <a:prstGeom prst="rect">
                <a:avLst/>
              </a:prstGeom>
              <a:blipFill>
                <a:blip r:embed="rId5"/>
                <a:stretch>
                  <a:fillRect l="-1020" t="-3125" b="-2187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C6576C-45B7-212E-B671-0236ADD4FACC}"/>
                  </a:ext>
                </a:extLst>
              </p:cNvPr>
              <p:cNvSpPr txBox="1"/>
              <p:nvPr/>
            </p:nvSpPr>
            <p:spPr>
              <a:xfrm>
                <a:off x="6889046" y="5631722"/>
                <a:ext cx="4394839" cy="369332"/>
              </a:xfrm>
              <a:prstGeom prst="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PH" dirty="0"/>
                  <a:t>Number of instructions required: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PH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PH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C6576C-45B7-212E-B671-0236ADD4F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46" y="5631722"/>
                <a:ext cx="4394839" cy="369332"/>
              </a:xfrm>
              <a:prstGeom prst="rect">
                <a:avLst/>
              </a:prstGeom>
              <a:blipFill>
                <a:blip r:embed="rId6"/>
                <a:stretch>
                  <a:fillRect l="-571" t="-3125" b="-2187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2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7" y="184785"/>
            <a:ext cx="10515600" cy="799953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Characteristics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046" y="1195754"/>
            <a:ext cx="10720754" cy="48748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  <a:p>
            <a:pPr marL="0" indent="0" algn="just">
              <a:buNone/>
            </a:pPr>
            <a:endParaRPr lang="en-PH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2B55D3-8C8B-543F-2DF0-CB3FEB1257D3}"/>
              </a:ext>
            </a:extLst>
          </p:cNvPr>
          <p:cNvSpPr txBox="1">
            <a:spLocks/>
          </p:cNvSpPr>
          <p:nvPr/>
        </p:nvSpPr>
        <p:spPr>
          <a:xfrm>
            <a:off x="838200" y="1260119"/>
            <a:ext cx="10515600" cy="4901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Input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Output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Definiteness/Solvable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Finiteness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PH" sz="3000" dirty="0"/>
              <a:t>Effectiveness</a:t>
            </a:r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  <a:p>
            <a:pPr marL="457200" indent="-457200" algn="just">
              <a:buFont typeface="+mj-lt"/>
              <a:buAutoNum type="arabicPeriod"/>
            </a:pPr>
            <a:endParaRPr lang="en-PH" sz="3000" dirty="0"/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57AC9829-3F9B-7D34-727A-3D0D097BE4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939" y="1104464"/>
            <a:ext cx="666504" cy="666504"/>
          </a:xfrm>
          <a:prstGeom prst="rect">
            <a:avLst/>
          </a:prstGeom>
        </p:spPr>
      </p:pic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14491B36-F2D7-3F23-6CF9-FDC39D9F6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3939" y="1648732"/>
            <a:ext cx="666504" cy="666504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05B38798-65B5-4663-A403-3F5A8F1E4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3588" y="2158907"/>
            <a:ext cx="666504" cy="666504"/>
          </a:xfrm>
          <a:prstGeom prst="rect">
            <a:avLst/>
          </a:prstGeom>
        </p:spPr>
      </p:pic>
      <p:pic>
        <p:nvPicPr>
          <p:cNvPr id="17" name="Graphic 16" descr="Checkmark with solid fill">
            <a:extLst>
              <a:ext uri="{FF2B5EF4-FFF2-40B4-BE49-F238E27FC236}">
                <a16:creationId xmlns:a16="http://schemas.microsoft.com/office/drawing/2014/main" id="{DBF895CA-E2EE-73BE-D18E-9E7DDE5B0F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4924" y="2736693"/>
            <a:ext cx="666504" cy="666504"/>
          </a:xfrm>
          <a:prstGeom prst="rect">
            <a:avLst/>
          </a:prstGeom>
        </p:spPr>
      </p:pic>
      <p:pic>
        <p:nvPicPr>
          <p:cNvPr id="18" name="Graphic 17" descr="Checkmark with solid fill">
            <a:extLst>
              <a:ext uri="{FF2B5EF4-FFF2-40B4-BE49-F238E27FC236}">
                <a16:creationId xmlns:a16="http://schemas.microsoft.com/office/drawing/2014/main" id="{90AD61E2-40F9-6095-6BCE-87D756DAD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03330" y="3299913"/>
            <a:ext cx="666504" cy="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3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5654"/>
            <a:ext cx="9144000" cy="819955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96CDE19-5E90-3047-AF05-B52BD33878D0}"/>
              </a:ext>
            </a:extLst>
          </p:cNvPr>
          <p:cNvGrpSpPr/>
          <p:nvPr/>
        </p:nvGrpSpPr>
        <p:grpSpPr>
          <a:xfrm>
            <a:off x="2223546" y="2063316"/>
            <a:ext cx="3059723" cy="2514824"/>
            <a:chOff x="509954" y="1780381"/>
            <a:chExt cx="3059723" cy="25148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0CD5FB-4111-B32D-E604-FC9FC8F9FFBF}"/>
                </a:ext>
              </a:extLst>
            </p:cNvPr>
            <p:cNvSpPr txBox="1"/>
            <p:nvPr/>
          </p:nvSpPr>
          <p:spPr>
            <a:xfrm>
              <a:off x="1289268" y="2815829"/>
              <a:ext cx="1009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1200" b="1" dirty="0"/>
                <a:t>Computer A</a:t>
              </a:r>
            </a:p>
          </p:txBody>
        </p:sp>
        <p:pic>
          <p:nvPicPr>
            <p:cNvPr id="19" name="Picture 18" descr="A computer with a keyboard and mouse&#10;&#10;Description automatically generated">
              <a:extLst>
                <a:ext uri="{FF2B5EF4-FFF2-40B4-BE49-F238E27FC236}">
                  <a16:creationId xmlns:a16="http://schemas.microsoft.com/office/drawing/2014/main" id="{E07666E6-4A09-2E54-FCAA-5E7F87252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473" y="1780381"/>
              <a:ext cx="871533" cy="97487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FC41217-202E-394E-BD58-A5EF1C3BC6C3}"/>
                </a:ext>
              </a:extLst>
            </p:cNvPr>
            <p:cNvSpPr txBox="1"/>
            <p:nvPr/>
          </p:nvSpPr>
          <p:spPr>
            <a:xfrm>
              <a:off x="509954" y="3267204"/>
              <a:ext cx="3059723" cy="276999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PH" sz="1200" dirty="0"/>
                <a:t>Can execute 10 billion instructions per second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EDCF511-498B-4762-90A7-832E5087221F}"/>
                </a:ext>
              </a:extLst>
            </p:cNvPr>
            <p:cNvSpPr txBox="1"/>
            <p:nvPr/>
          </p:nvSpPr>
          <p:spPr>
            <a:xfrm>
              <a:off x="509955" y="3655365"/>
              <a:ext cx="2268414" cy="276999"/>
            </a:xfrm>
            <a:prstGeom prst="rect">
              <a:avLst/>
            </a:prstGeom>
            <a:ln w="381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PH" sz="1200" dirty="0"/>
                <a:t>Programmer 1 used insertion sort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74E38A-9B65-6EB1-2DFE-18FB87816203}"/>
                    </a:ext>
                  </a:extLst>
                </p:cNvPr>
                <p:cNvSpPr txBox="1"/>
                <p:nvPr/>
              </p:nvSpPr>
              <p:spPr>
                <a:xfrm>
                  <a:off x="523480" y="4018206"/>
                  <a:ext cx="2542318" cy="276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en-PH" sz="1200" dirty="0"/>
                    <a:t>Number of instructions required: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PH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PH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E74E38A-9B65-6EB1-2DFE-18FB878162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80" y="4018206"/>
                  <a:ext cx="2542318" cy="276999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53A943-58F7-1242-59B9-B0B5A8B97475}"/>
              </a:ext>
            </a:extLst>
          </p:cNvPr>
          <p:cNvGrpSpPr/>
          <p:nvPr/>
        </p:nvGrpSpPr>
        <p:grpSpPr>
          <a:xfrm>
            <a:off x="7544024" y="2063316"/>
            <a:ext cx="3123976" cy="2514824"/>
            <a:chOff x="3751609" y="1780381"/>
            <a:chExt cx="3123976" cy="25148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96FC87B-72BB-9C8F-E56A-0FF81A2BD92C}"/>
                </a:ext>
              </a:extLst>
            </p:cNvPr>
            <p:cNvSpPr txBox="1"/>
            <p:nvPr/>
          </p:nvSpPr>
          <p:spPr>
            <a:xfrm>
              <a:off x="4529732" y="2755258"/>
              <a:ext cx="10094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PH" sz="1200" b="1" dirty="0"/>
                <a:t>Computer B</a:t>
              </a:r>
            </a:p>
          </p:txBody>
        </p:sp>
        <p:pic>
          <p:nvPicPr>
            <p:cNvPr id="21" name="Picture 20" descr="A computer with a keyboard and mouse&#10;&#10;Description automatically generated">
              <a:extLst>
                <a:ext uri="{FF2B5EF4-FFF2-40B4-BE49-F238E27FC236}">
                  <a16:creationId xmlns:a16="http://schemas.microsoft.com/office/drawing/2014/main" id="{F08AD607-6A31-79ED-22D2-D7D73310B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8699" y="1780381"/>
              <a:ext cx="871533" cy="97487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FA7A926-73A0-FA52-EBB0-7A51826230F2}"/>
                </a:ext>
              </a:extLst>
            </p:cNvPr>
            <p:cNvSpPr txBox="1"/>
            <p:nvPr/>
          </p:nvSpPr>
          <p:spPr>
            <a:xfrm>
              <a:off x="3751609" y="3267204"/>
              <a:ext cx="3123976" cy="276999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PH" sz="1200" dirty="0"/>
                <a:t>Can execute 10 million instructions per second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D4EDDD-AA97-051E-A4E6-17994A2C9C22}"/>
                </a:ext>
              </a:extLst>
            </p:cNvPr>
            <p:cNvSpPr txBox="1"/>
            <p:nvPr/>
          </p:nvSpPr>
          <p:spPr>
            <a:xfrm>
              <a:off x="3751609" y="3655365"/>
              <a:ext cx="2165614" cy="276999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PH" sz="1200" dirty="0"/>
                <a:t>Programmer 2 used merge sort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8610C96-A376-ABCF-D970-47703A6BC545}"/>
                    </a:ext>
                  </a:extLst>
                </p:cNvPr>
                <p:cNvSpPr txBox="1"/>
                <p:nvPr/>
              </p:nvSpPr>
              <p:spPr>
                <a:xfrm>
                  <a:off x="3751609" y="4018206"/>
                  <a:ext cx="2963109" cy="276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en-PH" sz="1200" dirty="0"/>
                    <a:t>Number of instructions required: </a:t>
                  </a:r>
                  <a14:m>
                    <m:oMath xmlns:m="http://schemas.openxmlformats.org/officeDocument/2006/math">
                      <m:r>
                        <a:rPr lang="en-GB" sz="1200" b="0" i="0" smtClean="0">
                          <a:latin typeface="Cambria Math" panose="02040503050406030204" pitchFamily="18" charset="0"/>
                        </a:rPr>
                        <m:t>50 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PH" sz="1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PH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PH" sz="1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endParaRPr lang="en-PH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8610C96-A376-ABCF-D970-47703A6BC5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1609" y="4018206"/>
                  <a:ext cx="2963109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02974E-680E-B9F5-1FB2-52FEE6D34991}"/>
                  </a:ext>
                </a:extLst>
              </p:cNvPr>
              <p:cNvSpPr txBox="1"/>
              <p:nvPr/>
            </p:nvSpPr>
            <p:spPr>
              <a:xfrm>
                <a:off x="945989" y="5011437"/>
                <a:ext cx="5117684" cy="694806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𝑖𝑛𝑠𝑡𝑟𝑢𝑐𝑡𝑖𝑜𝑛𝑠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𝑖𝑛𝑠𝑡𝑟𝑢𝑐𝑡𝑖𝑜𝑛𝑠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=20,000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102974E-680E-B9F5-1FB2-52FEE6D34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89" y="5011437"/>
                <a:ext cx="5117684" cy="694806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8B95D9-24A8-8E4C-2E52-8B3649D27364}"/>
                  </a:ext>
                </a:extLst>
              </p:cNvPr>
              <p:cNvSpPr txBox="1"/>
              <p:nvPr/>
            </p:nvSpPr>
            <p:spPr>
              <a:xfrm>
                <a:off x="6638681" y="5032031"/>
                <a:ext cx="4934662" cy="970202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>
                              <a:latin typeface="Cambria Math" panose="02040503050406030204" pitchFamily="18" charset="0"/>
                            </a:rPr>
                            <m:t>50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PH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P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PH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</m:e>
                          </m:func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𝑖𝑛𝑠𝑡𝑟𝑢𝑐𝑡𝑖𝑜𝑛𝑠</m:t>
                          </m:r>
                        </m:num>
                        <m:den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𝑖𝑛𝑠𝑡𝑟𝑢𝑐𝑡𝑖𝑜𝑛𝑠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𝑠𝑒𝑐𝑜𝑛𝑑</m:t>
                          </m:r>
                        </m:den>
                      </m:f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=1163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𝑠𝑒𝑐𝑜𝑛𝑑𝑠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18B95D9-24A8-8E4C-2E52-8B3649D27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681" y="5032031"/>
                <a:ext cx="4934662" cy="970202"/>
              </a:xfrm>
              <a:prstGeom prst="rect">
                <a:avLst/>
              </a:prstGeom>
              <a:blipFill>
                <a:blip r:embed="rId8"/>
                <a:stretch>
                  <a:fillRect b="-3704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34AE337-50EF-2AA4-F492-602BB103576A}"/>
              </a:ext>
            </a:extLst>
          </p:cNvPr>
          <p:cNvSpPr txBox="1"/>
          <p:nvPr/>
        </p:nvSpPr>
        <p:spPr>
          <a:xfrm>
            <a:off x="906544" y="1508027"/>
            <a:ext cx="1037891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500" b="1" dirty="0"/>
              <a:t>Scenario</a:t>
            </a:r>
            <a:r>
              <a:rPr lang="en-PH" sz="1500" dirty="0"/>
              <a:t>: Suppose that </a:t>
            </a:r>
            <a:r>
              <a:rPr lang="en-PH" sz="1500" b="1" dirty="0">
                <a:solidFill>
                  <a:srgbClr val="0070C0"/>
                </a:solidFill>
              </a:rPr>
              <a:t>two</a:t>
            </a:r>
            <a:r>
              <a:rPr lang="en-PH" sz="1500" dirty="0"/>
              <a:t> programmers must </a:t>
            </a:r>
            <a:r>
              <a:rPr lang="en-PH" sz="1500" b="1" dirty="0">
                <a:solidFill>
                  <a:srgbClr val="0070C0"/>
                </a:solidFill>
              </a:rPr>
              <a:t>sort an array of</a:t>
            </a:r>
            <a:r>
              <a:rPr lang="en-PH" sz="1500" dirty="0"/>
              <a:t> </a:t>
            </a:r>
            <a:r>
              <a:rPr lang="en-PH" sz="1500" b="1" dirty="0">
                <a:solidFill>
                  <a:srgbClr val="0070C0"/>
                </a:solidFill>
              </a:rPr>
              <a:t>10 million numbers</a:t>
            </a:r>
            <a:r>
              <a:rPr lang="en-PH" sz="1500" dirty="0"/>
              <a:t> using two different computers A and B</a:t>
            </a:r>
          </a:p>
        </p:txBody>
      </p:sp>
    </p:spTree>
    <p:extLst>
      <p:ext uri="{BB962C8B-B14F-4D97-AF65-F5344CB8AC3E}">
        <p14:creationId xmlns:p14="http://schemas.microsoft.com/office/powerpoint/2010/main" val="37924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A24DB5F-2CEA-4BBE-AEAD-979D12D7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Difference between Algorithms and Programs	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94617B8-437A-3152-92F4-AFCE689DB2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4"/>
          <a:ext cx="10515600" cy="299654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1896468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3171959"/>
                    </a:ext>
                  </a:extLst>
                </a:gridCol>
              </a:tblGrid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Algorithms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37267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Design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Implementation Phase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242428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Person with Domain Knowledge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449095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Any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Programming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46431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Hardware and Software </a:t>
                      </a:r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Hardware and Software </a:t>
                      </a: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34881"/>
                  </a:ext>
                </a:extLst>
              </a:tr>
              <a:tr h="49942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35622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CCALCOMP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31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Algorithms and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91809"/>
            <a:ext cx="92074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Suppose computers were </a:t>
            </a:r>
            <a:r>
              <a:rPr lang="en-PH" sz="2400" b="1" dirty="0">
                <a:solidFill>
                  <a:srgbClr val="0070C0"/>
                </a:solidFill>
              </a:rPr>
              <a:t>infinitely fast</a:t>
            </a:r>
            <a:r>
              <a:rPr lang="en-PH" sz="2400" dirty="0">
                <a:solidFill>
                  <a:srgbClr val="0070C0"/>
                </a:solidFill>
              </a:rPr>
              <a:t> </a:t>
            </a:r>
            <a:r>
              <a:rPr lang="en-PH" sz="2400" dirty="0"/>
              <a:t>and </a:t>
            </a:r>
            <a:r>
              <a:rPr lang="en-PH" sz="2400" b="1" dirty="0">
                <a:solidFill>
                  <a:srgbClr val="0070C0"/>
                </a:solidFill>
              </a:rPr>
              <a:t>computer memory</a:t>
            </a:r>
            <a:r>
              <a:rPr lang="en-PH" sz="2400" dirty="0"/>
              <a:t> was free.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0866D-AFF9-4723-E234-B3E48EA4408E}"/>
              </a:ext>
            </a:extLst>
          </p:cNvPr>
          <p:cNvSpPr txBox="1"/>
          <p:nvPr/>
        </p:nvSpPr>
        <p:spPr>
          <a:xfrm>
            <a:off x="525611" y="4249478"/>
            <a:ext cx="62053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Would you have any reason to study algorithms?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EE82A5-F03D-B4C9-84B7-31C2D8A80814}"/>
              </a:ext>
            </a:extLst>
          </p:cNvPr>
          <p:cNvSpPr txBox="1"/>
          <p:nvPr/>
        </p:nvSpPr>
        <p:spPr>
          <a:xfrm>
            <a:off x="529505" y="4944543"/>
            <a:ext cx="111329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The answer is </a:t>
            </a:r>
            <a:r>
              <a:rPr lang="en-PH" sz="2400" b="1" dirty="0">
                <a:solidFill>
                  <a:srgbClr val="00B050"/>
                </a:solidFill>
              </a:rPr>
              <a:t>YES</a:t>
            </a:r>
            <a:r>
              <a:rPr lang="en-PH" sz="2400" dirty="0"/>
              <a:t>, if for no other reason than that you would still like to demonstrate that your solution method terminates and does so with the correct answer. </a:t>
            </a:r>
          </a:p>
        </p:txBody>
      </p:sp>
      <p:pic>
        <p:nvPicPr>
          <p:cNvPr id="9" name="Picture 8" descr="A red starburst with white text&#10;&#10;Description automatically generated">
            <a:extLst>
              <a:ext uri="{FF2B5EF4-FFF2-40B4-BE49-F238E27FC236}">
                <a16:creationId xmlns:a16="http://schemas.microsoft.com/office/drawing/2014/main" id="{31B5542C-E4F1-B54C-0B40-C60AC5D143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7" y="2040310"/>
            <a:ext cx="1422400" cy="1422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 descr="A colorful rays of light&#10;&#10;Description automatically generated with medium confidence">
            <a:extLst>
              <a:ext uri="{FF2B5EF4-FFF2-40B4-BE49-F238E27FC236}">
                <a16:creationId xmlns:a16="http://schemas.microsoft.com/office/drawing/2014/main" id="{20366590-9221-5845-F5A2-CB0D0FC486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219" y="2040310"/>
            <a:ext cx="1675526" cy="1675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218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Algorithms and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291809"/>
            <a:ext cx="108428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If computers were infinitely fast, </a:t>
            </a:r>
            <a:r>
              <a:rPr lang="en-PH" sz="2400" b="1" dirty="0">
                <a:solidFill>
                  <a:srgbClr val="0070C0"/>
                </a:solidFill>
              </a:rPr>
              <a:t>any correct method for solving a problem would do</a:t>
            </a:r>
            <a:r>
              <a:rPr lang="en-PH" sz="24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164F2-930B-E802-5EB1-484EF95CD6CC}"/>
              </a:ext>
            </a:extLst>
          </p:cNvPr>
          <p:cNvSpPr txBox="1"/>
          <p:nvPr/>
        </p:nvSpPr>
        <p:spPr>
          <a:xfrm>
            <a:off x="525609" y="2013328"/>
            <a:ext cx="111329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You would probably want your implementation to be within the </a:t>
            </a:r>
            <a:r>
              <a:rPr lang="en-PH" sz="2400" b="1" dirty="0">
                <a:solidFill>
                  <a:srgbClr val="0070C0"/>
                </a:solidFill>
              </a:rPr>
              <a:t>bounds of good software engineering practice</a:t>
            </a:r>
            <a:r>
              <a:rPr lang="en-PH" sz="2400" dirty="0"/>
              <a:t> (</a:t>
            </a:r>
            <a:r>
              <a:rPr lang="en-PH" sz="2400" i="1" dirty="0"/>
              <a:t>for example, your implementation should be well designed and documented</a:t>
            </a:r>
            <a:r>
              <a:rPr lang="en-PH" sz="2400" dirty="0"/>
              <a:t>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B3774-01AD-54E4-3436-772FAE72FFEF}"/>
              </a:ext>
            </a:extLst>
          </p:cNvPr>
          <p:cNvSpPr txBox="1"/>
          <p:nvPr/>
        </p:nvSpPr>
        <p:spPr>
          <a:xfrm>
            <a:off x="525608" y="3644344"/>
            <a:ext cx="11132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But you would most often use whichever method was the </a:t>
            </a:r>
            <a:r>
              <a:rPr lang="en-PH" sz="2400" b="1" dirty="0">
                <a:solidFill>
                  <a:srgbClr val="00B050"/>
                </a:solidFill>
              </a:rPr>
              <a:t>easiest to implement</a:t>
            </a:r>
            <a:r>
              <a:rPr lang="en-PH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097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Algorithms and Hardware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0" y="1291809"/>
            <a:ext cx="72116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dirty="0"/>
              <a:t>Of course, computers may be fast, </a:t>
            </a:r>
            <a:r>
              <a:rPr lang="en-PH" sz="2400" b="1" dirty="0">
                <a:solidFill>
                  <a:srgbClr val="FF0000"/>
                </a:solidFill>
              </a:rPr>
              <a:t>but they are not infinitely fast</a:t>
            </a:r>
            <a:r>
              <a:rPr lang="en-PH" sz="2400" dirty="0"/>
              <a:t>.</a:t>
            </a:r>
          </a:p>
          <a:p>
            <a:endParaRPr lang="en-PH" sz="2400" dirty="0"/>
          </a:p>
          <a:p>
            <a:r>
              <a:rPr lang="en-PH" sz="2400" dirty="0"/>
              <a:t>Memory may be inexpensive, </a:t>
            </a:r>
            <a:r>
              <a:rPr lang="en-PH" sz="2400" b="1" dirty="0">
                <a:solidFill>
                  <a:srgbClr val="FF0000"/>
                </a:solidFill>
              </a:rPr>
              <a:t>but it is not free</a:t>
            </a:r>
            <a:r>
              <a:rPr lang="en-PH" sz="2400" dirty="0"/>
              <a:t>. </a:t>
            </a:r>
          </a:p>
          <a:p>
            <a:endParaRPr lang="en-PH" sz="2400" dirty="0"/>
          </a:p>
          <a:p>
            <a:r>
              <a:rPr lang="en-PH" sz="2400" dirty="0"/>
              <a:t>Computing time is therefore a </a:t>
            </a:r>
            <a:r>
              <a:rPr lang="en-PH" sz="2400" b="1" dirty="0">
                <a:solidFill>
                  <a:srgbClr val="0070C0"/>
                </a:solidFill>
              </a:rPr>
              <a:t>bounded resource</a:t>
            </a:r>
            <a:r>
              <a:rPr lang="en-PH" sz="2400" dirty="0"/>
              <a:t>, and so is </a:t>
            </a:r>
            <a:r>
              <a:rPr lang="en-PH" sz="2400" b="1" dirty="0">
                <a:solidFill>
                  <a:srgbClr val="7030A0"/>
                </a:solidFill>
              </a:rPr>
              <a:t>space in memory</a:t>
            </a:r>
            <a:r>
              <a:rPr lang="en-PH" sz="2400" dirty="0"/>
              <a:t>. </a:t>
            </a:r>
          </a:p>
          <a:p>
            <a:endParaRPr lang="en-PH" sz="2400" dirty="0"/>
          </a:p>
          <a:p>
            <a:r>
              <a:rPr lang="en-PH" sz="2400" dirty="0"/>
              <a:t>You should use these resources wisely, and algorithms that are efficient in terms of </a:t>
            </a:r>
            <a:r>
              <a:rPr lang="en-PH" sz="2400" b="1" dirty="0">
                <a:solidFill>
                  <a:srgbClr val="0070C0"/>
                </a:solidFill>
              </a:rPr>
              <a:t>time or space </a:t>
            </a:r>
            <a:r>
              <a:rPr lang="en-PH" sz="2400" dirty="0"/>
              <a:t>will help you do so. </a:t>
            </a:r>
          </a:p>
        </p:txBody>
      </p:sp>
      <p:pic>
        <p:nvPicPr>
          <p:cNvPr id="5" name="Picture 4" descr="A gauge with a red green yellow and black arrow&#10;&#10;Description automatically generated">
            <a:extLst>
              <a:ext uri="{FF2B5EF4-FFF2-40B4-BE49-F238E27FC236}">
                <a16:creationId xmlns:a16="http://schemas.microsoft.com/office/drawing/2014/main" id="{5B362298-FAFC-5A4B-9D9B-EDA14D0463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55"/>
          <a:stretch/>
        </p:blipFill>
        <p:spPr>
          <a:xfrm>
            <a:off x="8189441" y="2486757"/>
            <a:ext cx="3547287" cy="1765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16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Analysis of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4FE7C05-C22E-067C-5888-01F68D9E3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7536E473673C40818DFB715DEE858D" ma:contentTypeVersion="0" ma:contentTypeDescription="Create a new document." ma:contentTypeScope="" ma:versionID="6b593a7233dbb01a8d696ecd2a9d2f6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0BC8BA-BAD6-4FA9-A197-A20FD649AFBD}"/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2595</TotalTime>
  <Words>1957</Words>
  <Application>Microsoft Macintosh PowerPoint</Application>
  <PresentationFormat>Widescreen</PresentationFormat>
  <Paragraphs>382</Paragraphs>
  <Slides>40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Abadi</vt:lpstr>
      <vt:lpstr>Arial</vt:lpstr>
      <vt:lpstr>Book Antiqua</vt:lpstr>
      <vt:lpstr>Calibri</vt:lpstr>
      <vt:lpstr>Calibri Light</vt:lpstr>
      <vt:lpstr>Cambria Math</vt:lpstr>
      <vt:lpstr>euclid_circular_a</vt:lpstr>
      <vt:lpstr>Times</vt:lpstr>
      <vt:lpstr>Office Theme</vt:lpstr>
      <vt:lpstr>PowerPoint Presentation</vt:lpstr>
      <vt:lpstr>What is an Algorithm?</vt:lpstr>
      <vt:lpstr>What is an Algorithm?</vt:lpstr>
      <vt:lpstr>Characteristics of an Algorithm</vt:lpstr>
      <vt:lpstr>Difference between Algorithms and Programs </vt:lpstr>
      <vt:lpstr>Algorithms and Hardware</vt:lpstr>
      <vt:lpstr>Algorithms and Hardware</vt:lpstr>
      <vt:lpstr>Algorithms and Hardware</vt:lpstr>
      <vt:lpstr>Analysis of Algorithms</vt:lpstr>
      <vt:lpstr>Analyzing Algorithms</vt:lpstr>
      <vt:lpstr>Analyzing Algorithms</vt:lpstr>
      <vt:lpstr>Best Case, Worst Case and Average Case</vt:lpstr>
      <vt:lpstr>Best Case</vt:lpstr>
      <vt:lpstr>Worst Case</vt:lpstr>
      <vt:lpstr>Average Case</vt:lpstr>
      <vt:lpstr>Asymptotic Notations</vt:lpstr>
      <vt:lpstr>Asymptotic Notations</vt:lpstr>
      <vt:lpstr>Big-O Notation (O-notation)</vt:lpstr>
      <vt:lpstr>Big-O Notation (O-notation)</vt:lpstr>
      <vt:lpstr>Big-Omega Notation (Ω -notation)</vt:lpstr>
      <vt:lpstr>Big-Omega Notation (Ω -notation)</vt:lpstr>
      <vt:lpstr>Big-Theta Notation (Θ-notation)</vt:lpstr>
      <vt:lpstr>Big-Theta Notation (Θ-notation)</vt:lpstr>
      <vt:lpstr>Order of Growth</vt:lpstr>
      <vt:lpstr>PowerPoint Presentation</vt:lpstr>
      <vt:lpstr>Order of Growth</vt:lpstr>
      <vt:lpstr>Time Complexity</vt:lpstr>
      <vt:lpstr>What is Time Complexity?</vt:lpstr>
      <vt:lpstr>What is Time Complexity?</vt:lpstr>
      <vt:lpstr>PowerPoint Presentation</vt:lpstr>
      <vt:lpstr>Time Complexity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Mico Magtira</cp:lastModifiedBy>
  <cp:revision>429</cp:revision>
  <dcterms:created xsi:type="dcterms:W3CDTF">2022-05-11T03:47:05Z</dcterms:created>
  <dcterms:modified xsi:type="dcterms:W3CDTF">2025-03-25T06:47:11Z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0x0101001D7536E473673C40818DFB715DEE858D</vt:lpwstr>
  </property>
</Properties>
</file>