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handoutMasterIdLst>
    <p:handoutMasterId r:id="rId21"/>
  </p:handoutMasterIdLst>
  <p:sldIdLst>
    <p:sldId id="525" r:id="rId4"/>
    <p:sldId id="563" r:id="rId6"/>
    <p:sldId id="559" r:id="rId7"/>
    <p:sldId id="578" r:id="rId8"/>
    <p:sldId id="605" r:id="rId9"/>
    <p:sldId id="579" r:id="rId10"/>
    <p:sldId id="572" r:id="rId11"/>
    <p:sldId id="606" r:id="rId12"/>
    <p:sldId id="573" r:id="rId13"/>
    <p:sldId id="574" r:id="rId14"/>
    <p:sldId id="575" r:id="rId15"/>
    <p:sldId id="581" r:id="rId16"/>
    <p:sldId id="570" r:id="rId17"/>
    <p:sldId id="576" r:id="rId18"/>
    <p:sldId id="607" r:id="rId19"/>
    <p:sldId id="56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5079" autoAdjust="0"/>
  </p:normalViewPr>
  <p:slideViewPr>
    <p:cSldViewPr snapToGrid="0" showGuides="1">
      <p:cViewPr>
        <p:scale>
          <a:sx n="66" d="100"/>
          <a:sy n="66" d="100"/>
        </p:scale>
        <p:origin x="498" y="378"/>
      </p:cViewPr>
      <p:guideLst>
        <p:guide orient="horz" pos="2160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</a:rPr>
            </a:fld>
            <a:endParaRPr lang="zh-CN" altLang="en-US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模板来自于： 第一PPT https://www.1ppt.com/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cs typeface="Arial" panose="020B0604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Arial" panose="020B0604020202090204" pitchFamily="34" charset="0"/>
              </a:defRPr>
            </a:lvl1pPr>
          </a:lstStyle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Arial" panose="020B0604020202090204" pitchFamily="34" charset="0"/>
              </a:defRPr>
            </a:lvl1pPr>
          </a:lstStyle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sldNum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12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15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8293" y="1732280"/>
            <a:ext cx="3992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cap="all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  <a:latin typeface="汉仪菱心体简" panose="02010609000101010101" charset="-122"/>
                <a:ea typeface="汉仪菱心体简" panose="02010609000101010101" charset="-122"/>
                <a:cs typeface="汉仪菱心体简" panose="02010609000101010101" charset="-122"/>
              </a:rPr>
              <a:t>鸿蒙元服务</a:t>
            </a:r>
            <a:endParaRPr lang="zh-CN" altLang="en-US" sz="6000" cap="all" dirty="0">
              <a:solidFill>
                <a:schemeClr val="accent4">
                  <a:lumMod val="20000"/>
                  <a:lumOff val="80000"/>
                </a:schemeClr>
              </a:solidFill>
              <a:uFillTx/>
              <a:latin typeface="汉仪菱心体简" panose="02010609000101010101" charset="-122"/>
              <a:ea typeface="汉仪菱心体简" panose="02010609000101010101" charset="-122"/>
              <a:cs typeface="汉仪菱心体简" panose="0201060900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63185" y="4924425"/>
            <a:ext cx="1903730" cy="256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rgbClr val="5960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汇报人</a:t>
            </a:r>
            <a:r>
              <a:rPr lang="en-US" altLang="zh-CN" sz="1500" dirty="0">
                <a:solidFill>
                  <a:srgbClr val="5960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: </a:t>
            </a:r>
            <a:r>
              <a:rPr lang="zh-CN" altLang="en-US" sz="1500" dirty="0">
                <a:solidFill>
                  <a:srgbClr val="5960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雷君虎</a:t>
            </a:r>
            <a:endParaRPr lang="zh-CN" altLang="en-US" sz="1500" dirty="0">
              <a:solidFill>
                <a:srgbClr val="5960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16605" y="2958465"/>
            <a:ext cx="411480" cy="41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604385" y="2958465"/>
            <a:ext cx="411480" cy="41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899785" y="2958465"/>
            <a:ext cx="411480" cy="41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195185" y="2958465"/>
            <a:ext cx="411480" cy="41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75345" y="2958465"/>
            <a:ext cx="411480" cy="411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93745" y="2963545"/>
            <a:ext cx="5605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cap="all" dirty="0">
                <a:solidFill>
                  <a:srgbClr val="596067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鸿蒙元服务</a:t>
            </a:r>
            <a:endParaRPr lang="zh-CN" altLang="en-US" sz="2000" cap="all" dirty="0">
              <a:solidFill>
                <a:srgbClr val="596067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稻壳夜秋https://www.docer.com/works?userid=555357443"/>
          <p:cNvSpPr txBox="1"/>
          <p:nvPr/>
        </p:nvSpPr>
        <p:spPr>
          <a:xfrm>
            <a:off x="4091623" y="3518535"/>
            <a:ext cx="400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分包加载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5130" y="1985010"/>
            <a:ext cx="1422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80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4500" y="4467860"/>
            <a:ext cx="6387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元服务单个包文件（加上其依赖的所有共享包），大小不能超过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2MB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，超过限制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DevEco Studio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会打包失败。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76875" y="1963420"/>
            <a:ext cx="1330960" cy="1330960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r>
              <a:rPr lang="zh-CN" altLang="en-US" dirty="0"/>
              <a:t>分包</a:t>
            </a:r>
            <a:r>
              <a:rPr lang="zh-CN" altLang="en-US" dirty="0"/>
              <a:t>加载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77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3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/>
          <p:nvPr/>
        </p:nvSpPr>
        <p:spPr>
          <a:xfrm>
            <a:off x="1318260" y="1002030"/>
            <a:ext cx="955611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元服务包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结构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首包：将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EntryHAP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作为首包，包含元服务首次启动是会打开的页面（即首页）代码和资源。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分包：将其他包含功能页的模块以及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HSP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动态共享模块作为分包，包含功能页和元服务页的代码和资源。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单个包文件（加上其依赖的所有共享包），大小不能超过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2MB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，超过限制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DevEco Studio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会打包失败。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同一个元服务下所有包文件（加上其依赖的所有共享包）的大小总和不能超过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10MB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，超过限制会上架应用市场失败。如因业务需要，可向平台申请总包大小放宽至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20M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75" y="3194685"/>
            <a:ext cx="7117715" cy="3206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r>
              <a:rPr lang="zh-CN" altLang="en-US" dirty="0"/>
              <a:t>分包</a:t>
            </a:r>
            <a:r>
              <a:rPr lang="zh-CN" altLang="en-US" dirty="0"/>
              <a:t>加载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77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3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06" name="TextBox 11"/>
          <p:cNvSpPr/>
          <p:nvPr/>
        </p:nvSpPr>
        <p:spPr>
          <a:xfrm>
            <a:off x="785495" y="2431415"/>
            <a:ext cx="428815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分包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流程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1 .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创建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Stage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模型的元服务。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2 .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创建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HSP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模块。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3.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设置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预加载。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640" y="2190750"/>
            <a:ext cx="4789805" cy="288671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HarmonyOS Sans SC Medium" panose="0000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45" y="1061720"/>
            <a:ext cx="2669540" cy="5151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r>
              <a:rPr lang="zh-CN" altLang="en-US" dirty="0"/>
              <a:t>分包</a:t>
            </a:r>
            <a:r>
              <a:rPr lang="zh-CN" altLang="en-US" dirty="0"/>
              <a:t>加载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880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3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2010" y="2631440"/>
            <a:ext cx="402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设置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预加载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8206" name="TextBox 11"/>
          <p:cNvSpPr/>
          <p:nvPr/>
        </p:nvSpPr>
        <p:spPr>
          <a:xfrm>
            <a:off x="842010" y="3100705"/>
            <a:ext cx="4288155" cy="1030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预加载在相应分包模块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module.json5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配置文件中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“atomicService”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标签下的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preloads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字段配置。以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entry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模块的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module.json5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为例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690" y="1119505"/>
            <a:ext cx="6621145" cy="5356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稻壳夜秋https://www.docer.com/works?userid=555357443"/>
          <p:cNvSpPr txBox="1"/>
          <p:nvPr/>
        </p:nvSpPr>
        <p:spPr>
          <a:xfrm>
            <a:off x="4091623" y="3518535"/>
            <a:ext cx="400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其他事项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3220" y="1985010"/>
            <a:ext cx="1422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80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4500" y="4467860"/>
            <a:ext cx="6387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开发中需要注意的细节</a:t>
            </a:r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76875" y="1963420"/>
            <a:ext cx="1330960" cy="1330960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r>
              <a:rPr lang="zh-CN" altLang="en-US" dirty="0"/>
              <a:t>其他事项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77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4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06" name="TextBox 11"/>
          <p:cNvSpPr/>
          <p:nvPr/>
        </p:nvSpPr>
        <p:spPr>
          <a:xfrm>
            <a:off x="713740" y="5233670"/>
            <a:ext cx="109937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Scroll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组件只支持单个子组件。如果想要往里面放置很多内容，需要将这些内容用一个组件包裹起来，然后放入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Scroll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组件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中。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9" name="TextBox 11"/>
          <p:cNvSpPr/>
          <p:nvPr/>
        </p:nvSpPr>
        <p:spPr>
          <a:xfrm>
            <a:off x="6267450" y="2345055"/>
            <a:ext cx="49345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ArkUI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（方舟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框架）开发中，默认只展示一个屏幕的高度。如果当前页面内容较多，超过了一个屏幕的高度时，页面是不会滚动展示的。想要滚动展示需要在合适的位置放置滚动组件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Scroll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65" y="1064895"/>
            <a:ext cx="3619500" cy="3943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423603" y="1735455"/>
            <a:ext cx="5344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cap="all" dirty="0">
                <a:solidFill>
                  <a:schemeClr val="bg1"/>
                </a:solidFill>
                <a:uFillTx/>
                <a:latin typeface="汉仪菱心体简" panose="02010609000101010101" charset="-122"/>
                <a:ea typeface="汉仪菱心体简" panose="02010609000101010101" charset="-122"/>
              </a:rPr>
              <a:t>感</a:t>
            </a:r>
            <a:r>
              <a:rPr lang="zh-CN" altLang="en-US" sz="8000" cap="all" dirty="0">
                <a:solidFill>
                  <a:schemeClr val="accent4">
                    <a:lumMod val="20000"/>
                    <a:lumOff val="80000"/>
                  </a:schemeClr>
                </a:solidFill>
                <a:uFillTx/>
                <a:latin typeface="汉仪菱心体简" panose="02010609000101010101" charset="-122"/>
                <a:ea typeface="汉仪菱心体简" panose="02010609000101010101" charset="-122"/>
              </a:rPr>
              <a:t>谢</a:t>
            </a:r>
            <a:r>
              <a:rPr lang="zh-CN" altLang="en-US" sz="8000" cap="all" dirty="0">
                <a:solidFill>
                  <a:schemeClr val="bg1"/>
                </a:solidFill>
                <a:uFillTx/>
                <a:latin typeface="汉仪菱心体简" panose="02010609000101010101" charset="-122"/>
                <a:ea typeface="汉仪菱心体简" panose="02010609000101010101" charset="-122"/>
              </a:rPr>
              <a:t>观看</a:t>
            </a:r>
            <a:endParaRPr lang="zh-CN" altLang="en-US" sz="8000" cap="all" dirty="0">
              <a:solidFill>
                <a:schemeClr val="bg1"/>
              </a:solidFill>
              <a:uFillTx/>
              <a:latin typeface="汉仪菱心体简" panose="02010609000101010101" charset="-122"/>
              <a:ea typeface="汉仪菱心体简" panose="02010609000101010101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44135" y="4505325"/>
            <a:ext cx="1903730" cy="256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rgbClr val="5960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汇报人</a:t>
            </a:r>
            <a:r>
              <a:rPr lang="en-US" altLang="zh-CN" sz="1500" dirty="0">
                <a:solidFill>
                  <a:srgbClr val="5960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:</a:t>
            </a:r>
            <a:r>
              <a:rPr lang="zh-CN" altLang="en-US" sz="1500" dirty="0">
                <a:solidFill>
                  <a:srgbClr val="5960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雷君虎</a:t>
            </a:r>
            <a:endParaRPr lang="zh-CN" altLang="en-US" sz="1500" dirty="0">
              <a:solidFill>
                <a:srgbClr val="59606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w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94960" y="561975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4800" dirty="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rPr>
              <a:t>目</a:t>
            </a:r>
            <a:r>
              <a:rPr lang="zh-CN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rPr>
              <a:t>录</a:t>
            </a:r>
            <a:endParaRPr lang="zh-CN" sz="4800" dirty="0">
              <a:solidFill>
                <a:schemeClr val="accent4">
                  <a:lumMod val="20000"/>
                  <a:lumOff val="80000"/>
                </a:schemeClr>
              </a:solidFill>
              <a:latin typeface="汉仪菱心体简" panose="02010609000101010101" charset="-122"/>
              <a:ea typeface="汉仪菱心体简" panose="02010609000101010101" charset="-122"/>
              <a:cs typeface="HarmonyOS Sans SC Medium" panose="00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0200" y="1417320"/>
            <a:ext cx="1423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n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CONTENTS</a:t>
            </a:r>
            <a:endParaRPr lang="en-US" dirty="0">
              <a:ln>
                <a:noFill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00275" y="213360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267075" y="25304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项目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搭建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33" name="稻壳夜秋https://www.docer.com/works?userid=555357443"/>
          <p:cNvSpPr txBox="1"/>
          <p:nvPr>
            <p:custDataLst>
              <p:tags r:id="rId3"/>
            </p:custDataLst>
          </p:nvPr>
        </p:nvSpPr>
        <p:spPr>
          <a:xfrm>
            <a:off x="3308985" y="2929255"/>
            <a:ext cx="2717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元服务工程如何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搭建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563495" y="2482850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1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2507615" y="2553970"/>
            <a:ext cx="639445" cy="63944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7318375" y="2530475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元服务开发标准指南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39" name="稻壳夜秋https://www.docer.com/works?userid=555357443"/>
          <p:cNvSpPr txBox="1"/>
          <p:nvPr>
            <p:custDataLst>
              <p:tags r:id="rId7"/>
            </p:custDataLst>
          </p:nvPr>
        </p:nvSpPr>
        <p:spPr>
          <a:xfrm>
            <a:off x="7360285" y="2929255"/>
            <a:ext cx="271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元服务的上架需要遵循元服务设计规范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8"/>
            </p:custDataLst>
          </p:nvPr>
        </p:nvSpPr>
        <p:spPr>
          <a:xfrm>
            <a:off x="6614795" y="2482850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2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41" name="椭圆 40"/>
          <p:cNvSpPr/>
          <p:nvPr>
            <p:custDataLst>
              <p:tags r:id="rId9"/>
            </p:custDataLst>
          </p:nvPr>
        </p:nvSpPr>
        <p:spPr>
          <a:xfrm>
            <a:off x="6558915" y="2553970"/>
            <a:ext cx="639445" cy="63944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0"/>
            </p:custDataLst>
          </p:nvPr>
        </p:nvSpPr>
        <p:spPr>
          <a:xfrm>
            <a:off x="3267075" y="39147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分包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加载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44" name="稻壳夜秋https://www.docer.com/works?userid=555357443"/>
          <p:cNvSpPr txBox="1"/>
          <p:nvPr>
            <p:custDataLst>
              <p:tags r:id="rId11"/>
            </p:custDataLst>
          </p:nvPr>
        </p:nvSpPr>
        <p:spPr>
          <a:xfrm>
            <a:off x="3308985" y="4313555"/>
            <a:ext cx="2717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元服务单个包文件（加上其依赖的所有共享包），大小不能超过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2MB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2"/>
            </p:custDataLst>
          </p:nvPr>
        </p:nvSpPr>
        <p:spPr>
          <a:xfrm>
            <a:off x="2563495" y="3867150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3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46" name="椭圆 45"/>
          <p:cNvSpPr/>
          <p:nvPr>
            <p:custDataLst>
              <p:tags r:id="rId13"/>
            </p:custDataLst>
          </p:nvPr>
        </p:nvSpPr>
        <p:spPr>
          <a:xfrm>
            <a:off x="2507615" y="3938270"/>
            <a:ext cx="639445" cy="63944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14"/>
            </p:custDataLst>
          </p:nvPr>
        </p:nvSpPr>
        <p:spPr>
          <a:xfrm>
            <a:off x="7318375" y="391477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其他事项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49" name="稻壳夜秋https://www.docer.com/works?userid=555357443"/>
          <p:cNvSpPr txBox="1"/>
          <p:nvPr>
            <p:custDataLst>
              <p:tags r:id="rId15"/>
            </p:custDataLst>
          </p:nvPr>
        </p:nvSpPr>
        <p:spPr>
          <a:xfrm>
            <a:off x="7360285" y="4313555"/>
            <a:ext cx="2717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开发中需要注意的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+mn-ea"/>
              </a:rPr>
              <a:t>细节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16"/>
            </p:custDataLst>
          </p:nvPr>
        </p:nvSpPr>
        <p:spPr>
          <a:xfrm>
            <a:off x="6614795" y="3867150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4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51" name="椭圆 50"/>
          <p:cNvSpPr/>
          <p:nvPr>
            <p:custDataLst>
              <p:tags r:id="rId17"/>
            </p:custDataLst>
          </p:nvPr>
        </p:nvSpPr>
        <p:spPr>
          <a:xfrm>
            <a:off x="6558915" y="3938270"/>
            <a:ext cx="639445" cy="63944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2200275" y="500380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稻壳夜秋https://www.docer.com/works?userid=555357443"/>
          <p:cNvSpPr txBox="1"/>
          <p:nvPr/>
        </p:nvSpPr>
        <p:spPr>
          <a:xfrm>
            <a:off x="4091623" y="3518535"/>
            <a:ext cx="4008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  <a:sym typeface="+mn-ea"/>
              </a:rPr>
              <a:t>项目搭建</a:t>
            </a:r>
            <a:endParaRPr lang="zh-CN" altLang="en-US" sz="3600" dirty="0">
              <a:solidFill>
                <a:schemeClr val="bg1"/>
              </a:solidFill>
              <a:latin typeface="汉仪菱心体简" panose="02010609000101010101" charset="-122"/>
              <a:ea typeface="汉仪菱心体简" panose="02010609000101010101" charset="-122"/>
              <a:cs typeface="HarmonyOS Sans SC Medium" panose="000005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5130" y="1985010"/>
            <a:ext cx="1422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80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4500" y="4467860"/>
            <a:ext cx="6387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鸿蒙元服务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项目从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到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搭建的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全过程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76875" y="1963420"/>
            <a:ext cx="1330960" cy="1330960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rPr>
              <a:t>项目</a:t>
            </a:r>
            <a:r>
              <a:rPr lang="zh-CN" altLang="en-US" sz="2000" dirty="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rPr>
              <a:t>搭建</a:t>
            </a:r>
            <a:endParaRPr lang="zh-CN" altLang="en-US" sz="2000" dirty="0">
              <a:solidFill>
                <a:schemeClr val="bg1"/>
              </a:solidFill>
              <a:latin typeface="汉仪菱心体简" panose="02010609000101010101" charset="-122"/>
              <a:ea typeface="汉仪菱心体简" panose="02010609000101010101" charset="-122"/>
              <a:cs typeface="HarmonyOS Sans SC Medium" panose="000005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277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1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06" name="TextBox 11"/>
          <p:cNvSpPr/>
          <p:nvPr/>
        </p:nvSpPr>
        <p:spPr>
          <a:xfrm>
            <a:off x="768350" y="1838960"/>
            <a:ext cx="59702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若首次打开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DevEco Studio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，请选择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Create Project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开始创建一个新工程。如果已经打开了一个工程，请在菜单栏选择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File &gt; New &gt; Create Project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来创建一个新工程。选择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Atomic Service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元服务开发，选择模板，单击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Next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进行下一步配置。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6" name="TextBox 11"/>
          <p:cNvSpPr/>
          <p:nvPr/>
        </p:nvSpPr>
        <p:spPr>
          <a:xfrm>
            <a:off x="768350" y="3934460"/>
            <a:ext cx="5970270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Empty Ability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：用于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Phone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Tablet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设备的模板，展示基础的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Hello World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功能。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[CloudDev]Empty Ability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：端云一体化开发通用模板。更多信息请参见端云一体化开发。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Embeddable Ability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：用于开发支持被其他应用嵌入式运行的元服务的工程模板。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我们这里选择的是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Empty Ability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模板，用于手机和平板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620" y="1945005"/>
            <a:ext cx="5173980" cy="3431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项目搭建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77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1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06" name="TextBox 11"/>
          <p:cNvSpPr/>
          <p:nvPr/>
        </p:nvSpPr>
        <p:spPr>
          <a:xfrm>
            <a:off x="785495" y="1855470"/>
            <a:ext cx="428815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点击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Sign In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登录华为开发者账号进行开发，或选择访客模式体验。访客模式无需登录华为账号。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选择已登录账号下的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APP 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。如您未在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AppGallery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中注册元服务应用，点击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Register APP 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注册新的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APP ID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完成注册后，回到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DevEco Studio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界面，点击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Refresh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，刷新当前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APP 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列表，选择新生成的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APP ID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，点击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Next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进入配置工程界面，填写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Project name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，其他参数保持默认设置即可。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单击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Finish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，工具会自动生成示例代码和相关资源，等待工程创建完成。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770" y="1685925"/>
            <a:ext cx="4789805" cy="419989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HarmonyOS Sans SC Medium" panose="0000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910" y="1000125"/>
            <a:ext cx="3851275" cy="2598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10" y="3958590"/>
            <a:ext cx="3878580" cy="2574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项目搭建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77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1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1"/>
          <p:cNvSpPr/>
          <p:nvPr/>
        </p:nvSpPr>
        <p:spPr>
          <a:xfrm>
            <a:off x="7457440" y="2722245"/>
            <a:ext cx="4288155" cy="2654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AppScope &gt; app.json5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：元服务的全局配置信息。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entry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HarmonyOS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工程模块，编译构建生成一个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HAP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oh_modules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：用于存放三方库依赖信息。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build-profile.json5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：元服务级配置信息，包括签名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signingConfigs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、产品配置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products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等。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hvigorfile.ts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：元服务级编译构建任务脚本。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9980" y="2092325"/>
            <a:ext cx="4025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项目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结构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35" y="1461135"/>
            <a:ext cx="4010025" cy="4400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稻壳夜秋https://www.docer.com/works?userid=555357443"/>
          <p:cNvSpPr txBox="1"/>
          <p:nvPr/>
        </p:nvSpPr>
        <p:spPr>
          <a:xfrm>
            <a:off x="4091940" y="3518535"/>
            <a:ext cx="4623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元服务开发标准</a:t>
            </a:r>
            <a:r>
              <a:rPr lang="zh-CN" altLang="en-US" dirty="0">
                <a:sym typeface="+mn-ea"/>
              </a:rPr>
              <a:t>指南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5130" y="1985010"/>
            <a:ext cx="1422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80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4500" y="4467860"/>
            <a:ext cx="63874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元服务的上架需要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遵循元服务设计规范：元服务设计、元服务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 UX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体验标准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476875" y="1963420"/>
            <a:ext cx="1330960" cy="1330960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元服务开发标准指南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5880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2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90600" y="2034540"/>
            <a:ext cx="402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导航栏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8206" name="TextBox 11"/>
          <p:cNvSpPr/>
          <p:nvPr/>
        </p:nvSpPr>
        <p:spPr>
          <a:xfrm>
            <a:off x="978535" y="2399030"/>
            <a:ext cx="42881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导航应该提供清晰的路径。用户使用的时候，能够知道当前处在界面的什么位置。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元服务所有界面的标题栏右侧，会统一放置元服务胶囊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600" y="4134485"/>
            <a:ext cx="402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返回按钮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9" name="TextBox 11"/>
          <p:cNvSpPr/>
          <p:nvPr/>
        </p:nvSpPr>
        <p:spPr>
          <a:xfrm>
            <a:off x="978535" y="4498975"/>
            <a:ext cx="4288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返回按钮需要使用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统一官方的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EditableTitleBar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组件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345" y="884555"/>
            <a:ext cx="2673985" cy="57588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470" y="885190"/>
            <a:ext cx="2707640" cy="57588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4440" y="440690"/>
            <a:ext cx="246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汉仪菱心体简" panose="02010609000101010101" charset="-122"/>
                <a:ea typeface="汉仪菱心体简" panose="02010609000101010101" charset="-122"/>
                <a:cs typeface="HarmonyOS Sans SC Medium" panose="00000500000000000000" charset="-122"/>
              </a:defRPr>
            </a:lvl1pPr>
          </a:lstStyle>
          <a:p>
            <a:pPr algn="l"/>
            <a:r>
              <a:rPr lang="zh-CN" altLang="en-US" dirty="0">
                <a:sym typeface="+mn-ea"/>
              </a:rPr>
              <a:t>元服务开发标准指南</a:t>
            </a:r>
            <a:endParaRPr lang="zh-CN" altLang="en-US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2770" y="351155"/>
            <a:ext cx="2832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</a:rPr>
              <a:t>2</a:t>
            </a:r>
            <a:endParaRPr lang="en-US" altLang="zh-CN" sz="4400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16890" y="422275"/>
            <a:ext cx="639445" cy="639445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651885" y="640080"/>
            <a:ext cx="7915275" cy="0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567160" y="550545"/>
            <a:ext cx="178435" cy="17843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1"/>
          <p:cNvSpPr/>
          <p:nvPr/>
        </p:nvSpPr>
        <p:spPr>
          <a:xfrm>
            <a:off x="6640830" y="3209925"/>
            <a:ext cx="49345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不要使用自定义的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loading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样式图标，建议使用官方提供的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LoadingProgress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组件，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 Medium" panose="00000500000000000000" charset="-122"/>
                <a:sym typeface="HarmonyOS Sans SC Medium" panose="00000500000000000000" charset="-122"/>
              </a:rPr>
              <a:t>简洁大方。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 Medium" panose="00000500000000000000" charset="-122"/>
              <a:sym typeface="HarmonyOS Sans SC Medium" panose="0000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55" y="1203325"/>
            <a:ext cx="2429510" cy="5214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060" y="1204595"/>
            <a:ext cx="2266315" cy="5213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0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1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2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3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4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5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6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7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8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19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30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SPECIAL_SOURCE" val="bdnull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jb3VudCI6MiwiaGRpZCI6IjJjMTc2ODc5YjgyZjhmMzFhMmQ3ZDgwNDFiNDU3Yjg3IiwidXNlckNvdW50IjoxfQ=="/>
  <p:tag name="KSO_DOCER_TEMPLATE_OPEN_ONCE_MARK" val="1"/>
</p:tagLst>
</file>

<file path=ppt/tags/tag4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5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6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7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8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ags/tag9.xml><?xml version="1.0" encoding="utf-8"?>
<p:tagLst xmlns:p="http://schemas.openxmlformats.org/presentationml/2006/main">
  <p:tag name="KSO_WM_DIAGRAM_VIRTUALLY_FRAME" val="{&quot;height&quot;:169.5,&quot;left&quot;:197.45,&quot;top&quot;:195.5,&quot;width&quot;:596.1}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1738</Words>
  <Application>WPS 表格</Application>
  <PresentationFormat>宽屏</PresentationFormat>
  <Paragraphs>152</Paragraphs>
  <Slides>16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汉仪旗黑</vt:lpstr>
      <vt:lpstr>汉仪菱心体简</vt:lpstr>
      <vt:lpstr>华文宋体</vt:lpstr>
      <vt:lpstr>HarmonyOS Sans SC Medium</vt:lpstr>
      <vt:lpstr>苹方-简</vt:lpstr>
      <vt:lpstr>宋体</vt:lpstr>
      <vt:lpstr>Arial Unicode MS</vt:lpstr>
      <vt:lpstr>汉仪书宋二KW</vt:lpstr>
      <vt:lpstr>HarmonyOS Sans SC Medium</vt:lpstr>
      <vt:lpstr>微软雅黑</vt:lpstr>
      <vt:lpstr>汉仪菱心体简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</dc:title>
  <dc:creator>第一PPT</dc:creator>
  <cp:keywords>www.1ppt.com</cp:keywords>
  <dc:description>www.1ppt.com</dc:description>
  <cp:lastModifiedBy>xiajia</cp:lastModifiedBy>
  <cp:revision>238</cp:revision>
  <dcterms:created xsi:type="dcterms:W3CDTF">2024-12-31T06:11:47Z</dcterms:created>
  <dcterms:modified xsi:type="dcterms:W3CDTF">2024-12-31T06:11:47Z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BE60B4464284482FA8DA08817F2F9C69</vt:lpwstr>
  </property>
  <property fmtid="{D5CDD505-2E9C-101B-9397-08002B2CF9AE}" pid="3" name="KSOProductBuildVer">
    <vt:lpwstr>2052-6.14.0.8924</vt:lpwstr>
  </property>
  <property fmtid="{D5CDD505-2E9C-101B-9397-08002B2CF9AE}" pid="4" name="KSOTemplateUUID">
    <vt:lpwstr>v1.0_mb_mfwLk3hOvbiWzIBMcXwQ6w==</vt:lpwstr>
  </property>
</Properties>
</file>