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Dosis"/>
      <p:regular r:id="rId16"/>
      <p:bold r:id="rId17"/>
    </p:embeddedFont>
    <p:embeddedFont>
      <p:font typeface="Titillium Web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TitilliumWeb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Merriweather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Dosis-bold.fntdata"/><Relationship Id="rId16" Type="http://schemas.openxmlformats.org/officeDocument/2006/relationships/font" Target="fonts/Dosis-regular.fntdata"/><Relationship Id="rId19" Type="http://schemas.openxmlformats.org/officeDocument/2006/relationships/font" Target="fonts/TitilliumWeb-bold.fntdata"/><Relationship Id="rId18" Type="http://schemas.openxmlformats.org/officeDocument/2006/relationships/font" Target="fonts/TitilliumWe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7" name="Shape 3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9" name="Google Shape;3899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4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6" name="Google Shape;3906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9" name="Shape 3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" name="Google Shape;3840;gb1c9833097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1" name="Google Shape;3841;gb1c983309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5" name="Shape 3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6" name="Google Shape;384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7" name="Google Shape;384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3" name="Shape 3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4" name="Google Shape;3854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5" name="Google Shape;38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9" name="Shape 3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" name="Google Shape;386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1" name="Google Shape;386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9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1" name="Google Shape;3871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9" name="Shape 3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" name="Google Shape;3880;ga7ee35c480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1" name="Google Shape;3881;ga7ee35c48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5" name="Shape 3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6" name="Google Shape;388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7" name="Google Shape;388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2" name="Shape 3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" name="Google Shape;3893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4" name="Google Shape;3894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accent5"/>
        </a:solidFill>
      </p:bgPr>
    </p:bg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5" name="Google Shape;3505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">
    <p:bg>
      <p:bgPr>
        <a:solidFill>
          <a:schemeClr val="accent6"/>
        </a:solidFill>
      </p:bgPr>
    </p:bg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1" name="Google Shape;3831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8" name="Google Shape;528;p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3"/>
        </a:solid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i="1" sz="3000">
                <a:solidFill>
                  <a:schemeClr val="lt1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i="1" sz="3000">
                <a:solidFill>
                  <a:schemeClr val="lt1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i="1" sz="3000">
                <a:solidFill>
                  <a:schemeClr val="lt1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i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5" name="Google Shape;1565;p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0" name="Google Shape;1840;p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3" name="Google Shape;1843;p6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4" name="Google Shape;1844;p6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5" name="Google Shape;1845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2" name="Google Shape;2122;p7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3" name="Google Shape;2123;p7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4" name="Google Shape;2124;p7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5" name="Google Shape;2125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02" name="Google Shape;2402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679" name="Google Shape;2679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"/>
              <a:buChar char="▪"/>
              <a:defRPr sz="2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"/>
              <a:buChar char="▫"/>
              <a:defRPr sz="2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"/>
              <a:buChar char="▫"/>
              <a:defRPr sz="2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"/>
              <a:buChar char="▫"/>
              <a:defRPr sz="2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"/>
              <a:buChar char="▫"/>
              <a:defRPr sz="2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"/>
              <a:buChar char="▫"/>
              <a:defRPr sz="2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"/>
              <a:buChar char="●"/>
              <a:defRPr sz="2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"/>
              <a:buChar char="○"/>
              <a:defRPr sz="2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"/>
              <a:buChar char="■"/>
              <a:defRPr sz="2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5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/>
          <p:nvPr>
            <p:ph type="ctrTitle"/>
          </p:nvPr>
        </p:nvSpPr>
        <p:spPr>
          <a:xfrm>
            <a:off x="419875" y="190850"/>
            <a:ext cx="5738700" cy="29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Monitoring Real Time Flight Data With ADS-B</a:t>
            </a:r>
            <a:endParaRPr sz="6200"/>
          </a:p>
        </p:txBody>
      </p:sp>
      <p:pic>
        <p:nvPicPr>
          <p:cNvPr id="3837" name="Google Shape;38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3375" y="2175725"/>
            <a:ext cx="2404750" cy="28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8" name="Google Shape;3838;p13"/>
          <p:cNvSpPr txBox="1"/>
          <p:nvPr/>
        </p:nvSpPr>
        <p:spPr>
          <a:xfrm>
            <a:off x="171775" y="4265575"/>
            <a:ext cx="22329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Frederick Herzog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Enhance IT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12.17.2020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0" name="Shape 3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" name="Google Shape;3901;p22"/>
          <p:cNvSpPr txBox="1"/>
          <p:nvPr>
            <p:ph idx="4294967295" type="ctrTitle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3902" name="Google Shape;3902;p22"/>
          <p:cNvSpPr txBox="1"/>
          <p:nvPr>
            <p:ph idx="4294967295" type="subTitle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3903" name="Google Shape;3903;p22"/>
          <p:cNvSpPr txBox="1"/>
          <p:nvPr>
            <p:ph idx="4294967295" type="body"/>
          </p:nvPr>
        </p:nvSpPr>
        <p:spPr>
          <a:xfrm>
            <a:off x="685800" y="3322677"/>
            <a:ext cx="4863900" cy="16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You can find me at:</a:t>
            </a:r>
            <a:endParaRPr>
              <a:solidFill>
                <a:srgbClr val="D3E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frederick.herzog@enhanceit.us</a:t>
            </a:r>
            <a:endParaRPr>
              <a:solidFill>
                <a:srgbClr val="D3EBD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7" name="Shape 3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8" name="Google Shape;3908;p23"/>
          <p:cNvSpPr/>
          <p:nvPr/>
        </p:nvSpPr>
        <p:spPr>
          <a:xfrm>
            <a:off x="718300" y="1039554"/>
            <a:ext cx="7278052" cy="3467104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9" name="Google Shape;3909;p23"/>
          <p:cNvSpPr txBox="1"/>
          <p:nvPr>
            <p:ph idx="4294967295" type="title"/>
          </p:nvPr>
        </p:nvSpPr>
        <p:spPr>
          <a:xfrm>
            <a:off x="718300" y="1297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D3EBD5"/>
                </a:solidFill>
              </a:rPr>
              <a:t>Future Works</a:t>
            </a:r>
            <a:endParaRPr sz="6000">
              <a:solidFill>
                <a:srgbClr val="D3EBD5"/>
              </a:solidFill>
            </a:endParaRPr>
          </a:p>
        </p:txBody>
      </p:sp>
      <p:sp>
        <p:nvSpPr>
          <p:cNvPr id="3910" name="Google Shape;3910;p23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fmla="val 29444" name="adj1"/>
            </a:avLst>
          </a:prstGeom>
          <a:solidFill>
            <a:srgbClr val="D3E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1" name="Google Shape;3911;p23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fmla="val 29444" name="adj1"/>
            </a:avLst>
          </a:prstGeom>
          <a:solidFill>
            <a:srgbClr val="D3E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2" name="Google Shape;3912;p23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fmla="val 29444" name="adj1"/>
            </a:avLst>
          </a:prstGeom>
          <a:solidFill>
            <a:srgbClr val="D3E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3" name="Google Shape;3913;p23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fmla="val 29444" name="adj1"/>
            </a:avLst>
          </a:prstGeom>
          <a:solidFill>
            <a:srgbClr val="D3E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4" name="Google Shape;3914;p23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fmla="val 29444" name="adj1"/>
            </a:avLst>
          </a:prstGeom>
          <a:solidFill>
            <a:srgbClr val="D3E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5" name="Google Shape;3915;p23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fmla="val 29444" name="adj1"/>
            </a:avLst>
          </a:prstGeom>
          <a:solidFill>
            <a:srgbClr val="D3E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6" name="Google Shape;3916;p23"/>
          <p:cNvSpPr txBox="1"/>
          <p:nvPr/>
        </p:nvSpPr>
        <p:spPr>
          <a:xfrm>
            <a:off x="935175" y="1355050"/>
            <a:ext cx="6145500" cy="3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900"/>
              <a:buFont typeface="Titillium Web"/>
              <a:buChar char="➢"/>
            </a:pPr>
            <a:r>
              <a:rPr lang="en" sz="2900">
                <a:solidFill>
                  <a:srgbClr val="D9D9D9"/>
                </a:solidFill>
                <a:latin typeface="Titillium Web"/>
                <a:ea typeface="Titillium Web"/>
                <a:cs typeface="Titillium Web"/>
                <a:sym typeface="Titillium Web"/>
              </a:rPr>
              <a:t>Real-time streaming</a:t>
            </a:r>
            <a:endParaRPr sz="2900">
              <a:solidFill>
                <a:srgbClr val="D9D9D9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900"/>
              <a:buFont typeface="Titillium Web"/>
              <a:buChar char="➢"/>
            </a:pPr>
            <a:r>
              <a:rPr lang="en" sz="2900">
                <a:solidFill>
                  <a:srgbClr val="D9D9D9"/>
                </a:solidFill>
                <a:latin typeface="Titillium Web"/>
                <a:ea typeface="Titillium Web"/>
                <a:cs typeface="Titillium Web"/>
                <a:sym typeface="Titillium Web"/>
              </a:rPr>
              <a:t>Geo-Json</a:t>
            </a:r>
            <a:endParaRPr sz="2900">
              <a:solidFill>
                <a:srgbClr val="D9D9D9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900"/>
              <a:buFont typeface="Titillium Web"/>
              <a:buChar char="➢"/>
            </a:pPr>
            <a:r>
              <a:rPr lang="en" sz="2900">
                <a:solidFill>
                  <a:srgbClr val="D9D9D9"/>
                </a:solidFill>
                <a:latin typeface="Titillium Web"/>
                <a:ea typeface="Titillium Web"/>
                <a:cs typeface="Titillium Web"/>
                <a:sym typeface="Titillium Web"/>
              </a:rPr>
              <a:t>MongoDB?</a:t>
            </a:r>
            <a:endParaRPr sz="2900">
              <a:solidFill>
                <a:srgbClr val="D9D9D9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900"/>
              <a:buFont typeface="Titillium Web"/>
              <a:buChar char="➢"/>
            </a:pPr>
            <a:r>
              <a:rPr lang="en" sz="2900">
                <a:solidFill>
                  <a:srgbClr val="D9D9D9"/>
                </a:solidFill>
                <a:latin typeface="Titillium Web"/>
                <a:ea typeface="Titillium Web"/>
                <a:cs typeface="Titillium Web"/>
                <a:sym typeface="Titillium Web"/>
              </a:rPr>
              <a:t>Graph Database? (Neo4j)</a:t>
            </a:r>
            <a:endParaRPr sz="2900">
              <a:solidFill>
                <a:srgbClr val="D9D9D9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900"/>
              <a:buFont typeface="Titillium Web"/>
              <a:buChar char="➢"/>
            </a:pPr>
            <a:r>
              <a:rPr lang="en" sz="2900">
                <a:solidFill>
                  <a:srgbClr val="D9D9D9"/>
                </a:solidFill>
                <a:latin typeface="Titillium Web"/>
                <a:ea typeface="Titillium Web"/>
                <a:cs typeface="Titillium Web"/>
                <a:sym typeface="Titillium Web"/>
              </a:rPr>
              <a:t>Real-time Visualization</a:t>
            </a:r>
            <a:endParaRPr sz="2900">
              <a:solidFill>
                <a:srgbClr val="D9D9D9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900"/>
              <a:buFont typeface="Titillium Web"/>
              <a:buChar char="➢"/>
            </a:pPr>
            <a:r>
              <a:rPr lang="en" sz="2900">
                <a:solidFill>
                  <a:srgbClr val="D9D9D9"/>
                </a:solidFill>
                <a:latin typeface="Titillium Web"/>
                <a:ea typeface="Titillium Web"/>
                <a:cs typeface="Titillium Web"/>
                <a:sym typeface="Titillium Web"/>
              </a:rPr>
              <a:t>Historical Data</a:t>
            </a:r>
            <a:endParaRPr sz="2900">
              <a:solidFill>
                <a:srgbClr val="D9D9D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2" name="Shape 3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3" name="Google Shape;3843;p1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ADS-B Use Cases</a:t>
            </a:r>
            <a:endParaRPr sz="5600"/>
          </a:p>
        </p:txBody>
      </p:sp>
      <p:sp>
        <p:nvSpPr>
          <p:cNvPr id="3844" name="Google Shape;3844;p14"/>
          <p:cNvSpPr txBox="1"/>
          <p:nvPr>
            <p:ph idx="1" type="body"/>
          </p:nvPr>
        </p:nvSpPr>
        <p:spPr>
          <a:xfrm>
            <a:off x="718300" y="1733550"/>
            <a:ext cx="67611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Tracking / monitoring Aircraft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Safety / situational awareness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Flight path / Airspace optimization and Management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Aircraft categorization and classification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Weather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Identification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Detecting Emergencies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3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8" name="Shape 3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9" name="Google Shape;3849;p15"/>
          <p:cNvSpPr txBox="1"/>
          <p:nvPr>
            <p:ph idx="4294967295" type="ctrTitle"/>
          </p:nvPr>
        </p:nvSpPr>
        <p:spPr>
          <a:xfrm>
            <a:off x="3319625" y="210875"/>
            <a:ext cx="3731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Data Source</a:t>
            </a:r>
            <a:endParaRPr sz="6200"/>
          </a:p>
        </p:txBody>
      </p:sp>
      <p:sp>
        <p:nvSpPr>
          <p:cNvPr id="3850" name="Google Shape;3850;p15"/>
          <p:cNvSpPr txBox="1"/>
          <p:nvPr>
            <p:ph idx="4294967295" type="subTitle"/>
          </p:nvPr>
        </p:nvSpPr>
        <p:spPr>
          <a:xfrm>
            <a:off x="3319625" y="1370675"/>
            <a:ext cx="3984000" cy="3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73763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b="1" lang="en" sz="2800">
                <a:solidFill>
                  <a:srgbClr val="073763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ADS-B Exchange</a:t>
            </a:r>
            <a:endParaRPr b="1" sz="2800">
              <a:solidFill>
                <a:srgbClr val="07376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3D85C6"/>
              </a:buClr>
              <a:buSzPts val="2400"/>
              <a:buFont typeface="Titillium Web"/>
              <a:buChar char="▪"/>
            </a:pPr>
            <a:r>
              <a:rPr b="1" lang="en">
                <a:solidFill>
                  <a:srgbClr val="3D85C6"/>
                </a:solidFill>
                <a:latin typeface="Titillium Web"/>
                <a:ea typeface="Titillium Web"/>
                <a:cs typeface="Titillium Web"/>
                <a:sym typeface="Titillium Web"/>
              </a:rPr>
              <a:t>Monitor real time flights</a:t>
            </a:r>
            <a:endParaRPr b="1">
              <a:solidFill>
                <a:srgbClr val="3D85C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400"/>
              <a:buFont typeface="Titillium Web"/>
              <a:buChar char="▪"/>
            </a:pPr>
            <a:r>
              <a:rPr b="1" lang="en">
                <a:solidFill>
                  <a:srgbClr val="3D85C6"/>
                </a:solidFill>
                <a:latin typeface="Titillium Web"/>
                <a:ea typeface="Titillium Web"/>
                <a:cs typeface="Titillium Web"/>
                <a:sym typeface="Titillium Web"/>
              </a:rPr>
              <a:t>Current Coordinates</a:t>
            </a:r>
            <a:endParaRPr b="1">
              <a:solidFill>
                <a:srgbClr val="3D85C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400"/>
              <a:buFont typeface="Titillium Web"/>
              <a:buChar char="▪"/>
            </a:pPr>
            <a:r>
              <a:rPr b="1" lang="en">
                <a:solidFill>
                  <a:srgbClr val="3D85C6"/>
                </a:solidFill>
                <a:latin typeface="Titillium Web"/>
                <a:ea typeface="Titillium Web"/>
                <a:cs typeface="Titillium Web"/>
                <a:sym typeface="Titillium Web"/>
              </a:rPr>
              <a:t>Altitudes</a:t>
            </a:r>
            <a:endParaRPr b="1">
              <a:solidFill>
                <a:srgbClr val="3D85C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400"/>
              <a:buFont typeface="Titillium Web"/>
              <a:buChar char="▪"/>
            </a:pPr>
            <a:r>
              <a:rPr b="1" lang="en">
                <a:solidFill>
                  <a:srgbClr val="3D85C6"/>
                </a:solidFill>
                <a:latin typeface="Titillium Web"/>
                <a:ea typeface="Titillium Web"/>
                <a:cs typeface="Titillium Web"/>
                <a:sym typeface="Titillium Web"/>
              </a:rPr>
              <a:t>ICAO’s</a:t>
            </a:r>
            <a:endParaRPr b="1">
              <a:solidFill>
                <a:srgbClr val="3D85C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400"/>
              <a:buFont typeface="Titillium Web"/>
              <a:buChar char="▪"/>
            </a:pPr>
            <a:r>
              <a:rPr b="1" lang="en">
                <a:solidFill>
                  <a:srgbClr val="3D85C6"/>
                </a:solidFill>
                <a:latin typeface="Titillium Web"/>
                <a:ea typeface="Titillium Web"/>
                <a:cs typeface="Titillium Web"/>
                <a:sym typeface="Titillium Web"/>
              </a:rPr>
              <a:t>Ground and Vertical Speeds</a:t>
            </a:r>
            <a:endParaRPr b="1">
              <a:solidFill>
                <a:srgbClr val="3D85C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400"/>
              <a:buFont typeface="Titillium Web"/>
              <a:buChar char="▪"/>
            </a:pPr>
            <a:r>
              <a:rPr b="1" lang="en">
                <a:solidFill>
                  <a:srgbClr val="3D85C6"/>
                </a:solidFill>
                <a:latin typeface="Titillium Web"/>
                <a:ea typeface="Titillium Web"/>
                <a:cs typeface="Titillium Web"/>
                <a:sym typeface="Titillium Web"/>
              </a:rPr>
              <a:t>AC Classifications</a:t>
            </a:r>
            <a:endParaRPr b="1">
              <a:solidFill>
                <a:srgbClr val="3D85C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D85C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  <a:latin typeface="Titillium Web"/>
                <a:ea typeface="Titillium Web"/>
                <a:cs typeface="Titillium Web"/>
                <a:sym typeface="Titillium Web"/>
              </a:rPr>
              <a:t>- </a:t>
            </a:r>
            <a:r>
              <a:rPr b="1" lang="en">
                <a:solidFill>
                  <a:srgbClr val="073763"/>
                </a:solidFill>
                <a:latin typeface="Titillium Web"/>
                <a:ea typeface="Titillium Web"/>
                <a:cs typeface="Titillium Web"/>
                <a:sym typeface="Titillium Web"/>
              </a:rPr>
              <a:t>www.adsbexchange.com</a:t>
            </a:r>
            <a:endParaRPr b="1">
              <a:solidFill>
                <a:srgbClr val="07376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851" name="Google Shape;3851;p15"/>
          <p:cNvPicPr preferRelativeResize="0"/>
          <p:nvPr/>
        </p:nvPicPr>
        <p:blipFill rotWithShape="1">
          <a:blip r:embed="rId3">
            <a:alphaModFix/>
          </a:blip>
          <a:srcRect b="0" l="7278" r="7287" t="0"/>
          <a:stretch/>
        </p:blipFill>
        <p:spPr>
          <a:xfrm>
            <a:off x="0" y="0"/>
            <a:ext cx="29296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2" name="Google Shape;38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0350" y="1517275"/>
            <a:ext cx="438975" cy="43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14:flip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6" name="Shape 3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7" name="Google Shape;3857;p1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Producer Design </a:t>
            </a:r>
            <a:endParaRPr sz="5600"/>
          </a:p>
        </p:txBody>
      </p:sp>
      <p:sp>
        <p:nvSpPr>
          <p:cNvPr id="3858" name="Google Shape;3858;p16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Localized data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User defined API calls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User arguments for Lat, Lon, Radial Distance, and Location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Updates every 30 seconds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100">
        <p:fade thruBlk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2" name="Shape 3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3" name="Google Shape;3863;p17"/>
          <p:cNvSpPr txBox="1"/>
          <p:nvPr>
            <p:ph type="ctrTitle"/>
          </p:nvPr>
        </p:nvSpPr>
        <p:spPr>
          <a:xfrm>
            <a:off x="505750" y="77400"/>
            <a:ext cx="6469800" cy="86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TECHNOLOGY STACK</a:t>
            </a:r>
            <a:endParaRPr sz="5400"/>
          </a:p>
        </p:txBody>
      </p:sp>
      <p:pic>
        <p:nvPicPr>
          <p:cNvPr id="3864" name="Google Shape;38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50" y="1215050"/>
            <a:ext cx="715700" cy="71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5" name="Google Shape;38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0875" y="1999850"/>
            <a:ext cx="1233675" cy="86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6" name="Google Shape;386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2800" y="2796025"/>
            <a:ext cx="1176377" cy="52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7" name="Google Shape;386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0425" y="4389625"/>
            <a:ext cx="784800" cy="71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8" name="Google Shape;386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78775" y="3580825"/>
            <a:ext cx="796189" cy="7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2" name="Shape 3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3" name="Google Shape;3873;p18"/>
          <p:cNvSpPr/>
          <p:nvPr/>
        </p:nvSpPr>
        <p:spPr>
          <a:xfrm>
            <a:off x="3636500" y="1071107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cap="flat" cmpd="sng" w="9525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4" name="Google Shape;3874;p18"/>
          <p:cNvSpPr/>
          <p:nvPr/>
        </p:nvSpPr>
        <p:spPr>
          <a:xfrm>
            <a:off x="3549725" y="1268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75" name="Google Shape;3875;p18"/>
          <p:cNvSpPr txBox="1"/>
          <p:nvPr/>
        </p:nvSpPr>
        <p:spPr>
          <a:xfrm>
            <a:off x="248075" y="4072375"/>
            <a:ext cx="42942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tillium Web"/>
                <a:ea typeface="Titillium Web"/>
                <a:cs typeface="Titillium Web"/>
                <a:sym typeface="Titillium Web"/>
              </a:rPr>
              <a:t>python3 producer.py --dist 25 --loc London</a:t>
            </a:r>
            <a:endParaRPr b="1" sz="17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76" name="Google Shape;3876;p18"/>
          <p:cNvSpPr txBox="1"/>
          <p:nvPr/>
        </p:nvSpPr>
        <p:spPr>
          <a:xfrm>
            <a:off x="601225" y="438375"/>
            <a:ext cx="25956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1C4587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</a:t>
            </a:r>
            <a:endParaRPr sz="4800">
              <a:solidFill>
                <a:srgbClr val="1C4587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877" name="Google Shape;387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725" y="1208300"/>
            <a:ext cx="3570674" cy="2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3878" name="Google Shape;3878;p18"/>
          <p:cNvSpPr/>
          <p:nvPr/>
        </p:nvSpPr>
        <p:spPr>
          <a:xfrm>
            <a:off x="4948525" y="1698575"/>
            <a:ext cx="1116600" cy="1107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  <mc:AlternateContent>
    <mc:Choice Requires="p14">
      <p:transition spd="slow" p14:dur="900">
        <p14:prism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2" name="Shape 3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3" name="Google Shape;3883;p19"/>
          <p:cNvSpPr txBox="1"/>
          <p:nvPr>
            <p:ph type="title"/>
          </p:nvPr>
        </p:nvSpPr>
        <p:spPr>
          <a:xfrm>
            <a:off x="718300" y="7298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Consumer</a:t>
            </a:r>
            <a:r>
              <a:rPr lang="en" sz="5600"/>
              <a:t> Design </a:t>
            </a:r>
            <a:endParaRPr sz="5600"/>
          </a:p>
        </p:txBody>
      </p:sp>
      <p:sp>
        <p:nvSpPr>
          <p:cNvPr id="3884" name="Google Shape;3884;p19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Spark Dstream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Batch Processing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Hive storage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-- Data stored into an internal table in Hive and overwritten every 30 seconds.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8" name="Shape 3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9" name="Google Shape;3889;p20"/>
          <p:cNvSpPr txBox="1"/>
          <p:nvPr>
            <p:ph idx="4294967295" type="ctrTitle"/>
          </p:nvPr>
        </p:nvSpPr>
        <p:spPr>
          <a:xfrm>
            <a:off x="3339925" y="200400"/>
            <a:ext cx="3979500" cy="11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The Data</a:t>
            </a:r>
            <a:endParaRPr sz="7200">
              <a:solidFill>
                <a:srgbClr val="D3EBD5"/>
              </a:solidFill>
            </a:endParaRPr>
          </a:p>
        </p:txBody>
      </p:sp>
      <p:pic>
        <p:nvPicPr>
          <p:cNvPr id="3890" name="Google Shape;38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7525" y="200400"/>
            <a:ext cx="2863075" cy="2595601"/>
          </a:xfrm>
          <a:prstGeom prst="rect">
            <a:avLst/>
          </a:prstGeom>
          <a:noFill/>
          <a:ln>
            <a:noFill/>
          </a:ln>
        </p:spPr>
      </p:pic>
      <p:sp>
        <p:nvSpPr>
          <p:cNvPr id="3891" name="Google Shape;3891;p20"/>
          <p:cNvSpPr txBox="1"/>
          <p:nvPr/>
        </p:nvSpPr>
        <p:spPr>
          <a:xfrm>
            <a:off x="2633775" y="1152675"/>
            <a:ext cx="4790400" cy="39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1597F"/>
              </a:buClr>
              <a:buSzPts val="1400"/>
              <a:buFont typeface="Titillium Web"/>
              <a:buChar char="●"/>
            </a:pPr>
            <a:r>
              <a:rPr lang="en">
                <a:solidFill>
                  <a:srgbClr val="EFEFEF"/>
                </a:solidFill>
                <a:latin typeface="Titillium Web"/>
                <a:ea typeface="Titillium Web"/>
                <a:cs typeface="Titillium Web"/>
                <a:sym typeface="Titillium Web"/>
              </a:rPr>
              <a:t>ICAO</a:t>
            </a:r>
            <a:r>
              <a:rPr lang="en">
                <a:solidFill>
                  <a:srgbClr val="3D85C6"/>
                </a:solidFill>
                <a:latin typeface="Titillium Web"/>
                <a:ea typeface="Titillium Web"/>
                <a:cs typeface="Titillium Web"/>
                <a:sym typeface="Titillium Web"/>
              </a:rPr>
              <a:t> (6 digit unique identifier)</a:t>
            </a:r>
            <a:endParaRPr>
              <a:solidFill>
                <a:srgbClr val="3D85C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1597F"/>
              </a:buClr>
              <a:buSzPts val="1400"/>
              <a:buFont typeface="Titillium Web"/>
              <a:buChar char="●"/>
            </a:pPr>
            <a:r>
              <a:rPr lang="en">
                <a:solidFill>
                  <a:srgbClr val="F3F3F3"/>
                </a:solidFill>
                <a:latin typeface="Titillium Web"/>
                <a:ea typeface="Titillium Web"/>
                <a:cs typeface="Titillium Web"/>
                <a:sym typeface="Titillium Web"/>
              </a:rPr>
              <a:t>AC Registration Number</a:t>
            </a:r>
            <a:endParaRPr>
              <a:solidFill>
                <a:srgbClr val="F3F3F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1597F"/>
              </a:buClr>
              <a:buSzPts val="1400"/>
              <a:buFont typeface="Titillium Web"/>
              <a:buChar char="●"/>
            </a:pPr>
            <a:r>
              <a:rPr lang="en">
                <a:solidFill>
                  <a:srgbClr val="F3F3F3"/>
                </a:solidFill>
                <a:latin typeface="Titillium Web"/>
                <a:ea typeface="Titillium Web"/>
                <a:cs typeface="Titillium Web"/>
                <a:sym typeface="Titillium Web"/>
              </a:rPr>
              <a:t>Operator ICAO (Type designator)</a:t>
            </a:r>
            <a:r>
              <a:rPr lang="en">
                <a:solidFill>
                  <a:srgbClr val="3D85C6"/>
                </a:solidFill>
                <a:latin typeface="Titillium Web"/>
                <a:ea typeface="Titillium Web"/>
                <a:cs typeface="Titillium Web"/>
                <a:sym typeface="Titillium Web"/>
              </a:rPr>
              <a:t> i.e. Southwest=SWA</a:t>
            </a:r>
            <a:endParaRPr>
              <a:solidFill>
                <a:srgbClr val="3D85C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1597F"/>
              </a:buClr>
              <a:buSzPts val="1400"/>
              <a:buFont typeface="Titillium Web"/>
              <a:buChar char="●"/>
            </a:pPr>
            <a:r>
              <a:rPr lang="en">
                <a:solidFill>
                  <a:srgbClr val="F3F3F3"/>
                </a:solidFill>
                <a:latin typeface="Titillium Web"/>
                <a:ea typeface="Titillium Web"/>
                <a:cs typeface="Titillium Web"/>
                <a:sym typeface="Titillium Web"/>
              </a:rPr>
              <a:t>Call Sign</a:t>
            </a:r>
            <a:endParaRPr>
              <a:solidFill>
                <a:srgbClr val="F3F3F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1597F"/>
              </a:buClr>
              <a:buSzPts val="1400"/>
              <a:buFont typeface="Titillium Web"/>
              <a:buChar char="●"/>
            </a:pPr>
            <a:r>
              <a:rPr lang="en">
                <a:solidFill>
                  <a:srgbClr val="F3F3F3"/>
                </a:solidFill>
                <a:latin typeface="Titillium Web"/>
                <a:ea typeface="Titillium Web"/>
                <a:cs typeface="Titillium Web"/>
                <a:sym typeface="Titillium Web"/>
              </a:rPr>
              <a:t>Squawk (4 digit transp code)</a:t>
            </a:r>
            <a:r>
              <a:rPr lang="en">
                <a:solidFill>
                  <a:srgbClr val="3D85C6"/>
                </a:solidFill>
                <a:latin typeface="Titillium Web"/>
                <a:ea typeface="Titillium Web"/>
                <a:cs typeface="Titillium Web"/>
                <a:sym typeface="Titillium Web"/>
              </a:rPr>
              <a:t> i.e. 7500 = Hijack code, 7600 = Radio Failure, 7700 = Emergency, </a:t>
            </a:r>
            <a:endParaRPr>
              <a:solidFill>
                <a:srgbClr val="3D85C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1597F"/>
              </a:buClr>
              <a:buSzPts val="1400"/>
              <a:buFont typeface="Titillium Web"/>
              <a:buChar char="●"/>
            </a:pPr>
            <a:r>
              <a:rPr lang="en">
                <a:solidFill>
                  <a:srgbClr val="F3F3F3"/>
                </a:solidFill>
                <a:latin typeface="Titillium Web"/>
                <a:ea typeface="Titillium Web"/>
                <a:cs typeface="Titillium Web"/>
                <a:sym typeface="Titillium Web"/>
              </a:rPr>
              <a:t>Altitude (ft.) </a:t>
            </a:r>
            <a:r>
              <a:rPr lang="en">
                <a:solidFill>
                  <a:srgbClr val="3D85C6"/>
                </a:solidFill>
                <a:latin typeface="Titillium Web"/>
                <a:ea typeface="Titillium Web"/>
                <a:cs typeface="Titillium Web"/>
                <a:sym typeface="Titillium Web"/>
              </a:rPr>
              <a:t>(Standard Pressure)</a:t>
            </a:r>
            <a:endParaRPr>
              <a:solidFill>
                <a:srgbClr val="3D85C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1597F"/>
              </a:buClr>
              <a:buSzPts val="1400"/>
              <a:buFont typeface="Titillium Web"/>
              <a:buChar char="●"/>
            </a:pPr>
            <a:r>
              <a:rPr lang="en">
                <a:solidFill>
                  <a:srgbClr val="F3F3F3"/>
                </a:solidFill>
                <a:latin typeface="Titillium Web"/>
                <a:ea typeface="Titillium Web"/>
                <a:cs typeface="Titillium Web"/>
                <a:sym typeface="Titillium Web"/>
              </a:rPr>
              <a:t>gAltitude (ft.)</a:t>
            </a:r>
            <a:r>
              <a:rPr lang="en">
                <a:solidFill>
                  <a:srgbClr val="3D85C6"/>
                </a:solidFill>
                <a:latin typeface="Titillium Web"/>
                <a:ea typeface="Titillium Web"/>
                <a:cs typeface="Titillium Web"/>
                <a:sym typeface="Titillium Web"/>
              </a:rPr>
              <a:t> (Adjusted for local air pressure)</a:t>
            </a:r>
            <a:endParaRPr>
              <a:solidFill>
                <a:srgbClr val="3D85C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1597F"/>
              </a:buClr>
              <a:buSzPts val="1400"/>
              <a:buFont typeface="Titillium Web"/>
              <a:buChar char="●"/>
            </a:pPr>
            <a:r>
              <a:rPr lang="en">
                <a:solidFill>
                  <a:srgbClr val="F3F3F3"/>
                </a:solidFill>
                <a:latin typeface="Titillium Web"/>
                <a:ea typeface="Titillium Web"/>
                <a:cs typeface="Titillium Web"/>
                <a:sym typeface="Titillium Web"/>
              </a:rPr>
              <a:t>Ground Speed  (knots)</a:t>
            </a:r>
            <a:endParaRPr>
              <a:solidFill>
                <a:srgbClr val="F3F3F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1597F"/>
              </a:buClr>
              <a:buSzPts val="1400"/>
              <a:buFont typeface="Titillium Web"/>
              <a:buChar char="●"/>
            </a:pPr>
            <a:r>
              <a:rPr lang="en">
                <a:solidFill>
                  <a:srgbClr val="F3F3F3"/>
                </a:solidFill>
                <a:latin typeface="Titillium Web"/>
                <a:ea typeface="Titillium Web"/>
                <a:cs typeface="Titillium Web"/>
                <a:sym typeface="Titillium Web"/>
              </a:rPr>
              <a:t>Vertical Speed (ft./min.)</a:t>
            </a:r>
            <a:endParaRPr>
              <a:solidFill>
                <a:srgbClr val="F3F3F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1597F"/>
              </a:buClr>
              <a:buSzPts val="1400"/>
              <a:buFont typeface="Titillium Web"/>
              <a:buChar char="●"/>
            </a:pPr>
            <a:r>
              <a:rPr lang="en">
                <a:solidFill>
                  <a:srgbClr val="F3F3F3"/>
                </a:solidFill>
                <a:latin typeface="Titillium Web"/>
                <a:ea typeface="Titillium Web"/>
                <a:cs typeface="Titillium Web"/>
                <a:sym typeface="Titillium Web"/>
              </a:rPr>
              <a:t>Wake turbulence class </a:t>
            </a:r>
            <a:r>
              <a:rPr lang="en">
                <a:solidFill>
                  <a:srgbClr val="3D85C6"/>
                </a:solidFill>
                <a:latin typeface="Titillium Web"/>
                <a:ea typeface="Titillium Web"/>
                <a:cs typeface="Titillium Web"/>
                <a:sym typeface="Titillium Web"/>
              </a:rPr>
              <a:t>--  0, 1, 2, 0r 3  (size)</a:t>
            </a:r>
            <a:endParaRPr>
              <a:solidFill>
                <a:srgbClr val="3D85C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1597F"/>
              </a:buClr>
              <a:buSzPts val="1400"/>
              <a:buFont typeface="Titillium Web"/>
              <a:buChar char="●"/>
            </a:pPr>
            <a:r>
              <a:rPr lang="en">
                <a:solidFill>
                  <a:srgbClr val="F3F3F3"/>
                </a:solidFill>
                <a:latin typeface="Titillium Web"/>
                <a:ea typeface="Titillium Web"/>
                <a:cs typeface="Titillium Web"/>
                <a:sym typeface="Titillium Web"/>
              </a:rPr>
              <a:t>On Ground ?</a:t>
            </a:r>
            <a:endParaRPr>
              <a:solidFill>
                <a:srgbClr val="F3F3F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1597F"/>
              </a:buClr>
              <a:buSzPts val="1400"/>
              <a:buFont typeface="Titillium Web"/>
              <a:buChar char="●"/>
            </a:pPr>
            <a:r>
              <a:rPr lang="en">
                <a:solidFill>
                  <a:srgbClr val="F3F3F3"/>
                </a:solidFill>
                <a:latin typeface="Titillium Web"/>
                <a:ea typeface="Titillium Web"/>
                <a:cs typeface="Titillium Web"/>
                <a:sym typeface="Titillium Web"/>
              </a:rPr>
              <a:t>Is Military ?</a:t>
            </a:r>
            <a:endParaRPr>
              <a:solidFill>
                <a:srgbClr val="F3F3F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1597F"/>
              </a:buClr>
              <a:buSzPts val="1400"/>
              <a:buFont typeface="Titillium Web"/>
              <a:buChar char="●"/>
            </a:pPr>
            <a:r>
              <a:rPr lang="en">
                <a:solidFill>
                  <a:srgbClr val="F3F3F3"/>
                </a:solidFill>
                <a:latin typeface="Titillium Web"/>
                <a:ea typeface="Titillium Web"/>
                <a:cs typeface="Titillium Web"/>
                <a:sym typeface="Titillium Web"/>
              </a:rPr>
              <a:t>Track Angle</a:t>
            </a:r>
            <a:r>
              <a:rPr lang="en">
                <a:solidFill>
                  <a:srgbClr val="3D85C6"/>
                </a:solidFill>
                <a:latin typeface="Titillium Web"/>
                <a:ea typeface="Titillium Web"/>
                <a:cs typeface="Titillium Web"/>
                <a:sym typeface="Titillium Web"/>
              </a:rPr>
              <a:t> (Across ground clockwise from 0 deg. N.)</a:t>
            </a:r>
            <a:endParaRPr>
              <a:solidFill>
                <a:srgbClr val="3D85C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1597F"/>
              </a:buClr>
              <a:buSzPts val="1400"/>
              <a:buFont typeface="Titillium Web"/>
              <a:buChar char="●"/>
            </a:pPr>
            <a:r>
              <a:rPr lang="en">
                <a:solidFill>
                  <a:srgbClr val="F3F3F3"/>
                </a:solidFill>
                <a:latin typeface="Titillium Web"/>
                <a:ea typeface="Titillium Web"/>
                <a:cs typeface="Titillium Web"/>
                <a:sym typeface="Titillium Web"/>
              </a:rPr>
              <a:t>Current Heading</a:t>
            </a:r>
            <a:endParaRPr>
              <a:solidFill>
                <a:srgbClr val="F3F3F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1597F"/>
              </a:buClr>
              <a:buSzPts val="1400"/>
              <a:buFont typeface="Titillium Web"/>
              <a:buChar char="●"/>
            </a:pPr>
            <a:r>
              <a:rPr lang="en">
                <a:solidFill>
                  <a:srgbClr val="F3F3F3"/>
                </a:solidFill>
                <a:latin typeface="Titillium Web"/>
                <a:ea typeface="Titillium Web"/>
                <a:cs typeface="Titillium Web"/>
                <a:sym typeface="Titillium Web"/>
              </a:rPr>
              <a:t>Distance from central point</a:t>
            </a:r>
            <a:endParaRPr>
              <a:solidFill>
                <a:srgbClr val="F3F3F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1597F"/>
              </a:buClr>
              <a:buSzPts val="1400"/>
              <a:buFont typeface="Titillium Web"/>
              <a:buChar char="●"/>
            </a:pPr>
            <a:r>
              <a:rPr lang="en">
                <a:solidFill>
                  <a:srgbClr val="F3F3F3"/>
                </a:solidFill>
                <a:latin typeface="Titillium Web"/>
                <a:ea typeface="Titillium Web"/>
                <a:cs typeface="Titillium Web"/>
                <a:sym typeface="Titillium Web"/>
              </a:rPr>
              <a:t>Coordinates</a:t>
            </a:r>
            <a:endParaRPr>
              <a:solidFill>
                <a:srgbClr val="F3F3F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1597F"/>
              </a:buClr>
              <a:buSzPts val="1400"/>
              <a:buFont typeface="Titillium Web"/>
              <a:buChar char="●"/>
            </a:pPr>
            <a:r>
              <a:rPr lang="en">
                <a:solidFill>
                  <a:srgbClr val="F3F3F3"/>
                </a:solidFill>
                <a:latin typeface="Titillium Web"/>
                <a:ea typeface="Titillium Web"/>
                <a:cs typeface="Titillium Web"/>
                <a:sym typeface="Titillium Web"/>
              </a:rPr>
              <a:t>Timestamp</a:t>
            </a:r>
            <a:endParaRPr>
              <a:solidFill>
                <a:srgbClr val="F3F3F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  <mc:AlternateContent>
    <mc:Choice Requires="p14">
      <p:transition spd="slow" p14:dur="11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95" name="Shape 3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6" name="Google Shape;3896;p21"/>
          <p:cNvSpPr txBox="1"/>
          <p:nvPr/>
        </p:nvSpPr>
        <p:spPr>
          <a:xfrm>
            <a:off x="1198675" y="2018250"/>
            <a:ext cx="7338300" cy="11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Live Demonstration</a:t>
            </a:r>
            <a:endParaRPr b="1" sz="6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flip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