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3ECBD-872A-4504-A641-A42C97932560}" type="datetimeFigureOut">
              <a:rPr lang="en-GB" smtClean="0"/>
              <a:t>26/09/2018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DAAB9-6A3F-4439-ABFC-6DC22E3AC7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5437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3ECBD-872A-4504-A641-A42C97932560}" type="datetimeFigureOut">
              <a:rPr lang="en-GB" smtClean="0"/>
              <a:t>26/09/2018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DAAB9-6A3F-4439-ABFC-6DC22E3AC7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7575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3ECBD-872A-4504-A641-A42C97932560}" type="datetimeFigureOut">
              <a:rPr lang="en-GB" smtClean="0"/>
              <a:t>26/09/2018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DAAB9-6A3F-4439-ABFC-6DC22E3AC7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2045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3ECBD-872A-4504-A641-A42C97932560}" type="datetimeFigureOut">
              <a:rPr lang="en-GB" smtClean="0"/>
              <a:t>26/09/2018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DAAB9-6A3F-4439-ABFC-6DC22E3AC7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5620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3ECBD-872A-4504-A641-A42C97932560}" type="datetimeFigureOut">
              <a:rPr lang="en-GB" smtClean="0"/>
              <a:t>26/09/2018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DAAB9-6A3F-4439-ABFC-6DC22E3AC7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9274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3ECBD-872A-4504-A641-A42C97932560}" type="datetimeFigureOut">
              <a:rPr lang="en-GB" smtClean="0"/>
              <a:t>26/09/2018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DAAB9-6A3F-4439-ABFC-6DC22E3AC7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9097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3ECBD-872A-4504-A641-A42C97932560}" type="datetimeFigureOut">
              <a:rPr lang="en-GB" smtClean="0"/>
              <a:t>26/09/2018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DAAB9-6A3F-4439-ABFC-6DC22E3AC7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4429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3ECBD-872A-4504-A641-A42C97932560}" type="datetimeFigureOut">
              <a:rPr lang="en-GB" smtClean="0"/>
              <a:t>26/09/2018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DAAB9-6A3F-4439-ABFC-6DC22E3AC7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7858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3ECBD-872A-4504-A641-A42C97932560}" type="datetimeFigureOut">
              <a:rPr lang="en-GB" smtClean="0"/>
              <a:t>26/09/2018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DAAB9-6A3F-4439-ABFC-6DC22E3AC7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8647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3ECBD-872A-4504-A641-A42C97932560}" type="datetimeFigureOut">
              <a:rPr lang="en-GB" smtClean="0"/>
              <a:t>26/09/2018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DAAB9-6A3F-4439-ABFC-6DC22E3AC7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2955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3ECBD-872A-4504-A641-A42C97932560}" type="datetimeFigureOut">
              <a:rPr lang="en-GB" smtClean="0"/>
              <a:t>26/09/2018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DDAAB9-6A3F-4439-ABFC-6DC22E3AC7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661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3ECBD-872A-4504-A641-A42C97932560}" type="datetimeFigureOut">
              <a:rPr lang="en-GB" smtClean="0"/>
              <a:t>26/09/2018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DDAAB9-6A3F-4439-ABFC-6DC22E3AC7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169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839788" y="457200"/>
            <a:ext cx="4810999" cy="16002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Real-time containerized applications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Project phases</a:t>
            </a:r>
            <a:endParaRPr lang="en-GB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810999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Determine system configuration, OS, RT-patch and engine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Evaluate latencies with different configurations in different settings: Bare metal, virtualized with direct hardware access (C5), virtualized standard instance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Develop a monitoring Framework, Benchmark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Setup a static schedule for a set of RT-applications to run in </a:t>
            </a:r>
            <a:r>
              <a:rPr lang="en-US" dirty="0"/>
              <a:t>containers </a:t>
            </a:r>
            <a:r>
              <a:rPr lang="en-US" dirty="0" smtClean="0"/>
              <a:t>distributed on the available vCPUs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Develop a small specialized </a:t>
            </a:r>
            <a:r>
              <a:rPr lang="en-US" dirty="0" err="1"/>
              <a:t>uni</a:t>
            </a:r>
            <a:r>
              <a:rPr lang="en-US" dirty="0"/>
              <a:t>-kernel for the containers (depends on Docker support)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Elaborate dynamic scheduling algorithms for the same purpose and implement them in an orchestration service that runs in a separate container and manages the running applications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754" y="963039"/>
            <a:ext cx="3773815" cy="3383421"/>
          </a:xfrm>
        </p:spPr>
      </p:pic>
      <p:pic>
        <p:nvPicPr>
          <p:cNvPr id="10" name="Picture Placeholder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754" y="4604155"/>
            <a:ext cx="4284000" cy="1049580"/>
          </a:xfrm>
          <a:prstGeom prst="rect">
            <a:avLst/>
          </a:prstGeom>
          <a:effectLst>
            <a:glow>
              <a:schemeClr val="bg1"/>
            </a:glow>
          </a:effectLst>
        </p:spPr>
      </p:pic>
    </p:spTree>
    <p:extLst>
      <p:ext uri="{BB962C8B-B14F-4D97-AF65-F5344CB8AC3E}">
        <p14:creationId xmlns:p14="http://schemas.microsoft.com/office/powerpoint/2010/main" val="2261802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839788" y="457200"/>
            <a:ext cx="4810999" cy="1600200"/>
          </a:xfrm>
        </p:spPr>
        <p:txBody>
          <a:bodyPr/>
          <a:lstStyle/>
          <a:p>
            <a:r>
              <a:rPr lang="en-US" dirty="0" smtClean="0"/>
              <a:t>Performed steps</a:t>
            </a:r>
            <a:endParaRPr lang="en-GB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810999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Identification of configuration and candidate guest OSs, evaluation of kernel patch variants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Basic tests with container Engines and RT run </a:t>
            </a:r>
            <a:r>
              <a:rPr lang="en-US" dirty="0"/>
              <a:t>configuration, Basic latency tests finished, used hardware, i7 2Core 4 threads </a:t>
            </a:r>
            <a:r>
              <a:rPr lang="en-US" dirty="0" err="1"/>
              <a:t>Skylake</a:t>
            </a:r>
            <a:r>
              <a:rPr lang="en-US" dirty="0"/>
              <a:t> 16Gb RAM on Ubuntu 16.04 LTS </a:t>
            </a:r>
            <a:r>
              <a:rPr lang="en-US" dirty="0" smtClean="0"/>
              <a:t>host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 </a:t>
            </a:r>
            <a:r>
              <a:rPr lang="en-US" dirty="0" smtClean="0"/>
              <a:t>test script has been created to automatize the test execution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Recreated images with newer OS versions and patches for performance comparison and tests (Ubuntu 18.04 LTS)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Tests to be repeated on </a:t>
            </a:r>
            <a:r>
              <a:rPr lang="en-US" dirty="0" smtClean="0"/>
              <a:t>a</a:t>
            </a:r>
            <a:r>
              <a:rPr lang="en-US" dirty="0" smtClean="0"/>
              <a:t> bare </a:t>
            </a:r>
            <a:r>
              <a:rPr lang="en-US" dirty="0" smtClean="0"/>
              <a:t>metal server, </a:t>
            </a:r>
            <a:r>
              <a:rPr lang="en-US" dirty="0"/>
              <a:t>8 Core XEON </a:t>
            </a:r>
            <a:r>
              <a:rPr lang="en-US" dirty="0" smtClean="0"/>
              <a:t>with </a:t>
            </a:r>
            <a:r>
              <a:rPr lang="en-US" dirty="0"/>
              <a:t>two NUMA nodes and 24Gb </a:t>
            </a:r>
            <a:r>
              <a:rPr lang="en-US" dirty="0" smtClean="0"/>
              <a:t>RAM, in consideration of NUMA nodes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3" name="Picture Placeholder 2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2" b="752"/>
          <a:stretch>
            <a:fillRect/>
          </a:stretch>
        </p:blipFill>
        <p:spPr>
          <a:xfrm>
            <a:off x="5783196" y="963039"/>
            <a:ext cx="4284932" cy="3383421"/>
          </a:xfrm>
        </p:spPr>
      </p:pic>
      <p:pic>
        <p:nvPicPr>
          <p:cNvPr id="10" name="Picture Placeholder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" t="25242" r="11" b="25205"/>
          <a:stretch/>
        </p:blipFill>
        <p:spPr>
          <a:xfrm>
            <a:off x="5784128" y="4454188"/>
            <a:ext cx="4284000" cy="1414800"/>
          </a:xfrm>
          <a:prstGeom prst="rect">
            <a:avLst/>
          </a:prstGeom>
          <a:effectLst>
            <a:glow>
              <a:schemeClr val="bg1"/>
            </a:glow>
          </a:effectLst>
        </p:spPr>
      </p:pic>
    </p:spTree>
    <p:extLst>
      <p:ext uri="{BB962C8B-B14F-4D97-AF65-F5344CB8AC3E}">
        <p14:creationId xmlns:p14="http://schemas.microsoft.com/office/powerpoint/2010/main" val="60013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839788" y="457200"/>
            <a:ext cx="4810999" cy="1600200"/>
          </a:xfrm>
        </p:spPr>
        <p:txBody>
          <a:bodyPr/>
          <a:lstStyle/>
          <a:p>
            <a:r>
              <a:rPr lang="en-US" dirty="0" smtClean="0"/>
              <a:t>Progress of VM tests (now)</a:t>
            </a:r>
            <a:endParaRPr lang="en-GB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810999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Replication of tests in the AWS cloud, C5 and generic </a:t>
            </a:r>
            <a:r>
              <a:rPr lang="en-US" dirty="0" smtClean="0"/>
              <a:t>instances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Conclusion </a:t>
            </a:r>
            <a:r>
              <a:rPr lang="en-US" dirty="0" smtClean="0"/>
              <a:t>of </a:t>
            </a:r>
            <a:r>
              <a:rPr lang="en-US" dirty="0"/>
              <a:t>paper 1</a:t>
            </a:r>
            <a:r>
              <a:rPr lang="en-US" dirty="0" smtClean="0"/>
              <a:t>, publication of results </a:t>
            </a:r>
            <a:r>
              <a:rPr lang="en-US" dirty="0" smtClean="0"/>
              <a:t>evaluation of RT migration</a:t>
            </a:r>
            <a:r>
              <a:rPr lang="en-US" dirty="0"/>
              <a:t>, SEIP (Deadline </a:t>
            </a:r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October </a:t>
            </a:r>
            <a:r>
              <a:rPr lang="en-US" dirty="0"/>
              <a:t>AOE</a:t>
            </a:r>
            <a:r>
              <a:rPr lang="en-US" dirty="0" smtClean="0"/>
              <a:t>)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Test execution script to be extended to automatically detect </a:t>
            </a:r>
            <a:r>
              <a:rPr lang="en-US" dirty="0" smtClean="0"/>
              <a:t>hardware, </a:t>
            </a:r>
            <a:r>
              <a:rPr lang="en-US" dirty="0" smtClean="0"/>
              <a:t>extension with </a:t>
            </a:r>
            <a:r>
              <a:rPr lang="en-US" dirty="0"/>
              <a:t>parameters and selective </a:t>
            </a:r>
            <a:r>
              <a:rPr lang="en-US" dirty="0" smtClean="0"/>
              <a:t>execution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Configuration </a:t>
            </a:r>
            <a:r>
              <a:rPr lang="en-US" dirty="0" smtClean="0"/>
              <a:t>of a new test suite for endurance tests and more detailed evaluation of overshoots: Comparison Bare </a:t>
            </a:r>
            <a:r>
              <a:rPr lang="en-US" dirty="0" smtClean="0"/>
              <a:t>Metal </a:t>
            </a:r>
            <a:r>
              <a:rPr lang="en-US" dirty="0" smtClean="0"/>
              <a:t>vs. AWS T3 vs. AWS C5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Comparison </a:t>
            </a:r>
            <a:r>
              <a:rPr lang="en-US" dirty="0"/>
              <a:t>of results and evaluation of possibilities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Conclusion of paper 2, publication of results latency evaluation, </a:t>
            </a:r>
            <a:r>
              <a:rPr lang="en-US" dirty="0" smtClean="0"/>
              <a:t>RTASS (Deadline 17</a:t>
            </a:r>
            <a:r>
              <a:rPr lang="en-US" baseline="30000" dirty="0" smtClean="0"/>
              <a:t>th</a:t>
            </a:r>
            <a:r>
              <a:rPr lang="en-US" dirty="0" smtClean="0"/>
              <a:t> October AOE)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pic>
        <p:nvPicPr>
          <p:cNvPr id="5" name="Picture Placeholder 2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3399" y="963039"/>
            <a:ext cx="4204526" cy="3383421"/>
          </a:xfrm>
        </p:spPr>
      </p:pic>
      <p:pic>
        <p:nvPicPr>
          <p:cNvPr id="6" name="Picture Placeholder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5735" y="2330318"/>
            <a:ext cx="4204526" cy="2737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172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839788" y="457200"/>
            <a:ext cx="4810999" cy="1600200"/>
          </a:xfrm>
        </p:spPr>
        <p:txBody>
          <a:bodyPr/>
          <a:lstStyle/>
          <a:p>
            <a:r>
              <a:rPr lang="en-US" dirty="0" smtClean="0"/>
              <a:t>Future steps</a:t>
            </a:r>
            <a:endParaRPr lang="en-GB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810999" cy="3811588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Next </a:t>
            </a:r>
            <a:r>
              <a:rPr lang="en-US" dirty="0" smtClean="0"/>
              <a:t>Group: Ideation of a static offline schedule for a set of RT tasks per CPU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Next Group: Configuration </a:t>
            </a:r>
            <a:r>
              <a:rPr lang="en-US" dirty="0" smtClean="0"/>
              <a:t>of such schedule using dummy counting instances (</a:t>
            </a:r>
            <a:r>
              <a:rPr lang="en-US" dirty="0" err="1" smtClean="0"/>
              <a:t>rt</a:t>
            </a:r>
            <a:r>
              <a:rPr lang="en-US" dirty="0" smtClean="0"/>
              <a:t>-app) for each container, </a:t>
            </a:r>
            <a:r>
              <a:rPr lang="en-US" dirty="0" smtClean="0"/>
              <a:t>plus </a:t>
            </a:r>
            <a:r>
              <a:rPr lang="en-US" dirty="0" smtClean="0"/>
              <a:t>test </a:t>
            </a:r>
            <a:r>
              <a:rPr lang="en-US" dirty="0" smtClean="0"/>
              <a:t>run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Creation of a simple orchestrator, application running in the same container 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Exploration of progress</a:t>
            </a:r>
            <a:r>
              <a:rPr lang="en-US" dirty="0"/>
              <a:t>:</a:t>
            </a:r>
            <a:r>
              <a:rPr lang="en-US" dirty="0" smtClean="0"/>
              <a:t> Docker support for </a:t>
            </a:r>
            <a:r>
              <a:rPr lang="en-US" dirty="0" err="1" smtClean="0"/>
              <a:t>Uni</a:t>
            </a:r>
            <a:r>
              <a:rPr lang="en-US" dirty="0" smtClean="0"/>
              <a:t>-Kernels and alternatives</a:t>
            </a:r>
            <a:endParaRPr lang="en-US" dirty="0" smtClean="0"/>
          </a:p>
          <a:p>
            <a:endParaRPr lang="en-US" dirty="0" smtClean="0"/>
          </a:p>
        </p:txBody>
      </p:sp>
      <p:pic>
        <p:nvPicPr>
          <p:cNvPr id="5" name="Picture Placeholder 2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853" y="2599532"/>
            <a:ext cx="4204526" cy="1839480"/>
          </a:xfrm>
        </p:spPr>
      </p:pic>
    </p:spTree>
    <p:extLst>
      <p:ext uri="{BB962C8B-B14F-4D97-AF65-F5344CB8AC3E}">
        <p14:creationId xmlns:p14="http://schemas.microsoft.com/office/powerpoint/2010/main" val="2178256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367</Words>
  <Application>Microsoft Office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 Real-time containerized applications  Project phases</vt:lpstr>
      <vt:lpstr>Performed steps</vt:lpstr>
      <vt:lpstr>Progress of VM tests (now)</vt:lpstr>
      <vt:lpstr>Future steps</vt:lpstr>
    </vt:vector>
  </TitlesOfParts>
  <Company>Scientific Network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Hofer Florian (Student Com15)</dc:creator>
  <cp:lastModifiedBy>Hofer Florian (Student Com15)</cp:lastModifiedBy>
  <cp:revision>30</cp:revision>
  <dcterms:created xsi:type="dcterms:W3CDTF">2018-08-03T21:38:34Z</dcterms:created>
  <dcterms:modified xsi:type="dcterms:W3CDTF">2018-09-26T08:46:52Z</dcterms:modified>
</cp:coreProperties>
</file>