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24"/>
  </p:notesMasterIdLst>
  <p:handoutMasterIdLst>
    <p:handoutMasterId r:id="rId25"/>
  </p:handoutMasterIdLst>
  <p:sldIdLst>
    <p:sldId id="262" r:id="rId2"/>
    <p:sldId id="263" r:id="rId3"/>
    <p:sldId id="264" r:id="rId4"/>
    <p:sldId id="265" r:id="rId5"/>
    <p:sldId id="266" r:id="rId6"/>
    <p:sldId id="267" r:id="rId7"/>
    <p:sldId id="268" r:id="rId8"/>
    <p:sldId id="269" r:id="rId9"/>
    <p:sldId id="270" r:id="rId10"/>
    <p:sldId id="271" r:id="rId11"/>
    <p:sldId id="272" r:id="rId12"/>
    <p:sldId id="282" r:id="rId13"/>
    <p:sldId id="283" r:id="rId14"/>
    <p:sldId id="273" r:id="rId15"/>
    <p:sldId id="274" r:id="rId16"/>
    <p:sldId id="275" r:id="rId17"/>
    <p:sldId id="276" r:id="rId18"/>
    <p:sldId id="277" r:id="rId19"/>
    <p:sldId id="278" r:id="rId20"/>
    <p:sldId id="279" r:id="rId21"/>
    <p:sldId id="280" r:id="rId22"/>
    <p:sldId id="281" r:id="rId2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66FF66"/>
    <a:srgbClr val="FFCC66"/>
    <a:srgbClr val="CC0000"/>
    <a:srgbClr val="FFFFFF"/>
    <a:srgbClr val="66FFFF"/>
    <a:srgbClr val="CC66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9" autoAdjust="0"/>
    <p:restoredTop sz="86322" autoAdjust="0"/>
  </p:normalViewPr>
  <p:slideViewPr>
    <p:cSldViewPr>
      <p:cViewPr varScale="1">
        <p:scale>
          <a:sx n="98" d="100"/>
          <a:sy n="98" d="100"/>
        </p:scale>
        <p:origin x="1320" y="90"/>
      </p:cViewPr>
      <p:guideLst>
        <p:guide orient="horz" pos="2160"/>
        <p:guide pos="2880"/>
      </p:guideLst>
    </p:cSldViewPr>
  </p:slideViewPr>
  <p:outlineViewPr>
    <p:cViewPr>
      <p:scale>
        <a:sx n="33" d="100"/>
        <a:sy n="33" d="100"/>
      </p:scale>
      <p:origin x="0" y="5232"/>
    </p:cViewPr>
  </p:outlineViewPr>
  <p:notesTextViewPr>
    <p:cViewPr>
      <p:scale>
        <a:sx n="100" d="100"/>
        <a:sy n="100" d="100"/>
      </p:scale>
      <p:origin x="0" y="0"/>
    </p:cViewPr>
  </p:notesTextViewPr>
  <p:sorterViewPr>
    <p:cViewPr>
      <p:scale>
        <a:sx n="132" d="100"/>
        <a:sy n="132" d="100"/>
      </p:scale>
      <p:origin x="0" y="0"/>
    </p:cViewPr>
  </p:sorterViewPr>
  <p:notesViewPr>
    <p:cSldViewPr>
      <p:cViewPr varScale="1">
        <p:scale>
          <a:sx n="77" d="100"/>
          <a:sy n="77" d="100"/>
        </p:scale>
        <p:origin x="-2070"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B8122951-E39D-46F7-AD23-AB4CF31BFF28}" type="datetimeFigureOut">
              <a:rPr lang="en-US" smtClean="0"/>
              <a:pPr/>
              <a:t>9/27/2021</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5404CF-AAFF-4A3C-ADC7-BFBB6F44B020}" type="slidenum">
              <a:rPr lang="en-US" smtClean="0"/>
              <a:pPr/>
              <a:t>‹#›</a:t>
            </a:fld>
            <a:endParaRPr lang="en-US"/>
          </a:p>
        </p:txBody>
      </p:sp>
    </p:spTree>
    <p:extLst>
      <p:ext uri="{BB962C8B-B14F-4D97-AF65-F5344CB8AC3E}">
        <p14:creationId xmlns:p14="http://schemas.microsoft.com/office/powerpoint/2010/main" val="130656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cs typeface="+mn-cs"/>
              </a:defRPr>
            </a:lvl1pPr>
          </a:lstStyle>
          <a:p>
            <a:pPr>
              <a:defRPr/>
            </a:pPr>
            <a:endParaRPr lang="en-GB"/>
          </a:p>
        </p:txBody>
      </p:sp>
      <p:sp>
        <p:nvSpPr>
          <p:cNvPr id="29699" name="Rectangle 3"/>
          <p:cNvSpPr>
            <a:spLocks noGrp="1" noChangeArrowheads="1"/>
          </p:cNvSpPr>
          <p:nvPr>
            <p:ph type="dt" idx="1"/>
          </p:nvPr>
        </p:nvSpPr>
        <p:spPr bwMode="auto">
          <a:xfrm>
            <a:off x="4022937"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cs typeface="+mn-cs"/>
              </a:defRPr>
            </a:lvl1pPr>
          </a:lstStyle>
          <a:p>
            <a:pPr>
              <a:defRPr/>
            </a:pPr>
            <a:endParaRPr lang="en-GB"/>
          </a:p>
        </p:txBody>
      </p:sp>
      <p:sp>
        <p:nvSpPr>
          <p:cNvPr id="2458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946574" y="4861441"/>
            <a:ext cx="5206153"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9702" name="Rectangle 6"/>
          <p:cNvSpPr>
            <a:spLocks noGrp="1" noChangeArrowheads="1"/>
          </p:cNvSpPr>
          <p:nvPr>
            <p:ph type="ftr" sz="quarter" idx="4"/>
          </p:nvPr>
        </p:nvSpPr>
        <p:spPr bwMode="auto">
          <a:xfrm>
            <a:off x="0"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cs typeface="+mn-cs"/>
              </a:defRPr>
            </a:lvl1pPr>
          </a:lstStyle>
          <a:p>
            <a:pPr>
              <a:defRPr/>
            </a:pPr>
            <a:endParaRPr lang="en-GB"/>
          </a:p>
        </p:txBody>
      </p:sp>
      <p:sp>
        <p:nvSpPr>
          <p:cNvPr id="29703" name="Rectangle 7"/>
          <p:cNvSpPr>
            <a:spLocks noGrp="1" noChangeArrowheads="1"/>
          </p:cNvSpPr>
          <p:nvPr>
            <p:ph type="sldNum" sz="quarter" idx="5"/>
          </p:nvPr>
        </p:nvSpPr>
        <p:spPr bwMode="auto">
          <a:xfrm>
            <a:off x="4022937"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cs typeface="+mn-cs"/>
              </a:defRPr>
            </a:lvl1pPr>
          </a:lstStyle>
          <a:p>
            <a:pPr>
              <a:defRPr/>
            </a:pPr>
            <a:fld id="{E4233602-5685-49C3-B36A-1C560FB5CBAA}" type="slidenum">
              <a:rPr lang="en-GB"/>
              <a:pPr>
                <a:defRPr/>
              </a:pPr>
              <a:t>‹#›</a:t>
            </a:fld>
            <a:endParaRPr lang="en-GB"/>
          </a:p>
        </p:txBody>
      </p:sp>
    </p:spTree>
    <p:extLst>
      <p:ext uri="{BB962C8B-B14F-4D97-AF65-F5344CB8AC3E}">
        <p14:creationId xmlns:p14="http://schemas.microsoft.com/office/powerpoint/2010/main" val="348446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2DDF-B666-4D53-B360-06B13A561EB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C89CF042-E6A1-47D6-B7A6-DD15EADFE44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59D74B-B9F9-457E-9B5F-4E6D777B7436}"/>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C59F0118-8CDC-4413-8F8F-C69BE38F8A00}"/>
              </a:ext>
            </a:extLst>
          </p:cNvPr>
          <p:cNvSpPr>
            <a:spLocks noGrp="1"/>
          </p:cNvSpPr>
          <p:nvPr>
            <p:ph type="ftr" sz="quarter" idx="11"/>
          </p:nvPr>
        </p:nvSpPr>
        <p:spPr/>
        <p:txBody>
          <a:body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B36F1CCB-B2E0-4265-BC30-5F36E173C3AB}"/>
              </a:ext>
            </a:extLst>
          </p:cNvPr>
          <p:cNvSpPr>
            <a:spLocks noGrp="1"/>
          </p:cNvSpPr>
          <p:nvPr>
            <p:ph type="sldNum" sz="quarter" idx="12"/>
          </p:nvPr>
        </p:nvSpPr>
        <p:spPr/>
        <p:txBody>
          <a:bodyPr/>
          <a:lstStyle/>
          <a:p>
            <a:pPr>
              <a:defRPr/>
            </a:pPr>
            <a:endParaRPr lang="en-GB"/>
          </a:p>
          <a:p>
            <a:pPr>
              <a:defRPr/>
            </a:pPr>
            <a:fld id="{04920027-BBBA-4E81-BAC4-80C5EBEEBE81}"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416990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8FD3-2CDC-4137-B509-E6BD2A2C536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EBEF86-F3BA-4323-B562-F4AE0C4F0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4B9288-80DA-4736-91C4-86041B76FA60}"/>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ED04CCCB-DCFA-468F-88FF-E19074205D6F}"/>
              </a:ext>
            </a:extLst>
          </p:cNvPr>
          <p:cNvSpPr>
            <a:spLocks noGrp="1"/>
          </p:cNvSpPr>
          <p:nvPr>
            <p:ph type="ftr" sz="quarter" idx="11"/>
          </p:nvPr>
        </p:nvSpPr>
        <p:spPr/>
        <p:txBody>
          <a:body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DE43584D-BD09-40DF-BA55-1C09CB94D378}"/>
              </a:ext>
            </a:extLst>
          </p:cNvPr>
          <p:cNvSpPr>
            <a:spLocks noGrp="1"/>
          </p:cNvSpPr>
          <p:nvPr>
            <p:ph type="sldNum" sz="quarter" idx="12"/>
          </p:nvPr>
        </p:nvSpPr>
        <p:spPr/>
        <p:txBody>
          <a:bodyPr/>
          <a:lstStyle/>
          <a:p>
            <a:pPr>
              <a:defRPr/>
            </a:pPr>
            <a:endParaRPr lang="en-GB"/>
          </a:p>
          <a:p>
            <a:pPr>
              <a:defRPr/>
            </a:pPr>
            <a:fld id="{46812CD1-6CE4-4213-BE63-313FF17F4FC9}"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37456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87617-B328-4279-B81D-641EF3FE25A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12BC58-C6CC-48C7-B11B-D9087BD8D49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E10447-1FD7-4BC7-9EAE-AE7C515C75D3}"/>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D32DA645-31CB-4F2E-89B6-1E6B18154D0C}"/>
              </a:ext>
            </a:extLst>
          </p:cNvPr>
          <p:cNvSpPr>
            <a:spLocks noGrp="1"/>
          </p:cNvSpPr>
          <p:nvPr>
            <p:ph type="ftr" sz="quarter" idx="11"/>
          </p:nvPr>
        </p:nvSpPr>
        <p:spPr/>
        <p:txBody>
          <a:body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4FA5BED8-2BFB-46CB-9C94-0EDB428D9987}"/>
              </a:ext>
            </a:extLst>
          </p:cNvPr>
          <p:cNvSpPr>
            <a:spLocks noGrp="1"/>
          </p:cNvSpPr>
          <p:nvPr>
            <p:ph type="sldNum" sz="quarter" idx="12"/>
          </p:nvPr>
        </p:nvSpPr>
        <p:spPr/>
        <p:txBody>
          <a:bodyPr/>
          <a:lstStyle/>
          <a:p>
            <a:pPr>
              <a:defRPr/>
            </a:pPr>
            <a:endParaRPr lang="en-GB"/>
          </a:p>
          <a:p>
            <a:pPr>
              <a:defRPr/>
            </a:pPr>
            <a:fld id="{F73529FF-AC8C-4D61-B638-FF61DECD4AEA}"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154232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6722-C3A4-4FD6-895F-1E80DCD73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491740-F3EB-4904-BCDB-62E10E539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A664DF-5966-43A8-897A-E177E28416F3}"/>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D8E58CCD-8AEA-4B7D-B008-73F59B1019E9}"/>
              </a:ext>
            </a:extLst>
          </p:cNvPr>
          <p:cNvSpPr>
            <a:spLocks noGrp="1"/>
          </p:cNvSpPr>
          <p:nvPr>
            <p:ph type="ftr" sz="quarter" idx="11"/>
          </p:nvPr>
        </p:nvSpPr>
        <p:spPr/>
        <p:txBody>
          <a:body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15CA8887-5DD9-46D5-8F3C-CD4419A38DD5}"/>
              </a:ext>
            </a:extLst>
          </p:cNvPr>
          <p:cNvSpPr>
            <a:spLocks noGrp="1"/>
          </p:cNvSpPr>
          <p:nvPr>
            <p:ph type="sldNum" sz="quarter" idx="12"/>
          </p:nvPr>
        </p:nvSpPr>
        <p:spPr/>
        <p:txBody>
          <a:bodyPr/>
          <a:lstStyle/>
          <a:p>
            <a:pPr>
              <a:defRPr/>
            </a:pPr>
            <a:endParaRPr lang="en-GB"/>
          </a:p>
          <a:p>
            <a:pPr>
              <a:defRPr/>
            </a:pPr>
            <a:fld id="{FAE5D1B5-38FF-434F-A07A-9E7C4359A2E2}"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207370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B9B3-B9BA-4EDB-8856-C2C8D5FC84F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42C1DE7-D059-4CBA-94EB-EA29AFBF278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143C1-D59D-4887-9192-68213EECC7D4}"/>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C8C0805C-82F6-42BA-AC92-7CBB1CE8EE9D}"/>
              </a:ext>
            </a:extLst>
          </p:cNvPr>
          <p:cNvSpPr>
            <a:spLocks noGrp="1"/>
          </p:cNvSpPr>
          <p:nvPr>
            <p:ph type="ftr" sz="quarter" idx="11"/>
          </p:nvPr>
        </p:nvSpPr>
        <p:spPr/>
        <p:txBody>
          <a:body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8411A1CC-EFF2-4D57-AAE5-F62F54B16C02}"/>
              </a:ext>
            </a:extLst>
          </p:cNvPr>
          <p:cNvSpPr>
            <a:spLocks noGrp="1"/>
          </p:cNvSpPr>
          <p:nvPr>
            <p:ph type="sldNum" sz="quarter" idx="12"/>
          </p:nvPr>
        </p:nvSpPr>
        <p:spPr/>
        <p:txBody>
          <a:bodyPr/>
          <a:lstStyle/>
          <a:p>
            <a:pPr>
              <a:defRPr/>
            </a:pPr>
            <a:endParaRPr lang="en-GB"/>
          </a:p>
          <a:p>
            <a:pPr>
              <a:defRPr/>
            </a:pPr>
            <a:fld id="{EBFB5A90-C4D1-4EDD-8482-AB652F1D382C}"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71098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A97A-9E6C-4F8E-A278-06906CC3A0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762D3E1-82B9-412A-A016-91F047F0E23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7DBAF1A-CE47-408A-907E-6AF9779598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83F9BF2-B36D-4C05-9277-BBC48B3F67D1}"/>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6" name="Footer Placeholder 5">
            <a:extLst>
              <a:ext uri="{FF2B5EF4-FFF2-40B4-BE49-F238E27FC236}">
                <a16:creationId xmlns:a16="http://schemas.microsoft.com/office/drawing/2014/main" id="{BCE8A5BE-5938-4DBB-BD3F-490D2A9BFB74}"/>
              </a:ext>
            </a:extLst>
          </p:cNvPr>
          <p:cNvSpPr>
            <a:spLocks noGrp="1"/>
          </p:cNvSpPr>
          <p:nvPr>
            <p:ph type="ftr" sz="quarter" idx="11"/>
          </p:nvPr>
        </p:nvSpPr>
        <p:spPr/>
        <p:txBody>
          <a:bodyPr/>
          <a:lstStyle/>
          <a:p>
            <a:pPr>
              <a:defRPr/>
            </a:pPr>
            <a:endParaRPr lang="en-GB"/>
          </a:p>
          <a:p>
            <a:pPr>
              <a:defRPr/>
            </a:pPr>
            <a:endParaRPr lang="en-GB" dirty="0"/>
          </a:p>
        </p:txBody>
      </p:sp>
      <p:sp>
        <p:nvSpPr>
          <p:cNvPr id="7" name="Slide Number Placeholder 6">
            <a:extLst>
              <a:ext uri="{FF2B5EF4-FFF2-40B4-BE49-F238E27FC236}">
                <a16:creationId xmlns:a16="http://schemas.microsoft.com/office/drawing/2014/main" id="{5953972C-3021-4B9E-96F8-27BABFECED54}"/>
              </a:ext>
            </a:extLst>
          </p:cNvPr>
          <p:cNvSpPr>
            <a:spLocks noGrp="1"/>
          </p:cNvSpPr>
          <p:nvPr>
            <p:ph type="sldNum" sz="quarter" idx="12"/>
          </p:nvPr>
        </p:nvSpPr>
        <p:spPr/>
        <p:txBody>
          <a:bodyPr/>
          <a:lstStyle/>
          <a:p>
            <a:pPr>
              <a:defRPr/>
            </a:pPr>
            <a:endParaRPr lang="en-GB"/>
          </a:p>
          <a:p>
            <a:pPr>
              <a:defRPr/>
            </a:pPr>
            <a:fld id="{14918EF5-BEF6-4409-ABAD-225DA771C298}"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128887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D648-B45D-485E-AF4B-034EEE52F889}"/>
              </a:ext>
            </a:extLst>
          </p:cNvPr>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4669F-3879-4F2B-A3E8-0FDDF388D1C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88145-F6A9-4194-BC19-1EDA6C4D906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284687F-7A45-4BF2-BE8B-032016A6AF8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352F83-8E4D-484F-B86A-C124F9D02C8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089DECF-8EDD-455F-8577-ECFBFC1A1324}"/>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8" name="Footer Placeholder 7">
            <a:extLst>
              <a:ext uri="{FF2B5EF4-FFF2-40B4-BE49-F238E27FC236}">
                <a16:creationId xmlns:a16="http://schemas.microsoft.com/office/drawing/2014/main" id="{0AA733EE-8873-4D70-8022-5C01480D5894}"/>
              </a:ext>
            </a:extLst>
          </p:cNvPr>
          <p:cNvSpPr>
            <a:spLocks noGrp="1"/>
          </p:cNvSpPr>
          <p:nvPr>
            <p:ph type="ftr" sz="quarter" idx="11"/>
          </p:nvPr>
        </p:nvSpPr>
        <p:spPr/>
        <p:txBody>
          <a:bodyPr/>
          <a:lstStyle/>
          <a:p>
            <a:pPr>
              <a:defRPr/>
            </a:pPr>
            <a:endParaRPr lang="en-GB"/>
          </a:p>
          <a:p>
            <a:pPr>
              <a:defRPr/>
            </a:pPr>
            <a:endParaRPr lang="en-GB" dirty="0"/>
          </a:p>
        </p:txBody>
      </p:sp>
      <p:sp>
        <p:nvSpPr>
          <p:cNvPr id="9" name="Slide Number Placeholder 8">
            <a:extLst>
              <a:ext uri="{FF2B5EF4-FFF2-40B4-BE49-F238E27FC236}">
                <a16:creationId xmlns:a16="http://schemas.microsoft.com/office/drawing/2014/main" id="{3C1E752C-86CD-4A92-9B27-C382457E6BDE}"/>
              </a:ext>
            </a:extLst>
          </p:cNvPr>
          <p:cNvSpPr>
            <a:spLocks noGrp="1"/>
          </p:cNvSpPr>
          <p:nvPr>
            <p:ph type="sldNum" sz="quarter" idx="12"/>
          </p:nvPr>
        </p:nvSpPr>
        <p:spPr/>
        <p:txBody>
          <a:bodyPr/>
          <a:lstStyle/>
          <a:p>
            <a:pPr>
              <a:defRPr/>
            </a:pPr>
            <a:endParaRPr lang="en-GB"/>
          </a:p>
          <a:p>
            <a:pPr>
              <a:defRPr/>
            </a:pPr>
            <a:fld id="{B9EFB13D-DBD0-4ACA-A914-4C0084E804BF}"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294471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8C01-6552-4C33-A791-95916E5091D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83FB983-AFB8-4997-BFEA-40EC3C958A82}"/>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4" name="Footer Placeholder 3">
            <a:extLst>
              <a:ext uri="{FF2B5EF4-FFF2-40B4-BE49-F238E27FC236}">
                <a16:creationId xmlns:a16="http://schemas.microsoft.com/office/drawing/2014/main" id="{D3E23318-09AD-4433-AA5C-859DDE63227A}"/>
              </a:ext>
            </a:extLst>
          </p:cNvPr>
          <p:cNvSpPr>
            <a:spLocks noGrp="1"/>
          </p:cNvSpPr>
          <p:nvPr>
            <p:ph type="ftr" sz="quarter" idx="11"/>
          </p:nvPr>
        </p:nvSpPr>
        <p:spPr/>
        <p:txBody>
          <a:bodyPr/>
          <a:lstStyle/>
          <a:p>
            <a:pPr>
              <a:defRPr/>
            </a:pPr>
            <a:endParaRPr lang="en-GB"/>
          </a:p>
          <a:p>
            <a:pPr>
              <a:defRPr/>
            </a:pPr>
            <a:endParaRPr lang="en-GB" dirty="0"/>
          </a:p>
        </p:txBody>
      </p:sp>
      <p:sp>
        <p:nvSpPr>
          <p:cNvPr id="5" name="Slide Number Placeholder 4">
            <a:extLst>
              <a:ext uri="{FF2B5EF4-FFF2-40B4-BE49-F238E27FC236}">
                <a16:creationId xmlns:a16="http://schemas.microsoft.com/office/drawing/2014/main" id="{4F575758-CE6B-4405-A08B-0C026E344AD6}"/>
              </a:ext>
            </a:extLst>
          </p:cNvPr>
          <p:cNvSpPr>
            <a:spLocks noGrp="1"/>
          </p:cNvSpPr>
          <p:nvPr>
            <p:ph type="sldNum" sz="quarter" idx="12"/>
          </p:nvPr>
        </p:nvSpPr>
        <p:spPr/>
        <p:txBody>
          <a:bodyPr/>
          <a:lstStyle/>
          <a:p>
            <a:pPr>
              <a:defRPr/>
            </a:pPr>
            <a:endParaRPr lang="en-GB"/>
          </a:p>
          <a:p>
            <a:pPr>
              <a:defRPr/>
            </a:pPr>
            <a:fld id="{F5D7A683-D9D8-4ABB-9A7C-FD6484FC5DD7}"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60266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00A8C-1062-4F84-9800-C852418F736F}"/>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3" name="Footer Placeholder 2">
            <a:extLst>
              <a:ext uri="{FF2B5EF4-FFF2-40B4-BE49-F238E27FC236}">
                <a16:creationId xmlns:a16="http://schemas.microsoft.com/office/drawing/2014/main" id="{9869191A-02BA-4BA1-A024-E354B17ED877}"/>
              </a:ext>
            </a:extLst>
          </p:cNvPr>
          <p:cNvSpPr>
            <a:spLocks noGrp="1"/>
          </p:cNvSpPr>
          <p:nvPr>
            <p:ph type="ftr" sz="quarter" idx="11"/>
          </p:nvPr>
        </p:nvSpPr>
        <p:spPr/>
        <p:txBody>
          <a:bodyPr/>
          <a:lstStyle/>
          <a:p>
            <a:pPr>
              <a:defRPr/>
            </a:pPr>
            <a:endParaRPr lang="en-GB"/>
          </a:p>
          <a:p>
            <a:pPr>
              <a:defRPr/>
            </a:pPr>
            <a:endParaRPr lang="en-GB" dirty="0"/>
          </a:p>
        </p:txBody>
      </p:sp>
      <p:sp>
        <p:nvSpPr>
          <p:cNvPr id="4" name="Slide Number Placeholder 3">
            <a:extLst>
              <a:ext uri="{FF2B5EF4-FFF2-40B4-BE49-F238E27FC236}">
                <a16:creationId xmlns:a16="http://schemas.microsoft.com/office/drawing/2014/main" id="{D0F07E2C-78C2-4A91-B0C9-E0190F5E2E7E}"/>
              </a:ext>
            </a:extLst>
          </p:cNvPr>
          <p:cNvSpPr>
            <a:spLocks noGrp="1"/>
          </p:cNvSpPr>
          <p:nvPr>
            <p:ph type="sldNum" sz="quarter" idx="12"/>
          </p:nvPr>
        </p:nvSpPr>
        <p:spPr/>
        <p:txBody>
          <a:bodyPr/>
          <a:lstStyle/>
          <a:p>
            <a:pPr>
              <a:defRPr/>
            </a:pPr>
            <a:endParaRPr lang="en-GB">
              <a:solidFill>
                <a:schemeClr val="tx1"/>
              </a:solidFill>
            </a:endParaRPr>
          </a:p>
          <a:p>
            <a:pPr>
              <a:defRPr/>
            </a:pPr>
            <a:fld id="{590F2403-0F96-43D5-ADC4-462AB8893BDA}" type="slidenum">
              <a:rPr lang="en-GB" smtClean="0"/>
              <a:pPr>
                <a:defRPr/>
              </a:pPr>
              <a:t>‹#›</a:t>
            </a:fld>
            <a:endParaRPr lang="en-GB"/>
          </a:p>
        </p:txBody>
      </p:sp>
    </p:spTree>
    <p:extLst>
      <p:ext uri="{BB962C8B-B14F-4D97-AF65-F5344CB8AC3E}">
        <p14:creationId xmlns:p14="http://schemas.microsoft.com/office/powerpoint/2010/main" val="180828660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3A55-D8EF-452A-A0CC-D18A28A9B5F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B585EAC-3C88-4550-8573-8F1D0019395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4DF7305-9201-4922-9783-0998628935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2C0AD8-0FD2-4329-96C5-236B0AAC23D7}"/>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6" name="Footer Placeholder 5">
            <a:extLst>
              <a:ext uri="{FF2B5EF4-FFF2-40B4-BE49-F238E27FC236}">
                <a16:creationId xmlns:a16="http://schemas.microsoft.com/office/drawing/2014/main" id="{DFE490FA-0663-4F2C-8B77-5A299213D852}"/>
              </a:ext>
            </a:extLst>
          </p:cNvPr>
          <p:cNvSpPr>
            <a:spLocks noGrp="1"/>
          </p:cNvSpPr>
          <p:nvPr>
            <p:ph type="ftr" sz="quarter" idx="11"/>
          </p:nvPr>
        </p:nvSpPr>
        <p:spPr/>
        <p:txBody>
          <a:bodyPr/>
          <a:lstStyle/>
          <a:p>
            <a:pPr>
              <a:defRPr/>
            </a:pPr>
            <a:endParaRPr lang="en-GB"/>
          </a:p>
          <a:p>
            <a:pPr>
              <a:defRPr/>
            </a:pPr>
            <a:endParaRPr lang="en-GB" dirty="0"/>
          </a:p>
        </p:txBody>
      </p:sp>
      <p:sp>
        <p:nvSpPr>
          <p:cNvPr id="7" name="Slide Number Placeholder 6">
            <a:extLst>
              <a:ext uri="{FF2B5EF4-FFF2-40B4-BE49-F238E27FC236}">
                <a16:creationId xmlns:a16="http://schemas.microsoft.com/office/drawing/2014/main" id="{3C41C211-7E55-4D4C-89F4-673FE51778FA}"/>
              </a:ext>
            </a:extLst>
          </p:cNvPr>
          <p:cNvSpPr>
            <a:spLocks noGrp="1"/>
          </p:cNvSpPr>
          <p:nvPr>
            <p:ph type="sldNum" sz="quarter" idx="12"/>
          </p:nvPr>
        </p:nvSpPr>
        <p:spPr/>
        <p:txBody>
          <a:bodyPr/>
          <a:lstStyle/>
          <a:p>
            <a:pPr>
              <a:defRPr/>
            </a:pPr>
            <a:endParaRPr lang="en-GB"/>
          </a:p>
          <a:p>
            <a:pPr>
              <a:defRPr/>
            </a:pPr>
            <a:fld id="{47D1CE4C-153D-4CBE-9A6D-1F85F79F602D}"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17352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0458-E0D6-43FC-9BCF-EDD27E315F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772439F-265D-4C02-8BA4-6ED75E85726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721ABDF2-2EAF-4ED2-B8F6-B471779063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1BAE880-13E9-481A-84EE-CA70A7CA48AF}"/>
              </a:ext>
            </a:extLst>
          </p:cNvPr>
          <p:cNvSpPr>
            <a:spLocks noGrp="1"/>
          </p:cNvSpPr>
          <p:nvPr>
            <p:ph type="dt" sz="half" idx="10"/>
          </p:nvPr>
        </p:nvSpPr>
        <p:spPr/>
        <p:txBody>
          <a:bodyPr/>
          <a:lstStyle/>
          <a:p>
            <a:fld id="{0BB4FE54-A29A-486F-8E27-976E22BB79EE}" type="datetimeFigureOut">
              <a:rPr lang="en-US" smtClean="0"/>
              <a:pPr/>
              <a:t>9/27/2021</a:t>
            </a:fld>
            <a:endParaRPr lang="en-US"/>
          </a:p>
        </p:txBody>
      </p:sp>
      <p:sp>
        <p:nvSpPr>
          <p:cNvPr id="6" name="Footer Placeholder 5">
            <a:extLst>
              <a:ext uri="{FF2B5EF4-FFF2-40B4-BE49-F238E27FC236}">
                <a16:creationId xmlns:a16="http://schemas.microsoft.com/office/drawing/2014/main" id="{C2FE8CBD-F7C4-4137-AF4F-62D703D2D6AE}"/>
              </a:ext>
            </a:extLst>
          </p:cNvPr>
          <p:cNvSpPr>
            <a:spLocks noGrp="1"/>
          </p:cNvSpPr>
          <p:nvPr>
            <p:ph type="ftr" sz="quarter" idx="11"/>
          </p:nvPr>
        </p:nvSpPr>
        <p:spPr/>
        <p:txBody>
          <a:bodyPr/>
          <a:lstStyle/>
          <a:p>
            <a:pPr>
              <a:defRPr/>
            </a:pPr>
            <a:endParaRPr lang="en-GB"/>
          </a:p>
          <a:p>
            <a:pPr>
              <a:defRPr/>
            </a:pPr>
            <a:endParaRPr lang="en-GB" dirty="0"/>
          </a:p>
        </p:txBody>
      </p:sp>
      <p:sp>
        <p:nvSpPr>
          <p:cNvPr id="7" name="Slide Number Placeholder 6">
            <a:extLst>
              <a:ext uri="{FF2B5EF4-FFF2-40B4-BE49-F238E27FC236}">
                <a16:creationId xmlns:a16="http://schemas.microsoft.com/office/drawing/2014/main" id="{96628F15-182F-49CC-B57C-A31978B62CAD}"/>
              </a:ext>
            </a:extLst>
          </p:cNvPr>
          <p:cNvSpPr>
            <a:spLocks noGrp="1"/>
          </p:cNvSpPr>
          <p:nvPr>
            <p:ph type="sldNum" sz="quarter" idx="12"/>
          </p:nvPr>
        </p:nvSpPr>
        <p:spPr/>
        <p:txBody>
          <a:bodyPr/>
          <a:lstStyle/>
          <a:p>
            <a:pPr>
              <a:defRPr/>
            </a:pPr>
            <a:endParaRPr lang="en-GB"/>
          </a:p>
          <a:p>
            <a:pPr>
              <a:defRPr/>
            </a:pPr>
            <a:fld id="{2DE4BE9A-780A-4C48-A1E6-EEF0C57298ED}"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341968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25BE1-433F-4CAE-82DC-F7D0BEDFDFE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C6DDFEB-D756-4761-97AE-BAC0223664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96A494-A276-4947-9563-B562D779979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B4FE54-A29A-486F-8E27-976E22BB79EE}" type="datetimeFigureOut">
              <a:rPr lang="en-US" smtClean="0"/>
              <a:pPr/>
              <a:t>9/27/2021</a:t>
            </a:fld>
            <a:endParaRPr lang="en-US"/>
          </a:p>
        </p:txBody>
      </p:sp>
      <p:sp>
        <p:nvSpPr>
          <p:cNvPr id="5" name="Footer Placeholder 4">
            <a:extLst>
              <a:ext uri="{FF2B5EF4-FFF2-40B4-BE49-F238E27FC236}">
                <a16:creationId xmlns:a16="http://schemas.microsoft.com/office/drawing/2014/main" id="{3064164C-94E3-432B-B014-BD45E2FC1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a:p>
            <a:pPr>
              <a:defRPr/>
            </a:pPr>
            <a:endParaRPr lang="en-GB" dirty="0"/>
          </a:p>
        </p:txBody>
      </p:sp>
      <p:sp>
        <p:nvSpPr>
          <p:cNvPr id="6" name="Slide Number Placeholder 5">
            <a:extLst>
              <a:ext uri="{FF2B5EF4-FFF2-40B4-BE49-F238E27FC236}">
                <a16:creationId xmlns:a16="http://schemas.microsoft.com/office/drawing/2014/main" id="{7296935A-5B68-44BA-AD85-F3A25571EF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schemeClr val="tx1"/>
              </a:solidFill>
            </a:endParaRPr>
          </a:p>
          <a:p>
            <a:pPr>
              <a:defRPr/>
            </a:pPr>
            <a:fld id="{590F2403-0F96-43D5-ADC4-462AB8893BDA}" type="slidenum">
              <a:rPr lang="en-GB" smtClean="0"/>
              <a:pPr>
                <a:defRPr/>
              </a:pPr>
              <a:t>‹#›</a:t>
            </a:fld>
            <a:endParaRPr lang="en-GB"/>
          </a:p>
        </p:txBody>
      </p:sp>
    </p:spTree>
    <p:extLst>
      <p:ext uri="{BB962C8B-B14F-4D97-AF65-F5344CB8AC3E}">
        <p14:creationId xmlns:p14="http://schemas.microsoft.com/office/powerpoint/2010/main" val="54154522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Advanced_Encryption_Standa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ecure_Socket_Lay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zend.com/en/products/zend-guar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protwa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a:xfrm>
            <a:off x="457200" y="2209800"/>
            <a:ext cx="8229600" cy="1143000"/>
          </a:xfrm>
        </p:spPr>
        <p:txBody>
          <a:bodyPr/>
          <a:lstStyle/>
          <a:p>
            <a:pPr eaLnBrk="1" hangingPunct="1">
              <a:defRPr/>
            </a:pPr>
            <a:r>
              <a:rPr lang="en-US"/>
              <a:t>Secure Data Storage</a:t>
            </a:r>
          </a:p>
        </p:txBody>
      </p:sp>
    </p:spTree>
    <p:extLst>
      <p:ext uri="{BB962C8B-B14F-4D97-AF65-F5344CB8AC3E}">
        <p14:creationId xmlns:p14="http://schemas.microsoft.com/office/powerpoint/2010/main" val="194661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p:txBody>
          <a:bodyPr/>
          <a:lstStyle/>
          <a:p>
            <a:pPr eaLnBrk="1" hangingPunct="1">
              <a:defRPr/>
            </a:pPr>
            <a:r>
              <a:rPr lang="en-US"/>
              <a:t>Advanced Encryption Standard</a:t>
            </a:r>
          </a:p>
        </p:txBody>
      </p:sp>
      <p:sp>
        <p:nvSpPr>
          <p:cNvPr id="174083" name="Rectangle 3"/>
          <p:cNvSpPr>
            <a:spLocks noGrp="1" noChangeArrowheads="1"/>
          </p:cNvSpPr>
          <p:nvPr>
            <p:ph idx="1"/>
          </p:nvPr>
        </p:nvSpPr>
        <p:spPr/>
        <p:txBody>
          <a:bodyPr>
            <a:normAutofit/>
          </a:bodyPr>
          <a:lstStyle/>
          <a:p>
            <a:pPr eaLnBrk="1" hangingPunct="1">
              <a:defRPr/>
            </a:pPr>
            <a:r>
              <a:rPr lang="en-US" dirty="0"/>
              <a:t>Also known as </a:t>
            </a:r>
            <a:r>
              <a:rPr lang="en-US" dirty="0" err="1"/>
              <a:t>Rijndael</a:t>
            </a:r>
            <a:r>
              <a:rPr lang="en-US" dirty="0"/>
              <a:t> (but technically isn't)</a:t>
            </a:r>
          </a:p>
          <a:p>
            <a:pPr eaLnBrk="1" hangingPunct="1">
              <a:defRPr/>
            </a:pPr>
            <a:r>
              <a:rPr lang="en-US" dirty="0"/>
              <a:t>AES is the new standard adopted by US </a:t>
            </a:r>
            <a:r>
              <a:rPr lang="en-US" dirty="0" err="1"/>
              <a:t>gov’t</a:t>
            </a:r>
            <a:endParaRPr lang="en-US" dirty="0"/>
          </a:p>
          <a:p>
            <a:pPr eaLnBrk="1" hangingPunct="1">
              <a:defRPr/>
            </a:pPr>
            <a:r>
              <a:rPr lang="en-US" dirty="0"/>
              <a:t>One of the more, if not most popular encryption symmetric standard</a:t>
            </a:r>
          </a:p>
          <a:p>
            <a:pPr eaLnBrk="1" hangingPunct="1">
              <a:defRPr/>
            </a:pPr>
            <a:r>
              <a:rPr lang="en-US" dirty="0"/>
              <a:t>Uses fixed data block size of 128 bits and a key size of 128, 192, or 256 bits.</a:t>
            </a:r>
          </a:p>
          <a:p>
            <a:pPr eaLnBrk="1" hangingPunct="1">
              <a:defRPr/>
            </a:pPr>
            <a:r>
              <a:rPr lang="en-US" dirty="0">
                <a:hlinkClick r:id="rId2"/>
              </a:rPr>
              <a:t>http://en.wikipedia.org/wiki/Advanced_Encryption_Standard</a:t>
            </a:r>
            <a:r>
              <a:rPr lang="en-US" dirty="0"/>
              <a:t> </a:t>
            </a:r>
          </a:p>
        </p:txBody>
      </p:sp>
    </p:spTree>
    <p:extLst>
      <p:ext uri="{BB962C8B-B14F-4D97-AF65-F5344CB8AC3E}">
        <p14:creationId xmlns:p14="http://schemas.microsoft.com/office/powerpoint/2010/main" val="221650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defRPr/>
            </a:pPr>
            <a:r>
              <a:rPr lang="en-US" dirty="0"/>
              <a:t>Asymmetric Key Algorithms</a:t>
            </a:r>
          </a:p>
        </p:txBody>
      </p:sp>
      <p:sp>
        <p:nvSpPr>
          <p:cNvPr id="175107" name="Rectangle 3"/>
          <p:cNvSpPr>
            <a:spLocks noGrp="1" noChangeArrowheads="1"/>
          </p:cNvSpPr>
          <p:nvPr>
            <p:ph idx="1"/>
          </p:nvPr>
        </p:nvSpPr>
        <p:spPr/>
        <p:txBody>
          <a:bodyPr/>
          <a:lstStyle/>
          <a:p>
            <a:pPr eaLnBrk="1" hangingPunct="1">
              <a:defRPr/>
            </a:pPr>
            <a:r>
              <a:rPr lang="en-US" dirty="0"/>
              <a:t>Often called public key cryptology</a:t>
            </a:r>
          </a:p>
          <a:p>
            <a:pPr eaLnBrk="1" hangingPunct="1">
              <a:defRPr/>
            </a:pPr>
            <a:r>
              <a:rPr lang="en-US" dirty="0"/>
              <a:t>Uses two keys, one available publicly, one privately used to decode the data</a:t>
            </a:r>
          </a:p>
          <a:p>
            <a:pPr eaLnBrk="1" hangingPunct="1">
              <a:defRPr/>
            </a:pPr>
            <a:r>
              <a:rPr lang="en-US" dirty="0"/>
              <a:t>Requires distribution of public key when it is updated/renewed.  Requires revoking of old/stale public keys</a:t>
            </a:r>
          </a:p>
          <a:p>
            <a:pPr lvl="1" eaLnBrk="1" hangingPunct="1">
              <a:defRPr/>
            </a:pPr>
            <a:r>
              <a:rPr lang="en-US" dirty="0"/>
              <a:t>Can lead to potential problems</a:t>
            </a:r>
          </a:p>
          <a:p>
            <a:pPr eaLnBrk="1" hangingPunct="1">
              <a:defRPr/>
            </a:pPr>
            <a:r>
              <a:rPr lang="en-US" dirty="0"/>
              <a:t>Example would be RSA, SSL (TLS)</a:t>
            </a:r>
          </a:p>
        </p:txBody>
      </p:sp>
    </p:spTree>
    <p:extLst>
      <p:ext uri="{BB962C8B-B14F-4D97-AF65-F5344CB8AC3E}">
        <p14:creationId xmlns:p14="http://schemas.microsoft.com/office/powerpoint/2010/main" val="202986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735C-E2C5-4163-ACA8-5EBBCC136685}"/>
              </a:ext>
            </a:extLst>
          </p:cNvPr>
          <p:cNvSpPr>
            <a:spLocks noGrp="1"/>
          </p:cNvSpPr>
          <p:nvPr>
            <p:ph type="title"/>
          </p:nvPr>
        </p:nvSpPr>
        <p:spPr/>
        <p:txBody>
          <a:bodyPr/>
          <a:lstStyle/>
          <a:p>
            <a:r>
              <a:rPr lang="en-US" dirty="0"/>
              <a:t>Hashing</a:t>
            </a:r>
            <a:endParaRPr lang="en-CA" dirty="0"/>
          </a:p>
        </p:txBody>
      </p:sp>
      <p:sp>
        <p:nvSpPr>
          <p:cNvPr id="3" name="Content Placeholder 2">
            <a:extLst>
              <a:ext uri="{FF2B5EF4-FFF2-40B4-BE49-F238E27FC236}">
                <a16:creationId xmlns:a16="http://schemas.microsoft.com/office/drawing/2014/main" id="{9647819A-F5B6-4C54-A7EA-84282D165404}"/>
              </a:ext>
            </a:extLst>
          </p:cNvPr>
          <p:cNvSpPr>
            <a:spLocks noGrp="1"/>
          </p:cNvSpPr>
          <p:nvPr>
            <p:ph idx="1"/>
          </p:nvPr>
        </p:nvSpPr>
        <p:spPr/>
        <p:txBody>
          <a:bodyPr/>
          <a:lstStyle/>
          <a:p>
            <a:r>
              <a:rPr lang="en-US" dirty="0"/>
              <a:t>Another type of encryption is one way encryption, or hashing, where the resulting encrypted string isn’t expected to be decrypted</a:t>
            </a:r>
          </a:p>
          <a:p>
            <a:r>
              <a:rPr lang="en-US" dirty="0"/>
              <a:t>Often used for password or passphrase storage</a:t>
            </a:r>
          </a:p>
          <a:p>
            <a:pPr lvl="1"/>
            <a:r>
              <a:rPr lang="en-US" dirty="0"/>
              <a:t>Without a way to decrypt a password, the password should be more secure, however, bad passwords weaken this benefit</a:t>
            </a:r>
            <a:endParaRPr lang="en-CA" dirty="0"/>
          </a:p>
        </p:txBody>
      </p:sp>
      <p:sp>
        <p:nvSpPr>
          <p:cNvPr id="4" name="Footer Placeholder 3">
            <a:extLst>
              <a:ext uri="{FF2B5EF4-FFF2-40B4-BE49-F238E27FC236}">
                <a16:creationId xmlns:a16="http://schemas.microsoft.com/office/drawing/2014/main" id="{737263D4-AFC1-4DA7-8061-61F8A41DF3D4}"/>
              </a:ext>
            </a:extLst>
          </p:cNvPr>
          <p:cNvSpPr>
            <a:spLocks noGrp="1"/>
          </p:cNvSpPr>
          <p:nvPr>
            <p:ph type="ftr" sz="quarter" idx="11"/>
          </p:nvPr>
        </p:nvSpPr>
        <p:spPr/>
        <p:txBody>
          <a:bodyPr/>
          <a:lstStyle/>
          <a:p>
            <a:pPr>
              <a:defRPr/>
            </a:pPr>
            <a:endParaRPr lang="en-GB" dirty="0"/>
          </a:p>
          <a:p>
            <a:pPr>
              <a:defRPr/>
            </a:pPr>
            <a:endParaRPr lang="en-GB" dirty="0"/>
          </a:p>
        </p:txBody>
      </p:sp>
      <p:sp>
        <p:nvSpPr>
          <p:cNvPr id="5" name="Slide Number Placeholder 4">
            <a:extLst>
              <a:ext uri="{FF2B5EF4-FFF2-40B4-BE49-F238E27FC236}">
                <a16:creationId xmlns:a16="http://schemas.microsoft.com/office/drawing/2014/main" id="{7D8D61B5-D8C9-40DC-AF0F-D9EDDE8BA2A5}"/>
              </a:ext>
            </a:extLst>
          </p:cNvPr>
          <p:cNvSpPr>
            <a:spLocks noGrp="1"/>
          </p:cNvSpPr>
          <p:nvPr>
            <p:ph type="sldNum" sz="quarter" idx="12"/>
          </p:nvPr>
        </p:nvSpPr>
        <p:spPr/>
        <p:txBody>
          <a:bodyPr/>
          <a:lstStyle/>
          <a:p>
            <a:pPr>
              <a:defRPr/>
            </a:pPr>
            <a:endParaRPr lang="en-GB" dirty="0"/>
          </a:p>
          <a:p>
            <a:pPr>
              <a:defRPr/>
            </a:pPr>
            <a:fld id="{FAE5D1B5-38FF-434F-A07A-9E7C4359A2E2}" type="slidenum">
              <a:rPr lang="en-GB" smtClean="0">
                <a:solidFill>
                  <a:srgbClr val="0000CC"/>
                </a:solidFill>
              </a:rPr>
              <a:pPr>
                <a:defRPr/>
              </a:pPr>
              <a:t>12</a:t>
            </a:fld>
            <a:endParaRPr lang="en-GB" dirty="0">
              <a:solidFill>
                <a:srgbClr val="0000CC"/>
              </a:solidFill>
            </a:endParaRPr>
          </a:p>
        </p:txBody>
      </p:sp>
    </p:spTree>
    <p:extLst>
      <p:ext uri="{BB962C8B-B14F-4D97-AF65-F5344CB8AC3E}">
        <p14:creationId xmlns:p14="http://schemas.microsoft.com/office/powerpoint/2010/main" val="259413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1F67-EEFA-4895-90AA-1B53D24DCE8D}"/>
              </a:ext>
            </a:extLst>
          </p:cNvPr>
          <p:cNvSpPr>
            <a:spLocks noGrp="1"/>
          </p:cNvSpPr>
          <p:nvPr>
            <p:ph type="title"/>
          </p:nvPr>
        </p:nvSpPr>
        <p:spPr/>
        <p:txBody>
          <a:bodyPr/>
          <a:lstStyle/>
          <a:p>
            <a:r>
              <a:rPr lang="en-US" dirty="0"/>
              <a:t>Hashing</a:t>
            </a:r>
            <a:endParaRPr lang="en-CA" dirty="0"/>
          </a:p>
        </p:txBody>
      </p:sp>
      <p:sp>
        <p:nvSpPr>
          <p:cNvPr id="3" name="Content Placeholder 2">
            <a:extLst>
              <a:ext uri="{FF2B5EF4-FFF2-40B4-BE49-F238E27FC236}">
                <a16:creationId xmlns:a16="http://schemas.microsoft.com/office/drawing/2014/main" id="{601A9FCD-69FB-44BD-995D-B89B3E29E3F0}"/>
              </a:ext>
            </a:extLst>
          </p:cNvPr>
          <p:cNvSpPr>
            <a:spLocks noGrp="1"/>
          </p:cNvSpPr>
          <p:nvPr>
            <p:ph idx="1"/>
          </p:nvPr>
        </p:nvSpPr>
        <p:spPr/>
        <p:txBody>
          <a:bodyPr>
            <a:normAutofit/>
          </a:bodyPr>
          <a:lstStyle/>
          <a:p>
            <a:r>
              <a:rPr lang="en-US" dirty="0"/>
              <a:t>The process for using hashing often works like this:</a:t>
            </a:r>
          </a:p>
          <a:p>
            <a:pPr lvl="1"/>
            <a:r>
              <a:rPr lang="en-US" dirty="0"/>
              <a:t>User supplies a plaintext string</a:t>
            </a:r>
          </a:p>
          <a:p>
            <a:pPr lvl="1"/>
            <a:r>
              <a:rPr lang="en-CA" dirty="0"/>
              <a:t>A unique string is generated, called a salt, and is used with the plaintext string</a:t>
            </a:r>
          </a:p>
          <a:p>
            <a:pPr lvl="1"/>
            <a:r>
              <a:rPr lang="en-CA" dirty="0"/>
              <a:t>The strings are then encrypted using an algorithm that doesn’t allow for </a:t>
            </a:r>
            <a:r>
              <a:rPr lang="en-CA" dirty="0" err="1"/>
              <a:t>unencryption</a:t>
            </a:r>
            <a:endParaRPr lang="en-CA" dirty="0"/>
          </a:p>
          <a:p>
            <a:pPr lvl="1"/>
            <a:r>
              <a:rPr lang="en-CA" dirty="0"/>
              <a:t>The hash and the salt are stored, often together, in some kind of tabular form.  Sometimes other support data (algorithm, cost) are also stored.</a:t>
            </a:r>
          </a:p>
        </p:txBody>
      </p:sp>
      <p:sp>
        <p:nvSpPr>
          <p:cNvPr id="4" name="Footer Placeholder 3">
            <a:extLst>
              <a:ext uri="{FF2B5EF4-FFF2-40B4-BE49-F238E27FC236}">
                <a16:creationId xmlns:a16="http://schemas.microsoft.com/office/drawing/2014/main" id="{8A8E4E1C-CBAD-4694-9B96-6974FC939263}"/>
              </a:ext>
            </a:extLst>
          </p:cNvPr>
          <p:cNvSpPr>
            <a:spLocks noGrp="1"/>
          </p:cNvSpPr>
          <p:nvPr>
            <p:ph type="ftr" sz="quarter" idx="11"/>
          </p:nvPr>
        </p:nvSpPr>
        <p:spPr/>
        <p:txBody>
          <a:bodyPr/>
          <a:lstStyle/>
          <a:p>
            <a:pPr>
              <a:defRPr/>
            </a:pPr>
            <a:endParaRPr lang="en-GB"/>
          </a:p>
          <a:p>
            <a:pPr>
              <a:defRPr/>
            </a:pPr>
            <a:endParaRPr lang="en-GB" dirty="0"/>
          </a:p>
        </p:txBody>
      </p:sp>
      <p:sp>
        <p:nvSpPr>
          <p:cNvPr id="5" name="Slide Number Placeholder 4">
            <a:extLst>
              <a:ext uri="{FF2B5EF4-FFF2-40B4-BE49-F238E27FC236}">
                <a16:creationId xmlns:a16="http://schemas.microsoft.com/office/drawing/2014/main" id="{960679E6-762E-4920-8F45-92A92F3EC74D}"/>
              </a:ext>
            </a:extLst>
          </p:cNvPr>
          <p:cNvSpPr>
            <a:spLocks noGrp="1"/>
          </p:cNvSpPr>
          <p:nvPr>
            <p:ph type="sldNum" sz="quarter" idx="12"/>
          </p:nvPr>
        </p:nvSpPr>
        <p:spPr/>
        <p:txBody>
          <a:bodyPr/>
          <a:lstStyle/>
          <a:p>
            <a:pPr>
              <a:defRPr/>
            </a:pPr>
            <a:endParaRPr lang="en-GB"/>
          </a:p>
          <a:p>
            <a:pPr>
              <a:defRPr/>
            </a:pPr>
            <a:fld id="{FAE5D1B5-38FF-434F-A07A-9E7C4359A2E2}" type="slidenum">
              <a:rPr lang="en-GB" smtClean="0">
                <a:solidFill>
                  <a:srgbClr val="0000CC"/>
                </a:solidFill>
              </a:rPr>
              <a:pPr>
                <a:defRPr/>
              </a:pPr>
              <a:t>13</a:t>
            </a:fld>
            <a:endParaRPr lang="en-GB">
              <a:solidFill>
                <a:srgbClr val="0000CC"/>
              </a:solidFill>
            </a:endParaRPr>
          </a:p>
        </p:txBody>
      </p:sp>
    </p:spTree>
    <p:extLst>
      <p:ext uri="{BB962C8B-B14F-4D97-AF65-F5344CB8AC3E}">
        <p14:creationId xmlns:p14="http://schemas.microsoft.com/office/powerpoint/2010/main" val="185438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p:txBody>
          <a:bodyPr/>
          <a:lstStyle/>
          <a:p>
            <a:pPr eaLnBrk="1" hangingPunct="1">
              <a:defRPr/>
            </a:pPr>
            <a:r>
              <a:rPr lang="en-US"/>
              <a:t>Transport Layer Security</a:t>
            </a:r>
          </a:p>
        </p:txBody>
      </p:sp>
      <p:sp>
        <p:nvSpPr>
          <p:cNvPr id="177155" name="Rectangle 3"/>
          <p:cNvSpPr>
            <a:spLocks noGrp="1" noChangeArrowheads="1"/>
          </p:cNvSpPr>
          <p:nvPr>
            <p:ph idx="1"/>
          </p:nvPr>
        </p:nvSpPr>
        <p:spPr>
          <a:xfrm>
            <a:off x="457200" y="1672208"/>
            <a:ext cx="8229600" cy="4925144"/>
          </a:xfrm>
        </p:spPr>
        <p:txBody>
          <a:bodyPr>
            <a:normAutofit/>
          </a:bodyPr>
          <a:lstStyle/>
          <a:p>
            <a:pPr marL="609600" indent="-609600" eaLnBrk="1" hangingPunct="1">
              <a:defRPr/>
            </a:pPr>
            <a:r>
              <a:rPr lang="en-US" dirty="0"/>
              <a:t>Formally known as Secure Socket Layer (SSL)</a:t>
            </a:r>
          </a:p>
          <a:p>
            <a:pPr marL="609600" indent="-609600" eaLnBrk="1" hangingPunct="1">
              <a:defRPr/>
            </a:pPr>
            <a:r>
              <a:rPr lang="en-US" dirty="0"/>
              <a:t>New standard for many web communications</a:t>
            </a:r>
          </a:p>
          <a:p>
            <a:pPr marL="609600" indent="-609600" eaLnBrk="1" hangingPunct="1">
              <a:defRPr/>
            </a:pPr>
            <a:r>
              <a:rPr lang="en-US" dirty="0"/>
              <a:t>Requires three phases:</a:t>
            </a:r>
          </a:p>
          <a:p>
            <a:pPr marL="990600" lvl="1" indent="-533400" eaLnBrk="1" hangingPunct="1">
              <a:buFont typeface="Wingdings" pitchFamily="2" charset="2"/>
              <a:buAutoNum type="arabicPeriod"/>
              <a:defRPr/>
            </a:pPr>
            <a:r>
              <a:rPr lang="en-US" dirty="0"/>
              <a:t>Peer negotiation for algorithm support</a:t>
            </a:r>
          </a:p>
          <a:p>
            <a:pPr marL="990600" lvl="1" indent="-533400" eaLnBrk="1" hangingPunct="1">
              <a:buFont typeface="Wingdings" pitchFamily="2" charset="2"/>
              <a:buAutoNum type="arabicPeriod"/>
              <a:defRPr/>
            </a:pPr>
            <a:r>
              <a:rPr lang="en-US" dirty="0"/>
              <a:t>Public key exchange and certificate-based authentication</a:t>
            </a:r>
          </a:p>
          <a:p>
            <a:pPr marL="990600" lvl="1" indent="-533400" eaLnBrk="1" hangingPunct="1">
              <a:buFont typeface="Wingdings" pitchFamily="2" charset="2"/>
              <a:buAutoNum type="arabicPeriod"/>
              <a:defRPr/>
            </a:pPr>
            <a:r>
              <a:rPr lang="en-US" dirty="0"/>
              <a:t>Symmetric cipher encryption</a:t>
            </a:r>
          </a:p>
        </p:txBody>
      </p:sp>
    </p:spTree>
    <p:extLst>
      <p:ext uri="{BB962C8B-B14F-4D97-AF65-F5344CB8AC3E}">
        <p14:creationId xmlns:p14="http://schemas.microsoft.com/office/powerpoint/2010/main" val="182507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p:txBody>
          <a:bodyPr/>
          <a:lstStyle/>
          <a:p>
            <a:pPr eaLnBrk="1" hangingPunct="1">
              <a:defRPr/>
            </a:pPr>
            <a:r>
              <a:rPr lang="en-US" sz="4000"/>
              <a:t>How TLS works (from Wikipedia)</a:t>
            </a:r>
          </a:p>
        </p:txBody>
      </p:sp>
      <p:sp>
        <p:nvSpPr>
          <p:cNvPr id="178179" name="Rectangle 3"/>
          <p:cNvSpPr>
            <a:spLocks noGrp="1" noChangeArrowheads="1"/>
          </p:cNvSpPr>
          <p:nvPr>
            <p:ph idx="1"/>
          </p:nvPr>
        </p:nvSpPr>
        <p:spPr/>
        <p:txBody>
          <a:bodyPr/>
          <a:lstStyle/>
          <a:p>
            <a:pPr eaLnBrk="1" hangingPunct="1">
              <a:lnSpc>
                <a:spcPct val="90000"/>
              </a:lnSpc>
              <a:defRPr/>
            </a:pPr>
            <a:r>
              <a:rPr lang="en-US" sz="2400"/>
              <a:t>A TLS client and server negotiate a stateful connection by using a handshaking procedure. During this handshake, the client and server agree on various parameters used to establish the connection's security.</a:t>
            </a:r>
          </a:p>
          <a:p>
            <a:pPr lvl="1" eaLnBrk="1" hangingPunct="1">
              <a:lnSpc>
                <a:spcPct val="90000"/>
              </a:lnSpc>
              <a:defRPr/>
            </a:pPr>
            <a:r>
              <a:rPr lang="en-US" sz="2000"/>
              <a:t>The handshake begins when a client connects to a TLS-enabled server requesting a secure connection, and presents a list of supported ciphers and hash functions.</a:t>
            </a:r>
          </a:p>
          <a:p>
            <a:pPr lvl="1" eaLnBrk="1" hangingPunct="1">
              <a:lnSpc>
                <a:spcPct val="90000"/>
              </a:lnSpc>
              <a:defRPr/>
            </a:pPr>
            <a:r>
              <a:rPr lang="en-US" sz="2000"/>
              <a:t>From this list, the server picks the strongest cipher and hash function that it also supports and notifies the client of the decision.</a:t>
            </a:r>
          </a:p>
          <a:p>
            <a:pPr lvl="1" eaLnBrk="1" hangingPunct="1">
              <a:lnSpc>
                <a:spcPct val="90000"/>
              </a:lnSpc>
              <a:defRPr/>
            </a:pPr>
            <a:r>
              <a:rPr lang="en-US" sz="2000"/>
              <a:t>The server sends back its identification in the form of a digital certificate. The certificate usually contains the server name, the trusted certificate authority (CA), and the server's public encryption key.</a:t>
            </a:r>
          </a:p>
        </p:txBody>
      </p:sp>
    </p:spTree>
    <p:extLst>
      <p:ext uri="{BB962C8B-B14F-4D97-AF65-F5344CB8AC3E}">
        <p14:creationId xmlns:p14="http://schemas.microsoft.com/office/powerpoint/2010/main" val="335455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p:txBody>
          <a:bodyPr/>
          <a:lstStyle/>
          <a:p>
            <a:pPr eaLnBrk="1" hangingPunct="1">
              <a:defRPr/>
            </a:pPr>
            <a:r>
              <a:rPr lang="en-US" sz="4000"/>
              <a:t>How TLS works (from Wikipedia)</a:t>
            </a:r>
          </a:p>
        </p:txBody>
      </p:sp>
      <p:sp>
        <p:nvSpPr>
          <p:cNvPr id="179203" name="Rectangle 3"/>
          <p:cNvSpPr>
            <a:spLocks noGrp="1" noChangeArrowheads="1"/>
          </p:cNvSpPr>
          <p:nvPr>
            <p:ph idx="1"/>
          </p:nvPr>
        </p:nvSpPr>
        <p:spPr/>
        <p:txBody>
          <a:bodyPr>
            <a:normAutofit/>
          </a:bodyPr>
          <a:lstStyle/>
          <a:p>
            <a:pPr eaLnBrk="1" hangingPunct="1">
              <a:defRPr/>
            </a:pPr>
            <a:r>
              <a:rPr lang="en-US" sz="2800"/>
              <a:t>The client may contact the server that issued the certificate (the trusted CA as above) and confirm that the certificate is authentic before proceeding.</a:t>
            </a:r>
          </a:p>
          <a:p>
            <a:pPr lvl="1" eaLnBrk="1" hangingPunct="1">
              <a:defRPr/>
            </a:pPr>
            <a:r>
              <a:rPr lang="en-US" sz="2400"/>
              <a:t>In order to generate the session keys used for the secure connection, the client encrypts a random number with the server's public key, and sends the result to the server. Only the server can decrypt it (with its private key): this is the one fact that makes the keys hidden from third parties, since only the server and the client have access to this data.</a:t>
            </a:r>
          </a:p>
          <a:p>
            <a:pPr lvl="1" eaLnBrk="1" hangingPunct="1">
              <a:defRPr/>
            </a:pPr>
            <a:r>
              <a:rPr lang="en-US" sz="2400"/>
              <a:t>Both parties generate key material for encryption and decryption.</a:t>
            </a:r>
          </a:p>
        </p:txBody>
      </p:sp>
    </p:spTree>
    <p:extLst>
      <p:ext uri="{BB962C8B-B14F-4D97-AF65-F5344CB8AC3E}">
        <p14:creationId xmlns:p14="http://schemas.microsoft.com/office/powerpoint/2010/main" val="325475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p:txBody>
          <a:bodyPr/>
          <a:lstStyle/>
          <a:p>
            <a:pPr eaLnBrk="1" hangingPunct="1">
              <a:defRPr/>
            </a:pPr>
            <a:r>
              <a:rPr lang="en-US" sz="4000"/>
              <a:t>How TLS works (from Wikipedia)</a:t>
            </a:r>
          </a:p>
        </p:txBody>
      </p:sp>
      <p:sp>
        <p:nvSpPr>
          <p:cNvPr id="180227" name="Rectangle 3"/>
          <p:cNvSpPr>
            <a:spLocks noGrp="1" noChangeArrowheads="1"/>
          </p:cNvSpPr>
          <p:nvPr>
            <p:ph idx="1"/>
          </p:nvPr>
        </p:nvSpPr>
        <p:spPr/>
        <p:txBody>
          <a:bodyPr/>
          <a:lstStyle/>
          <a:p>
            <a:pPr eaLnBrk="1" hangingPunct="1">
              <a:lnSpc>
                <a:spcPct val="90000"/>
              </a:lnSpc>
              <a:defRPr/>
            </a:pPr>
            <a:r>
              <a:rPr lang="en-US" dirty="0"/>
              <a:t>This concludes the handshake and begins the secured connection, which is encrypted and decrypted with the key material until the connection closes.</a:t>
            </a:r>
          </a:p>
          <a:p>
            <a:pPr eaLnBrk="1" hangingPunct="1">
              <a:lnSpc>
                <a:spcPct val="90000"/>
              </a:lnSpc>
              <a:defRPr/>
            </a:pPr>
            <a:r>
              <a:rPr lang="en-US" dirty="0"/>
              <a:t>If any one of the above steps fails, the TLS handshake fails, and the connection is not created.</a:t>
            </a:r>
          </a:p>
          <a:p>
            <a:pPr eaLnBrk="1" hangingPunct="1">
              <a:lnSpc>
                <a:spcPct val="90000"/>
              </a:lnSpc>
              <a:defRPr/>
            </a:pPr>
            <a:r>
              <a:rPr lang="en-US" dirty="0">
                <a:hlinkClick r:id="rId2"/>
              </a:rPr>
              <a:t>http://en.wikipedia.org/wiki/Secure_Socket_Layer</a:t>
            </a:r>
            <a:r>
              <a:rPr lang="en-US" dirty="0"/>
              <a:t> </a:t>
            </a:r>
          </a:p>
        </p:txBody>
      </p:sp>
    </p:spTree>
    <p:extLst>
      <p:ext uri="{BB962C8B-B14F-4D97-AF65-F5344CB8AC3E}">
        <p14:creationId xmlns:p14="http://schemas.microsoft.com/office/powerpoint/2010/main" val="16863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TLS Works</a:t>
            </a:r>
          </a:p>
        </p:txBody>
      </p:sp>
      <p:sp>
        <p:nvSpPr>
          <p:cNvPr id="3" name="Content Placeholder 2"/>
          <p:cNvSpPr>
            <a:spLocks noGrp="1"/>
          </p:cNvSpPr>
          <p:nvPr>
            <p:ph idx="1"/>
          </p:nvPr>
        </p:nvSpPr>
        <p:spPr/>
        <p:txBody>
          <a:bodyPr/>
          <a:lstStyle/>
          <a:p>
            <a:pPr>
              <a:defRPr/>
            </a:pPr>
            <a:endParaRPr lang="en-US"/>
          </a:p>
        </p:txBody>
      </p:sp>
      <p:pic>
        <p:nvPicPr>
          <p:cNvPr id="18436" name="Picture 2" descr="http://www.epowhost.com/images/img_ssl_how_it_works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4825"/>
            <a:ext cx="7105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22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pPr eaLnBrk="1" hangingPunct="1">
              <a:defRPr/>
            </a:pPr>
            <a:r>
              <a:rPr lang="en-US"/>
              <a:t>Traffic Analysis</a:t>
            </a:r>
          </a:p>
        </p:txBody>
      </p:sp>
      <p:sp>
        <p:nvSpPr>
          <p:cNvPr id="172035" name="Rectangle 3"/>
          <p:cNvSpPr>
            <a:spLocks noGrp="1" noChangeArrowheads="1"/>
          </p:cNvSpPr>
          <p:nvPr>
            <p:ph idx="1"/>
          </p:nvPr>
        </p:nvSpPr>
        <p:spPr>
          <a:xfrm>
            <a:off x="457200" y="1600200"/>
            <a:ext cx="8382000" cy="4525963"/>
          </a:xfrm>
        </p:spPr>
        <p:txBody>
          <a:bodyPr>
            <a:normAutofit/>
          </a:bodyPr>
          <a:lstStyle/>
          <a:p>
            <a:pPr eaLnBrk="1" hangingPunct="1">
              <a:lnSpc>
                <a:spcPct val="90000"/>
              </a:lnSpc>
              <a:defRPr/>
            </a:pPr>
            <a:r>
              <a:rPr lang="en-US" dirty="0"/>
              <a:t>Process of intercepting and examining messages to deduce information from patterns, specifically encrypted messages that cannot be decrypted.</a:t>
            </a:r>
          </a:p>
          <a:p>
            <a:pPr eaLnBrk="1" hangingPunct="1">
              <a:lnSpc>
                <a:spcPct val="90000"/>
              </a:lnSpc>
              <a:defRPr/>
            </a:pPr>
            <a:r>
              <a:rPr lang="en-US" dirty="0"/>
              <a:t>The more messages observed, intercepted, and/or stored, the greater the greater the likelihood of determining patterns from the traffic</a:t>
            </a:r>
          </a:p>
          <a:p>
            <a:pPr eaLnBrk="1" hangingPunct="1">
              <a:lnSpc>
                <a:spcPct val="90000"/>
              </a:lnSpc>
              <a:defRPr/>
            </a:pPr>
            <a:r>
              <a:rPr lang="en-US" dirty="0"/>
              <a:t>An example would be watching SSH traffic during login (Wikipedia)</a:t>
            </a:r>
          </a:p>
          <a:p>
            <a:pPr eaLnBrk="1" hangingPunct="1">
              <a:lnSpc>
                <a:spcPct val="90000"/>
              </a:lnSpc>
              <a:defRPr/>
            </a:pPr>
            <a:r>
              <a:rPr lang="en-US" dirty="0"/>
              <a:t>Man in the middle attacks – vulnerability for SSL</a:t>
            </a:r>
          </a:p>
        </p:txBody>
      </p:sp>
    </p:spTree>
    <p:extLst>
      <p:ext uri="{BB962C8B-B14F-4D97-AF65-F5344CB8AC3E}">
        <p14:creationId xmlns:p14="http://schemas.microsoft.com/office/powerpoint/2010/main" val="10425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594360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Rectangle 2"/>
          <p:cNvSpPr>
            <a:spLocks noGrp="1" noRot="1" noChangeArrowheads="1"/>
          </p:cNvSpPr>
          <p:nvPr>
            <p:ph type="title"/>
          </p:nvPr>
        </p:nvSpPr>
        <p:spPr/>
        <p:txBody>
          <a:bodyPr/>
          <a:lstStyle/>
          <a:p>
            <a:pPr eaLnBrk="1" hangingPunct="1">
              <a:defRPr/>
            </a:pPr>
            <a:r>
              <a:rPr lang="en-US"/>
              <a:t>Cryptology</a:t>
            </a:r>
          </a:p>
        </p:txBody>
      </p:sp>
      <p:sp>
        <p:nvSpPr>
          <p:cNvPr id="164867" name="Rectangle 3"/>
          <p:cNvSpPr>
            <a:spLocks noGrp="1" noChangeArrowheads="1"/>
          </p:cNvSpPr>
          <p:nvPr>
            <p:ph idx="1"/>
          </p:nvPr>
        </p:nvSpPr>
        <p:spPr>
          <a:xfrm>
            <a:off x="457200" y="1219200"/>
            <a:ext cx="8229600" cy="2590800"/>
          </a:xfrm>
        </p:spPr>
        <p:txBody>
          <a:bodyPr>
            <a:normAutofit/>
          </a:bodyPr>
          <a:lstStyle/>
          <a:p>
            <a:pPr eaLnBrk="1" hangingPunct="1">
              <a:defRPr/>
            </a:pPr>
            <a:r>
              <a:rPr lang="en-US"/>
              <a:t>Origin of encryption</a:t>
            </a:r>
          </a:p>
          <a:p>
            <a:pPr eaLnBrk="1" hangingPunct="1">
              <a:defRPr/>
            </a:pPr>
            <a:r>
              <a:rPr lang="en-US"/>
              <a:t>First instances believed to be Scytale (Wikipedia)</a:t>
            </a:r>
          </a:p>
          <a:p>
            <a:pPr lvl="1" eaLnBrk="1" hangingPunct="1">
              <a:defRPr/>
            </a:pPr>
            <a:r>
              <a:rPr lang="en-US"/>
              <a:t>Wrap strip of paper (or maybe hide) around a stick, and write message along stick length.  When paper is unraveled, the message becomes illegible.</a:t>
            </a:r>
          </a:p>
          <a:p>
            <a:pPr eaLnBrk="1" hangingPunct="1">
              <a:defRPr/>
            </a:pPr>
            <a:endParaRPr lang="en-US"/>
          </a:p>
        </p:txBody>
      </p:sp>
    </p:spTree>
    <p:extLst>
      <p:ext uri="{BB962C8B-B14F-4D97-AF65-F5344CB8AC3E}">
        <p14:creationId xmlns:p14="http://schemas.microsoft.com/office/powerpoint/2010/main" val="415724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pPr eaLnBrk="1" hangingPunct="1">
              <a:defRPr/>
            </a:pPr>
            <a:r>
              <a:rPr lang="en-US"/>
              <a:t>Uses</a:t>
            </a:r>
          </a:p>
        </p:txBody>
      </p:sp>
      <p:sp>
        <p:nvSpPr>
          <p:cNvPr id="171011" name="Rectangle 3"/>
          <p:cNvSpPr>
            <a:spLocks noGrp="1" noChangeArrowheads="1"/>
          </p:cNvSpPr>
          <p:nvPr>
            <p:ph idx="1"/>
          </p:nvPr>
        </p:nvSpPr>
        <p:spPr/>
        <p:txBody>
          <a:bodyPr/>
          <a:lstStyle/>
          <a:p>
            <a:pPr eaLnBrk="1" hangingPunct="1">
              <a:defRPr/>
            </a:pPr>
            <a:r>
              <a:rPr lang="en-US"/>
              <a:t>Storage, network traffic, mobile phones, wireless devices, Bluetooth, ATMs, and DRM.</a:t>
            </a:r>
          </a:p>
          <a:p>
            <a:pPr eaLnBrk="1" hangingPunct="1">
              <a:defRPr/>
            </a:pPr>
            <a:r>
              <a:rPr lang="en-US"/>
              <a:t>Encryption of intellectual property in otherwise visible code (HTML, ASP, PHP)</a:t>
            </a:r>
          </a:p>
          <a:p>
            <a:pPr eaLnBrk="1" hangingPunct="1">
              <a:defRPr/>
            </a:pPr>
            <a:endParaRPr lang="en-US"/>
          </a:p>
          <a:p>
            <a:pPr eaLnBrk="1" hangingPunct="1">
              <a:defRPr/>
            </a:pPr>
            <a:endParaRPr lang="en-US"/>
          </a:p>
        </p:txBody>
      </p:sp>
    </p:spTree>
    <p:extLst>
      <p:ext uri="{BB962C8B-B14F-4D97-AF65-F5344CB8AC3E}">
        <p14:creationId xmlns:p14="http://schemas.microsoft.com/office/powerpoint/2010/main" val="219016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p:txBody>
          <a:bodyPr/>
          <a:lstStyle/>
          <a:p>
            <a:pPr eaLnBrk="1" hangingPunct="1">
              <a:defRPr/>
            </a:pPr>
            <a:r>
              <a:rPr lang="en-US"/>
              <a:t>Zend Guard (Encoder)</a:t>
            </a:r>
          </a:p>
        </p:txBody>
      </p:sp>
      <p:sp>
        <p:nvSpPr>
          <p:cNvPr id="165891" name="Rectangle 3"/>
          <p:cNvSpPr>
            <a:spLocks noGrp="1" noChangeArrowheads="1"/>
          </p:cNvSpPr>
          <p:nvPr>
            <p:ph idx="1"/>
          </p:nvPr>
        </p:nvSpPr>
        <p:spPr/>
        <p:txBody>
          <a:bodyPr>
            <a:normAutofit/>
          </a:bodyPr>
          <a:lstStyle/>
          <a:p>
            <a:pPr>
              <a:defRPr/>
            </a:pPr>
            <a:r>
              <a:rPr lang="en-US" dirty="0">
                <a:hlinkClick r:id="rId2"/>
              </a:rPr>
              <a:t>https://www.zend.com/en/products/zend-guard</a:t>
            </a:r>
            <a:br>
              <a:rPr lang="en-US" dirty="0"/>
            </a:br>
            <a:endParaRPr lang="en-US" dirty="0"/>
          </a:p>
          <a:p>
            <a:pPr eaLnBrk="1" hangingPunct="1">
              <a:defRPr/>
            </a:pPr>
            <a:r>
              <a:rPr lang="en-US" dirty="0"/>
              <a:t>Enables code protection via saving code in the closed “</a:t>
            </a:r>
            <a:r>
              <a:rPr lang="en-US" dirty="0" err="1"/>
              <a:t>Zend</a:t>
            </a:r>
            <a:r>
              <a:rPr lang="en-US" dirty="0"/>
              <a:t> Intermediate Code” format</a:t>
            </a:r>
          </a:p>
          <a:p>
            <a:pPr lvl="1" eaLnBrk="1" hangingPunct="1">
              <a:defRPr/>
            </a:pPr>
            <a:r>
              <a:rPr lang="en-US" dirty="0"/>
              <a:t>Requires components installed on server</a:t>
            </a:r>
          </a:p>
          <a:p>
            <a:pPr lvl="1" eaLnBrk="1" hangingPunct="1">
              <a:defRPr/>
            </a:pPr>
            <a:r>
              <a:rPr lang="en-US" dirty="0"/>
              <a:t>Requires PHP 4.2.x up to 5.0.x</a:t>
            </a:r>
          </a:p>
          <a:p>
            <a:pPr eaLnBrk="1" hangingPunct="1">
              <a:defRPr/>
            </a:pPr>
            <a:r>
              <a:rPr lang="en-US" dirty="0"/>
              <a:t>Other uses, including timed license and other license limitations.</a:t>
            </a:r>
          </a:p>
        </p:txBody>
      </p:sp>
    </p:spTree>
    <p:extLst>
      <p:ext uri="{BB962C8B-B14F-4D97-AF65-F5344CB8AC3E}">
        <p14:creationId xmlns:p14="http://schemas.microsoft.com/office/powerpoint/2010/main" val="95143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rrowheads="1"/>
          </p:cNvSpPr>
          <p:nvPr>
            <p:ph type="title"/>
          </p:nvPr>
        </p:nvSpPr>
        <p:spPr/>
        <p:txBody>
          <a:bodyPr/>
          <a:lstStyle/>
          <a:p>
            <a:pPr eaLnBrk="1" hangingPunct="1">
              <a:defRPr/>
            </a:pPr>
            <a:r>
              <a:rPr lang="en-US"/>
              <a:t>HTML Guardian</a:t>
            </a:r>
          </a:p>
        </p:txBody>
      </p:sp>
      <p:sp>
        <p:nvSpPr>
          <p:cNvPr id="166915" name="Rectangle 3"/>
          <p:cNvSpPr>
            <a:spLocks noGrp="1" noChangeArrowheads="1"/>
          </p:cNvSpPr>
          <p:nvPr>
            <p:ph idx="1"/>
          </p:nvPr>
        </p:nvSpPr>
        <p:spPr/>
        <p:txBody>
          <a:bodyPr/>
          <a:lstStyle/>
          <a:p>
            <a:pPr eaLnBrk="1" hangingPunct="1">
              <a:defRPr/>
            </a:pPr>
            <a:r>
              <a:rPr lang="en-US" dirty="0">
                <a:hlinkClick r:id="rId2"/>
              </a:rPr>
              <a:t>http://www.protware.com/</a:t>
            </a:r>
            <a:endParaRPr lang="en-US" dirty="0"/>
          </a:p>
          <a:p>
            <a:pPr eaLnBrk="1" hangingPunct="1">
              <a:defRPr/>
            </a:pPr>
            <a:endParaRPr lang="en-US" dirty="0"/>
          </a:p>
          <a:p>
            <a:pPr eaLnBrk="1" hangingPunct="1">
              <a:defRPr/>
            </a:pPr>
            <a:r>
              <a:rPr lang="en-US" dirty="0"/>
              <a:t>Tools to protect HTML, JavaScript, PHP, ASP code.</a:t>
            </a:r>
          </a:p>
        </p:txBody>
      </p:sp>
    </p:spTree>
    <p:extLst>
      <p:ext uri="{BB962C8B-B14F-4D97-AF65-F5344CB8AC3E}">
        <p14:creationId xmlns:p14="http://schemas.microsoft.com/office/powerpoint/2010/main" val="11916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p:txBody>
          <a:bodyPr/>
          <a:lstStyle/>
          <a:p>
            <a:pPr eaLnBrk="1" hangingPunct="1">
              <a:defRPr/>
            </a:pPr>
            <a:r>
              <a:rPr lang="en-US"/>
              <a:t>Types of Encryption</a:t>
            </a:r>
          </a:p>
        </p:txBody>
      </p:sp>
      <p:sp>
        <p:nvSpPr>
          <p:cNvPr id="167939" name="Rectangle 3"/>
          <p:cNvSpPr>
            <a:spLocks noGrp="1" noChangeArrowheads="1"/>
          </p:cNvSpPr>
          <p:nvPr>
            <p:ph idx="1"/>
          </p:nvPr>
        </p:nvSpPr>
        <p:spPr/>
        <p:txBody>
          <a:bodyPr>
            <a:normAutofit/>
          </a:bodyPr>
          <a:lstStyle/>
          <a:p>
            <a:pPr eaLnBrk="1" hangingPunct="1">
              <a:defRPr/>
            </a:pPr>
            <a:r>
              <a:rPr lang="en-US" sz="2800"/>
              <a:t>Classic ciphers, including substitution and transposition</a:t>
            </a:r>
          </a:p>
          <a:p>
            <a:pPr eaLnBrk="1" hangingPunct="1">
              <a:defRPr/>
            </a:pPr>
            <a:r>
              <a:rPr lang="en-US" sz="2800"/>
              <a:t>Good dog: PLLX XLP </a:t>
            </a:r>
          </a:p>
          <a:p>
            <a:pPr lvl="1" eaLnBrk="1" hangingPunct="1">
              <a:defRPr/>
            </a:pPr>
            <a:r>
              <a:rPr lang="en-US" sz="2400"/>
              <a:t>L for o, p for g, x for d</a:t>
            </a:r>
          </a:p>
          <a:p>
            <a:pPr eaLnBrk="1" hangingPunct="1">
              <a:defRPr/>
            </a:pPr>
            <a:r>
              <a:rPr lang="en-US" sz="2800"/>
              <a:t>Good dog: dgogdoo - transpose letters</a:t>
            </a:r>
          </a:p>
          <a:p>
            <a:pPr eaLnBrk="1" hangingPunct="1">
              <a:defRPr/>
            </a:pPr>
            <a:r>
              <a:rPr lang="en-US" sz="2800"/>
              <a:t>Polyalphabetic, uses a substitution cipher, but with multiple instances of the alphabet.  One example is the tabula recta; a table of the alphabet with each row off-set by one letter (Wikipedia)</a:t>
            </a:r>
          </a:p>
        </p:txBody>
      </p:sp>
    </p:spTree>
    <p:extLst>
      <p:ext uri="{BB962C8B-B14F-4D97-AF65-F5344CB8AC3E}">
        <p14:creationId xmlns:p14="http://schemas.microsoft.com/office/powerpoint/2010/main" val="40300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2" descr="http://upload.wikimedia.org/wikipedia/commons/thumb/9/9a/Vigen%C3%A8re_square_shading.svg/600px-Vigen%C3%A8re_square_shad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715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07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rrowheads="1"/>
          </p:cNvSpPr>
          <p:nvPr>
            <p:ph type="title"/>
          </p:nvPr>
        </p:nvSpPr>
        <p:spPr/>
        <p:txBody>
          <a:bodyPr/>
          <a:lstStyle/>
          <a:p>
            <a:pPr eaLnBrk="1" hangingPunct="1">
              <a:defRPr/>
            </a:pPr>
            <a:r>
              <a:rPr lang="en-US"/>
              <a:t>Types of Encryption</a:t>
            </a:r>
          </a:p>
        </p:txBody>
      </p:sp>
      <p:sp>
        <p:nvSpPr>
          <p:cNvPr id="168963" name="Rectangle 3"/>
          <p:cNvSpPr>
            <a:spLocks noGrp="1" noChangeArrowheads="1"/>
          </p:cNvSpPr>
          <p:nvPr>
            <p:ph idx="1"/>
          </p:nvPr>
        </p:nvSpPr>
        <p:spPr/>
        <p:txBody>
          <a:bodyPr>
            <a:normAutofit/>
          </a:bodyPr>
          <a:lstStyle/>
          <a:p>
            <a:pPr eaLnBrk="1" hangingPunct="1">
              <a:lnSpc>
                <a:spcPct val="90000"/>
              </a:lnSpc>
              <a:defRPr/>
            </a:pPr>
            <a:r>
              <a:rPr lang="en-US"/>
              <a:t>Mechanical encryption - early 20th century encryption and decryption using machines that would transpose, use polyaphabetic substitution, and possibly other substitutions, using rotor disks and plug board wires.  Changing the disks and wires changed ciphers.</a:t>
            </a:r>
          </a:p>
          <a:p>
            <a:pPr eaLnBrk="1" hangingPunct="1">
              <a:lnSpc>
                <a:spcPct val="90000"/>
              </a:lnSpc>
              <a:defRPr/>
            </a:pPr>
            <a:r>
              <a:rPr lang="en-US"/>
              <a:t>Modern encryption can be divided into two types - symmetric key algorithms and asymmetric key algorithms.</a:t>
            </a:r>
          </a:p>
        </p:txBody>
      </p:sp>
    </p:spTree>
    <p:extLst>
      <p:ext uri="{BB962C8B-B14F-4D97-AF65-F5344CB8AC3E}">
        <p14:creationId xmlns:p14="http://schemas.microsoft.com/office/powerpoint/2010/main" val="144512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p:txBody>
          <a:bodyPr/>
          <a:lstStyle/>
          <a:p>
            <a:pPr eaLnBrk="1" hangingPunct="1">
              <a:defRPr/>
            </a:pPr>
            <a:r>
              <a:rPr lang="en-US"/>
              <a:t>Keys</a:t>
            </a:r>
          </a:p>
        </p:txBody>
      </p:sp>
      <p:sp>
        <p:nvSpPr>
          <p:cNvPr id="181251" name="Rectangle 3"/>
          <p:cNvSpPr>
            <a:spLocks noGrp="1" noChangeArrowheads="1"/>
          </p:cNvSpPr>
          <p:nvPr>
            <p:ph idx="1"/>
          </p:nvPr>
        </p:nvSpPr>
        <p:spPr/>
        <p:txBody>
          <a:bodyPr/>
          <a:lstStyle/>
          <a:p>
            <a:pPr eaLnBrk="1" hangingPunct="1">
              <a:lnSpc>
                <a:spcPct val="90000"/>
              </a:lnSpc>
              <a:defRPr/>
            </a:pPr>
            <a:r>
              <a:rPr lang="en-US" dirty="0"/>
              <a:t>In cryptology, a key is a piece of information that controls the operation of the cryptographic process (algorithm)</a:t>
            </a:r>
          </a:p>
          <a:p>
            <a:pPr eaLnBrk="1" hangingPunct="1">
              <a:lnSpc>
                <a:spcPct val="90000"/>
              </a:lnSpc>
              <a:defRPr/>
            </a:pPr>
            <a:r>
              <a:rPr lang="en-US" dirty="0"/>
              <a:t>Specifically translates plaintext to </a:t>
            </a:r>
            <a:r>
              <a:rPr lang="en-US" dirty="0" err="1"/>
              <a:t>ciphertext</a:t>
            </a:r>
            <a:r>
              <a:rPr lang="en-US" dirty="0"/>
              <a:t>, or vice versa</a:t>
            </a:r>
          </a:p>
          <a:p>
            <a:pPr eaLnBrk="1" hangingPunct="1">
              <a:lnSpc>
                <a:spcPct val="90000"/>
              </a:lnSpc>
              <a:defRPr/>
            </a:pPr>
            <a:r>
              <a:rPr lang="en-US" dirty="0"/>
              <a:t>Come in different sizes, although 256 bit keys are considered very strong</a:t>
            </a:r>
          </a:p>
          <a:p>
            <a:pPr eaLnBrk="1" hangingPunct="1">
              <a:lnSpc>
                <a:spcPct val="90000"/>
              </a:lnSpc>
              <a:defRPr/>
            </a:pPr>
            <a:r>
              <a:rPr lang="en-US" dirty="0"/>
              <a:t>Can also be used in digital signatures and message authentication codes</a:t>
            </a:r>
          </a:p>
          <a:p>
            <a:pPr eaLnBrk="1" hangingPunct="1">
              <a:lnSpc>
                <a:spcPct val="90000"/>
              </a:lnSpc>
              <a:defRPr/>
            </a:pPr>
            <a:endParaRPr lang="en-US" dirty="0"/>
          </a:p>
        </p:txBody>
      </p:sp>
    </p:spTree>
    <p:extLst>
      <p:ext uri="{BB962C8B-B14F-4D97-AF65-F5344CB8AC3E}">
        <p14:creationId xmlns:p14="http://schemas.microsoft.com/office/powerpoint/2010/main" val="192171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p:txBody>
          <a:bodyPr/>
          <a:lstStyle/>
          <a:p>
            <a:pPr eaLnBrk="1" hangingPunct="1">
              <a:defRPr/>
            </a:pPr>
            <a:r>
              <a:rPr lang="en-US"/>
              <a:t>Symmetric Key Algorithm</a:t>
            </a:r>
          </a:p>
        </p:txBody>
      </p:sp>
      <p:sp>
        <p:nvSpPr>
          <p:cNvPr id="176131" name="Rectangle 3"/>
          <p:cNvSpPr>
            <a:spLocks noGrp="1" noChangeArrowheads="1"/>
          </p:cNvSpPr>
          <p:nvPr>
            <p:ph idx="1"/>
          </p:nvPr>
        </p:nvSpPr>
        <p:spPr/>
        <p:txBody>
          <a:bodyPr>
            <a:normAutofit/>
          </a:bodyPr>
          <a:lstStyle/>
          <a:p>
            <a:pPr eaLnBrk="1" hangingPunct="1">
              <a:defRPr/>
            </a:pPr>
            <a:r>
              <a:rPr lang="en-US"/>
              <a:t>Sender and receiver have a shared key, often identical key.  Key should be kept secret</a:t>
            </a:r>
          </a:p>
          <a:p>
            <a:pPr eaLnBrk="1" hangingPunct="1">
              <a:defRPr/>
            </a:pPr>
            <a:r>
              <a:rPr lang="en-US"/>
              <a:t>Other terms for symmetric-key encryption are secret-key, single-key, one-key and eventually private-key encryption</a:t>
            </a:r>
          </a:p>
          <a:p>
            <a:pPr lvl="1" eaLnBrk="1" hangingPunct="1">
              <a:defRPr/>
            </a:pPr>
            <a:r>
              <a:rPr lang="en-US"/>
              <a:t>The term private-key encryption, when discussing symmetric keys, can be confused with private key/public key cryptography in asymmetric key algorithms, and should be avoided</a:t>
            </a:r>
          </a:p>
        </p:txBody>
      </p:sp>
    </p:spTree>
    <p:extLst>
      <p:ext uri="{BB962C8B-B14F-4D97-AF65-F5344CB8AC3E}">
        <p14:creationId xmlns:p14="http://schemas.microsoft.com/office/powerpoint/2010/main" val="204232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a:lstStyle/>
          <a:p>
            <a:pPr eaLnBrk="1" hangingPunct="1">
              <a:defRPr/>
            </a:pPr>
            <a:r>
              <a:rPr lang="en-US"/>
              <a:t>Data Encryption Standard</a:t>
            </a:r>
          </a:p>
        </p:txBody>
      </p:sp>
      <p:sp>
        <p:nvSpPr>
          <p:cNvPr id="169987" name="Rectangle 3"/>
          <p:cNvSpPr>
            <a:spLocks noGrp="1" noChangeArrowheads="1"/>
          </p:cNvSpPr>
          <p:nvPr>
            <p:ph idx="1"/>
          </p:nvPr>
        </p:nvSpPr>
        <p:spPr/>
        <p:txBody>
          <a:bodyPr/>
          <a:lstStyle/>
          <a:p>
            <a:pPr eaLnBrk="1" hangingPunct="1">
              <a:defRPr/>
            </a:pPr>
            <a:r>
              <a:rPr lang="en-US"/>
              <a:t>DES was the standard for data encryption in the US</a:t>
            </a:r>
          </a:p>
          <a:p>
            <a:pPr lvl="1" eaLnBrk="1" hangingPunct="1">
              <a:defRPr/>
            </a:pPr>
            <a:r>
              <a:rPr lang="en-US"/>
              <a:t>In 1976, US government selected DES believing it was too complex to be cracked.  Early estimates indicated a $20M computer would be needed to crack</a:t>
            </a:r>
          </a:p>
          <a:p>
            <a:pPr lvl="1" eaLnBrk="1" hangingPunct="1">
              <a:defRPr/>
            </a:pPr>
            <a:r>
              <a:rPr lang="en-US"/>
              <a:t>Uses a 56 bit key to encrypt the data (64 bit block with 8 bits for parity)</a:t>
            </a:r>
          </a:p>
          <a:p>
            <a:pPr eaLnBrk="1" hangingPunct="1">
              <a:defRPr/>
            </a:pPr>
            <a:endParaRPr lang="en-US"/>
          </a:p>
        </p:txBody>
      </p:sp>
    </p:spTree>
    <p:extLst>
      <p:ext uri="{BB962C8B-B14F-4D97-AF65-F5344CB8AC3E}">
        <p14:creationId xmlns:p14="http://schemas.microsoft.com/office/powerpoint/2010/main" val="85742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pPr eaLnBrk="1" hangingPunct="1">
              <a:defRPr/>
            </a:pPr>
            <a:r>
              <a:rPr lang="en-US"/>
              <a:t>Triple DES</a:t>
            </a:r>
          </a:p>
        </p:txBody>
      </p:sp>
      <p:sp>
        <p:nvSpPr>
          <p:cNvPr id="173059" name="Rectangle 3"/>
          <p:cNvSpPr>
            <a:spLocks noGrp="1" noChangeArrowheads="1"/>
          </p:cNvSpPr>
          <p:nvPr>
            <p:ph idx="1"/>
          </p:nvPr>
        </p:nvSpPr>
        <p:spPr/>
        <p:txBody>
          <a:bodyPr>
            <a:normAutofit/>
          </a:bodyPr>
          <a:lstStyle/>
          <a:p>
            <a:pPr eaLnBrk="1" hangingPunct="1">
              <a:defRPr/>
            </a:pPr>
            <a:r>
              <a:rPr lang="en-US"/>
              <a:t>TDES or 3DES replaced DES, given its susceptibility to hacking</a:t>
            </a:r>
          </a:p>
          <a:p>
            <a:pPr eaLnBrk="1" hangingPunct="1">
              <a:defRPr/>
            </a:pPr>
            <a:r>
              <a:rPr lang="en-US"/>
              <a:t>Has key size 3 times DES, with parity, allowing for 192 bit theoretical key size. </a:t>
            </a:r>
          </a:p>
          <a:p>
            <a:pPr lvl="1" eaLnBrk="1" hangingPunct="1">
              <a:defRPr/>
            </a:pPr>
            <a:r>
              <a:rPr lang="en-US"/>
              <a:t>3DES is susceptible to Man in the Middle attack, limiting its overall real world key size to 112 bits</a:t>
            </a:r>
          </a:p>
          <a:p>
            <a:pPr eaLnBrk="1" hangingPunct="1">
              <a:defRPr/>
            </a:pPr>
            <a:r>
              <a:rPr lang="en-US"/>
              <a:t>Also fading from use, being replaced by AES</a:t>
            </a:r>
          </a:p>
          <a:p>
            <a:pPr lvl="1" eaLnBrk="1" hangingPunct="1">
              <a:defRPr/>
            </a:pPr>
            <a:r>
              <a:rPr lang="en-US"/>
              <a:t>DES and 3DES suffer from performance issues</a:t>
            </a:r>
          </a:p>
        </p:txBody>
      </p:sp>
    </p:spTree>
    <p:extLst>
      <p:ext uri="{BB962C8B-B14F-4D97-AF65-F5344CB8AC3E}">
        <p14:creationId xmlns:p14="http://schemas.microsoft.com/office/powerpoint/2010/main" val="2465604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11824</TotalTime>
  <Words>1213</Words>
  <Application>Microsoft Office PowerPoint</Application>
  <PresentationFormat>On-screen Show (4:3)</PresentationFormat>
  <Paragraphs>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Secure Data Storage</vt:lpstr>
      <vt:lpstr>Cryptology</vt:lpstr>
      <vt:lpstr>Types of Encryption</vt:lpstr>
      <vt:lpstr>PowerPoint Presentation</vt:lpstr>
      <vt:lpstr>Types of Encryption</vt:lpstr>
      <vt:lpstr>Keys</vt:lpstr>
      <vt:lpstr>Symmetric Key Algorithm</vt:lpstr>
      <vt:lpstr>Data Encryption Standard</vt:lpstr>
      <vt:lpstr>Triple DES</vt:lpstr>
      <vt:lpstr>Advanced Encryption Standard</vt:lpstr>
      <vt:lpstr>Asymmetric Key Algorithms</vt:lpstr>
      <vt:lpstr>Hashing</vt:lpstr>
      <vt:lpstr>Hashing</vt:lpstr>
      <vt:lpstr>Transport Layer Security</vt:lpstr>
      <vt:lpstr>How TLS works (from Wikipedia)</vt:lpstr>
      <vt:lpstr>How TLS works (from Wikipedia)</vt:lpstr>
      <vt:lpstr>How TLS works (from Wikipedia)</vt:lpstr>
      <vt:lpstr>How TLS Works</vt:lpstr>
      <vt:lpstr>Traffic Analysis</vt:lpstr>
      <vt:lpstr>Uses</vt:lpstr>
      <vt:lpstr>Zend Guard (Encoder)</vt:lpstr>
      <vt:lpstr>HTML Guardian</vt:lpstr>
    </vt:vector>
  </TitlesOfParts>
  <Company>De - Montfort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Steve McRobb</dc:creator>
  <cp:lastModifiedBy>Stephen Jay</cp:lastModifiedBy>
  <cp:revision>122</cp:revision>
  <dcterms:created xsi:type="dcterms:W3CDTF">2001-12-03T16:46:12Z</dcterms:created>
  <dcterms:modified xsi:type="dcterms:W3CDTF">2021-09-27T14:34:24Z</dcterms:modified>
</cp:coreProperties>
</file>