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6D92-6360-4A19-86DF-187017F19CBE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4AF7-7BB6-422B-A8BD-B5D8354D9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79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6D92-6360-4A19-86DF-187017F19CBE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4AF7-7BB6-422B-A8BD-B5D8354D9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57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6D92-6360-4A19-86DF-187017F19CBE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4AF7-7BB6-422B-A8BD-B5D8354D9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5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6D92-6360-4A19-86DF-187017F19CBE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4AF7-7BB6-422B-A8BD-B5D8354D9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6D92-6360-4A19-86DF-187017F19CBE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4AF7-7BB6-422B-A8BD-B5D8354D9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8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6D92-6360-4A19-86DF-187017F19CBE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4AF7-7BB6-422B-A8BD-B5D8354D9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89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6D92-6360-4A19-86DF-187017F19CBE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4AF7-7BB6-422B-A8BD-B5D8354D9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3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6D92-6360-4A19-86DF-187017F19CBE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4AF7-7BB6-422B-A8BD-B5D8354D9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3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6D92-6360-4A19-86DF-187017F19CBE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4AF7-7BB6-422B-A8BD-B5D8354D9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4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6D92-6360-4A19-86DF-187017F19CBE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4AF7-7BB6-422B-A8BD-B5D8354D9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2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6D92-6360-4A19-86DF-187017F19CBE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4AF7-7BB6-422B-A8BD-B5D8354D9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3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6D92-6360-4A19-86DF-187017F19CBE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4AF7-7BB6-422B-A8BD-B5D8354D9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24287" y="534838"/>
            <a:ext cx="9144000" cy="1025555"/>
          </a:xfrm>
        </p:spPr>
        <p:txBody>
          <a:bodyPr/>
          <a:lstStyle/>
          <a:p>
            <a:r>
              <a:rPr lang="zh-CN" altLang="en-US" smtClean="0"/>
              <a:t>京东</a:t>
            </a:r>
            <a:r>
              <a:rPr lang="en-US" altLang="zh-CN" smtClean="0"/>
              <a:t>2013</a:t>
            </a:r>
            <a:r>
              <a:rPr lang="zh-CN" altLang="en-US" smtClean="0"/>
              <a:t>财报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38" y="1560392"/>
            <a:ext cx="5988709" cy="502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京东</a:t>
            </a:r>
            <a:r>
              <a:rPr lang="en-US" altLang="zh-CN" sz="3200" b="1" dirty="0"/>
              <a:t>2013</a:t>
            </a:r>
            <a:r>
              <a:rPr lang="zh-CN" altLang="en-US" sz="3200" b="1" dirty="0"/>
              <a:t>年净营收</a:t>
            </a:r>
            <a:r>
              <a:rPr lang="en-US" altLang="zh-CN" sz="3200" b="1" dirty="0"/>
              <a:t>693.4</a:t>
            </a:r>
            <a:r>
              <a:rPr lang="zh-CN" altLang="en-US" sz="3200" b="1" dirty="0"/>
              <a:t>亿元 年增</a:t>
            </a:r>
            <a:r>
              <a:rPr lang="en-US" altLang="zh-CN" sz="3200" b="1" dirty="0"/>
              <a:t>68%</a:t>
            </a:r>
            <a:endParaRPr lang="zh-CN" altLang="en-US" sz="3200" dirty="0"/>
          </a:p>
        </p:txBody>
      </p:sp>
      <p:sp>
        <p:nvSpPr>
          <p:cNvPr id="5" name="AutoShape 4" descr="京东年报图解：亏5千万元 利息收入达3.44亿元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431" y="1985041"/>
            <a:ext cx="6720951" cy="313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983411" y="5520906"/>
            <a:ext cx="6331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京东</a:t>
            </a:r>
            <a:r>
              <a:rPr lang="en-US" altLang="zh-CN" dirty="0"/>
              <a:t>2013</a:t>
            </a:r>
            <a:r>
              <a:rPr lang="zh-CN" altLang="en-US" dirty="0"/>
              <a:t>年总净营收为</a:t>
            </a:r>
            <a:r>
              <a:rPr lang="en-US" altLang="zh-CN" dirty="0"/>
              <a:t>693.4</a:t>
            </a:r>
            <a:r>
              <a:rPr lang="zh-CN" altLang="en-US" dirty="0"/>
              <a:t>亿元（约合</a:t>
            </a:r>
            <a:r>
              <a:rPr lang="en-US" altLang="zh-CN" dirty="0"/>
              <a:t>114.54</a:t>
            </a:r>
            <a:r>
              <a:rPr lang="zh-CN" altLang="en-US" dirty="0"/>
              <a:t>亿美元），高于上年的</a:t>
            </a:r>
            <a:r>
              <a:rPr lang="en-US" altLang="zh-CN" dirty="0"/>
              <a:t>413.81</a:t>
            </a:r>
            <a:r>
              <a:rPr lang="zh-CN" altLang="en-US" dirty="0"/>
              <a:t>亿元，高于</a:t>
            </a:r>
            <a:r>
              <a:rPr lang="en-US" altLang="zh-CN" dirty="0"/>
              <a:t>2011</a:t>
            </a:r>
            <a:r>
              <a:rPr lang="zh-CN" altLang="en-US" dirty="0"/>
              <a:t>年的</a:t>
            </a:r>
            <a:r>
              <a:rPr lang="en-US" altLang="zh-CN" dirty="0"/>
              <a:t>211.29</a:t>
            </a:r>
            <a:r>
              <a:rPr lang="zh-CN" altLang="en-US" dirty="0"/>
              <a:t>亿元。京东</a:t>
            </a:r>
            <a:r>
              <a:rPr lang="en-US" altLang="zh-CN" dirty="0"/>
              <a:t>2013</a:t>
            </a:r>
            <a:r>
              <a:rPr lang="zh-CN" altLang="en-US" dirty="0"/>
              <a:t>年净营收增长</a:t>
            </a:r>
            <a:r>
              <a:rPr lang="en-US" altLang="zh-CN" dirty="0"/>
              <a:t>68%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3175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京东</a:t>
            </a:r>
            <a:r>
              <a:rPr lang="en-US" altLang="zh-CN" sz="3200" b="1" dirty="0"/>
              <a:t>2013</a:t>
            </a:r>
            <a:r>
              <a:rPr lang="zh-CN" altLang="en-US" sz="3200" b="1" dirty="0"/>
              <a:t>年直营营收</a:t>
            </a:r>
            <a:r>
              <a:rPr lang="en-US" altLang="zh-CN" sz="3200" b="1" dirty="0"/>
              <a:t>670.18</a:t>
            </a:r>
            <a:r>
              <a:rPr lang="zh-CN" altLang="en-US" sz="3200" b="1" dirty="0"/>
              <a:t>亿元 年增长</a:t>
            </a:r>
            <a:r>
              <a:rPr lang="en-US" altLang="zh-CN" sz="3200" b="1" dirty="0"/>
              <a:t>66%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2" y="1690689"/>
            <a:ext cx="6820236" cy="3161608"/>
          </a:xfrm>
        </p:spPr>
      </p:pic>
      <p:sp>
        <p:nvSpPr>
          <p:cNvPr id="6" name="文本框 5"/>
          <p:cNvSpPr txBox="1"/>
          <p:nvPr/>
        </p:nvSpPr>
        <p:spPr>
          <a:xfrm>
            <a:off x="1161882" y="5103674"/>
            <a:ext cx="6820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京东</a:t>
            </a:r>
            <a:r>
              <a:rPr lang="en-US" altLang="zh-CN" dirty="0"/>
              <a:t>2013</a:t>
            </a:r>
            <a:r>
              <a:rPr lang="zh-CN" altLang="en-US" dirty="0"/>
              <a:t>年在线直销营收为</a:t>
            </a:r>
            <a:r>
              <a:rPr lang="en-US" altLang="zh-CN" dirty="0"/>
              <a:t>670.18</a:t>
            </a:r>
            <a:r>
              <a:rPr lang="zh-CN" altLang="en-US" dirty="0"/>
              <a:t>亿元（约合</a:t>
            </a:r>
            <a:r>
              <a:rPr lang="en-US" altLang="zh-CN" dirty="0"/>
              <a:t>110.71</a:t>
            </a:r>
            <a:r>
              <a:rPr lang="zh-CN" altLang="en-US" dirty="0"/>
              <a:t>亿美元），高于上年的</a:t>
            </a:r>
            <a:r>
              <a:rPr lang="en-US" altLang="zh-CN" dirty="0"/>
              <a:t>403.35</a:t>
            </a:r>
            <a:r>
              <a:rPr lang="zh-CN" altLang="en-US" dirty="0"/>
              <a:t>亿元，高于</a:t>
            </a:r>
            <a:r>
              <a:rPr lang="en-US" altLang="zh-CN" dirty="0"/>
              <a:t>2011</a:t>
            </a:r>
            <a:r>
              <a:rPr lang="zh-CN" altLang="en-US" dirty="0"/>
              <a:t>年的</a:t>
            </a:r>
            <a:r>
              <a:rPr lang="en-US" altLang="zh-CN" dirty="0"/>
              <a:t>208.88</a:t>
            </a:r>
            <a:r>
              <a:rPr lang="zh-CN" altLang="en-US" dirty="0"/>
              <a:t>亿元；京东</a:t>
            </a:r>
            <a:r>
              <a:rPr lang="en-US" altLang="zh-CN" dirty="0"/>
              <a:t>2013</a:t>
            </a:r>
            <a:r>
              <a:rPr lang="zh-CN" altLang="en-US" dirty="0"/>
              <a:t>年直销营收占比为</a:t>
            </a:r>
            <a:r>
              <a:rPr lang="en-US" altLang="zh-CN" dirty="0"/>
              <a:t>96.7%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京东</a:t>
            </a:r>
            <a:r>
              <a:rPr lang="en-US" altLang="zh-CN" dirty="0"/>
              <a:t>2013</a:t>
            </a:r>
            <a:r>
              <a:rPr lang="zh-CN" altLang="en-US" dirty="0"/>
              <a:t>年服务和其它营收为</a:t>
            </a:r>
            <a:r>
              <a:rPr lang="en-US" altLang="zh-CN" dirty="0"/>
              <a:t>23.22</a:t>
            </a:r>
            <a:r>
              <a:rPr lang="zh-CN" altLang="en-US" dirty="0"/>
              <a:t>亿元（约合</a:t>
            </a:r>
            <a:r>
              <a:rPr lang="en-US" altLang="zh-CN" dirty="0"/>
              <a:t>3.83</a:t>
            </a:r>
            <a:r>
              <a:rPr lang="zh-CN" altLang="en-US" dirty="0"/>
              <a:t>亿美元），高于上年的</a:t>
            </a:r>
            <a:r>
              <a:rPr lang="en-US" altLang="zh-CN" dirty="0"/>
              <a:t>10.46</a:t>
            </a:r>
            <a:r>
              <a:rPr lang="zh-CN" altLang="en-US" dirty="0"/>
              <a:t>亿元，高于</a:t>
            </a:r>
            <a:r>
              <a:rPr lang="en-US" altLang="zh-CN" dirty="0"/>
              <a:t>2011</a:t>
            </a:r>
            <a:r>
              <a:rPr lang="zh-CN" altLang="en-US" dirty="0"/>
              <a:t>年的</a:t>
            </a:r>
            <a:r>
              <a:rPr lang="en-US" altLang="zh-CN" dirty="0"/>
              <a:t>2.41</a:t>
            </a:r>
            <a:r>
              <a:rPr lang="zh-CN" altLang="en-US" dirty="0"/>
              <a:t>亿元，其他营收占京东营收比例仅为</a:t>
            </a:r>
            <a:r>
              <a:rPr lang="en-US" altLang="zh-CN" dirty="0"/>
              <a:t>3.3%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134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京东</a:t>
            </a:r>
            <a:r>
              <a:rPr lang="en-US" altLang="zh-CN" sz="3200" b="1" dirty="0"/>
              <a:t>2013</a:t>
            </a:r>
            <a:r>
              <a:rPr lang="zh-CN" altLang="en-US" sz="3200" b="1" dirty="0"/>
              <a:t>年成本</a:t>
            </a:r>
            <a:r>
              <a:rPr lang="en-US" altLang="zh-CN" sz="3200" b="1" dirty="0"/>
              <a:t>624.96</a:t>
            </a:r>
            <a:r>
              <a:rPr lang="zh-CN" altLang="en-US" sz="3200" b="1" dirty="0"/>
              <a:t>亿元 年增</a:t>
            </a:r>
            <a:r>
              <a:rPr lang="en-US" altLang="zh-CN" sz="3200" b="1" dirty="0"/>
              <a:t>65%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31895"/>
            <a:ext cx="7144620" cy="3160874"/>
          </a:xfrm>
        </p:spPr>
      </p:pic>
      <p:sp>
        <p:nvSpPr>
          <p:cNvPr id="5" name="文本框 4"/>
          <p:cNvSpPr txBox="1"/>
          <p:nvPr/>
        </p:nvSpPr>
        <p:spPr>
          <a:xfrm>
            <a:off x="923896" y="5072333"/>
            <a:ext cx="6849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京</a:t>
            </a:r>
            <a:r>
              <a:rPr lang="zh-CN" altLang="en-US" sz="2000" dirty="0"/>
              <a:t>东</a:t>
            </a:r>
            <a:r>
              <a:rPr lang="en-US" altLang="zh-CN" sz="2000" dirty="0"/>
              <a:t>2013</a:t>
            </a:r>
            <a:r>
              <a:rPr lang="zh-CN" altLang="en-US" sz="2000" dirty="0"/>
              <a:t>年营收成本为</a:t>
            </a:r>
            <a:r>
              <a:rPr lang="en-US" altLang="zh-CN" sz="2000" dirty="0"/>
              <a:t>624.96</a:t>
            </a:r>
            <a:r>
              <a:rPr lang="zh-CN" altLang="en-US" sz="2000" dirty="0"/>
              <a:t>亿元（约合</a:t>
            </a:r>
            <a:r>
              <a:rPr lang="en-US" altLang="zh-CN" sz="2000" dirty="0"/>
              <a:t>103.23</a:t>
            </a:r>
            <a:r>
              <a:rPr lang="zh-CN" altLang="en-US" sz="2000" dirty="0"/>
              <a:t>亿美元），高于上年的</a:t>
            </a:r>
            <a:r>
              <a:rPr lang="en-US" altLang="zh-CN" sz="2000" dirty="0"/>
              <a:t>378.98</a:t>
            </a:r>
            <a:r>
              <a:rPr lang="zh-CN" altLang="en-US" sz="2000" dirty="0"/>
              <a:t>亿元，高于</a:t>
            </a:r>
            <a:r>
              <a:rPr lang="en-US" altLang="zh-CN" sz="2000" dirty="0"/>
              <a:t>2011</a:t>
            </a:r>
            <a:r>
              <a:rPr lang="zh-CN" altLang="en-US" sz="2000" dirty="0"/>
              <a:t>年的</a:t>
            </a:r>
            <a:r>
              <a:rPr lang="en-US" altLang="zh-CN" sz="2000" dirty="0"/>
              <a:t>199.77</a:t>
            </a:r>
            <a:r>
              <a:rPr lang="zh-CN" altLang="en-US" sz="2000" dirty="0"/>
              <a:t>亿元。成本占净营收比为</a:t>
            </a:r>
            <a:r>
              <a:rPr lang="en-US" altLang="zh-CN" sz="2000" dirty="0"/>
              <a:t>90.1%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286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京东</a:t>
            </a:r>
            <a:r>
              <a:rPr lang="en-US" altLang="zh-CN" sz="3200" b="1" dirty="0"/>
              <a:t>2013</a:t>
            </a:r>
            <a:r>
              <a:rPr lang="zh-CN" altLang="en-US" sz="3200" b="1" dirty="0"/>
              <a:t>年毛利</a:t>
            </a:r>
            <a:r>
              <a:rPr lang="en-US" altLang="zh-CN" sz="3200" b="1" dirty="0"/>
              <a:t>68.44</a:t>
            </a:r>
            <a:r>
              <a:rPr lang="zh-CN" altLang="en-US" sz="3200" b="1" dirty="0"/>
              <a:t>亿元 毛利率</a:t>
            </a:r>
            <a:r>
              <a:rPr lang="en-US" altLang="zh-CN" sz="3200" b="1" dirty="0"/>
              <a:t>9.9%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167263" cy="3148624"/>
          </a:xfrm>
        </p:spPr>
      </p:pic>
      <p:sp>
        <p:nvSpPr>
          <p:cNvPr id="5" name="文本框 4"/>
          <p:cNvSpPr txBox="1"/>
          <p:nvPr/>
        </p:nvSpPr>
        <p:spPr>
          <a:xfrm>
            <a:off x="948906" y="5348377"/>
            <a:ext cx="6573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京东</a:t>
            </a:r>
            <a:r>
              <a:rPr lang="en-US" altLang="zh-CN" sz="2400" dirty="0"/>
              <a:t>2013</a:t>
            </a:r>
            <a:r>
              <a:rPr lang="zh-CN" altLang="en-US" sz="2400" dirty="0"/>
              <a:t>年毛利为</a:t>
            </a:r>
            <a:r>
              <a:rPr lang="en-US" altLang="zh-CN" sz="2400" dirty="0"/>
              <a:t>68.44</a:t>
            </a:r>
            <a:r>
              <a:rPr lang="zh-CN" altLang="en-US" sz="2400" dirty="0"/>
              <a:t>亿元，较上年同期大幅增长，毛利率为</a:t>
            </a:r>
            <a:r>
              <a:rPr lang="en-US" altLang="zh-CN" sz="2400" dirty="0"/>
              <a:t>9.9%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5310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京东</a:t>
            </a:r>
            <a:r>
              <a:rPr lang="en-US" altLang="zh-CN" sz="3200" b="1" dirty="0"/>
              <a:t>2013</a:t>
            </a:r>
            <a:r>
              <a:rPr lang="zh-CN" altLang="en-US" sz="3200" b="1" dirty="0"/>
              <a:t>年费用</a:t>
            </a:r>
            <a:r>
              <a:rPr lang="en-US" altLang="zh-CN" sz="3200" b="1" dirty="0"/>
              <a:t>51.19</a:t>
            </a:r>
            <a:r>
              <a:rPr lang="zh-CN" altLang="en-US" sz="3200" b="1" dirty="0"/>
              <a:t>亿元 年减少</a:t>
            </a:r>
            <a:r>
              <a:rPr lang="en-US" altLang="zh-CN" sz="3200" b="1" dirty="0"/>
              <a:t>6%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150067" cy="3157356"/>
          </a:xfrm>
        </p:spPr>
      </p:pic>
    </p:spTree>
    <p:extLst>
      <p:ext uri="{BB962C8B-B14F-4D97-AF65-F5344CB8AC3E}">
        <p14:creationId xmlns:p14="http://schemas.microsoft.com/office/powerpoint/2010/main" val="9322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京东</a:t>
            </a:r>
            <a:r>
              <a:rPr lang="en-US" altLang="zh-CN" sz="3200" b="1" dirty="0"/>
              <a:t>2013</a:t>
            </a:r>
            <a:r>
              <a:rPr lang="zh-CN" altLang="en-US" sz="3200" b="1" dirty="0"/>
              <a:t>年费用</a:t>
            </a:r>
            <a:r>
              <a:rPr lang="en-US" altLang="zh-CN" sz="3200" b="1" dirty="0"/>
              <a:t>51.19</a:t>
            </a:r>
            <a:r>
              <a:rPr lang="zh-CN" altLang="en-US" sz="3200" b="1" dirty="0"/>
              <a:t>亿元 年减少</a:t>
            </a:r>
            <a:r>
              <a:rPr lang="en-US" altLang="zh-CN" sz="3200" b="1" dirty="0"/>
              <a:t>6%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京东</a:t>
            </a:r>
            <a:r>
              <a:rPr lang="en-US" altLang="zh-CN" dirty="0"/>
              <a:t>2013</a:t>
            </a:r>
            <a:r>
              <a:rPr lang="zh-CN" altLang="en-US" dirty="0"/>
              <a:t>年费用为</a:t>
            </a:r>
            <a:r>
              <a:rPr lang="en-US" altLang="zh-CN" dirty="0"/>
              <a:t>51.19</a:t>
            </a:r>
            <a:r>
              <a:rPr lang="zh-CN" altLang="en-US" dirty="0"/>
              <a:t>亿元，较上年同期减少</a:t>
            </a:r>
            <a:r>
              <a:rPr lang="en-US" altLang="zh-CN" dirty="0"/>
              <a:t>6%</a:t>
            </a:r>
            <a:r>
              <a:rPr lang="zh-CN" altLang="en-US" dirty="0"/>
              <a:t>。其中，京东</a:t>
            </a:r>
            <a:r>
              <a:rPr lang="en-US" altLang="zh-CN" dirty="0"/>
              <a:t>2013</a:t>
            </a:r>
            <a:r>
              <a:rPr lang="zh-CN" altLang="en-US" dirty="0"/>
              <a:t>年配送支出为</a:t>
            </a:r>
            <a:r>
              <a:rPr lang="en-US" altLang="zh-CN" dirty="0"/>
              <a:t>41.09</a:t>
            </a:r>
            <a:r>
              <a:rPr lang="zh-CN" altLang="en-US" dirty="0"/>
              <a:t>亿元（约合</a:t>
            </a:r>
            <a:r>
              <a:rPr lang="en-US" altLang="zh-CN" dirty="0"/>
              <a:t>6.79</a:t>
            </a:r>
            <a:r>
              <a:rPr lang="zh-CN" altLang="en-US" dirty="0"/>
              <a:t>亿美元），高于上年的</a:t>
            </a:r>
            <a:r>
              <a:rPr lang="en-US" altLang="zh-CN" dirty="0"/>
              <a:t>30.61</a:t>
            </a:r>
            <a:r>
              <a:rPr lang="zh-CN" altLang="en-US" dirty="0"/>
              <a:t>亿元，高于</a:t>
            </a:r>
            <a:r>
              <a:rPr lang="en-US" altLang="zh-CN" dirty="0"/>
              <a:t>2011</a:t>
            </a:r>
            <a:r>
              <a:rPr lang="zh-CN" altLang="en-US" dirty="0"/>
              <a:t>年的</a:t>
            </a:r>
            <a:r>
              <a:rPr lang="en-US" altLang="zh-CN" dirty="0"/>
              <a:t>15.15</a:t>
            </a:r>
            <a:r>
              <a:rPr lang="zh-CN" altLang="en-US" dirty="0"/>
              <a:t>亿元。</a:t>
            </a:r>
          </a:p>
          <a:p>
            <a:r>
              <a:rPr lang="zh-CN" altLang="en-US" dirty="0"/>
              <a:t>京东</a:t>
            </a:r>
            <a:r>
              <a:rPr lang="en-US" altLang="zh-CN" dirty="0"/>
              <a:t>2013</a:t>
            </a:r>
            <a:r>
              <a:rPr lang="zh-CN" altLang="en-US" dirty="0"/>
              <a:t>年营销支出为</a:t>
            </a:r>
            <a:r>
              <a:rPr lang="en-US" altLang="zh-CN" dirty="0"/>
              <a:t>15.90</a:t>
            </a:r>
            <a:r>
              <a:rPr lang="zh-CN" altLang="en-US" dirty="0"/>
              <a:t>亿元（约合</a:t>
            </a:r>
            <a:r>
              <a:rPr lang="en-US" altLang="zh-CN" dirty="0"/>
              <a:t>2.63</a:t>
            </a:r>
            <a:r>
              <a:rPr lang="zh-CN" altLang="en-US" dirty="0"/>
              <a:t>亿美元），高于上年的</a:t>
            </a:r>
            <a:r>
              <a:rPr lang="en-US" altLang="zh-CN" dirty="0"/>
              <a:t>10.97</a:t>
            </a:r>
            <a:r>
              <a:rPr lang="zh-CN" altLang="en-US" dirty="0"/>
              <a:t>亿元，高于</a:t>
            </a:r>
            <a:r>
              <a:rPr lang="en-US" altLang="zh-CN" dirty="0"/>
              <a:t>2011</a:t>
            </a:r>
            <a:r>
              <a:rPr lang="zh-CN" altLang="en-US" dirty="0"/>
              <a:t>年的</a:t>
            </a:r>
            <a:r>
              <a:rPr lang="en-US" altLang="zh-CN" dirty="0"/>
              <a:t>4.79</a:t>
            </a:r>
            <a:r>
              <a:rPr lang="zh-CN" altLang="en-US" dirty="0"/>
              <a:t>亿元。</a:t>
            </a:r>
          </a:p>
          <a:p>
            <a:r>
              <a:rPr lang="zh-CN" altLang="en-US" dirty="0"/>
              <a:t>京东</a:t>
            </a:r>
            <a:r>
              <a:rPr lang="en-US" altLang="zh-CN" dirty="0"/>
              <a:t>2013</a:t>
            </a:r>
            <a:r>
              <a:rPr lang="zh-CN" altLang="en-US" dirty="0"/>
              <a:t>年技术和内容支出为</a:t>
            </a:r>
            <a:r>
              <a:rPr lang="en-US" altLang="zh-CN" dirty="0"/>
              <a:t>9.64</a:t>
            </a:r>
            <a:r>
              <a:rPr lang="zh-CN" altLang="en-US" dirty="0"/>
              <a:t>亿元（约合</a:t>
            </a:r>
            <a:r>
              <a:rPr lang="en-US" altLang="zh-CN" dirty="0"/>
              <a:t>1.59</a:t>
            </a:r>
            <a:r>
              <a:rPr lang="zh-CN" altLang="en-US" dirty="0"/>
              <a:t>亿美元），高于上年的</a:t>
            </a:r>
            <a:r>
              <a:rPr lang="en-US" altLang="zh-CN" dirty="0"/>
              <a:t>6.36</a:t>
            </a:r>
            <a:r>
              <a:rPr lang="zh-CN" altLang="en-US" dirty="0"/>
              <a:t>亿元，高于</a:t>
            </a:r>
            <a:r>
              <a:rPr lang="en-US" altLang="zh-CN" dirty="0"/>
              <a:t>2011</a:t>
            </a:r>
            <a:r>
              <a:rPr lang="zh-CN" altLang="en-US" dirty="0"/>
              <a:t>年的</a:t>
            </a:r>
            <a:r>
              <a:rPr lang="en-US" altLang="zh-CN" dirty="0"/>
              <a:t>2.40</a:t>
            </a:r>
            <a:r>
              <a:rPr lang="zh-CN" altLang="en-US" dirty="0"/>
              <a:t>亿元。京东</a:t>
            </a:r>
            <a:r>
              <a:rPr lang="en-US" altLang="zh-CN" dirty="0"/>
              <a:t>2013</a:t>
            </a:r>
            <a:r>
              <a:rPr lang="zh-CN" altLang="en-US" dirty="0"/>
              <a:t>年总务和行政支出为</a:t>
            </a:r>
            <a:r>
              <a:rPr lang="en-US" altLang="zh-CN" dirty="0"/>
              <a:t>7.60</a:t>
            </a:r>
            <a:r>
              <a:rPr lang="zh-CN" altLang="en-US" dirty="0"/>
              <a:t>亿元（约合</a:t>
            </a:r>
            <a:r>
              <a:rPr lang="en-US" altLang="zh-CN" dirty="0"/>
              <a:t>1.26</a:t>
            </a:r>
            <a:r>
              <a:rPr lang="zh-CN" altLang="en-US" dirty="0"/>
              <a:t>亿美元），高于上年的</a:t>
            </a:r>
            <a:r>
              <a:rPr lang="en-US" altLang="zh-CN" dirty="0"/>
              <a:t>6.40</a:t>
            </a:r>
            <a:r>
              <a:rPr lang="zh-CN" altLang="en-US" dirty="0"/>
              <a:t>亿元，高于</a:t>
            </a:r>
            <a:r>
              <a:rPr lang="en-US" altLang="zh-CN" dirty="0"/>
              <a:t>2011</a:t>
            </a:r>
            <a:r>
              <a:rPr lang="zh-CN" altLang="en-US" dirty="0"/>
              <a:t>年的</a:t>
            </a:r>
            <a:r>
              <a:rPr lang="en-US" altLang="zh-CN" dirty="0"/>
              <a:t>3.22</a:t>
            </a:r>
            <a:r>
              <a:rPr lang="zh-CN" altLang="en-US" dirty="0"/>
              <a:t>亿元。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6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京东</a:t>
            </a:r>
            <a:r>
              <a:rPr lang="en-US" altLang="zh-CN" sz="2800" b="1" dirty="0"/>
              <a:t>2013</a:t>
            </a:r>
            <a:r>
              <a:rPr lang="zh-CN" altLang="en-US" sz="2800" b="1" dirty="0"/>
              <a:t>年运营亏损</a:t>
            </a:r>
            <a:r>
              <a:rPr lang="en-US" altLang="zh-CN" sz="2800" b="1" dirty="0"/>
              <a:t>5.79</a:t>
            </a:r>
            <a:r>
              <a:rPr lang="zh-CN" altLang="en-US" sz="2800" b="1" dirty="0"/>
              <a:t>亿元 运营利润率</a:t>
            </a:r>
            <a:r>
              <a:rPr lang="en-US" altLang="zh-CN" sz="2800" b="1" dirty="0"/>
              <a:t>-1%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271283" cy="2933069"/>
          </a:xfrm>
        </p:spPr>
      </p:pic>
      <p:sp>
        <p:nvSpPr>
          <p:cNvPr id="5" name="文本框 4"/>
          <p:cNvSpPr txBox="1"/>
          <p:nvPr/>
        </p:nvSpPr>
        <p:spPr>
          <a:xfrm>
            <a:off x="845389" y="5106838"/>
            <a:ext cx="7211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京东</a:t>
            </a:r>
            <a:r>
              <a:rPr lang="en-US" altLang="zh-CN" sz="2000" dirty="0"/>
              <a:t>2013</a:t>
            </a:r>
            <a:r>
              <a:rPr lang="zh-CN" altLang="en-US" sz="2000" dirty="0"/>
              <a:t>年运营亏损为</a:t>
            </a:r>
            <a:r>
              <a:rPr lang="en-US" altLang="zh-CN" sz="2000" dirty="0"/>
              <a:t>5.79</a:t>
            </a:r>
            <a:r>
              <a:rPr lang="zh-CN" altLang="en-US" sz="2000" dirty="0"/>
              <a:t>亿元（约合</a:t>
            </a:r>
            <a:r>
              <a:rPr lang="en-US" altLang="zh-CN" sz="2000" dirty="0"/>
              <a:t>9600</a:t>
            </a:r>
            <a:r>
              <a:rPr lang="zh-CN" altLang="en-US" sz="2000" dirty="0"/>
              <a:t>万美元），好于上年同期的运营亏损</a:t>
            </a:r>
            <a:r>
              <a:rPr lang="en-US" altLang="zh-CN" sz="2000" dirty="0"/>
              <a:t>19.51</a:t>
            </a:r>
            <a:r>
              <a:rPr lang="zh-CN" altLang="en-US" sz="2000" dirty="0"/>
              <a:t>亿元，好于</a:t>
            </a:r>
            <a:r>
              <a:rPr lang="en-US" altLang="zh-CN" sz="2000" dirty="0"/>
              <a:t>2011</a:t>
            </a:r>
            <a:r>
              <a:rPr lang="zh-CN" altLang="en-US" sz="2000" dirty="0"/>
              <a:t>年的运营亏损</a:t>
            </a:r>
            <a:r>
              <a:rPr lang="en-US" altLang="zh-CN" sz="2000" dirty="0"/>
              <a:t>14.04</a:t>
            </a:r>
            <a:r>
              <a:rPr lang="zh-CN" altLang="en-US" sz="2000" dirty="0"/>
              <a:t>亿元。京东</a:t>
            </a:r>
            <a:r>
              <a:rPr lang="en-US" altLang="zh-CN" sz="2000" dirty="0"/>
              <a:t>2013</a:t>
            </a:r>
            <a:r>
              <a:rPr lang="zh-CN" altLang="en-US" sz="2000" dirty="0"/>
              <a:t>年运营利润率为</a:t>
            </a:r>
            <a:r>
              <a:rPr lang="en-US" altLang="zh-CN" sz="2000" dirty="0"/>
              <a:t>-1%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7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京东</a:t>
            </a:r>
            <a:r>
              <a:rPr lang="en-US" altLang="zh-CN" sz="3200" b="1" dirty="0"/>
              <a:t>2013</a:t>
            </a:r>
            <a:r>
              <a:rPr lang="zh-CN" altLang="en-US" sz="3200" b="1" dirty="0"/>
              <a:t>年净亏</a:t>
            </a:r>
            <a:r>
              <a:rPr lang="en-US" altLang="zh-CN" sz="3200" b="1" dirty="0"/>
              <a:t>5</a:t>
            </a:r>
            <a:r>
              <a:rPr lang="zh-CN" altLang="en-US" sz="3200" b="1" dirty="0"/>
              <a:t>千万元 净利润为</a:t>
            </a:r>
            <a:r>
              <a:rPr lang="en-US" altLang="zh-CN" sz="3200" b="1" dirty="0"/>
              <a:t>-0.1%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20" y="1535414"/>
            <a:ext cx="6876331" cy="3053091"/>
          </a:xfrm>
        </p:spPr>
      </p:pic>
      <p:sp>
        <p:nvSpPr>
          <p:cNvPr id="5" name="文本框 4"/>
          <p:cNvSpPr txBox="1"/>
          <p:nvPr/>
        </p:nvSpPr>
        <p:spPr>
          <a:xfrm>
            <a:off x="1133833" y="4882551"/>
            <a:ext cx="6957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京东</a:t>
            </a:r>
            <a:r>
              <a:rPr lang="en-US" altLang="zh-CN" sz="2000" dirty="0"/>
              <a:t>2013</a:t>
            </a:r>
            <a:r>
              <a:rPr lang="zh-CN" altLang="en-US" sz="2000" dirty="0"/>
              <a:t>年净亏损</a:t>
            </a:r>
            <a:r>
              <a:rPr lang="en-US" altLang="zh-CN" sz="2000" dirty="0"/>
              <a:t>5000</a:t>
            </a:r>
            <a:r>
              <a:rPr lang="zh-CN" altLang="en-US" sz="2000" dirty="0"/>
              <a:t>万元，上年同期净亏损为</a:t>
            </a:r>
            <a:r>
              <a:rPr lang="en-US" altLang="zh-CN" sz="2000" dirty="0"/>
              <a:t>17.29</a:t>
            </a:r>
            <a:r>
              <a:rPr lang="zh-CN" altLang="en-US" sz="2000" dirty="0"/>
              <a:t>亿元，</a:t>
            </a:r>
            <a:r>
              <a:rPr lang="en-US" altLang="zh-CN" sz="2000" dirty="0"/>
              <a:t>2011</a:t>
            </a:r>
            <a:r>
              <a:rPr lang="zh-CN" altLang="en-US" sz="2000" dirty="0"/>
              <a:t>年净亏损为</a:t>
            </a:r>
            <a:r>
              <a:rPr lang="en-US" altLang="zh-CN" sz="2000" dirty="0"/>
              <a:t>12.84</a:t>
            </a:r>
            <a:r>
              <a:rPr lang="zh-CN" altLang="en-US" sz="2000" dirty="0"/>
              <a:t>亿元。</a:t>
            </a:r>
          </a:p>
          <a:p>
            <a:r>
              <a:rPr lang="zh-CN" altLang="en-US" sz="2000" dirty="0"/>
              <a:t>京东</a:t>
            </a:r>
            <a:r>
              <a:rPr lang="en-US" altLang="zh-CN" sz="2000" dirty="0"/>
              <a:t>2013</a:t>
            </a:r>
            <a:r>
              <a:rPr lang="zh-CN" altLang="en-US" sz="2000" dirty="0"/>
              <a:t>年归属永久权益持有人的净亏损为</a:t>
            </a:r>
            <a:r>
              <a:rPr lang="en-US" altLang="zh-CN" sz="2000" dirty="0"/>
              <a:t>24.85</a:t>
            </a:r>
            <a:r>
              <a:rPr lang="zh-CN" altLang="en-US" sz="2000" dirty="0"/>
              <a:t>亿元，上年同期净亏损为</a:t>
            </a:r>
            <a:r>
              <a:rPr lang="en-US" altLang="zh-CN" sz="2000" dirty="0"/>
              <a:t>33.17</a:t>
            </a:r>
            <a:r>
              <a:rPr lang="zh-CN" altLang="en-US" sz="2000" dirty="0"/>
              <a:t>亿元，</a:t>
            </a:r>
            <a:r>
              <a:rPr lang="en-US" altLang="zh-CN" sz="2000" dirty="0"/>
              <a:t>2011</a:t>
            </a:r>
            <a:r>
              <a:rPr lang="zh-CN" altLang="en-US" sz="2000" dirty="0"/>
              <a:t>年净亏损为</a:t>
            </a:r>
            <a:r>
              <a:rPr lang="en-US" altLang="zh-CN" sz="2000" dirty="0"/>
              <a:t>29.44</a:t>
            </a:r>
            <a:r>
              <a:rPr lang="zh-CN" altLang="en-US" sz="2000" dirty="0"/>
              <a:t>亿元。</a:t>
            </a:r>
          </a:p>
        </p:txBody>
      </p:sp>
    </p:spTree>
    <p:extLst>
      <p:ext uri="{BB962C8B-B14F-4D97-AF65-F5344CB8AC3E}">
        <p14:creationId xmlns:p14="http://schemas.microsoft.com/office/powerpoint/2010/main" val="4782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580</Words>
  <Application>Microsoft Office PowerPoint</Application>
  <PresentationFormat>全屏显示(4:3)</PresentationFormat>
  <Paragraphs>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京东2013财报</vt:lpstr>
      <vt:lpstr>京东2013年净营收693.4亿元 年增68%</vt:lpstr>
      <vt:lpstr>京东2013年直营营收670.18亿元 年增长66%</vt:lpstr>
      <vt:lpstr>京东2013年成本624.96亿元 年增65%</vt:lpstr>
      <vt:lpstr>京东2013年毛利68.44亿元 毛利率9.9%</vt:lpstr>
      <vt:lpstr>京东2013年费用51.19亿元 年减少6%</vt:lpstr>
      <vt:lpstr>京东2013年费用51.19亿元 年减少6%</vt:lpstr>
      <vt:lpstr>京东2013年运营亏损5.79亿元 运营利润率-1%</vt:lpstr>
      <vt:lpstr>京东2013年净亏5千万元 净利润为-0.1%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京东2013财报</dc:title>
  <dc:creator>徐平</dc:creator>
  <cp:lastModifiedBy>徐平</cp:lastModifiedBy>
  <cp:revision>6</cp:revision>
  <dcterms:created xsi:type="dcterms:W3CDTF">2014-12-11T16:26:41Z</dcterms:created>
  <dcterms:modified xsi:type="dcterms:W3CDTF">2014-12-11T17:10:36Z</dcterms:modified>
</cp:coreProperties>
</file>