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86" r:id="rId3"/>
    <p:sldId id="289" r:id="rId4"/>
    <p:sldId id="275" r:id="rId5"/>
    <p:sldId id="279" r:id="rId6"/>
    <p:sldId id="296" r:id="rId7"/>
    <p:sldId id="276" r:id="rId8"/>
    <p:sldId id="277" r:id="rId9"/>
    <p:sldId id="278" r:id="rId10"/>
    <p:sldId id="281" r:id="rId11"/>
    <p:sldId id="282" r:id="rId12"/>
    <p:sldId id="284" r:id="rId13"/>
    <p:sldId id="287" r:id="rId14"/>
    <p:sldId id="288" r:id="rId15"/>
    <p:sldId id="285" r:id="rId16"/>
    <p:sldId id="290" r:id="rId17"/>
    <p:sldId id="291" r:id="rId18"/>
    <p:sldId id="283" r:id="rId19"/>
    <p:sldId id="273" r:id="rId20"/>
    <p:sldId id="292" r:id="rId21"/>
    <p:sldId id="293" r:id="rId22"/>
    <p:sldId id="294" r:id="rId23"/>
    <p:sldId id="295" r:id="rId24"/>
    <p:sldId id="297" r:id="rId25"/>
    <p:sldId id="298" r:id="rId26"/>
    <p:sldId id="300" r:id="rId27"/>
    <p:sldId id="299" r:id="rId28"/>
    <p:sldId id="280" r:id="rId29"/>
    <p:sldId id="303" r:id="rId30"/>
    <p:sldId id="301" r:id="rId31"/>
    <p:sldId id="302" r:id="rId32"/>
    <p:sldId id="304" r:id="rId33"/>
    <p:sldId id="305" r:id="rId34"/>
    <p:sldId id="306" r:id="rId35"/>
    <p:sldId id="307" r:id="rId36"/>
    <p:sldId id="309" r:id="rId37"/>
    <p:sldId id="310" r:id="rId38"/>
    <p:sldId id="311" r:id="rId39"/>
    <p:sldId id="312" r:id="rId40"/>
    <p:sldId id="313" r:id="rId41"/>
    <p:sldId id="314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08" r:id="rId50"/>
    <p:sldId id="315" r:id="rId51"/>
    <p:sldId id="316" r:id="rId52"/>
    <p:sldId id="317" r:id="rId53"/>
    <p:sldId id="318" r:id="rId54"/>
    <p:sldId id="319" r:id="rId55"/>
    <p:sldId id="320" r:id="rId56"/>
    <p:sldId id="264" r:id="rId57"/>
    <p:sldId id="330" r:id="rId58"/>
    <p:sldId id="331" r:id="rId59"/>
    <p:sldId id="332" r:id="rId60"/>
    <p:sldId id="333" r:id="rId61"/>
    <p:sldId id="334" r:id="rId62"/>
    <p:sldId id="335" r:id="rId63"/>
    <p:sldId id="336" r:id="rId64"/>
    <p:sldId id="337" r:id="rId65"/>
    <p:sldId id="338" r:id="rId66"/>
    <p:sldId id="340" r:id="rId67"/>
    <p:sldId id="341" r:id="rId68"/>
    <p:sldId id="342" r:id="rId69"/>
    <p:sldId id="345" r:id="rId70"/>
    <p:sldId id="346" r:id="rId71"/>
    <p:sldId id="347" r:id="rId72"/>
    <p:sldId id="344" r:id="rId73"/>
    <p:sldId id="339" r:id="rId74"/>
    <p:sldId id="343" r:id="rId75"/>
    <p:sldId id="257" r:id="rId76"/>
    <p:sldId id="259" r:id="rId77"/>
    <p:sldId id="258" r:id="rId78"/>
    <p:sldId id="260" r:id="rId79"/>
    <p:sldId id="261" r:id="rId80"/>
    <p:sldId id="267" r:id="rId81"/>
    <p:sldId id="266" r:id="rId82"/>
    <p:sldId id="265" r:id="rId83"/>
    <p:sldId id="271" r:id="rId84"/>
    <p:sldId id="269" r:id="rId85"/>
    <p:sldId id="268" r:id="rId86"/>
    <p:sldId id="262" r:id="rId87"/>
    <p:sldId id="321" r:id="rId88"/>
    <p:sldId id="329" r:id="rId8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F575-8649-40B3-B711-6DF41320DDED}" type="datetimeFigureOut">
              <a:rPr lang="en-GB" smtClean="0"/>
              <a:t>01/07/2015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CE45-22B1-4CDB-B329-385471839B4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9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F575-8649-40B3-B711-6DF41320DDED}" type="datetimeFigureOut">
              <a:rPr lang="en-GB" smtClean="0"/>
              <a:t>01/07/2015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CE45-22B1-4CDB-B329-385471839B4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79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F575-8649-40B3-B711-6DF41320DDED}" type="datetimeFigureOut">
              <a:rPr lang="en-GB" smtClean="0"/>
              <a:t>01/07/2015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CE45-22B1-4CDB-B329-385471839B4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70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F575-8649-40B3-B711-6DF41320DDED}" type="datetimeFigureOut">
              <a:rPr lang="en-GB" smtClean="0"/>
              <a:t>01/07/2015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CE45-22B1-4CDB-B329-385471839B4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69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F575-8649-40B3-B711-6DF41320DDED}" type="datetimeFigureOut">
              <a:rPr lang="en-GB" smtClean="0"/>
              <a:t>01/07/2015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CE45-22B1-4CDB-B329-385471839B4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49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F575-8649-40B3-B711-6DF41320DDED}" type="datetimeFigureOut">
              <a:rPr lang="en-GB" smtClean="0"/>
              <a:t>01/07/2015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CE45-22B1-4CDB-B329-385471839B4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36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F575-8649-40B3-B711-6DF41320DDED}" type="datetimeFigureOut">
              <a:rPr lang="en-GB" smtClean="0"/>
              <a:t>01/07/2015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CE45-22B1-4CDB-B329-385471839B4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88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F575-8649-40B3-B711-6DF41320DDED}" type="datetimeFigureOut">
              <a:rPr lang="en-GB" smtClean="0"/>
              <a:t>01/07/2015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CE45-22B1-4CDB-B329-385471839B4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95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F575-8649-40B3-B711-6DF41320DDED}" type="datetimeFigureOut">
              <a:rPr lang="en-GB" smtClean="0"/>
              <a:t>01/07/2015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CE45-22B1-4CDB-B329-385471839B4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90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F575-8649-40B3-B711-6DF41320DDED}" type="datetimeFigureOut">
              <a:rPr lang="en-GB" smtClean="0"/>
              <a:t>01/07/2015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CE45-22B1-4CDB-B329-385471839B4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44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F575-8649-40B3-B711-6DF41320DDED}" type="datetimeFigureOut">
              <a:rPr lang="en-GB" smtClean="0"/>
              <a:t>01/07/2015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CE45-22B1-4CDB-B329-385471839B4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33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CF575-8649-40B3-B711-6DF41320DDED}" type="datetimeFigureOut">
              <a:rPr lang="en-GB" smtClean="0"/>
              <a:t>01/07/2015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8CE45-22B1-4CDB-B329-385471839B4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38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1.gif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gif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tags/tag_dd.asp" TargetMode="External"/><Relationship Id="rId13" Type="http://schemas.openxmlformats.org/officeDocument/2006/relationships/hyperlink" Target="http://www.w3schools.com/tags/tag_caption.asp" TargetMode="External"/><Relationship Id="rId18" Type="http://schemas.openxmlformats.org/officeDocument/2006/relationships/hyperlink" Target="http://www.w3schools.com/tags/tag_tfoot.asp" TargetMode="External"/><Relationship Id="rId3" Type="http://schemas.openxmlformats.org/officeDocument/2006/relationships/hyperlink" Target="http://www.w3schools.com/tags/tag_ul.asp" TargetMode="External"/><Relationship Id="rId7" Type="http://schemas.openxmlformats.org/officeDocument/2006/relationships/hyperlink" Target="http://www.w3schools.com/tags/tag_dt.asp" TargetMode="External"/><Relationship Id="rId12" Type="http://schemas.openxmlformats.org/officeDocument/2006/relationships/hyperlink" Target="http://www.w3schools.com/tags/tag_td.asp" TargetMode="External"/><Relationship Id="rId17" Type="http://schemas.openxmlformats.org/officeDocument/2006/relationships/hyperlink" Target="http://www.w3schools.com/tags/tag_tbody.asp" TargetMode="External"/><Relationship Id="rId2" Type="http://schemas.openxmlformats.org/officeDocument/2006/relationships/image" Target="../media/image2.png"/><Relationship Id="rId16" Type="http://schemas.openxmlformats.org/officeDocument/2006/relationships/hyperlink" Target="http://www.w3schools.com/tags/tag_thead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tag_dl.asp" TargetMode="External"/><Relationship Id="rId11" Type="http://schemas.openxmlformats.org/officeDocument/2006/relationships/hyperlink" Target="http://www.w3schools.com/tags/tag_tr.asp" TargetMode="External"/><Relationship Id="rId5" Type="http://schemas.openxmlformats.org/officeDocument/2006/relationships/hyperlink" Target="http://www.w3schools.com/tags/tag_li.asp" TargetMode="External"/><Relationship Id="rId15" Type="http://schemas.openxmlformats.org/officeDocument/2006/relationships/hyperlink" Target="http://www.w3schools.com/tags/tag_col.asp" TargetMode="External"/><Relationship Id="rId10" Type="http://schemas.openxmlformats.org/officeDocument/2006/relationships/hyperlink" Target="http://www.w3schools.com/tags/tag_th.asp" TargetMode="External"/><Relationship Id="rId4" Type="http://schemas.openxmlformats.org/officeDocument/2006/relationships/hyperlink" Target="http://www.w3schools.com/tags/tag_ol.asp" TargetMode="External"/><Relationship Id="rId9" Type="http://schemas.openxmlformats.org/officeDocument/2006/relationships/hyperlink" Target="http://www.w3schools.com/tags/tag_table.asp" TargetMode="External"/><Relationship Id="rId14" Type="http://schemas.openxmlformats.org/officeDocument/2006/relationships/hyperlink" Target="http://www.w3schools.com/tags/tag_colgroup.asp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w3schools.com/html/html_responsive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tags/tag_select.asp" TargetMode="External"/><Relationship Id="rId13" Type="http://schemas.openxmlformats.org/officeDocument/2006/relationships/hyperlink" Target="http://www.w3schools.com/tags/tag_keygen.asp" TargetMode="External"/><Relationship Id="rId3" Type="http://schemas.openxmlformats.org/officeDocument/2006/relationships/hyperlink" Target="http://www.w3schools.com/tags/tag_input.asp" TargetMode="External"/><Relationship Id="rId7" Type="http://schemas.openxmlformats.org/officeDocument/2006/relationships/hyperlink" Target="http://www.w3schools.com/tags/tag_legend.asp" TargetMode="External"/><Relationship Id="rId12" Type="http://schemas.openxmlformats.org/officeDocument/2006/relationships/hyperlink" Target="http://www.w3schools.com/tags/tag_datalist.asp" TargetMode="External"/><Relationship Id="rId2" Type="http://schemas.openxmlformats.org/officeDocument/2006/relationships/hyperlink" Target="http://www.w3schools.com/tags/tag_form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tag_fieldset.asp" TargetMode="External"/><Relationship Id="rId11" Type="http://schemas.openxmlformats.org/officeDocument/2006/relationships/hyperlink" Target="http://www.w3schools.com/tags/tag_button.asp" TargetMode="External"/><Relationship Id="rId5" Type="http://schemas.openxmlformats.org/officeDocument/2006/relationships/hyperlink" Target="http://www.w3schools.com/tags/tag_label.asp" TargetMode="External"/><Relationship Id="rId15" Type="http://schemas.openxmlformats.org/officeDocument/2006/relationships/image" Target="../media/image2.png"/><Relationship Id="rId10" Type="http://schemas.openxmlformats.org/officeDocument/2006/relationships/hyperlink" Target="http://www.w3schools.com/tags/tag_option.asp" TargetMode="External"/><Relationship Id="rId4" Type="http://schemas.openxmlformats.org/officeDocument/2006/relationships/hyperlink" Target="http://www.w3schools.com/tags/tag_textarea.asp" TargetMode="External"/><Relationship Id="rId9" Type="http://schemas.openxmlformats.org/officeDocument/2006/relationships/hyperlink" Target="http://www.w3schools.com/tags/tag_optgroup.asp" TargetMode="External"/><Relationship Id="rId14" Type="http://schemas.openxmlformats.org/officeDocument/2006/relationships/hyperlink" Target="http://www.w3schools.com/tags/tag_output.as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boilerplate.com/" TargetMode="External"/><Relationship Id="rId2" Type="http://schemas.openxmlformats.org/officeDocument/2006/relationships/hyperlink" Target="https://github.com/afarkas/html5shi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cssref/sel_firstchild.asp" TargetMode="Externa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css/css_text.asp" TargetMode="Externa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://www.w3schools.com/cssref/pr_outline-width.asp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cssref/pr_outline-style.asp" TargetMode="External"/><Relationship Id="rId5" Type="http://schemas.openxmlformats.org/officeDocument/2006/relationships/hyperlink" Target="http://www.w3schools.com/cssref/pr_outline-color.asp" TargetMode="External"/><Relationship Id="rId4" Type="http://schemas.openxmlformats.org/officeDocument/2006/relationships/hyperlink" Target="http://www.w3schools.com/cssref/pr_outline.asp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cssref/pr_dim_width.asp" TargetMode="External"/><Relationship Id="rId5" Type="http://schemas.openxmlformats.org/officeDocument/2006/relationships/hyperlink" Target="http://www.w3schools.com/cssref/pr_dim_max-height.asp" TargetMode="External"/><Relationship Id="rId4" Type="http://schemas.openxmlformats.org/officeDocument/2006/relationships/hyperlink" Target="http://www.w3schools.com/cssref/pr_dim_height.asp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gi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tags/tag_noscript.asp" TargetMode="External"/><Relationship Id="rId4" Type="http://schemas.openxmlformats.org/officeDocument/2006/relationships/hyperlink" Target="http://www.w3schools.com/tags/tag_script.asp" TargetMode="Externa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tags/tag_sub.asp" TargetMode="External"/><Relationship Id="rId13" Type="http://schemas.openxmlformats.org/officeDocument/2006/relationships/hyperlink" Target="http://www.w3schools.com/tags/tag_abbr.asp" TargetMode="External"/><Relationship Id="rId18" Type="http://schemas.openxmlformats.org/officeDocument/2006/relationships/hyperlink" Target="http://www.w3schools.com/tags/tag_q.asp" TargetMode="External"/><Relationship Id="rId3" Type="http://schemas.openxmlformats.org/officeDocument/2006/relationships/hyperlink" Target="http://www.w3schools.com/tags/tag_b.asp" TargetMode="External"/><Relationship Id="rId7" Type="http://schemas.openxmlformats.org/officeDocument/2006/relationships/hyperlink" Target="http://www.w3schools.com/tags/tag_strong.asp" TargetMode="External"/><Relationship Id="rId12" Type="http://schemas.openxmlformats.org/officeDocument/2006/relationships/hyperlink" Target="http://www.w3schools.com/tags/tag_mark.asp" TargetMode="External"/><Relationship Id="rId17" Type="http://schemas.openxmlformats.org/officeDocument/2006/relationships/hyperlink" Target="http://www.w3schools.com/tags/tag_dfn.asp" TargetMode="External"/><Relationship Id="rId2" Type="http://schemas.openxmlformats.org/officeDocument/2006/relationships/image" Target="../media/image2.png"/><Relationship Id="rId16" Type="http://schemas.openxmlformats.org/officeDocument/2006/relationships/hyperlink" Target="http://www.w3schools.com/tags/tag_blockquot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tag_small.asp" TargetMode="External"/><Relationship Id="rId11" Type="http://schemas.openxmlformats.org/officeDocument/2006/relationships/hyperlink" Target="http://www.w3schools.com/tags/tag_del.asp" TargetMode="External"/><Relationship Id="rId5" Type="http://schemas.openxmlformats.org/officeDocument/2006/relationships/hyperlink" Target="http://www.w3schools.com/tags/tag_i.asp" TargetMode="External"/><Relationship Id="rId15" Type="http://schemas.openxmlformats.org/officeDocument/2006/relationships/hyperlink" Target="http://www.w3schools.com/tags/tag_bdo.asp" TargetMode="External"/><Relationship Id="rId10" Type="http://schemas.openxmlformats.org/officeDocument/2006/relationships/hyperlink" Target="http://www.w3schools.com/tags/tag_ins.asp" TargetMode="External"/><Relationship Id="rId19" Type="http://schemas.openxmlformats.org/officeDocument/2006/relationships/hyperlink" Target="http://www.w3schools.com/tags/tag_cite.asp" TargetMode="External"/><Relationship Id="rId4" Type="http://schemas.openxmlformats.org/officeDocument/2006/relationships/hyperlink" Target="http://www.w3schools.com/tags/tag_em.asp" TargetMode="External"/><Relationship Id="rId9" Type="http://schemas.openxmlformats.org/officeDocument/2006/relationships/hyperlink" Target="http://www.w3schools.com/tags/tag_sup.asp" TargetMode="External"/><Relationship Id="rId14" Type="http://schemas.openxmlformats.org/officeDocument/2006/relationships/hyperlink" Target="http://www.w3schools.com/tags/tag_address.asp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://javascript.info/tutorial/oop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tags/tag_base.asp" TargetMode="External"/><Relationship Id="rId4" Type="http://schemas.openxmlformats.org/officeDocument/2006/relationships/hyperlink" Target="http://www.w3schools.com/tags/tag_iframe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3.bp.blogspot.com/-mLHQ73NubPg/U7hlEVVToOI/AAAAAAAABUM/AaR9sFczHak/s1600/CSS3-logo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6" t="7465" r="22781" b="6937"/>
          <a:stretch/>
        </p:blipFill>
        <p:spPr bwMode="auto">
          <a:xfrm>
            <a:off x="1683333" y="2459283"/>
            <a:ext cx="680064" cy="91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red-team-design.com/wp-content/uploads/2011/01/css3-html5-logo-initi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676" y="2052014"/>
            <a:ext cx="1003873" cy="86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://i.stack.imgur.com/Mmww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828" y="2533545"/>
            <a:ext cx="766945" cy="76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4" descr="http://www.devbattles.com/en/images/upload/143241145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929" y="3300490"/>
            <a:ext cx="1256742" cy="62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://bmdm.com/wp-content/uploads/bootstra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208" y="3978397"/>
            <a:ext cx="2005547" cy="92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2" descr="http://docs.meteor.com/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46" y="4990240"/>
            <a:ext cx="2194409" cy="51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recto de flecha 10"/>
          <p:cNvCxnSpPr/>
          <p:nvPr/>
        </p:nvCxnSpPr>
        <p:spPr>
          <a:xfrm flipH="1">
            <a:off x="3117210" y="3869543"/>
            <a:ext cx="1" cy="169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errar llave 12"/>
          <p:cNvSpPr/>
          <p:nvPr/>
        </p:nvSpPr>
        <p:spPr>
          <a:xfrm>
            <a:off x="4853389" y="2084317"/>
            <a:ext cx="315686" cy="1987018"/>
          </a:xfrm>
          <a:prstGeom prst="rightBrace">
            <a:avLst>
              <a:gd name="adj1" fmla="val 153160"/>
              <a:gd name="adj2" fmla="val 4890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uadroTexto 13"/>
          <p:cNvSpPr txBox="1"/>
          <p:nvPr/>
        </p:nvSpPr>
        <p:spPr>
          <a:xfrm>
            <a:off x="5523095" y="2871388"/>
            <a:ext cx="116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Front end</a:t>
            </a:r>
            <a:endParaRPr lang="en-GB" dirty="0"/>
          </a:p>
        </p:txBody>
      </p:sp>
      <p:pic>
        <p:nvPicPr>
          <p:cNvPr id="15" name="Picture 28" descr="http://4.bp.blogspot.com/-v9sfR-Tmcww/UuppSBoOlTI/AAAAAAAAABo/3Vtrw2iQlbM/s1600/w3schools.com_0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520" y="174997"/>
            <a:ext cx="1447735" cy="108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2" descr="https://blog.ideematic.com/wp-content/uploads/2014/07/logo_codecademy.pn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28" y="555506"/>
            <a:ext cx="1403118" cy="48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4" descr="https://i.ytimg.com/vi/ftu-2VdntxU/mqdefault_live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338" y="477767"/>
            <a:ext cx="1002224" cy="56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yt3.ggpht.com/-MogFBYbYHgM/AAAAAAAAAAI/AAAAAAAAAAA/8e-NkR3Q1LE/s900-c-k-no/photo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762" y="496321"/>
            <a:ext cx="593270" cy="59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content.xx.fbcdn.net/hphotos-xtf1/v/t1.0-9/1381689_10204182820123330_8767113235047668955_n.jpg?oh=b25682cab4a9cd1dade9abee65501afe&amp;oe=55FEC678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5" t="34113" r="22034" b="33143"/>
          <a:stretch/>
        </p:blipFill>
        <p:spPr bwMode="auto">
          <a:xfrm>
            <a:off x="5011232" y="454129"/>
            <a:ext cx="1407526" cy="61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errar llave 19"/>
          <p:cNvSpPr/>
          <p:nvPr/>
        </p:nvSpPr>
        <p:spPr>
          <a:xfrm rot="16200000">
            <a:off x="2886707" y="701079"/>
            <a:ext cx="315686" cy="1987018"/>
          </a:xfrm>
          <a:prstGeom prst="rightBrace">
            <a:avLst>
              <a:gd name="adj1" fmla="val 153160"/>
              <a:gd name="adj2" fmla="val 4890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onector recto de flecha 21"/>
          <p:cNvCxnSpPr/>
          <p:nvPr/>
        </p:nvCxnSpPr>
        <p:spPr>
          <a:xfrm flipH="1">
            <a:off x="3117210" y="4881381"/>
            <a:ext cx="1" cy="169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4" descr="http://3con14.pro/i2014/_data/recursos/sublime-text_logo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549" y="3743593"/>
            <a:ext cx="758525" cy="75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ector recto de flecha 24"/>
          <p:cNvCxnSpPr/>
          <p:nvPr/>
        </p:nvCxnSpPr>
        <p:spPr>
          <a:xfrm>
            <a:off x="5714995" y="4502118"/>
            <a:ext cx="870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6964606" y="3190087"/>
            <a:ext cx="83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Editors</a:t>
            </a:r>
            <a:endParaRPr lang="en-GB" dirty="0"/>
          </a:p>
        </p:txBody>
      </p:sp>
      <p:pic>
        <p:nvPicPr>
          <p:cNvPr id="4102" name="Picture 6" descr="https://education.github.com/assets/pack/logo-atom-d08d695ef218849329028c1a2018c1cb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211" y="4596195"/>
            <a:ext cx="1435200" cy="4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confluence.jetbrains.com/download/attachments/2/logo_jetbrains.gif?version=1&amp;modificationDate=125569974700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315" y="5278225"/>
            <a:ext cx="1205096" cy="46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http://www.bugtreat.com/blog/wp-content/uploads/2012/07/WampServer-logo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500" y="2130814"/>
            <a:ext cx="743257" cy="74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6" descr="https://swiftstack.com/wp-content/uploads/2015/02/cyberduck-logo200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666" y="6044714"/>
            <a:ext cx="1609268" cy="52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0" descr="http://www.reseau-parentalite-cambresis.fr/reseau/img/tpl/logo_ovh.jpg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89" r="35727"/>
          <a:stretch/>
        </p:blipFill>
        <p:spPr bwMode="auto">
          <a:xfrm>
            <a:off x="9955666" y="3743593"/>
            <a:ext cx="1284927" cy="110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ector recto de flecha 34"/>
          <p:cNvCxnSpPr/>
          <p:nvPr/>
        </p:nvCxnSpPr>
        <p:spPr>
          <a:xfrm rot="5400000">
            <a:off x="10162698" y="5535732"/>
            <a:ext cx="870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 rot="16200000">
            <a:off x="10434637" y="5535732"/>
            <a:ext cx="870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10226500" y="6531996"/>
            <a:ext cx="133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FTP server</a:t>
            </a:r>
            <a:endParaRPr lang="en-GB" dirty="0"/>
          </a:p>
        </p:txBody>
      </p:sp>
      <p:sp>
        <p:nvSpPr>
          <p:cNvPr id="43" name="CuadroTexto 42"/>
          <p:cNvSpPr txBox="1"/>
          <p:nvPr/>
        </p:nvSpPr>
        <p:spPr>
          <a:xfrm>
            <a:off x="9955666" y="3353556"/>
            <a:ext cx="160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Server space</a:t>
            </a:r>
            <a:endParaRPr lang="en-GB" dirty="0"/>
          </a:p>
        </p:txBody>
      </p:sp>
      <p:sp>
        <p:nvSpPr>
          <p:cNvPr id="44" name="CuadroTexto 43"/>
          <p:cNvSpPr txBox="1"/>
          <p:nvPr/>
        </p:nvSpPr>
        <p:spPr>
          <a:xfrm>
            <a:off x="9955666" y="1714246"/>
            <a:ext cx="160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Local server</a:t>
            </a:r>
            <a:endParaRPr lang="en-GB" dirty="0"/>
          </a:p>
        </p:txBody>
      </p:sp>
      <p:cxnSp>
        <p:nvCxnSpPr>
          <p:cNvPr id="45" name="Conector recto de flecha 44"/>
          <p:cNvCxnSpPr/>
          <p:nvPr/>
        </p:nvCxnSpPr>
        <p:spPr>
          <a:xfrm>
            <a:off x="8316680" y="4502118"/>
            <a:ext cx="870862" cy="74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 flipV="1">
            <a:off x="8381994" y="3077826"/>
            <a:ext cx="870862" cy="1195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6" descr="https://www.fastly.com/img/customers/casestudy/github_logo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042" y="285725"/>
            <a:ext cx="1574579" cy="33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shop.moccup.nl/wp-content/uploads/2014/08/themeforest-logo.png"/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63" b="37522"/>
          <a:stretch/>
        </p:blipFill>
        <p:spPr bwMode="auto">
          <a:xfrm>
            <a:off x="9491077" y="819019"/>
            <a:ext cx="2530095" cy="52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demos.cyberchimps.com/responsivepro/wp-content/themes/responsivepro/core/images/featured-image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06" y="3854092"/>
            <a:ext cx="1290263" cy="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Conector recto de flecha 51"/>
          <p:cNvCxnSpPr/>
          <p:nvPr/>
        </p:nvCxnSpPr>
        <p:spPr>
          <a:xfrm flipH="1">
            <a:off x="1998324" y="4280857"/>
            <a:ext cx="6215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84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431810" y="4939981"/>
            <a:ext cx="3813046" cy="18711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ángulo 6"/>
          <p:cNvSpPr/>
          <p:nvPr/>
        </p:nvSpPr>
        <p:spPr>
          <a:xfrm>
            <a:off x="431810" y="662104"/>
            <a:ext cx="3813046" cy="35805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2" descr="http://red-team-design.com/wp-content/uploads/2011/01/css3-html5-logo-initial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777" y="102048"/>
            <a:ext cx="1003873" cy="86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706997" y="662104"/>
            <a:ext cx="36467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CO" b="0" i="0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s-CO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"width:100%"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Jill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Smith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Jackson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94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6" name="Rectángulo 5"/>
          <p:cNvSpPr/>
          <p:nvPr/>
        </p:nvSpPr>
        <p:spPr>
          <a:xfrm>
            <a:off x="431810" y="4299531"/>
            <a:ext cx="46866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0" dirty="0" smtClean="0">
                <a:solidFill>
                  <a:srgbClr val="333333"/>
                </a:solidFill>
                <a:effectLst/>
                <a:latin typeface="Gotham Light" pitchFamily="50" charset="0"/>
                <a:cs typeface="Gotham Light" pitchFamily="50" charset="0"/>
              </a:rPr>
              <a:t>&lt;</a:t>
            </a:r>
            <a:r>
              <a:rPr lang="en-US" sz="1400" b="1" i="0" dirty="0" err="1" smtClean="0">
                <a:solidFill>
                  <a:srgbClr val="333333"/>
                </a:solidFill>
                <a:effectLst/>
                <a:latin typeface="Gotham Light" pitchFamily="50" charset="0"/>
                <a:cs typeface="Gotham Light" pitchFamily="50" charset="0"/>
              </a:rPr>
              <a:t>th</a:t>
            </a:r>
            <a:r>
              <a:rPr lang="en-US" sz="1400" b="1" i="0" dirty="0" smtClean="0">
                <a:solidFill>
                  <a:srgbClr val="333333"/>
                </a:solidFill>
                <a:effectLst/>
                <a:latin typeface="Gotham Light" pitchFamily="50" charset="0"/>
                <a:cs typeface="Gotham Light" pitchFamily="50" charset="0"/>
              </a:rPr>
              <a:t>&gt;  </a:t>
            </a:r>
            <a:r>
              <a:rPr lang="en-US" sz="1400" i="0" dirty="0" smtClean="0">
                <a:solidFill>
                  <a:srgbClr val="333333"/>
                </a:solidFill>
                <a:effectLst/>
                <a:latin typeface="Gotham Light" pitchFamily="50" charset="0"/>
                <a:cs typeface="Gotham Light" pitchFamily="50" charset="0"/>
              </a:rPr>
              <a:t>can also use table head</a:t>
            </a:r>
          </a:p>
          <a:p>
            <a:r>
              <a:rPr lang="en-US" sz="1400" dirty="0" smtClean="0">
                <a:latin typeface="Gotham Light" pitchFamily="50" charset="0"/>
                <a:cs typeface="Gotham Light" pitchFamily="50" charset="0"/>
              </a:rPr>
              <a:t>&lt;caption&gt; can also put a caption , at the beginning</a:t>
            </a:r>
            <a:endParaRPr lang="en-US" sz="1400" dirty="0"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505174" y="928040"/>
            <a:ext cx="880910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31810" y="493998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s-CO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hot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drink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s-CO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cold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drink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/dl</a:t>
            </a:r>
            <a:r>
              <a:rPr lang="es-CO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519247"/>
              </p:ext>
            </p:extLst>
          </p:nvPr>
        </p:nvGraphicFramePr>
        <p:xfrm>
          <a:off x="5257915" y="4421654"/>
          <a:ext cx="5558768" cy="2346960"/>
        </p:xfrm>
        <a:graphic>
          <a:graphicData uri="http://schemas.openxmlformats.org/drawingml/2006/table">
            <a:tbl>
              <a:tblPr/>
              <a:tblGrid>
                <a:gridCol w="663383"/>
                <a:gridCol w="489538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 sz="1200" dirty="0" err="1">
                          <a:effectLst/>
                        </a:rPr>
                        <a:t>Tag</a:t>
                      </a:r>
                      <a:endParaRPr lang="es-CO" sz="12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20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O" sz="1200" u="sng">
                          <a:solidFill>
                            <a:srgbClr val="333333"/>
                          </a:solidFill>
                          <a:effectLst/>
                          <a:hlinkClick r:id="rId3"/>
                        </a:rPr>
                        <a:t>&lt;ul&gt;</a:t>
                      </a:r>
                      <a:endParaRPr lang="es-CO" sz="12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200">
                          <a:effectLst/>
                        </a:rPr>
                        <a:t>Defines an unordered list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O" sz="1200" u="sng">
                          <a:solidFill>
                            <a:srgbClr val="333333"/>
                          </a:solidFill>
                          <a:effectLst/>
                          <a:hlinkClick r:id="rId4"/>
                        </a:rPr>
                        <a:t>&lt;ol&gt;</a:t>
                      </a:r>
                      <a:endParaRPr lang="es-CO" sz="12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200">
                          <a:effectLst/>
                        </a:rPr>
                        <a:t>Defines an ordered list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O" sz="1200" u="sng">
                          <a:solidFill>
                            <a:srgbClr val="333333"/>
                          </a:solidFill>
                          <a:effectLst/>
                          <a:hlinkClick r:id="rId5"/>
                        </a:rPr>
                        <a:t>&lt;li&gt;</a:t>
                      </a:r>
                      <a:endParaRPr lang="es-CO" sz="12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200">
                          <a:effectLst/>
                        </a:rPr>
                        <a:t>Defines a list item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O" sz="1200" u="sng">
                          <a:solidFill>
                            <a:srgbClr val="333333"/>
                          </a:solidFill>
                          <a:effectLst/>
                          <a:hlinkClick r:id="rId6"/>
                        </a:rPr>
                        <a:t>&lt;dl&gt;</a:t>
                      </a:r>
                      <a:endParaRPr lang="es-CO" sz="12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200">
                          <a:effectLst/>
                        </a:rPr>
                        <a:t>Defines a description list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O" sz="1200" u="sng">
                          <a:solidFill>
                            <a:srgbClr val="333333"/>
                          </a:solidFill>
                          <a:effectLst/>
                          <a:hlinkClick r:id="rId7"/>
                        </a:rPr>
                        <a:t>&lt;dt&gt;</a:t>
                      </a:r>
                      <a:endParaRPr lang="es-CO" sz="12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Defines the term in a description list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O" sz="1200" u="sng">
                          <a:solidFill>
                            <a:srgbClr val="333333"/>
                          </a:solidFill>
                          <a:effectLst/>
                          <a:hlinkClick r:id="rId8"/>
                        </a:rPr>
                        <a:t>&lt;dd&gt;</a:t>
                      </a:r>
                      <a:endParaRPr lang="es-CO" sz="12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Defines the description in a description list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109663" y="2508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526363"/>
              </p:ext>
            </p:extLst>
          </p:nvPr>
        </p:nvGraphicFramePr>
        <p:xfrm>
          <a:off x="5259784" y="372109"/>
          <a:ext cx="5523445" cy="4351341"/>
        </p:xfrm>
        <a:graphic>
          <a:graphicData uri="http://schemas.openxmlformats.org/drawingml/2006/table">
            <a:tbl>
              <a:tblPr/>
              <a:tblGrid>
                <a:gridCol w="930204"/>
                <a:gridCol w="4593241"/>
              </a:tblGrid>
              <a:tr h="354179">
                <a:tc>
                  <a:txBody>
                    <a:bodyPr/>
                    <a:lstStyle/>
                    <a:p>
                      <a:pPr algn="l" fontAlgn="t"/>
                      <a:r>
                        <a:rPr lang="es-CO" sz="1100" dirty="0" err="1">
                          <a:effectLst/>
                        </a:rPr>
                        <a:t>Tag</a:t>
                      </a:r>
                      <a:endParaRPr lang="es-CO" sz="1100" dirty="0">
                        <a:effectLst/>
                      </a:endParaRP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100">
                          <a:effectLst/>
                        </a:rPr>
                        <a:t>Description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4179">
                <a:tc>
                  <a:txBody>
                    <a:bodyPr/>
                    <a:lstStyle/>
                    <a:p>
                      <a:pPr fontAlgn="t"/>
                      <a:r>
                        <a:rPr lang="es-CO" sz="1100" u="sng">
                          <a:solidFill>
                            <a:srgbClr val="333333"/>
                          </a:solidFill>
                          <a:effectLst/>
                          <a:hlinkClick r:id="rId9"/>
                        </a:rPr>
                        <a:t>&lt;table&gt;</a:t>
                      </a:r>
                      <a:endParaRPr lang="es-CO" sz="1100">
                        <a:effectLst/>
                      </a:endParaRP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100">
                          <a:effectLst/>
                        </a:rPr>
                        <a:t>Defines a table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4179">
                <a:tc>
                  <a:txBody>
                    <a:bodyPr/>
                    <a:lstStyle/>
                    <a:p>
                      <a:pPr fontAlgn="t"/>
                      <a:r>
                        <a:rPr lang="es-CO" sz="1100" u="sng">
                          <a:solidFill>
                            <a:srgbClr val="333333"/>
                          </a:solidFill>
                          <a:effectLst/>
                          <a:hlinkClick r:id="rId10"/>
                        </a:rPr>
                        <a:t>&lt;th&gt;</a:t>
                      </a:r>
                      <a:endParaRPr lang="es-CO" sz="1100">
                        <a:effectLst/>
                      </a:endParaRP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Defines a header cell in a table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4179">
                <a:tc>
                  <a:txBody>
                    <a:bodyPr/>
                    <a:lstStyle/>
                    <a:p>
                      <a:pPr fontAlgn="t"/>
                      <a:r>
                        <a:rPr lang="es-CO" sz="1100" u="sng">
                          <a:solidFill>
                            <a:srgbClr val="333333"/>
                          </a:solidFill>
                          <a:effectLst/>
                          <a:hlinkClick r:id="rId11"/>
                        </a:rPr>
                        <a:t>&lt;tr&gt;</a:t>
                      </a:r>
                      <a:endParaRPr lang="es-CO" sz="1100">
                        <a:effectLst/>
                      </a:endParaRP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Defines a row in a table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4179">
                <a:tc>
                  <a:txBody>
                    <a:bodyPr/>
                    <a:lstStyle/>
                    <a:p>
                      <a:pPr fontAlgn="t"/>
                      <a:r>
                        <a:rPr lang="es-CO" sz="1100" u="sng">
                          <a:solidFill>
                            <a:srgbClr val="333333"/>
                          </a:solidFill>
                          <a:effectLst/>
                          <a:hlinkClick r:id="rId12"/>
                        </a:rPr>
                        <a:t>&lt;td&gt;</a:t>
                      </a:r>
                      <a:endParaRPr lang="es-CO" sz="1100">
                        <a:effectLst/>
                      </a:endParaRP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Defines a cell in a table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4179">
                <a:tc>
                  <a:txBody>
                    <a:bodyPr/>
                    <a:lstStyle/>
                    <a:p>
                      <a:pPr fontAlgn="t"/>
                      <a:r>
                        <a:rPr lang="es-CO" sz="1100" u="sng">
                          <a:solidFill>
                            <a:srgbClr val="333333"/>
                          </a:solidFill>
                          <a:effectLst/>
                          <a:hlinkClick r:id="rId13"/>
                        </a:rPr>
                        <a:t>&lt;caption&gt;</a:t>
                      </a:r>
                      <a:endParaRPr lang="es-CO" sz="1100">
                        <a:effectLst/>
                      </a:endParaRP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100">
                          <a:effectLst/>
                        </a:rPr>
                        <a:t>Defines a table caption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81865">
                <a:tc>
                  <a:txBody>
                    <a:bodyPr/>
                    <a:lstStyle/>
                    <a:p>
                      <a:pPr fontAlgn="t"/>
                      <a:r>
                        <a:rPr lang="es-CO" sz="1100" u="sng">
                          <a:solidFill>
                            <a:srgbClr val="333333"/>
                          </a:solidFill>
                          <a:effectLst/>
                          <a:hlinkClick r:id="rId14"/>
                        </a:rPr>
                        <a:t>&lt;colgroup&gt;</a:t>
                      </a:r>
                      <a:endParaRPr lang="es-CO" sz="1100">
                        <a:effectLst/>
                      </a:endParaRP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Specifies a group of one or more columns in a table for formatting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1865">
                <a:tc>
                  <a:txBody>
                    <a:bodyPr/>
                    <a:lstStyle/>
                    <a:p>
                      <a:pPr fontAlgn="t"/>
                      <a:r>
                        <a:rPr lang="es-CO" sz="1100" u="sng">
                          <a:solidFill>
                            <a:srgbClr val="333333"/>
                          </a:solidFill>
                          <a:effectLst/>
                          <a:hlinkClick r:id="rId15"/>
                        </a:rPr>
                        <a:t>&lt;col&gt;</a:t>
                      </a:r>
                      <a:endParaRPr lang="es-CO" sz="1100">
                        <a:effectLst/>
                      </a:endParaRP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Specifies column properties for each column within a &lt;colgroup&gt; element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4179">
                <a:tc>
                  <a:txBody>
                    <a:bodyPr/>
                    <a:lstStyle/>
                    <a:p>
                      <a:pPr fontAlgn="t"/>
                      <a:r>
                        <a:rPr lang="es-CO" sz="1100" u="sng">
                          <a:solidFill>
                            <a:srgbClr val="333333"/>
                          </a:solidFill>
                          <a:effectLst/>
                          <a:hlinkClick r:id="rId16"/>
                        </a:rPr>
                        <a:t>&lt;thead&gt;</a:t>
                      </a:r>
                      <a:endParaRPr lang="es-CO" sz="1100">
                        <a:effectLst/>
                      </a:endParaRP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Groups the header content in a table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4179">
                <a:tc>
                  <a:txBody>
                    <a:bodyPr/>
                    <a:lstStyle/>
                    <a:p>
                      <a:pPr fontAlgn="t"/>
                      <a:r>
                        <a:rPr lang="es-CO" sz="1100" u="sng">
                          <a:solidFill>
                            <a:srgbClr val="333333"/>
                          </a:solidFill>
                          <a:effectLst/>
                          <a:hlinkClick r:id="rId17"/>
                        </a:rPr>
                        <a:t>&lt;tbody&gt;</a:t>
                      </a:r>
                      <a:endParaRPr lang="es-CO" sz="1100">
                        <a:effectLst/>
                      </a:endParaRP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Groups the body content in a table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4179">
                <a:tc>
                  <a:txBody>
                    <a:bodyPr/>
                    <a:lstStyle/>
                    <a:p>
                      <a:pPr fontAlgn="t"/>
                      <a:r>
                        <a:rPr lang="es-CO" sz="1100" u="sng">
                          <a:solidFill>
                            <a:srgbClr val="333333"/>
                          </a:solidFill>
                          <a:effectLst/>
                          <a:hlinkClick r:id="rId18"/>
                        </a:rPr>
                        <a:t>&lt;tfoot&gt;</a:t>
                      </a:r>
                      <a:endParaRPr lang="es-CO" sz="1100">
                        <a:effectLst/>
                      </a:endParaRP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Groups the footer content in a table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117230" y="132028"/>
            <a:ext cx="12074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Gotham Light" pitchFamily="50" charset="0"/>
                <a:cs typeface="Gotham Light" pitchFamily="50" charset="0"/>
              </a:rPr>
              <a:t>Table and list</a:t>
            </a:r>
            <a:endParaRPr lang="en-GB" sz="2400" b="1" dirty="0"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14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5686" y="2623458"/>
            <a:ext cx="11299371" cy="3026229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GB" sz="15000" dirty="0" smtClean="0"/>
              <a:t>&lt;di&gt; &lt;/div&gt;</a:t>
            </a:r>
          </a:p>
          <a:p>
            <a:pPr marL="0" indent="0" algn="ctr">
              <a:buNone/>
            </a:pPr>
            <a:r>
              <a:rPr lang="en-GB" sz="15000" dirty="0" smtClean="0"/>
              <a:t>&lt;span&gt;&lt;/&lt;span&gt;</a:t>
            </a:r>
            <a:endParaRPr lang="en-GB" sz="15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491532" y="1056750"/>
            <a:ext cx="482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Block like &lt;div&gt;or inline element like &lt;span&gt;</a:t>
            </a:r>
            <a:endParaRPr lang="en-GB" dirty="0"/>
          </a:p>
        </p:txBody>
      </p:sp>
      <p:sp>
        <p:nvSpPr>
          <p:cNvPr id="6" name="CuadroTexto 5"/>
          <p:cNvSpPr txBox="1"/>
          <p:nvPr/>
        </p:nvSpPr>
        <p:spPr>
          <a:xfrm>
            <a:off x="117230" y="132028"/>
            <a:ext cx="11195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Gotham Light" pitchFamily="50" charset="0"/>
                <a:cs typeface="Gotham Light" pitchFamily="50" charset="0"/>
              </a:rPr>
              <a:t>The most efficient way to style a block is by using div elements and together with class and id properties</a:t>
            </a:r>
            <a:endParaRPr lang="en-GB" sz="2400" b="1" dirty="0">
              <a:latin typeface="Gotham Light" pitchFamily="50" charset="0"/>
              <a:cs typeface="Gotham Light" pitchFamily="50" charset="0"/>
            </a:endParaRPr>
          </a:p>
        </p:txBody>
      </p:sp>
      <p:pic>
        <p:nvPicPr>
          <p:cNvPr id="5" name="Picture 2" descr="http://red-team-design.com/wp-content/uploads/2011/01/css3-html5-logo-initial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777" y="102048"/>
            <a:ext cx="1003873" cy="86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07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677" y="915050"/>
            <a:ext cx="1799492" cy="1325563"/>
          </a:xfrm>
        </p:spPr>
        <p:txBody>
          <a:bodyPr>
            <a:normAutofit/>
          </a:bodyPr>
          <a:lstStyle/>
          <a:p>
            <a:r>
              <a:rPr lang="en-GB" sz="2800" dirty="0" smtClean="0"/>
              <a:t>Classes</a:t>
            </a:r>
            <a:endParaRPr lang="en-GB" sz="2800" dirty="0"/>
          </a:p>
        </p:txBody>
      </p:sp>
      <p:sp>
        <p:nvSpPr>
          <p:cNvPr id="4" name="Rectángulo 3"/>
          <p:cNvSpPr/>
          <p:nvPr/>
        </p:nvSpPr>
        <p:spPr>
          <a:xfrm>
            <a:off x="521677" y="207484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.cities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background-color:black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color:white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margin:20px;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padding:20px;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dirty="0" err="1"/>
              <a:t>span.red</a:t>
            </a:r>
            <a:r>
              <a:rPr lang="es-CO" dirty="0"/>
              <a:t> {</a:t>
            </a:r>
            <a:r>
              <a:rPr lang="es-CO" dirty="0" err="1"/>
              <a:t>color:red</a:t>
            </a:r>
            <a:r>
              <a:rPr lang="es-CO" dirty="0"/>
              <a:t>;}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5" name="Rectángulo 4"/>
          <p:cNvSpPr/>
          <p:nvPr/>
        </p:nvSpPr>
        <p:spPr>
          <a:xfrm>
            <a:off x="521677" y="4925993"/>
            <a:ext cx="27174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 HTML</a:t>
            </a:r>
          </a:p>
          <a:p>
            <a:r>
              <a:rPr lang="es-CO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cities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501" y="1360527"/>
            <a:ext cx="7170033" cy="29535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228" y="4464760"/>
            <a:ext cx="2004064" cy="2361933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17230" y="132028"/>
            <a:ext cx="11359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Gotham Light" pitchFamily="50" charset="0"/>
                <a:cs typeface="Gotham Light" pitchFamily="50" charset="0"/>
              </a:rPr>
              <a:t>A class or  is a html attribute that using ccs makes easy to give a standard style to a page</a:t>
            </a:r>
            <a:endParaRPr lang="en-GB" sz="2400" b="1" dirty="0">
              <a:latin typeface="Gotham Light" pitchFamily="50" charset="0"/>
              <a:cs typeface="Gotham Light" pitchFamily="50" charset="0"/>
            </a:endParaRPr>
          </a:p>
        </p:txBody>
      </p:sp>
      <p:pic>
        <p:nvPicPr>
          <p:cNvPr id="10" name="Picture 2" descr="http://red-team-design.com/wp-content/uploads/2011/01/css3-html5-logo-initial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777" y="102048"/>
            <a:ext cx="1003873" cy="86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93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Resposive</a:t>
            </a:r>
            <a:r>
              <a:rPr lang="en-GB" dirty="0" smtClean="0"/>
              <a:t> web design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www.w3schools.com/html/html_responsive.asp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Two main components</a:t>
            </a:r>
          </a:p>
          <a:p>
            <a:r>
              <a:rPr lang="en-GB" dirty="0" smtClean="0"/>
              <a:t>To float things </a:t>
            </a:r>
          </a:p>
          <a:p>
            <a:r>
              <a:rPr lang="en-GB" dirty="0" smtClean="0"/>
              <a:t>And to percentage things</a:t>
            </a:r>
            <a:endParaRPr lang="en-GB" dirty="0"/>
          </a:p>
        </p:txBody>
      </p:sp>
      <p:pic>
        <p:nvPicPr>
          <p:cNvPr id="4" name="Picture 2" descr="http://red-team-design.com/wp-content/uploads/2011/01/css3-html5-logo-initial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777" y="102048"/>
            <a:ext cx="1003873" cy="86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26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Adobe CC </a:t>
            </a:r>
            <a:r>
              <a:rPr lang="en-GB" dirty="0" err="1" smtClean="0"/>
              <a:t>color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https://color.adobe.com/es/</a:t>
            </a:r>
          </a:p>
        </p:txBody>
      </p:sp>
    </p:spTree>
    <p:extLst>
      <p:ext uri="{BB962C8B-B14F-4D97-AF65-F5344CB8AC3E}">
        <p14:creationId xmlns:p14="http://schemas.microsoft.com/office/powerpoint/2010/main" val="385927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http://designmodo.com/startup/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473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0262" y="209483"/>
            <a:ext cx="7578969" cy="650133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Gotham Light" pitchFamily="50" charset="0"/>
                <a:cs typeface="Gotham Light" pitchFamily="50" charset="0"/>
              </a:rPr>
              <a:t>Form, </a:t>
            </a:r>
            <a:r>
              <a:rPr lang="en-GB" sz="2400" dirty="0" err="1" smtClean="0">
                <a:latin typeface="Gotham Light" pitchFamily="50" charset="0"/>
                <a:cs typeface="Gotham Light" pitchFamily="50" charset="0"/>
              </a:rPr>
              <a:t>imput</a:t>
            </a:r>
            <a:r>
              <a:rPr lang="en-GB" sz="2400" dirty="0" smtClean="0">
                <a:latin typeface="Gotham Light" pitchFamily="50" charset="0"/>
                <a:cs typeface="Gotham Light" pitchFamily="50" charset="0"/>
              </a:rPr>
              <a:t> element  --- action , type attribute</a:t>
            </a:r>
            <a:endParaRPr lang="en-GB" sz="2400" dirty="0"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74077" y="968506"/>
            <a:ext cx="5503985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latin typeface="Gotham Light" pitchFamily="50" charset="0"/>
                <a:cs typeface="Gotham Light" pitchFamily="50" charset="0"/>
              </a:rPr>
              <a:t>&lt;!DOCTYPE html&gt;</a:t>
            </a:r>
          </a:p>
          <a:p>
            <a:r>
              <a:rPr lang="en-GB" sz="1100" dirty="0">
                <a:latin typeface="Gotham Light" pitchFamily="50" charset="0"/>
                <a:cs typeface="Gotham Light" pitchFamily="50" charset="0"/>
              </a:rPr>
              <a:t>&lt;html&gt;</a:t>
            </a:r>
          </a:p>
          <a:p>
            <a:r>
              <a:rPr lang="en-GB" sz="1100" dirty="0">
                <a:latin typeface="Gotham Light" pitchFamily="50" charset="0"/>
                <a:cs typeface="Gotham Light" pitchFamily="50" charset="0"/>
              </a:rPr>
              <a:t>&lt;body&gt;</a:t>
            </a:r>
          </a:p>
          <a:p>
            <a:endParaRPr lang="en-GB" sz="1100" dirty="0">
              <a:latin typeface="Gotham Light" pitchFamily="50" charset="0"/>
              <a:cs typeface="Gotham Light" pitchFamily="50" charset="0"/>
            </a:endParaRPr>
          </a:p>
          <a:p>
            <a:r>
              <a:rPr lang="en-GB" sz="1100" dirty="0">
                <a:latin typeface="Gotham Light" pitchFamily="50" charset="0"/>
                <a:cs typeface="Gotham Light" pitchFamily="50" charset="0"/>
              </a:rPr>
              <a:t>&lt;form action="</a:t>
            </a:r>
            <a:r>
              <a:rPr lang="en-GB" sz="1100" dirty="0" err="1">
                <a:latin typeface="Gotham Light" pitchFamily="50" charset="0"/>
                <a:cs typeface="Gotham Light" pitchFamily="50" charset="0"/>
              </a:rPr>
              <a:t>action_page.php</a:t>
            </a:r>
            <a:r>
              <a:rPr lang="en-GB" sz="1100" dirty="0">
                <a:latin typeface="Gotham Light" pitchFamily="50" charset="0"/>
                <a:cs typeface="Gotham Light" pitchFamily="50" charset="0"/>
              </a:rPr>
              <a:t>"&gt;</a:t>
            </a:r>
          </a:p>
          <a:p>
            <a:r>
              <a:rPr lang="en-GB" sz="1100" dirty="0">
                <a:latin typeface="Gotham Light" pitchFamily="50" charset="0"/>
                <a:cs typeface="Gotham Light" pitchFamily="50" charset="0"/>
              </a:rPr>
              <a:t>&lt;</a:t>
            </a:r>
            <a:r>
              <a:rPr lang="en-GB" sz="1100" dirty="0" err="1">
                <a:latin typeface="Gotham Light" pitchFamily="50" charset="0"/>
                <a:cs typeface="Gotham Light" pitchFamily="50" charset="0"/>
              </a:rPr>
              <a:t>fieldset</a:t>
            </a:r>
            <a:r>
              <a:rPr lang="en-GB" sz="1100" dirty="0">
                <a:latin typeface="Gotham Light" pitchFamily="50" charset="0"/>
                <a:cs typeface="Gotham Light" pitchFamily="50" charset="0"/>
              </a:rPr>
              <a:t>&gt;</a:t>
            </a:r>
          </a:p>
          <a:p>
            <a:r>
              <a:rPr lang="en-GB" sz="1100" dirty="0">
                <a:latin typeface="Gotham Light" pitchFamily="50" charset="0"/>
                <a:cs typeface="Gotham Light" pitchFamily="50" charset="0"/>
              </a:rPr>
              <a:t>&lt;legend&gt;Personal information:&lt;/legend&gt;</a:t>
            </a:r>
          </a:p>
          <a:p>
            <a:r>
              <a:rPr lang="en-GB" sz="1100" dirty="0">
                <a:latin typeface="Gotham Light" pitchFamily="50" charset="0"/>
                <a:cs typeface="Gotham Light" pitchFamily="50" charset="0"/>
              </a:rPr>
              <a:t>First name:&lt;</a:t>
            </a:r>
            <a:r>
              <a:rPr lang="en-GB" sz="1100" dirty="0" err="1">
                <a:latin typeface="Gotham Light" pitchFamily="50" charset="0"/>
                <a:cs typeface="Gotham Light" pitchFamily="50" charset="0"/>
              </a:rPr>
              <a:t>br</a:t>
            </a:r>
            <a:r>
              <a:rPr lang="en-GB" sz="1100" dirty="0">
                <a:latin typeface="Gotham Light" pitchFamily="50" charset="0"/>
                <a:cs typeface="Gotham Light" pitchFamily="50" charset="0"/>
              </a:rPr>
              <a:t>&gt;</a:t>
            </a:r>
          </a:p>
          <a:p>
            <a:r>
              <a:rPr lang="en-GB" sz="1100" dirty="0">
                <a:latin typeface="Gotham Light" pitchFamily="50" charset="0"/>
                <a:cs typeface="Gotham Light" pitchFamily="50" charset="0"/>
              </a:rPr>
              <a:t>&lt;input type="text" name="</a:t>
            </a:r>
            <a:r>
              <a:rPr lang="en-GB" sz="1100" dirty="0" err="1">
                <a:latin typeface="Gotham Light" pitchFamily="50" charset="0"/>
                <a:cs typeface="Gotham Light" pitchFamily="50" charset="0"/>
              </a:rPr>
              <a:t>firstname</a:t>
            </a:r>
            <a:r>
              <a:rPr lang="en-GB" sz="1100" dirty="0">
                <a:latin typeface="Gotham Light" pitchFamily="50" charset="0"/>
                <a:cs typeface="Gotham Light" pitchFamily="50" charset="0"/>
              </a:rPr>
              <a:t>" value="Mickey"&gt;</a:t>
            </a:r>
          </a:p>
          <a:p>
            <a:r>
              <a:rPr lang="en-GB" sz="1100" dirty="0">
                <a:latin typeface="Gotham Light" pitchFamily="50" charset="0"/>
                <a:cs typeface="Gotham Light" pitchFamily="50" charset="0"/>
              </a:rPr>
              <a:t>&lt;</a:t>
            </a:r>
            <a:r>
              <a:rPr lang="en-GB" sz="1100" dirty="0" err="1">
                <a:latin typeface="Gotham Light" pitchFamily="50" charset="0"/>
                <a:cs typeface="Gotham Light" pitchFamily="50" charset="0"/>
              </a:rPr>
              <a:t>br</a:t>
            </a:r>
            <a:r>
              <a:rPr lang="en-GB" sz="1100" dirty="0">
                <a:latin typeface="Gotham Light" pitchFamily="50" charset="0"/>
                <a:cs typeface="Gotham Light" pitchFamily="50" charset="0"/>
              </a:rPr>
              <a:t>&gt;</a:t>
            </a:r>
          </a:p>
          <a:p>
            <a:r>
              <a:rPr lang="en-GB" sz="1100" dirty="0">
                <a:latin typeface="Gotham Light" pitchFamily="50" charset="0"/>
                <a:cs typeface="Gotham Light" pitchFamily="50" charset="0"/>
              </a:rPr>
              <a:t>Last name:&lt;</a:t>
            </a:r>
            <a:r>
              <a:rPr lang="en-GB" sz="1100" dirty="0" err="1">
                <a:latin typeface="Gotham Light" pitchFamily="50" charset="0"/>
                <a:cs typeface="Gotham Light" pitchFamily="50" charset="0"/>
              </a:rPr>
              <a:t>br</a:t>
            </a:r>
            <a:r>
              <a:rPr lang="en-GB" sz="1100" dirty="0">
                <a:latin typeface="Gotham Light" pitchFamily="50" charset="0"/>
                <a:cs typeface="Gotham Light" pitchFamily="50" charset="0"/>
              </a:rPr>
              <a:t>&gt;</a:t>
            </a:r>
          </a:p>
          <a:p>
            <a:r>
              <a:rPr lang="en-GB" sz="1100" dirty="0">
                <a:latin typeface="Gotham Light" pitchFamily="50" charset="0"/>
                <a:cs typeface="Gotham Light" pitchFamily="50" charset="0"/>
              </a:rPr>
              <a:t>&lt;input type="text" name="</a:t>
            </a:r>
            <a:r>
              <a:rPr lang="en-GB" sz="1100" dirty="0" err="1">
                <a:latin typeface="Gotham Light" pitchFamily="50" charset="0"/>
                <a:cs typeface="Gotham Light" pitchFamily="50" charset="0"/>
              </a:rPr>
              <a:t>lastname</a:t>
            </a:r>
            <a:r>
              <a:rPr lang="en-GB" sz="1100" dirty="0">
                <a:latin typeface="Gotham Light" pitchFamily="50" charset="0"/>
                <a:cs typeface="Gotham Light" pitchFamily="50" charset="0"/>
              </a:rPr>
              <a:t>" value="Mouse"&gt;</a:t>
            </a:r>
          </a:p>
          <a:p>
            <a:r>
              <a:rPr lang="en-GB" sz="1100" dirty="0">
                <a:latin typeface="Gotham Light" pitchFamily="50" charset="0"/>
                <a:cs typeface="Gotham Light" pitchFamily="50" charset="0"/>
              </a:rPr>
              <a:t>&lt;</a:t>
            </a:r>
            <a:r>
              <a:rPr lang="en-GB" sz="1100" dirty="0" err="1">
                <a:latin typeface="Gotham Light" pitchFamily="50" charset="0"/>
                <a:cs typeface="Gotham Light" pitchFamily="50" charset="0"/>
              </a:rPr>
              <a:t>br</a:t>
            </a:r>
            <a:r>
              <a:rPr lang="en-GB" sz="1100" dirty="0">
                <a:latin typeface="Gotham Light" pitchFamily="50" charset="0"/>
                <a:cs typeface="Gotham Light" pitchFamily="50" charset="0"/>
              </a:rPr>
              <a:t>&gt;&lt;</a:t>
            </a:r>
            <a:r>
              <a:rPr lang="en-GB" sz="1100" dirty="0" err="1">
                <a:latin typeface="Gotham Light" pitchFamily="50" charset="0"/>
                <a:cs typeface="Gotham Light" pitchFamily="50" charset="0"/>
              </a:rPr>
              <a:t>br</a:t>
            </a:r>
            <a:r>
              <a:rPr lang="en-GB" sz="1100" dirty="0">
                <a:latin typeface="Gotham Light" pitchFamily="50" charset="0"/>
                <a:cs typeface="Gotham Light" pitchFamily="50" charset="0"/>
              </a:rPr>
              <a:t>&gt;</a:t>
            </a:r>
          </a:p>
          <a:p>
            <a:r>
              <a:rPr lang="en-GB" sz="1100" dirty="0">
                <a:latin typeface="Gotham Light" pitchFamily="50" charset="0"/>
                <a:cs typeface="Gotham Light" pitchFamily="50" charset="0"/>
              </a:rPr>
              <a:t>&lt;input type="submit" value="Submit</a:t>
            </a:r>
            <a:r>
              <a:rPr lang="en-GB" sz="1100" dirty="0" smtClean="0">
                <a:latin typeface="Gotham Light" pitchFamily="50" charset="0"/>
                <a:cs typeface="Gotham Light" pitchFamily="50" charset="0"/>
              </a:rPr>
              <a:t>"&gt;</a:t>
            </a:r>
          </a:p>
          <a:p>
            <a:endParaRPr lang="en-GB" sz="1100" dirty="0">
              <a:latin typeface="Gotham Light" pitchFamily="50" charset="0"/>
              <a:cs typeface="Gotham Light" pitchFamily="50" charset="0"/>
            </a:endParaRPr>
          </a:p>
          <a:p>
            <a:r>
              <a:rPr lang="en-GB" sz="1100" dirty="0">
                <a:latin typeface="Gotham Light" pitchFamily="50" charset="0"/>
                <a:cs typeface="Gotham Light" pitchFamily="50" charset="0"/>
              </a:rPr>
              <a:t>&lt;select name="cars"&gt;</a:t>
            </a:r>
          </a:p>
          <a:p>
            <a:r>
              <a:rPr lang="en-GB" sz="1100" dirty="0">
                <a:latin typeface="Gotham Light" pitchFamily="50" charset="0"/>
                <a:cs typeface="Gotham Light" pitchFamily="50" charset="0"/>
              </a:rPr>
              <a:t>&lt;option value="</a:t>
            </a:r>
            <a:r>
              <a:rPr lang="en-GB" sz="1100" dirty="0" err="1">
                <a:latin typeface="Gotham Light" pitchFamily="50" charset="0"/>
                <a:cs typeface="Gotham Light" pitchFamily="50" charset="0"/>
              </a:rPr>
              <a:t>volvo</a:t>
            </a:r>
            <a:r>
              <a:rPr lang="en-GB" sz="1100" dirty="0">
                <a:latin typeface="Gotham Light" pitchFamily="50" charset="0"/>
                <a:cs typeface="Gotham Light" pitchFamily="50" charset="0"/>
              </a:rPr>
              <a:t>"&gt;Volvo&lt;/option&gt;</a:t>
            </a:r>
          </a:p>
          <a:p>
            <a:r>
              <a:rPr lang="en-GB" sz="1100" dirty="0">
                <a:latin typeface="Gotham Light" pitchFamily="50" charset="0"/>
                <a:cs typeface="Gotham Light" pitchFamily="50" charset="0"/>
              </a:rPr>
              <a:t>&lt;option value="</a:t>
            </a:r>
            <a:r>
              <a:rPr lang="en-GB" sz="1100" dirty="0" err="1">
                <a:latin typeface="Gotham Light" pitchFamily="50" charset="0"/>
                <a:cs typeface="Gotham Light" pitchFamily="50" charset="0"/>
              </a:rPr>
              <a:t>saab</a:t>
            </a:r>
            <a:r>
              <a:rPr lang="en-GB" sz="1100" dirty="0">
                <a:latin typeface="Gotham Light" pitchFamily="50" charset="0"/>
                <a:cs typeface="Gotham Light" pitchFamily="50" charset="0"/>
              </a:rPr>
              <a:t>"&gt;Saab&lt;/option&gt;</a:t>
            </a:r>
          </a:p>
          <a:p>
            <a:r>
              <a:rPr lang="en-GB" sz="1100" dirty="0">
                <a:latin typeface="Gotham Light" pitchFamily="50" charset="0"/>
                <a:cs typeface="Gotham Light" pitchFamily="50" charset="0"/>
              </a:rPr>
              <a:t>&lt;option value="fiat"&gt;Fiat&lt;/option&gt;</a:t>
            </a:r>
          </a:p>
          <a:p>
            <a:r>
              <a:rPr lang="en-GB" sz="1100" dirty="0">
                <a:latin typeface="Gotham Light" pitchFamily="50" charset="0"/>
                <a:cs typeface="Gotham Light" pitchFamily="50" charset="0"/>
              </a:rPr>
              <a:t>&lt;option value="</a:t>
            </a:r>
            <a:r>
              <a:rPr lang="en-GB" sz="1100" dirty="0" err="1">
                <a:latin typeface="Gotham Light" pitchFamily="50" charset="0"/>
                <a:cs typeface="Gotham Light" pitchFamily="50" charset="0"/>
              </a:rPr>
              <a:t>audi</a:t>
            </a:r>
            <a:r>
              <a:rPr lang="en-GB" sz="1100" dirty="0">
                <a:latin typeface="Gotham Light" pitchFamily="50" charset="0"/>
                <a:cs typeface="Gotham Light" pitchFamily="50" charset="0"/>
              </a:rPr>
              <a:t>"&gt;Audi&lt;/option&gt;</a:t>
            </a:r>
          </a:p>
          <a:p>
            <a:r>
              <a:rPr lang="en-GB" sz="1100" dirty="0">
                <a:latin typeface="Gotham Light" pitchFamily="50" charset="0"/>
                <a:cs typeface="Gotham Light" pitchFamily="50" charset="0"/>
              </a:rPr>
              <a:t>&lt;/select</a:t>
            </a:r>
            <a:r>
              <a:rPr lang="en-GB" sz="1100" dirty="0" smtClean="0">
                <a:latin typeface="Gotham Light" pitchFamily="50" charset="0"/>
                <a:cs typeface="Gotham Light" pitchFamily="50" charset="0"/>
              </a:rPr>
              <a:t>&gt;</a:t>
            </a:r>
          </a:p>
          <a:p>
            <a:endParaRPr lang="en-GB" sz="1100" dirty="0">
              <a:latin typeface="Gotham Light" pitchFamily="50" charset="0"/>
              <a:cs typeface="Gotham Light" pitchFamily="50" charset="0"/>
            </a:endParaRPr>
          </a:p>
          <a:p>
            <a:r>
              <a:rPr lang="en-US" sz="1100" dirty="0">
                <a:latin typeface="Gotham Light" pitchFamily="50" charset="0"/>
                <a:cs typeface="Gotham Light" pitchFamily="50" charset="0"/>
              </a:rPr>
              <a:t>&lt;</a:t>
            </a:r>
            <a:r>
              <a:rPr lang="en-US" sz="1100" dirty="0" err="1">
                <a:latin typeface="Gotham Light" pitchFamily="50" charset="0"/>
                <a:cs typeface="Gotham Light" pitchFamily="50" charset="0"/>
              </a:rPr>
              <a:t>textarea</a:t>
            </a:r>
            <a:r>
              <a:rPr lang="en-US" sz="1100" dirty="0">
                <a:latin typeface="Gotham Light" pitchFamily="50" charset="0"/>
                <a:cs typeface="Gotham Light" pitchFamily="50" charset="0"/>
              </a:rPr>
              <a:t> name="message" rows="10" cols="30"&gt;</a:t>
            </a:r>
            <a:br>
              <a:rPr lang="en-US" sz="1100" dirty="0">
                <a:latin typeface="Gotham Light" pitchFamily="50" charset="0"/>
                <a:cs typeface="Gotham Light" pitchFamily="50" charset="0"/>
              </a:rPr>
            </a:br>
            <a:r>
              <a:rPr lang="en-US" sz="1100" dirty="0">
                <a:latin typeface="Gotham Light" pitchFamily="50" charset="0"/>
                <a:cs typeface="Gotham Light" pitchFamily="50" charset="0"/>
              </a:rPr>
              <a:t>The cat was playing in the garden.</a:t>
            </a:r>
            <a:br>
              <a:rPr lang="en-US" sz="1100" dirty="0">
                <a:latin typeface="Gotham Light" pitchFamily="50" charset="0"/>
                <a:cs typeface="Gotham Light" pitchFamily="50" charset="0"/>
              </a:rPr>
            </a:br>
            <a:r>
              <a:rPr lang="en-US" sz="1100" dirty="0">
                <a:latin typeface="Gotham Light" pitchFamily="50" charset="0"/>
                <a:cs typeface="Gotham Light" pitchFamily="50" charset="0"/>
              </a:rPr>
              <a:t>&lt;/</a:t>
            </a:r>
            <a:r>
              <a:rPr lang="en-US" sz="1100" dirty="0" err="1">
                <a:latin typeface="Gotham Light" pitchFamily="50" charset="0"/>
                <a:cs typeface="Gotham Light" pitchFamily="50" charset="0"/>
              </a:rPr>
              <a:t>textarea</a:t>
            </a:r>
            <a:r>
              <a:rPr lang="en-US" sz="1100" dirty="0">
                <a:latin typeface="Gotham Light" pitchFamily="50" charset="0"/>
                <a:cs typeface="Gotham Light" pitchFamily="50" charset="0"/>
              </a:rPr>
              <a:t>&gt;</a:t>
            </a:r>
            <a:endParaRPr lang="en-GB" sz="1100" dirty="0">
              <a:latin typeface="Gotham Light" pitchFamily="50" charset="0"/>
              <a:cs typeface="Gotham Light" pitchFamily="50" charset="0"/>
            </a:endParaRPr>
          </a:p>
          <a:p>
            <a:endParaRPr lang="en-GB" sz="1100" dirty="0" smtClean="0">
              <a:latin typeface="Gotham Light" pitchFamily="50" charset="0"/>
              <a:cs typeface="Gotham Light" pitchFamily="50" charset="0"/>
            </a:endParaRPr>
          </a:p>
          <a:p>
            <a:r>
              <a:rPr lang="en-US" sz="1100" dirty="0">
                <a:latin typeface="Gotham Light" pitchFamily="50" charset="0"/>
                <a:cs typeface="Gotham Light" pitchFamily="50" charset="0"/>
              </a:rPr>
              <a:t>&lt;button type="button" </a:t>
            </a:r>
            <a:r>
              <a:rPr lang="en-US" sz="1100" dirty="0" err="1">
                <a:latin typeface="Gotham Light" pitchFamily="50" charset="0"/>
                <a:cs typeface="Gotham Light" pitchFamily="50" charset="0"/>
              </a:rPr>
              <a:t>onclick</a:t>
            </a:r>
            <a:r>
              <a:rPr lang="en-US" sz="1100" dirty="0">
                <a:latin typeface="Gotham Light" pitchFamily="50" charset="0"/>
                <a:cs typeface="Gotham Light" pitchFamily="50" charset="0"/>
              </a:rPr>
              <a:t>="alert('Hello World!')"&gt;Click Me!&lt;/button&gt;</a:t>
            </a:r>
            <a:endParaRPr lang="en-GB" sz="1100" dirty="0" smtClean="0">
              <a:latin typeface="Gotham Light" pitchFamily="50" charset="0"/>
              <a:cs typeface="Gotham Light" pitchFamily="50" charset="0"/>
            </a:endParaRPr>
          </a:p>
          <a:p>
            <a:endParaRPr lang="en-GB" sz="1100" dirty="0">
              <a:latin typeface="Gotham Light" pitchFamily="50" charset="0"/>
              <a:cs typeface="Gotham Light" pitchFamily="50" charset="0"/>
            </a:endParaRPr>
          </a:p>
          <a:p>
            <a:r>
              <a:rPr lang="en-GB" sz="1100" dirty="0">
                <a:latin typeface="Gotham Light" pitchFamily="50" charset="0"/>
                <a:cs typeface="Gotham Light" pitchFamily="50" charset="0"/>
              </a:rPr>
              <a:t>&lt;/</a:t>
            </a:r>
            <a:r>
              <a:rPr lang="en-GB" sz="1100" dirty="0" err="1">
                <a:latin typeface="Gotham Light" pitchFamily="50" charset="0"/>
                <a:cs typeface="Gotham Light" pitchFamily="50" charset="0"/>
              </a:rPr>
              <a:t>fieldset</a:t>
            </a:r>
            <a:r>
              <a:rPr lang="en-GB" sz="1100" dirty="0">
                <a:latin typeface="Gotham Light" pitchFamily="50" charset="0"/>
                <a:cs typeface="Gotham Light" pitchFamily="50" charset="0"/>
              </a:rPr>
              <a:t>&gt;</a:t>
            </a:r>
          </a:p>
          <a:p>
            <a:r>
              <a:rPr lang="en-GB" sz="1100" dirty="0">
                <a:latin typeface="Gotham Light" pitchFamily="50" charset="0"/>
                <a:cs typeface="Gotham Light" pitchFamily="50" charset="0"/>
              </a:rPr>
              <a:t>&lt;/form&gt;</a:t>
            </a:r>
          </a:p>
          <a:p>
            <a:endParaRPr lang="en-GB" sz="1100" dirty="0">
              <a:latin typeface="Gotham Light" pitchFamily="50" charset="0"/>
              <a:cs typeface="Gotham Light" pitchFamily="50" charset="0"/>
            </a:endParaRPr>
          </a:p>
          <a:p>
            <a:r>
              <a:rPr lang="en-GB" sz="1100" dirty="0">
                <a:latin typeface="Gotham Light" pitchFamily="50" charset="0"/>
                <a:cs typeface="Gotham Light" pitchFamily="50" charset="0"/>
              </a:rPr>
              <a:t>&lt;/body&gt;</a:t>
            </a:r>
          </a:p>
          <a:p>
            <a:r>
              <a:rPr lang="en-GB" sz="1100" dirty="0">
                <a:latin typeface="Gotham Light" pitchFamily="50" charset="0"/>
                <a:cs typeface="Gotham Light" pitchFamily="50" charset="0"/>
              </a:rPr>
              <a:t>&lt;/html&gt;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961185" y="1499421"/>
            <a:ext cx="56915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action_page.php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"GET"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target=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"_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blank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accept-charset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"UTF-8"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enctype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application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/x-www-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form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-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urlencoded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autocomplete=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"off"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novalidate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CO" dirty="0"/>
              <a:t/>
            </a:r>
            <a:br>
              <a:rPr lang="es-CO" dirty="0"/>
            </a:br>
            <a:r>
              <a:rPr lang="es-CO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</a:t>
            </a:r>
            <a:r>
              <a:rPr lang="es-CO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elements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pic>
        <p:nvPicPr>
          <p:cNvPr id="7" name="Picture 2" descr="http://red-team-design.com/wp-content/uploads/2011/01/css3-html5-logo-initial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777" y="102048"/>
            <a:ext cx="1003873" cy="86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26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Forms – new elements</a:t>
            </a:r>
            <a:endParaRPr lang="en-GB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358985"/>
              </p:ext>
            </p:extLst>
          </p:nvPr>
        </p:nvGraphicFramePr>
        <p:xfrm>
          <a:off x="1444882" y="1690688"/>
          <a:ext cx="6652820" cy="4351338"/>
        </p:xfrm>
        <a:graphic>
          <a:graphicData uri="http://schemas.openxmlformats.org/drawingml/2006/table">
            <a:tbl>
              <a:tblPr/>
              <a:tblGrid>
                <a:gridCol w="3326410"/>
                <a:gridCol w="3326410"/>
              </a:tblGrid>
              <a:tr h="284667">
                <a:tc>
                  <a:txBody>
                    <a:bodyPr/>
                    <a:lstStyle/>
                    <a:p>
                      <a:pPr algn="l" fontAlgn="t"/>
                      <a:r>
                        <a:rPr lang="es-CO" sz="1200">
                          <a:effectLst/>
                        </a:rPr>
                        <a:t>Tag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200">
                          <a:effectLst/>
                        </a:rPr>
                        <a:t>Description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4667">
                <a:tc>
                  <a:txBody>
                    <a:bodyPr/>
                    <a:lstStyle/>
                    <a:p>
                      <a:pPr fontAlgn="t"/>
                      <a:r>
                        <a:rPr lang="es-CO" sz="1200" u="sng">
                          <a:solidFill>
                            <a:srgbClr val="333333"/>
                          </a:solidFill>
                          <a:effectLst/>
                          <a:hlinkClick r:id="rId2"/>
                        </a:rPr>
                        <a:t>&lt;form&gt;</a:t>
                      </a:r>
                      <a:endParaRPr lang="es-CO" sz="1200">
                        <a:effectLst/>
                      </a:endParaRP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200">
                          <a:effectLst/>
                        </a:rPr>
                        <a:t>Defines an HTML form for user input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84667">
                <a:tc>
                  <a:txBody>
                    <a:bodyPr/>
                    <a:lstStyle/>
                    <a:p>
                      <a:pPr fontAlgn="t"/>
                      <a:r>
                        <a:rPr lang="es-CO" sz="1200" u="sng">
                          <a:solidFill>
                            <a:srgbClr val="333333"/>
                          </a:solidFill>
                          <a:effectLst/>
                          <a:hlinkClick r:id="rId3"/>
                        </a:rPr>
                        <a:t>&lt;input&gt;</a:t>
                      </a:r>
                      <a:endParaRPr lang="es-CO" sz="1200">
                        <a:effectLst/>
                      </a:endParaRP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200">
                          <a:effectLst/>
                        </a:rPr>
                        <a:t>Defines an input control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4667">
                <a:tc>
                  <a:txBody>
                    <a:bodyPr/>
                    <a:lstStyle/>
                    <a:p>
                      <a:pPr fontAlgn="t"/>
                      <a:r>
                        <a:rPr lang="es-CO" sz="1200" u="sng">
                          <a:solidFill>
                            <a:srgbClr val="333333"/>
                          </a:solidFill>
                          <a:effectLst/>
                          <a:hlinkClick r:id="rId4"/>
                        </a:rPr>
                        <a:t>&lt;textarea&gt;</a:t>
                      </a:r>
                      <a:endParaRPr lang="es-CO" sz="1200">
                        <a:effectLst/>
                      </a:endParaRP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Defines a multiline input control (text area)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84667">
                <a:tc>
                  <a:txBody>
                    <a:bodyPr/>
                    <a:lstStyle/>
                    <a:p>
                      <a:pPr fontAlgn="t"/>
                      <a:r>
                        <a:rPr lang="es-CO" sz="1200" u="sng">
                          <a:solidFill>
                            <a:srgbClr val="333333"/>
                          </a:solidFill>
                          <a:effectLst/>
                          <a:hlinkClick r:id="rId5"/>
                        </a:rPr>
                        <a:t>&lt;label&gt;</a:t>
                      </a:r>
                      <a:endParaRPr lang="es-CO" sz="1200">
                        <a:effectLst/>
                      </a:endParaRP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Defines a label for an &lt;input&gt; element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4667">
                <a:tc>
                  <a:txBody>
                    <a:bodyPr/>
                    <a:lstStyle/>
                    <a:p>
                      <a:pPr fontAlgn="t"/>
                      <a:r>
                        <a:rPr lang="es-CO" sz="1200" u="sng">
                          <a:solidFill>
                            <a:srgbClr val="333333"/>
                          </a:solidFill>
                          <a:effectLst/>
                          <a:hlinkClick r:id="rId6"/>
                        </a:rPr>
                        <a:t>&lt;fieldset&gt;</a:t>
                      </a:r>
                      <a:endParaRPr lang="es-CO" sz="1200">
                        <a:effectLst/>
                      </a:endParaRP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Groups related elements in a form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84667">
                <a:tc>
                  <a:txBody>
                    <a:bodyPr/>
                    <a:lstStyle/>
                    <a:p>
                      <a:pPr fontAlgn="t"/>
                      <a:r>
                        <a:rPr lang="es-CO" sz="1200" u="sng">
                          <a:solidFill>
                            <a:srgbClr val="333333"/>
                          </a:solidFill>
                          <a:effectLst/>
                          <a:hlinkClick r:id="rId7"/>
                        </a:rPr>
                        <a:t>&lt;legend&gt;</a:t>
                      </a:r>
                      <a:endParaRPr lang="es-CO" sz="1200">
                        <a:effectLst/>
                      </a:endParaRP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Defines a caption for a &lt;fieldset&gt; element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4667">
                <a:tc>
                  <a:txBody>
                    <a:bodyPr/>
                    <a:lstStyle/>
                    <a:p>
                      <a:pPr fontAlgn="t"/>
                      <a:r>
                        <a:rPr lang="es-CO" sz="1200" u="sng">
                          <a:solidFill>
                            <a:srgbClr val="333333"/>
                          </a:solidFill>
                          <a:effectLst/>
                          <a:hlinkClick r:id="rId8"/>
                        </a:rPr>
                        <a:t>&lt;select&gt;</a:t>
                      </a:r>
                      <a:endParaRPr lang="es-CO" sz="1200">
                        <a:effectLst/>
                      </a:endParaRP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200">
                          <a:effectLst/>
                        </a:rPr>
                        <a:t>Defines a drop-down list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67667">
                <a:tc>
                  <a:txBody>
                    <a:bodyPr/>
                    <a:lstStyle/>
                    <a:p>
                      <a:pPr fontAlgn="t"/>
                      <a:r>
                        <a:rPr lang="es-CO" sz="1200" u="sng">
                          <a:solidFill>
                            <a:srgbClr val="333333"/>
                          </a:solidFill>
                          <a:effectLst/>
                          <a:hlinkClick r:id="rId9"/>
                        </a:rPr>
                        <a:t>&lt;optgroup&gt;</a:t>
                      </a:r>
                      <a:endParaRPr lang="es-CO" sz="1200">
                        <a:effectLst/>
                      </a:endParaRP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Defines a group of related options in a drop-down list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4667">
                <a:tc>
                  <a:txBody>
                    <a:bodyPr/>
                    <a:lstStyle/>
                    <a:p>
                      <a:pPr fontAlgn="t"/>
                      <a:r>
                        <a:rPr lang="es-CO" sz="1200" u="sng">
                          <a:solidFill>
                            <a:srgbClr val="333333"/>
                          </a:solidFill>
                          <a:effectLst/>
                          <a:hlinkClick r:id="rId10"/>
                        </a:rPr>
                        <a:t>&lt;option&gt;</a:t>
                      </a:r>
                      <a:endParaRPr lang="es-CO" sz="1200">
                        <a:effectLst/>
                      </a:endParaRP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Defines an option in a drop-down list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84667">
                <a:tc>
                  <a:txBody>
                    <a:bodyPr/>
                    <a:lstStyle/>
                    <a:p>
                      <a:pPr fontAlgn="t"/>
                      <a:r>
                        <a:rPr lang="es-CO" sz="1200" u="sng">
                          <a:solidFill>
                            <a:srgbClr val="333333"/>
                          </a:solidFill>
                          <a:effectLst/>
                          <a:hlinkClick r:id="rId11"/>
                        </a:rPr>
                        <a:t>&lt;button&gt;</a:t>
                      </a:r>
                      <a:endParaRPr lang="es-CO" sz="1200">
                        <a:effectLst/>
                      </a:endParaRP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200">
                          <a:effectLst/>
                        </a:rPr>
                        <a:t>Defines a clickable button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7667">
                <a:tc>
                  <a:txBody>
                    <a:bodyPr/>
                    <a:lstStyle/>
                    <a:p>
                      <a:pPr fontAlgn="t"/>
                      <a:r>
                        <a:rPr lang="es-CO" sz="1200" u="sng">
                          <a:solidFill>
                            <a:srgbClr val="333333"/>
                          </a:solidFill>
                          <a:effectLst/>
                          <a:hlinkClick r:id="rId12"/>
                        </a:rPr>
                        <a:t>&lt;datalist&gt;</a:t>
                      </a:r>
                      <a:endParaRPr lang="es-CO" sz="1200">
                        <a:effectLst/>
                      </a:endParaRP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Specifies a list of pre-defined options for input controls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84667">
                <a:tc>
                  <a:txBody>
                    <a:bodyPr/>
                    <a:lstStyle/>
                    <a:p>
                      <a:pPr fontAlgn="t"/>
                      <a:r>
                        <a:rPr lang="es-CO" sz="1200" u="sng">
                          <a:solidFill>
                            <a:srgbClr val="333333"/>
                          </a:solidFill>
                          <a:effectLst/>
                          <a:hlinkClick r:id="rId13"/>
                        </a:rPr>
                        <a:t>&lt;keygen&gt;</a:t>
                      </a:r>
                      <a:endParaRPr lang="es-CO" sz="1200">
                        <a:effectLst/>
                      </a:endParaRP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Defines a key-pair generator field (for forms)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4667">
                <a:tc>
                  <a:txBody>
                    <a:bodyPr/>
                    <a:lstStyle/>
                    <a:p>
                      <a:pPr fontAlgn="t"/>
                      <a:r>
                        <a:rPr lang="es-CO" sz="1200" u="sng" dirty="0">
                          <a:solidFill>
                            <a:srgbClr val="333333"/>
                          </a:solidFill>
                          <a:effectLst/>
                          <a:hlinkClick r:id="rId14"/>
                        </a:rPr>
                        <a:t>&lt;output&gt;</a:t>
                      </a:r>
                      <a:endParaRPr lang="es-CO" sz="1200" dirty="0">
                        <a:effectLst/>
                      </a:endParaRP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Defines the result of a calculation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8335108" y="1795533"/>
            <a:ext cx="398584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HTML5 added several new input types: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color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33333"/>
                </a:solidFill>
                <a:latin typeface="Verdana" panose="020B0604030504040204" pitchFamily="34" charset="0"/>
              </a:rPr>
              <a:t>datetime</a:t>
            </a:r>
            <a:endParaRPr 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33333"/>
                </a:solidFill>
                <a:latin typeface="Verdana" panose="020B0604030504040204" pitchFamily="34" charset="0"/>
              </a:rPr>
              <a:t>datetime</a:t>
            </a: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-local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month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number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range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33333"/>
                </a:solidFill>
                <a:latin typeface="Verdana" panose="020B0604030504040204" pitchFamily="34" charset="0"/>
              </a:rPr>
              <a:t>tel</a:t>
            </a:r>
            <a:endParaRPr 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33333"/>
                </a:solidFill>
                <a:latin typeface="Verdana" panose="020B0604030504040204" pitchFamily="34" charset="0"/>
              </a:rPr>
              <a:t>url</a:t>
            </a:r>
            <a:endParaRPr 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week</a:t>
            </a:r>
            <a:endParaRPr 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Picture 2" descr="http://red-team-design.com/wp-content/uploads/2011/01/css3-html5-logo-initial.png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777" y="102048"/>
            <a:ext cx="1003873" cy="86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61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027" y="29449"/>
            <a:ext cx="11353800" cy="1325563"/>
          </a:xfrm>
        </p:spPr>
        <p:txBody>
          <a:bodyPr/>
          <a:lstStyle/>
          <a:p>
            <a:r>
              <a:rPr lang="en-US" dirty="0" smtClean="0"/>
              <a:t>&lt;canvas&gt;  and &lt;</a:t>
            </a:r>
            <a:r>
              <a:rPr lang="en-US" dirty="0" err="1" smtClean="0"/>
              <a:t>svg</a:t>
            </a:r>
            <a:r>
              <a:rPr lang="en-US" dirty="0" smtClean="0"/>
              <a:t>&gt; --- a container for graphics  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5823439" y="1355012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svg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"130"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"500"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defs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linearGradient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id=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"grad1"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x1=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"0%"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y1=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"0%"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x2=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"100%"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y2=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"0%"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>
                <a:solidFill>
                  <a:srgbClr val="A52A2A"/>
                </a:solidFill>
                <a:latin typeface="Consolas" panose="020B0609020204030204" pitchFamily="49" charset="0"/>
              </a:rPr>
              <a:t>stop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offset=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"0%"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stop-color:rgb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(255,255,0);stop-opacity:1"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>
                <a:solidFill>
                  <a:srgbClr val="A52A2A"/>
                </a:solidFill>
                <a:latin typeface="Consolas" panose="020B0609020204030204" pitchFamily="49" charset="0"/>
              </a:rPr>
              <a:t>stop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offset=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"100%"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stop-color:rgb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(255,0,0);stop-opacity:1"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linearGradient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defs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ellipse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cx=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"100"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cy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"70"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rx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"85"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ry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"55"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fill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url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(#grad1)"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text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fill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"#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ffffff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"45"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Verdana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x=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"50"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y=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"86"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SVG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text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s-CO" dirty="0" err="1">
                <a:solidFill>
                  <a:srgbClr val="000000"/>
                </a:solidFill>
                <a:latin typeface="Consolas" panose="020B0609020204030204" pitchFamily="49" charset="0"/>
              </a:rPr>
              <a:t>Sorry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CO" dirty="0" err="1">
                <a:solidFill>
                  <a:srgbClr val="000000"/>
                </a:solidFill>
                <a:latin typeface="Consolas" panose="020B0609020204030204" pitchFamily="49" charset="0"/>
              </a:rPr>
              <a:t>your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browser </a:t>
            </a:r>
            <a:r>
              <a:rPr lang="es-CO" dirty="0" err="1">
                <a:solidFill>
                  <a:srgbClr val="000000"/>
                </a:solidFill>
                <a:latin typeface="Consolas" panose="020B0609020204030204" pitchFamily="49" charset="0"/>
              </a:rPr>
              <a:t>does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000000"/>
                </a:solidFill>
                <a:latin typeface="Consolas" panose="020B0609020204030204" pitchFamily="49" charset="0"/>
              </a:rPr>
              <a:t>not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000000"/>
                </a:solidFill>
                <a:latin typeface="Consolas" panose="020B0609020204030204" pitchFamily="49" charset="0"/>
              </a:rPr>
              <a:t>support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000000"/>
                </a:solidFill>
                <a:latin typeface="Consolas" panose="020B0609020204030204" pitchFamily="49" charset="0"/>
              </a:rPr>
              <a:t>inline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SVG.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svg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CO" dirty="0"/>
              <a:t/>
            </a:r>
            <a:br>
              <a:rPr lang="es-CO" dirty="0"/>
            </a:br>
            <a:endParaRPr lang="en-GB" dirty="0"/>
          </a:p>
        </p:txBody>
      </p:sp>
      <p:sp>
        <p:nvSpPr>
          <p:cNvPr id="6" name="Rectángulo 5"/>
          <p:cNvSpPr/>
          <p:nvPr/>
        </p:nvSpPr>
        <p:spPr>
          <a:xfrm>
            <a:off x="235927" y="1318987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dirty="0">
                <a:latin typeface="Gotham Light" pitchFamily="50" charset="0"/>
                <a:cs typeface="Gotham Light" pitchFamily="50" charset="0"/>
              </a:rPr>
              <a:t>&lt;!DOCTYPE html&gt;</a:t>
            </a:r>
          </a:p>
          <a:p>
            <a:r>
              <a:rPr lang="en-GB" sz="1600" dirty="0">
                <a:latin typeface="Gotham Light" pitchFamily="50" charset="0"/>
                <a:cs typeface="Gotham Light" pitchFamily="50" charset="0"/>
              </a:rPr>
              <a:t>&lt;html&gt;</a:t>
            </a:r>
          </a:p>
          <a:p>
            <a:r>
              <a:rPr lang="en-GB" sz="1600" dirty="0">
                <a:latin typeface="Gotham Light" pitchFamily="50" charset="0"/>
                <a:cs typeface="Gotham Light" pitchFamily="50" charset="0"/>
              </a:rPr>
              <a:t>&lt;body&gt;</a:t>
            </a:r>
          </a:p>
          <a:p>
            <a:endParaRPr lang="en-GB" sz="1600" dirty="0">
              <a:latin typeface="Gotham Light" pitchFamily="50" charset="0"/>
              <a:cs typeface="Gotham Light" pitchFamily="50" charset="0"/>
            </a:endParaRPr>
          </a:p>
          <a:p>
            <a:r>
              <a:rPr lang="en-GB" sz="1600" dirty="0">
                <a:latin typeface="Gotham Light" pitchFamily="50" charset="0"/>
                <a:cs typeface="Gotham Light" pitchFamily="50" charset="0"/>
              </a:rPr>
              <a:t>&lt;canvas id="</a:t>
            </a:r>
            <a:r>
              <a:rPr lang="en-GB" sz="1600" dirty="0" err="1">
                <a:latin typeface="Gotham Light" pitchFamily="50" charset="0"/>
                <a:cs typeface="Gotham Light" pitchFamily="50" charset="0"/>
              </a:rPr>
              <a:t>myCanvas</a:t>
            </a:r>
            <a:r>
              <a:rPr lang="en-GB" sz="1600" dirty="0">
                <a:latin typeface="Gotham Light" pitchFamily="50" charset="0"/>
                <a:cs typeface="Gotham Light" pitchFamily="50" charset="0"/>
              </a:rPr>
              <a:t>" width="200" height="100" style="border:1px solid #d3d3d3;"&gt;</a:t>
            </a:r>
          </a:p>
          <a:p>
            <a:r>
              <a:rPr lang="en-GB" sz="1600" dirty="0">
                <a:latin typeface="Gotham Light" pitchFamily="50" charset="0"/>
                <a:cs typeface="Gotham Light" pitchFamily="50" charset="0"/>
              </a:rPr>
              <a:t>Your browser does not support the HTML5 canvas tag.&lt;/canvas&gt;</a:t>
            </a:r>
          </a:p>
          <a:p>
            <a:endParaRPr lang="en-GB" sz="1600" dirty="0">
              <a:latin typeface="Gotham Light" pitchFamily="50" charset="0"/>
              <a:cs typeface="Gotham Light" pitchFamily="50" charset="0"/>
            </a:endParaRPr>
          </a:p>
          <a:p>
            <a:r>
              <a:rPr lang="en-GB" sz="1600" dirty="0">
                <a:latin typeface="Gotham Light" pitchFamily="50" charset="0"/>
                <a:cs typeface="Gotham Light" pitchFamily="50" charset="0"/>
              </a:rPr>
              <a:t>&lt;script&gt;</a:t>
            </a:r>
          </a:p>
          <a:p>
            <a:r>
              <a:rPr lang="en-GB" sz="1600" dirty="0" err="1">
                <a:latin typeface="Gotham Light" pitchFamily="50" charset="0"/>
                <a:cs typeface="Gotham Light" pitchFamily="50" charset="0"/>
              </a:rPr>
              <a:t>var</a:t>
            </a:r>
            <a:r>
              <a:rPr lang="en-GB" sz="1600" dirty="0">
                <a:latin typeface="Gotham Light" pitchFamily="50" charset="0"/>
                <a:cs typeface="Gotham Light" pitchFamily="50" charset="0"/>
              </a:rPr>
              <a:t> c = </a:t>
            </a:r>
            <a:r>
              <a:rPr lang="en-GB" sz="1600" dirty="0" err="1">
                <a:latin typeface="Gotham Light" pitchFamily="50" charset="0"/>
                <a:cs typeface="Gotham Light" pitchFamily="50" charset="0"/>
              </a:rPr>
              <a:t>document.getElementById</a:t>
            </a:r>
            <a:r>
              <a:rPr lang="en-GB" sz="1600" dirty="0">
                <a:latin typeface="Gotham Light" pitchFamily="50" charset="0"/>
                <a:cs typeface="Gotham Light" pitchFamily="50" charset="0"/>
              </a:rPr>
              <a:t>("</a:t>
            </a:r>
            <a:r>
              <a:rPr lang="en-GB" sz="1600" dirty="0" err="1">
                <a:latin typeface="Gotham Light" pitchFamily="50" charset="0"/>
                <a:cs typeface="Gotham Light" pitchFamily="50" charset="0"/>
              </a:rPr>
              <a:t>myCanvas</a:t>
            </a:r>
            <a:r>
              <a:rPr lang="en-GB" sz="1600" dirty="0">
                <a:latin typeface="Gotham Light" pitchFamily="50" charset="0"/>
                <a:cs typeface="Gotham Light" pitchFamily="50" charset="0"/>
              </a:rPr>
              <a:t>");</a:t>
            </a:r>
          </a:p>
          <a:p>
            <a:r>
              <a:rPr lang="en-GB" sz="1600" dirty="0" err="1">
                <a:latin typeface="Gotham Light" pitchFamily="50" charset="0"/>
                <a:cs typeface="Gotham Light" pitchFamily="50" charset="0"/>
              </a:rPr>
              <a:t>var</a:t>
            </a:r>
            <a:r>
              <a:rPr lang="en-GB" sz="1600" dirty="0">
                <a:latin typeface="Gotham Light" pitchFamily="50" charset="0"/>
                <a:cs typeface="Gotham Light" pitchFamily="50" charset="0"/>
              </a:rPr>
              <a:t> </a:t>
            </a:r>
            <a:r>
              <a:rPr lang="en-GB" sz="1600" dirty="0" err="1">
                <a:latin typeface="Gotham Light" pitchFamily="50" charset="0"/>
                <a:cs typeface="Gotham Light" pitchFamily="50" charset="0"/>
              </a:rPr>
              <a:t>ctx</a:t>
            </a:r>
            <a:r>
              <a:rPr lang="en-GB" sz="1600" dirty="0">
                <a:latin typeface="Gotham Light" pitchFamily="50" charset="0"/>
                <a:cs typeface="Gotham Light" pitchFamily="50" charset="0"/>
              </a:rPr>
              <a:t> = </a:t>
            </a:r>
            <a:r>
              <a:rPr lang="en-GB" sz="1600" dirty="0" err="1">
                <a:latin typeface="Gotham Light" pitchFamily="50" charset="0"/>
                <a:cs typeface="Gotham Light" pitchFamily="50" charset="0"/>
              </a:rPr>
              <a:t>c.getContext</a:t>
            </a:r>
            <a:r>
              <a:rPr lang="en-GB" sz="1600" dirty="0">
                <a:latin typeface="Gotham Light" pitchFamily="50" charset="0"/>
                <a:cs typeface="Gotham Light" pitchFamily="50" charset="0"/>
              </a:rPr>
              <a:t>("2d");</a:t>
            </a:r>
          </a:p>
          <a:p>
            <a:r>
              <a:rPr lang="en-GB" sz="1600" dirty="0" err="1">
                <a:latin typeface="Gotham Light" pitchFamily="50" charset="0"/>
                <a:cs typeface="Gotham Light" pitchFamily="50" charset="0"/>
              </a:rPr>
              <a:t>ctx.beginPath</a:t>
            </a:r>
            <a:r>
              <a:rPr lang="en-GB" sz="1600" dirty="0">
                <a:latin typeface="Gotham Light" pitchFamily="50" charset="0"/>
                <a:cs typeface="Gotham Light" pitchFamily="50" charset="0"/>
              </a:rPr>
              <a:t>();</a:t>
            </a:r>
          </a:p>
          <a:p>
            <a:r>
              <a:rPr lang="en-GB" sz="1600" dirty="0">
                <a:latin typeface="Gotham Light" pitchFamily="50" charset="0"/>
                <a:cs typeface="Gotham Light" pitchFamily="50" charset="0"/>
              </a:rPr>
              <a:t>ctx.arc(95,50,40,0,2*</a:t>
            </a:r>
            <a:r>
              <a:rPr lang="en-GB" sz="1600" dirty="0" err="1">
                <a:latin typeface="Gotham Light" pitchFamily="50" charset="0"/>
                <a:cs typeface="Gotham Light" pitchFamily="50" charset="0"/>
              </a:rPr>
              <a:t>Math.PI</a:t>
            </a:r>
            <a:r>
              <a:rPr lang="en-GB" sz="1600" dirty="0">
                <a:latin typeface="Gotham Light" pitchFamily="50" charset="0"/>
                <a:cs typeface="Gotham Light" pitchFamily="50" charset="0"/>
              </a:rPr>
              <a:t>);</a:t>
            </a:r>
          </a:p>
          <a:p>
            <a:r>
              <a:rPr lang="en-GB" sz="1600" dirty="0" err="1">
                <a:latin typeface="Gotham Light" pitchFamily="50" charset="0"/>
                <a:cs typeface="Gotham Light" pitchFamily="50" charset="0"/>
              </a:rPr>
              <a:t>ctx.stroke</a:t>
            </a:r>
            <a:r>
              <a:rPr lang="en-GB" sz="1600" dirty="0">
                <a:latin typeface="Gotham Light" pitchFamily="50" charset="0"/>
                <a:cs typeface="Gotham Light" pitchFamily="50" charset="0"/>
              </a:rPr>
              <a:t>();</a:t>
            </a:r>
          </a:p>
          <a:p>
            <a:r>
              <a:rPr lang="en-GB" sz="1600" dirty="0">
                <a:latin typeface="Gotham Light" pitchFamily="50" charset="0"/>
                <a:cs typeface="Gotham Light" pitchFamily="50" charset="0"/>
              </a:rPr>
              <a:t>&lt;/script&gt; </a:t>
            </a:r>
          </a:p>
          <a:p>
            <a:endParaRPr lang="en-GB" sz="1600" dirty="0">
              <a:latin typeface="Gotham Light" pitchFamily="50" charset="0"/>
              <a:cs typeface="Gotham Light" pitchFamily="50" charset="0"/>
            </a:endParaRPr>
          </a:p>
          <a:p>
            <a:r>
              <a:rPr lang="en-GB" sz="1600" dirty="0">
                <a:latin typeface="Gotham Light" pitchFamily="50" charset="0"/>
                <a:cs typeface="Gotham Light" pitchFamily="50" charset="0"/>
              </a:rPr>
              <a:t>&lt;/body&gt;</a:t>
            </a:r>
          </a:p>
          <a:p>
            <a:r>
              <a:rPr lang="en-GB" sz="1600" dirty="0">
                <a:latin typeface="Gotham Light" pitchFamily="50" charset="0"/>
                <a:cs typeface="Gotham Light" pitchFamily="50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4322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&lt;header&gt;</a:t>
            </a:r>
          </a:p>
          <a:p>
            <a:r>
              <a:rPr lang="en-GB" dirty="0" smtClean="0"/>
              <a:t>&lt;section&gt;</a:t>
            </a:r>
          </a:p>
          <a:p>
            <a:r>
              <a:rPr lang="en-GB" dirty="0" smtClean="0"/>
              <a:t>&lt;footer&gt;</a:t>
            </a:r>
          </a:p>
          <a:p>
            <a:r>
              <a:rPr lang="en-GB" dirty="0" smtClean="0"/>
              <a:t>&lt;aside&gt;</a:t>
            </a:r>
            <a:endParaRPr lang="en-GB" dirty="0"/>
          </a:p>
        </p:txBody>
      </p:sp>
      <p:sp>
        <p:nvSpPr>
          <p:cNvPr id="4" name="Rectángulo 3"/>
          <p:cNvSpPr/>
          <p:nvPr/>
        </p:nvSpPr>
        <p:spPr>
          <a:xfrm>
            <a:off x="838200" y="4001294"/>
            <a:ext cx="37292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hlinkClick r:id="rId2"/>
              </a:rPr>
              <a:t>https://github.com/afarkas/html5shiv</a:t>
            </a:r>
            <a:endParaRPr lang="en-GB" dirty="0" smtClean="0"/>
          </a:p>
          <a:p>
            <a:r>
              <a:rPr lang="es-CO" dirty="0">
                <a:hlinkClick r:id="rId3" tooltip="http://html5boilerplate.com/"/>
              </a:rPr>
              <a:t>http://html5boilerplate.com/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474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3672114" y="1233714"/>
            <a:ext cx="4310743" cy="2270888"/>
            <a:chOff x="3164114" y="885371"/>
            <a:chExt cx="5551714" cy="2924628"/>
          </a:xfrm>
        </p:grpSpPr>
        <p:sp>
          <p:nvSpPr>
            <p:cNvPr id="4" name="Rectángulo 3"/>
            <p:cNvSpPr/>
            <p:nvPr/>
          </p:nvSpPr>
          <p:spPr>
            <a:xfrm>
              <a:off x="3164114" y="885372"/>
              <a:ext cx="2641600" cy="12772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800" dirty="0" smtClean="0"/>
                <a:t>1</a:t>
              </a:r>
              <a:endParaRPr lang="en-GB" sz="4800" dirty="0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6074228" y="885371"/>
              <a:ext cx="2641600" cy="12772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800" dirty="0" smtClean="0"/>
                <a:t>2</a:t>
              </a:r>
              <a:endParaRPr lang="en-GB" sz="4800" dirty="0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3164114" y="2532742"/>
              <a:ext cx="2641600" cy="12772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800" dirty="0" smtClean="0"/>
                <a:t>3</a:t>
              </a:r>
              <a:endParaRPr lang="en-GB" sz="4800" dirty="0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6074228" y="2532742"/>
              <a:ext cx="2641600" cy="12772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800" dirty="0"/>
                <a:t>4</a:t>
              </a:r>
            </a:p>
          </p:txBody>
        </p:sp>
      </p:grpSp>
      <p:sp>
        <p:nvSpPr>
          <p:cNvPr id="8" name="CuadroTexto 7"/>
          <p:cNvSpPr txBox="1"/>
          <p:nvPr/>
        </p:nvSpPr>
        <p:spPr>
          <a:xfrm>
            <a:off x="8191350" y="1302137"/>
            <a:ext cx="3797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 can give orders to the boxes</a:t>
            </a:r>
          </a:p>
          <a:p>
            <a:endParaRPr lang="en-GB" dirty="0"/>
          </a:p>
          <a:p>
            <a:r>
              <a:rPr lang="en-GB" dirty="0" smtClean="0"/>
              <a:t>It work with tags that contain tags &lt;/&gt;</a:t>
            </a:r>
          </a:p>
          <a:p>
            <a:endParaRPr lang="en-GB" dirty="0"/>
          </a:p>
          <a:p>
            <a:r>
              <a:rPr lang="en-GB" dirty="0" smtClean="0"/>
              <a:t>Class or Id</a:t>
            </a:r>
            <a:endParaRPr lang="en-GB" dirty="0"/>
          </a:p>
        </p:txBody>
      </p:sp>
      <p:grpSp>
        <p:nvGrpSpPr>
          <p:cNvPr id="10" name="Grupo 9"/>
          <p:cNvGrpSpPr/>
          <p:nvPr/>
        </p:nvGrpSpPr>
        <p:grpSpPr>
          <a:xfrm>
            <a:off x="616857" y="4230914"/>
            <a:ext cx="4310743" cy="2270888"/>
            <a:chOff x="3164114" y="885371"/>
            <a:chExt cx="5551714" cy="2924628"/>
          </a:xfrm>
        </p:grpSpPr>
        <p:sp>
          <p:nvSpPr>
            <p:cNvPr id="12" name="Rectángulo 11"/>
            <p:cNvSpPr/>
            <p:nvPr/>
          </p:nvSpPr>
          <p:spPr>
            <a:xfrm>
              <a:off x="6074228" y="885371"/>
              <a:ext cx="2641600" cy="12772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800" dirty="0" smtClean="0"/>
                <a:t>2</a:t>
              </a:r>
              <a:endParaRPr lang="en-GB" sz="4800" dirty="0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3164114" y="2532742"/>
              <a:ext cx="2641600" cy="12772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800" dirty="0" smtClean="0"/>
                <a:t>3</a:t>
              </a:r>
              <a:endParaRPr lang="en-GB" sz="4800" dirty="0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6074228" y="2532742"/>
              <a:ext cx="2641600" cy="12772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800" dirty="0"/>
                <a:t>4</a:t>
              </a: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6415314" y="4230913"/>
            <a:ext cx="4310743" cy="2270889"/>
            <a:chOff x="3164113" y="885370"/>
            <a:chExt cx="5551714" cy="2924629"/>
          </a:xfrm>
        </p:grpSpPr>
        <p:sp>
          <p:nvSpPr>
            <p:cNvPr id="17" name="Rectángulo 16"/>
            <p:cNvSpPr/>
            <p:nvPr/>
          </p:nvSpPr>
          <p:spPr>
            <a:xfrm>
              <a:off x="3164114" y="885371"/>
              <a:ext cx="2641600" cy="12772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800" dirty="0" smtClean="0"/>
                <a:t>2</a:t>
              </a:r>
              <a:endParaRPr lang="en-GB" sz="4800" dirty="0"/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6074227" y="885370"/>
              <a:ext cx="2641600" cy="12772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800" dirty="0" smtClean="0"/>
                <a:t>3</a:t>
              </a:r>
              <a:endParaRPr lang="en-GB" sz="4800" dirty="0"/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3164113" y="2532742"/>
              <a:ext cx="2641600" cy="12772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800" dirty="0"/>
                <a:t>4</a:t>
              </a:r>
            </a:p>
          </p:txBody>
        </p:sp>
      </p:grpSp>
      <p:pic>
        <p:nvPicPr>
          <p:cNvPr id="20" name="Picture 4" descr="http://us.cdn4.123rf.com/168nwm/runlenarun/runlenarun1408/runlenarun140800037/31073966-single-flat-close-or-delete-icon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458" y="4465069"/>
            <a:ext cx="523440" cy="52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http://www.languageicon.org/Images/checkm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814" y="5719180"/>
            <a:ext cx="573489" cy="57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199292" y="492369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What is the DOM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95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&lt;video&gt;</a:t>
            </a:r>
            <a:endParaRPr lang="en-GB" dirty="0"/>
          </a:p>
        </p:txBody>
      </p:sp>
      <p:sp>
        <p:nvSpPr>
          <p:cNvPr id="4" name="Rectángulo 3"/>
          <p:cNvSpPr/>
          <p:nvPr/>
        </p:nvSpPr>
        <p:spPr>
          <a:xfrm>
            <a:off x="674077" y="182282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>
                <a:solidFill>
                  <a:srgbClr val="A52A2A"/>
                </a:solidFill>
                <a:latin typeface="Consolas" panose="020B0609020204030204" pitchFamily="49" charset="0"/>
              </a:rPr>
              <a:t>video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"320"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"240"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autoplay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source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"movie.mp4"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"video/mp4"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source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"movie.ogg"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"video/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ogg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CO" dirty="0"/>
              <a:t/>
            </a:r>
            <a:br>
              <a:rPr lang="es-CO" dirty="0"/>
            </a:br>
            <a:r>
              <a:rPr lang="es-CO" dirty="0" err="1">
                <a:solidFill>
                  <a:srgbClr val="000000"/>
                </a:solidFill>
                <a:latin typeface="Consolas" panose="020B0609020204030204" pitchFamily="49" charset="0"/>
              </a:rPr>
              <a:t>Your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browser </a:t>
            </a:r>
            <a:r>
              <a:rPr lang="es-CO" dirty="0" err="1">
                <a:solidFill>
                  <a:srgbClr val="000000"/>
                </a:solidFill>
                <a:latin typeface="Consolas" panose="020B0609020204030204" pitchFamily="49" charset="0"/>
              </a:rPr>
              <a:t>does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000000"/>
                </a:solidFill>
                <a:latin typeface="Consolas" panose="020B0609020204030204" pitchFamily="49" charset="0"/>
              </a:rPr>
              <a:t>not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000000"/>
                </a:solidFill>
                <a:latin typeface="Consolas" panose="020B0609020204030204" pitchFamily="49" charset="0"/>
              </a:rPr>
              <a:t>support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000000"/>
                </a:solidFill>
                <a:latin typeface="Consolas" panose="020B0609020204030204" pitchFamily="49" charset="0"/>
              </a:rPr>
              <a:t>the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video </a:t>
            </a:r>
            <a:r>
              <a:rPr lang="es-CO" dirty="0" err="1">
                <a:solidFill>
                  <a:srgbClr val="000000"/>
                </a:solidFill>
                <a:latin typeface="Consolas" panose="020B0609020204030204" pitchFamily="49" charset="0"/>
              </a:rPr>
              <a:t>tag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>
                <a:solidFill>
                  <a:srgbClr val="A52A2A"/>
                </a:solidFill>
                <a:latin typeface="Consolas" panose="020B0609020204030204" pitchFamily="49" charset="0"/>
              </a:rPr>
              <a:t>/video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5" name="Rectángulo 4"/>
          <p:cNvSpPr/>
          <p:nvPr/>
        </p:nvSpPr>
        <p:spPr>
          <a:xfrm>
            <a:off x="674077" y="393516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>
                <a:solidFill>
                  <a:srgbClr val="A52A2A"/>
                </a:solidFill>
                <a:latin typeface="Consolas" panose="020B0609020204030204" pitchFamily="49" charset="0"/>
              </a:rPr>
              <a:t>audio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controls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source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"horse.ogg"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"audio/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ogg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source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"horse.mp3"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"audio/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mpeg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CO" dirty="0"/>
              <a:t/>
            </a:r>
            <a:br>
              <a:rPr lang="es-CO" dirty="0"/>
            </a:br>
            <a:r>
              <a:rPr lang="es-CO" dirty="0" err="1">
                <a:solidFill>
                  <a:srgbClr val="000000"/>
                </a:solidFill>
                <a:latin typeface="Consolas" panose="020B0609020204030204" pitchFamily="49" charset="0"/>
              </a:rPr>
              <a:t>Your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browser </a:t>
            </a:r>
            <a:r>
              <a:rPr lang="es-CO" dirty="0" err="1">
                <a:solidFill>
                  <a:srgbClr val="000000"/>
                </a:solidFill>
                <a:latin typeface="Consolas" panose="020B0609020204030204" pitchFamily="49" charset="0"/>
              </a:rPr>
              <a:t>does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000000"/>
                </a:solidFill>
                <a:latin typeface="Consolas" panose="020B0609020204030204" pitchFamily="49" charset="0"/>
              </a:rPr>
              <a:t>not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000000"/>
                </a:solidFill>
                <a:latin typeface="Consolas" panose="020B0609020204030204" pitchFamily="49" charset="0"/>
              </a:rPr>
              <a:t>support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000000"/>
                </a:solidFill>
                <a:latin typeface="Consolas" panose="020B0609020204030204" pitchFamily="49" charset="0"/>
              </a:rPr>
              <a:t>the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audio </a:t>
            </a:r>
            <a:r>
              <a:rPr lang="es-CO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>
                <a:solidFill>
                  <a:srgbClr val="A52A2A"/>
                </a:solidFill>
                <a:latin typeface="Consolas" panose="020B0609020204030204" pitchFamily="49" charset="0"/>
              </a:rPr>
              <a:t>/audio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944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&lt;</a:t>
            </a:r>
            <a:r>
              <a:rPr lang="es-CO" dirty="0" err="1" smtClean="0"/>
              <a:t>iframe</a:t>
            </a:r>
            <a:r>
              <a:rPr lang="es-CO" dirty="0" smtClean="0"/>
              <a:t>&gt; &lt;</a:t>
            </a:r>
            <a:r>
              <a:rPr lang="es-CO" dirty="0" err="1" smtClean="0"/>
              <a:t>embed</a:t>
            </a:r>
            <a:r>
              <a:rPr lang="es-CO" dirty="0"/>
              <a:t>&gt;</a:t>
            </a:r>
            <a:br>
              <a:rPr lang="es-CO" dirty="0"/>
            </a:br>
            <a:r>
              <a:rPr lang="es-CO" dirty="0" smtClean="0"/>
              <a:t> and &lt;</a:t>
            </a:r>
            <a:r>
              <a:rPr lang="es-CO" dirty="0" err="1" smtClean="0"/>
              <a:t>object</a:t>
            </a:r>
            <a:r>
              <a:rPr lang="es-CO" dirty="0" smtClean="0"/>
              <a:t>&gt; </a:t>
            </a:r>
            <a:r>
              <a:rPr lang="es-CO" dirty="0" err="1" smtClean="0"/>
              <a:t>from</a:t>
            </a:r>
            <a:r>
              <a:rPr lang="es-CO" dirty="0" smtClean="0"/>
              <a:t> </a:t>
            </a:r>
            <a:r>
              <a:rPr lang="es-CO" dirty="0" err="1" smtClean="0"/>
              <a:t>plog</a:t>
            </a:r>
            <a:r>
              <a:rPr lang="es-CO" dirty="0" smtClean="0"/>
              <a:t> in </a:t>
            </a:r>
            <a:r>
              <a:rPr lang="es-CO" dirty="0" err="1" smtClean="0"/>
              <a:t>or</a:t>
            </a:r>
            <a:r>
              <a:rPr lang="es-CO" dirty="0" smtClean="0"/>
              <a:t> </a:t>
            </a:r>
            <a:r>
              <a:rPr lang="es-CO" dirty="0" err="1" smtClean="0"/>
              <a:t>call</a:t>
            </a:r>
            <a:r>
              <a:rPr lang="es-CO" dirty="0" smtClean="0"/>
              <a:t> </a:t>
            </a:r>
            <a:r>
              <a:rPr lang="es-CO" dirty="0" err="1" smtClean="0"/>
              <a:t>other</a:t>
            </a:r>
            <a:r>
              <a:rPr lang="es-CO" dirty="0" smtClean="0"/>
              <a:t> </a:t>
            </a:r>
            <a:r>
              <a:rPr lang="es-CO" dirty="0" err="1" smtClean="0"/>
              <a:t>html</a:t>
            </a:r>
            <a:r>
              <a:rPr lang="es-CO" dirty="0" smtClean="0"/>
              <a:t> page</a:t>
            </a:r>
            <a:endParaRPr lang="en-GB" dirty="0"/>
          </a:p>
        </p:txBody>
      </p:sp>
      <p:sp>
        <p:nvSpPr>
          <p:cNvPr id="4" name="Rectángulo 3"/>
          <p:cNvSpPr/>
          <p:nvPr/>
        </p:nvSpPr>
        <p:spPr>
          <a:xfrm>
            <a:off x="1148862" y="24223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embed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"100%"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height=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"500px"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"snippet.html"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5" name="Rectángulo 4"/>
          <p:cNvSpPr/>
          <p:nvPr/>
        </p:nvSpPr>
        <p:spPr>
          <a:xfrm>
            <a:off x="1148862" y="354394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iframe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"420"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"315"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"http://www.youtube.com/embed/XGSy3_Czz8k?autoplay=1"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iframe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34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Geo location</a:t>
            </a:r>
            <a:endParaRPr lang="en-GB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955150"/>
              </p:ext>
            </p:extLst>
          </p:nvPr>
        </p:nvGraphicFramePr>
        <p:xfrm>
          <a:off x="1465386" y="1825626"/>
          <a:ext cx="8585346" cy="4351335"/>
        </p:xfrm>
        <a:graphic>
          <a:graphicData uri="http://schemas.openxmlformats.org/drawingml/2006/table">
            <a:tbl>
              <a:tblPr/>
              <a:tblGrid>
                <a:gridCol w="1617783"/>
                <a:gridCol w="6967563"/>
              </a:tblGrid>
              <a:tr h="338437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>
                          <a:effectLst/>
                        </a:rPr>
                        <a:t>Property</a:t>
                      </a:r>
                    </a:p>
                  </a:txBody>
                  <a:tcPr marL="60435" marR="60435" marT="60435" marB="6043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>
                          <a:effectLst/>
                        </a:rPr>
                        <a:t>Description</a:t>
                      </a:r>
                    </a:p>
                  </a:txBody>
                  <a:tcPr marL="60435" marR="60435" marT="60435" marB="6043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6004">
                <a:tc>
                  <a:txBody>
                    <a:bodyPr/>
                    <a:lstStyle/>
                    <a:p>
                      <a:pPr fontAlgn="t"/>
                      <a:r>
                        <a:rPr lang="es-CO" sz="1400">
                          <a:effectLst/>
                        </a:rPr>
                        <a:t>coords.latitude</a:t>
                      </a:r>
                    </a:p>
                  </a:txBody>
                  <a:tcPr marL="60435" marR="60435" marT="60435" marB="6043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400">
                          <a:effectLst/>
                        </a:rPr>
                        <a:t>The latitude as a decimal number</a:t>
                      </a:r>
                    </a:p>
                  </a:txBody>
                  <a:tcPr marL="60435" marR="60435" marT="60435" marB="6043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56004">
                <a:tc>
                  <a:txBody>
                    <a:bodyPr/>
                    <a:lstStyle/>
                    <a:p>
                      <a:pPr fontAlgn="t"/>
                      <a:r>
                        <a:rPr lang="es-CO" sz="1400">
                          <a:effectLst/>
                        </a:rPr>
                        <a:t>coords.longitude</a:t>
                      </a:r>
                    </a:p>
                  </a:txBody>
                  <a:tcPr marL="60435" marR="60435" marT="60435" marB="6043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400">
                          <a:effectLst/>
                        </a:rPr>
                        <a:t>The longitude as a decimal number</a:t>
                      </a:r>
                    </a:p>
                  </a:txBody>
                  <a:tcPr marL="60435" marR="60435" marT="60435" marB="6043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6004">
                <a:tc>
                  <a:txBody>
                    <a:bodyPr/>
                    <a:lstStyle/>
                    <a:p>
                      <a:pPr fontAlgn="t"/>
                      <a:r>
                        <a:rPr lang="es-CO" sz="1400">
                          <a:effectLst/>
                        </a:rPr>
                        <a:t>coords.accuracy</a:t>
                      </a:r>
                    </a:p>
                  </a:txBody>
                  <a:tcPr marL="60435" marR="60435" marT="60435" marB="6043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400">
                          <a:effectLst/>
                        </a:rPr>
                        <a:t>The accuracy of position</a:t>
                      </a:r>
                    </a:p>
                  </a:txBody>
                  <a:tcPr marL="60435" marR="60435" marT="60435" marB="6043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56004">
                <a:tc>
                  <a:txBody>
                    <a:bodyPr/>
                    <a:lstStyle/>
                    <a:p>
                      <a:pPr fontAlgn="t"/>
                      <a:r>
                        <a:rPr lang="es-CO" sz="1400">
                          <a:effectLst/>
                        </a:rPr>
                        <a:t>coords.altitude</a:t>
                      </a:r>
                    </a:p>
                  </a:txBody>
                  <a:tcPr marL="60435" marR="60435" marT="60435" marB="6043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The altitude in meters above the mean sea level</a:t>
                      </a:r>
                    </a:p>
                  </a:txBody>
                  <a:tcPr marL="60435" marR="60435" marT="60435" marB="6043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6004">
                <a:tc>
                  <a:txBody>
                    <a:bodyPr/>
                    <a:lstStyle/>
                    <a:p>
                      <a:pPr fontAlgn="t"/>
                      <a:r>
                        <a:rPr lang="es-CO" sz="1400">
                          <a:effectLst/>
                        </a:rPr>
                        <a:t>coords.altitudeAccuracy</a:t>
                      </a:r>
                    </a:p>
                  </a:txBody>
                  <a:tcPr marL="60435" marR="60435" marT="60435" marB="6043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The altitude accuracy of position</a:t>
                      </a:r>
                    </a:p>
                  </a:txBody>
                  <a:tcPr marL="60435" marR="60435" marT="60435" marB="6043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56004">
                <a:tc>
                  <a:txBody>
                    <a:bodyPr/>
                    <a:lstStyle/>
                    <a:p>
                      <a:pPr fontAlgn="t"/>
                      <a:r>
                        <a:rPr lang="es-CO" sz="1400">
                          <a:effectLst/>
                        </a:rPr>
                        <a:t>coords.heading</a:t>
                      </a:r>
                    </a:p>
                  </a:txBody>
                  <a:tcPr marL="60435" marR="60435" marT="60435" marB="6043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The heading as degrees clockwise from North</a:t>
                      </a:r>
                    </a:p>
                  </a:txBody>
                  <a:tcPr marL="60435" marR="60435" marT="60435" marB="6043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8437">
                <a:tc>
                  <a:txBody>
                    <a:bodyPr/>
                    <a:lstStyle/>
                    <a:p>
                      <a:pPr fontAlgn="t"/>
                      <a:r>
                        <a:rPr lang="es-CO" sz="1400">
                          <a:effectLst/>
                        </a:rPr>
                        <a:t>coords.speed</a:t>
                      </a:r>
                    </a:p>
                  </a:txBody>
                  <a:tcPr marL="60435" marR="60435" marT="60435" marB="6043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The speed in meters per second</a:t>
                      </a:r>
                    </a:p>
                  </a:txBody>
                  <a:tcPr marL="60435" marR="60435" marT="60435" marB="6043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38437">
                <a:tc>
                  <a:txBody>
                    <a:bodyPr/>
                    <a:lstStyle/>
                    <a:p>
                      <a:pPr fontAlgn="t"/>
                      <a:r>
                        <a:rPr lang="es-CO" sz="1400">
                          <a:effectLst/>
                        </a:rPr>
                        <a:t>timestamp</a:t>
                      </a:r>
                    </a:p>
                  </a:txBody>
                  <a:tcPr marL="60435" marR="60435" marT="60435" marB="6043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The date/time of the response</a:t>
                      </a:r>
                    </a:p>
                  </a:txBody>
                  <a:tcPr marL="60435" marR="60435" marT="60435" marB="6043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4142103" y="843240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getCurrentPosition</a:t>
            </a:r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() </a:t>
            </a:r>
            <a:endParaRPr lang="es-CO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37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latin typeface="Gotham Light" pitchFamily="50" charset="0"/>
                <a:cs typeface="Gotham Light" pitchFamily="50" charset="0"/>
              </a:rPr>
              <a:t>Drag and drop – it is an attribute</a:t>
            </a:r>
            <a:endParaRPr lang="en-GB" sz="2400" dirty="0"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846384" y="1423376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rgbClr val="444444"/>
                </a:solidFill>
                <a:latin typeface="Consolas" panose="020B0609020204030204" pitchFamily="49" charset="0"/>
              </a:rPr>
              <a:t>&lt;</a:t>
            </a:r>
            <a:r>
              <a:rPr lang="es-CO" dirty="0" err="1">
                <a:solidFill>
                  <a:srgbClr val="444444"/>
                </a:solidFill>
                <a:latin typeface="Consolas" panose="020B0609020204030204" pitchFamily="49" charset="0"/>
              </a:rPr>
              <a:t>img</a:t>
            </a:r>
            <a:r>
              <a:rPr lang="es-CO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444444"/>
                </a:solidFill>
                <a:latin typeface="Consolas" panose="020B0609020204030204" pitchFamily="49" charset="0"/>
              </a:rPr>
              <a:t>draggable</a:t>
            </a:r>
            <a:r>
              <a:rPr lang="es-CO" dirty="0">
                <a:solidFill>
                  <a:srgbClr val="444444"/>
                </a:solidFill>
                <a:latin typeface="Consolas" panose="020B0609020204030204" pitchFamily="49" charset="0"/>
              </a:rPr>
              <a:t>="true"&gt;</a:t>
            </a:r>
            <a:endParaRPr lang="en-GB" dirty="0"/>
          </a:p>
        </p:txBody>
      </p:sp>
      <p:sp>
        <p:nvSpPr>
          <p:cNvPr id="5" name="Rectángulo 4"/>
          <p:cNvSpPr/>
          <p:nvPr/>
        </p:nvSpPr>
        <p:spPr>
          <a:xfrm>
            <a:off x="949569" y="3344652"/>
            <a:ext cx="73738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352425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33333"/>
                </a:solidFill>
                <a:latin typeface="Verdana" panose="020B0604030504040204" pitchFamily="34" charset="0"/>
              </a:rPr>
              <a:t>window.localStorage</a:t>
            </a: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 - stores data with no expiration date</a:t>
            </a:r>
          </a:p>
          <a:p>
            <a:pPr marL="446088" indent="-352425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33333"/>
                </a:solidFill>
                <a:latin typeface="Verdana" panose="020B0604030504040204" pitchFamily="34" charset="0"/>
              </a:rPr>
              <a:t>window.sessionStorage</a:t>
            </a: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 - stores data for one session (data is lost when the tab is closed)</a:t>
            </a:r>
            <a:endParaRPr 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49570" y="2678947"/>
            <a:ext cx="4529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dirty="0">
                <a:solidFill>
                  <a:srgbClr val="333333"/>
                </a:solidFill>
                <a:latin typeface="Gotham Light" pitchFamily="50" charset="0"/>
                <a:cs typeface="Gotham Light" pitchFamily="50" charset="0"/>
              </a:rPr>
              <a:t>HTML Local Storage </a:t>
            </a:r>
            <a:r>
              <a:rPr lang="es-CO" sz="2400" dirty="0" err="1">
                <a:solidFill>
                  <a:srgbClr val="333333"/>
                </a:solidFill>
                <a:latin typeface="Gotham Light" pitchFamily="50" charset="0"/>
                <a:cs typeface="Gotham Light" pitchFamily="50" charset="0"/>
              </a:rPr>
              <a:t>Objects</a:t>
            </a:r>
            <a:endParaRPr lang="es-CO" sz="2400" b="0" i="0" dirty="0">
              <a:solidFill>
                <a:srgbClr val="333333"/>
              </a:solidFill>
              <a:effectLst/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51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Manifesto Cache is for making webpages that load </a:t>
            </a:r>
            <a:r>
              <a:rPr lang="en-GB" dirty="0" err="1" smtClean="0"/>
              <a:t>ofline</a:t>
            </a:r>
            <a:endParaRPr lang="en-GB" dirty="0"/>
          </a:p>
        </p:txBody>
      </p:sp>
      <p:sp>
        <p:nvSpPr>
          <p:cNvPr id="4" name="Rectángulo 3"/>
          <p:cNvSpPr/>
          <p:nvPr/>
        </p:nvSpPr>
        <p:spPr>
          <a:xfrm>
            <a:off x="1266092" y="166005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>
                <a:solidFill>
                  <a:srgbClr val="444444"/>
                </a:solidFill>
                <a:latin typeface="Consolas" panose="020B0609020204030204" pitchFamily="49" charset="0"/>
              </a:rPr>
              <a:t>CACHE MANIFEST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444444"/>
                </a:solidFill>
                <a:latin typeface="Consolas" panose="020B0609020204030204" pitchFamily="49" charset="0"/>
              </a:rPr>
              <a:t># 2012-02-21 v1.0.0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444444"/>
                </a:solidFill>
                <a:latin typeface="Consolas" panose="020B0609020204030204" pitchFamily="49" charset="0"/>
              </a:rPr>
              <a:t>/theme.css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444444"/>
                </a:solidFill>
                <a:latin typeface="Consolas" panose="020B0609020204030204" pitchFamily="49" charset="0"/>
              </a:rPr>
              <a:t>/logo.gif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444444"/>
                </a:solidFill>
                <a:latin typeface="Consolas" panose="020B0609020204030204" pitchFamily="49" charset="0"/>
              </a:rPr>
              <a:t>/main.js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444444"/>
                </a:solidFill>
                <a:latin typeface="Consolas" panose="020B0609020204030204" pitchFamily="49" charset="0"/>
              </a:rPr>
              <a:t>NETWORK: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444444"/>
                </a:solidFill>
                <a:latin typeface="Consolas" panose="020B0609020204030204" pitchFamily="49" charset="0"/>
              </a:rPr>
              <a:t>login.asp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444444"/>
                </a:solidFill>
                <a:latin typeface="Consolas" panose="020B0609020204030204" pitchFamily="49" charset="0"/>
              </a:rPr>
              <a:t>FALLBACK: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444444"/>
                </a:solidFill>
                <a:latin typeface="Consolas" panose="020B0609020204030204" pitchFamily="49" charset="0"/>
              </a:rPr>
              <a:t>/</a:t>
            </a:r>
            <a:r>
              <a:rPr lang="es-CO" dirty="0" err="1">
                <a:solidFill>
                  <a:srgbClr val="444444"/>
                </a:solidFill>
                <a:latin typeface="Consolas" panose="020B0609020204030204" pitchFamily="49" charset="0"/>
              </a:rPr>
              <a:t>html</a:t>
            </a:r>
            <a:r>
              <a:rPr lang="es-CO" dirty="0">
                <a:solidFill>
                  <a:srgbClr val="444444"/>
                </a:solidFill>
                <a:latin typeface="Consolas" panose="020B0609020204030204" pitchFamily="49" charset="0"/>
              </a:rPr>
              <a:t>/ /offline.html</a:t>
            </a:r>
            <a:endParaRPr lang="en-GB" dirty="0"/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3423138" y="1770189"/>
            <a:ext cx="2579077" cy="24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6283569" y="1660052"/>
            <a:ext cx="329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 say what should be load offline</a:t>
            </a:r>
            <a:endParaRPr lang="en-GB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2919046" y="3505204"/>
            <a:ext cx="3739662" cy="1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6705597" y="2781280"/>
            <a:ext cx="32941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 show what should never load, a *  will mean everything else</a:t>
            </a:r>
          </a:p>
          <a:p>
            <a:endParaRPr lang="en-GB" dirty="0"/>
          </a:p>
          <a:p>
            <a:r>
              <a:rPr lang="en-GB" dirty="0" smtClean="0"/>
              <a:t>NETWORK</a:t>
            </a:r>
          </a:p>
          <a:p>
            <a:r>
              <a:rPr lang="en-GB" dirty="0" smtClean="0"/>
              <a:t>*</a:t>
            </a:r>
          </a:p>
          <a:p>
            <a:endParaRPr lang="en-GB" dirty="0"/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4185138" y="4715749"/>
            <a:ext cx="2473570" cy="465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6705597" y="4506407"/>
            <a:ext cx="329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What to show id there is no connection</a:t>
            </a:r>
            <a:endParaRPr lang="en-GB" dirty="0"/>
          </a:p>
        </p:txBody>
      </p:sp>
      <p:sp>
        <p:nvSpPr>
          <p:cNvPr id="14" name="Rectángulo 13"/>
          <p:cNvSpPr/>
          <p:nvPr/>
        </p:nvSpPr>
        <p:spPr>
          <a:xfrm>
            <a:off x="1137138" y="544570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>
                <a:solidFill>
                  <a:srgbClr val="444444"/>
                </a:solidFill>
                <a:latin typeface="Consolas" panose="020B0609020204030204" pitchFamily="49" charset="0"/>
              </a:rPr>
              <a:t>&lt;!DOCTYPE HTML&gt;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444444"/>
                </a:solidFill>
                <a:latin typeface="Consolas" panose="020B0609020204030204" pitchFamily="49" charset="0"/>
              </a:rPr>
              <a:t>&lt;</a:t>
            </a:r>
            <a:r>
              <a:rPr lang="es-CO" dirty="0" err="1">
                <a:solidFill>
                  <a:srgbClr val="444444"/>
                </a:solidFill>
                <a:latin typeface="Consolas" panose="020B0609020204030204" pitchFamily="49" charset="0"/>
              </a:rPr>
              <a:t>html</a:t>
            </a:r>
            <a:r>
              <a:rPr lang="es-CO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444444"/>
                </a:solidFill>
                <a:latin typeface="Consolas" panose="020B0609020204030204" pitchFamily="49" charset="0"/>
              </a:rPr>
              <a:t>manifest</a:t>
            </a:r>
            <a:r>
              <a:rPr lang="es-CO" dirty="0">
                <a:solidFill>
                  <a:srgbClr val="444444"/>
                </a:solidFill>
                <a:latin typeface="Consolas" panose="020B0609020204030204" pitchFamily="49" charset="0"/>
              </a:rPr>
              <a:t>="</a:t>
            </a:r>
            <a:r>
              <a:rPr lang="es-CO" dirty="0" err="1">
                <a:solidFill>
                  <a:srgbClr val="444444"/>
                </a:solidFill>
                <a:latin typeface="Consolas" panose="020B0609020204030204" pitchFamily="49" charset="0"/>
              </a:rPr>
              <a:t>demo.appcache</a:t>
            </a:r>
            <a:r>
              <a:rPr lang="es-CO" dirty="0">
                <a:solidFill>
                  <a:srgbClr val="444444"/>
                </a:solidFill>
                <a:latin typeface="Consolas" panose="020B0609020204030204" pitchFamily="49" charset="0"/>
              </a:rPr>
              <a:t>"&gt;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444444"/>
                </a:solidFill>
                <a:latin typeface="Consolas" panose="020B0609020204030204" pitchFamily="49" charset="0"/>
              </a:rPr>
              <a:t>...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444444"/>
                </a:solidFill>
                <a:latin typeface="Consolas" panose="020B0609020204030204" pitchFamily="49" charset="0"/>
              </a:rPr>
              <a:t>&lt;/</a:t>
            </a:r>
            <a:r>
              <a:rPr lang="es-CO" dirty="0" err="1">
                <a:solidFill>
                  <a:srgbClr val="444444"/>
                </a:solidFill>
                <a:latin typeface="Consolas" panose="020B0609020204030204" pitchFamily="49" charset="0"/>
              </a:rPr>
              <a:t>html</a:t>
            </a:r>
            <a:r>
              <a:rPr lang="es-CO" dirty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5556738" y="5989092"/>
            <a:ext cx="1254370" cy="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6869719" y="5680895"/>
            <a:ext cx="32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Call Apache in HTML</a:t>
            </a:r>
            <a:endParaRPr lang="en-GB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11353800" y="1866878"/>
            <a:ext cx="0" cy="7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10163904" y="2781280"/>
            <a:ext cx="2198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file should be called </a:t>
            </a:r>
            <a:r>
              <a:rPr lang="en-GB" dirty="0" err="1" smtClean="0"/>
              <a:t>name.appcache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139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38200" y="676980"/>
            <a:ext cx="2394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HTML5 Web </a:t>
            </a:r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Workers</a:t>
            </a:r>
            <a:endParaRPr lang="es-CO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4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 events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12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3.bp.blogspot.com/-mLHQ73NubPg/U7hlEVVToOI/AAAAAAAABUM/AaR9sFczHak/s1600/CSS3-logo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6" t="7465" r="22781" b="6937"/>
          <a:stretch/>
        </p:blipFill>
        <p:spPr bwMode="auto">
          <a:xfrm>
            <a:off x="4669692" y="681560"/>
            <a:ext cx="3126153" cy="420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80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1522047" y="5363537"/>
            <a:ext cx="3984171" cy="8799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ángulo 13"/>
          <p:cNvSpPr/>
          <p:nvPr/>
        </p:nvSpPr>
        <p:spPr>
          <a:xfrm>
            <a:off x="1522047" y="4345174"/>
            <a:ext cx="3984171" cy="8799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ángulo 9"/>
          <p:cNvSpPr/>
          <p:nvPr/>
        </p:nvSpPr>
        <p:spPr>
          <a:xfrm>
            <a:off x="5875950" y="4439837"/>
            <a:ext cx="3984171" cy="172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ángulo 5"/>
          <p:cNvSpPr/>
          <p:nvPr/>
        </p:nvSpPr>
        <p:spPr>
          <a:xfrm>
            <a:off x="3809108" y="727930"/>
            <a:ext cx="3134024" cy="26778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 3"/>
          <p:cNvSpPr/>
          <p:nvPr/>
        </p:nvSpPr>
        <p:spPr>
          <a:xfrm>
            <a:off x="3911521" y="753214"/>
            <a:ext cx="3217729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1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body</a:t>
            </a: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 {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    </a:t>
            </a:r>
            <a:r>
              <a:rPr lang="es-CO" sz="11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background</a:t>
            </a: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-color: #d0e4fe;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}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/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h1 {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    color: </a:t>
            </a:r>
            <a:r>
              <a:rPr lang="es-CO" sz="11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orange</a:t>
            </a: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;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    </a:t>
            </a:r>
            <a:r>
              <a:rPr lang="es-CO" sz="11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text-align</a:t>
            </a: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: center;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}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/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p {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    </a:t>
            </a:r>
            <a:r>
              <a:rPr lang="es-CO" sz="11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font-family</a:t>
            </a: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: "Times New </a:t>
            </a:r>
            <a:r>
              <a:rPr lang="es-CO" sz="11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Roman</a:t>
            </a: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";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    </a:t>
            </a:r>
            <a:r>
              <a:rPr lang="es-CO" sz="11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font-size</a:t>
            </a: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: 20px;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}</a:t>
            </a:r>
          </a:p>
          <a:p>
            <a:endParaRPr lang="es-CO" sz="1100" i="1" dirty="0">
              <a:solidFill>
                <a:srgbClr val="444444"/>
              </a:solidFill>
              <a:latin typeface="Consolas" panose="020B0609020204030204" pitchFamily="49" charset="0"/>
            </a:endParaRPr>
          </a:p>
          <a:p>
            <a:r>
              <a:rPr lang="en-US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/* This is a comment */</a:t>
            </a:r>
            <a:endParaRPr lang="en-GB" sz="1100" i="1" dirty="0">
              <a:solidFill>
                <a:srgbClr val="44444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448687" y="323527"/>
            <a:ext cx="162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basic CSS </a:t>
            </a:r>
            <a:endParaRPr lang="en-GB" b="1" dirty="0"/>
          </a:p>
        </p:txBody>
      </p:sp>
      <p:pic>
        <p:nvPicPr>
          <p:cNvPr id="8" name="Picture 6" descr="http://3.bp.blogspot.com/-mLHQ73NubPg/U7hlEVVToOI/AAAAAAAABUM/AaR9sFczHak/s1600/CSS3-logo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6" t="7465" r="22781" b="6937"/>
          <a:stretch/>
        </p:blipFill>
        <p:spPr bwMode="auto">
          <a:xfrm>
            <a:off x="11351846" y="118853"/>
            <a:ext cx="590977" cy="79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6048696" y="4547227"/>
            <a:ext cx="239523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1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&lt;</a:t>
            </a:r>
            <a:r>
              <a:rPr lang="es-CO" sz="1100" i="1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Doctype</a:t>
            </a:r>
            <a:r>
              <a:rPr lang="es-CO" sz="11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s-CO" sz="1100" i="1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html</a:t>
            </a:r>
            <a:r>
              <a:rPr lang="es-CO" sz="11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CO" sz="11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&lt;</a:t>
            </a: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p id="para1“&gt; </a:t>
            </a:r>
            <a:r>
              <a:rPr lang="es-CO" sz="11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aweosme</a:t>
            </a: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 &lt;/p&gt;</a:t>
            </a:r>
          </a:p>
          <a:p>
            <a:endParaRPr lang="es-CO" sz="1100" i="1" dirty="0" smtClean="0">
              <a:solidFill>
                <a:srgbClr val="444444"/>
              </a:solidFill>
              <a:latin typeface="Consolas" panose="020B0609020204030204" pitchFamily="49" charset="0"/>
            </a:endParaRPr>
          </a:p>
          <a:p>
            <a:r>
              <a:rPr lang="es-CO" sz="11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&lt;</a:t>
            </a:r>
            <a:r>
              <a:rPr lang="es-CO" sz="1100" i="1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style</a:t>
            </a:r>
            <a:r>
              <a:rPr lang="es-CO" sz="11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  <a:endParaRPr lang="es-CO" sz="1100" i="1" dirty="0">
              <a:solidFill>
                <a:srgbClr val="444444"/>
              </a:solidFill>
              <a:latin typeface="Consolas" panose="020B0609020204030204" pitchFamily="49" charset="0"/>
            </a:endParaRPr>
          </a:p>
          <a:p>
            <a:endParaRPr lang="es-CO" sz="1100" i="1" dirty="0" smtClean="0">
              <a:solidFill>
                <a:srgbClr val="444444"/>
              </a:solidFill>
              <a:latin typeface="Consolas" panose="020B0609020204030204" pitchFamily="49" charset="0"/>
            </a:endParaRPr>
          </a:p>
          <a:p>
            <a:r>
              <a:rPr lang="es-CO" sz="11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#</a:t>
            </a: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para1 {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    </a:t>
            </a:r>
            <a:r>
              <a:rPr lang="es-CO" sz="11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text-align</a:t>
            </a: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: center;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    color: red;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}</a:t>
            </a:r>
            <a:endParaRPr lang="en-GB" sz="1100" i="1" dirty="0">
              <a:solidFill>
                <a:srgbClr val="444444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449036" y="4010914"/>
            <a:ext cx="162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class</a:t>
            </a:r>
            <a:endParaRPr lang="en-GB" b="1" dirty="0"/>
          </a:p>
        </p:txBody>
      </p:sp>
      <p:sp>
        <p:nvSpPr>
          <p:cNvPr id="12" name="Rectángulo 11"/>
          <p:cNvSpPr/>
          <p:nvPr/>
        </p:nvSpPr>
        <p:spPr>
          <a:xfrm>
            <a:off x="1875832" y="4415317"/>
            <a:ext cx="3276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.center {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    </a:t>
            </a:r>
            <a:r>
              <a:rPr lang="es-CO" sz="11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text-align</a:t>
            </a: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: center;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    color: red;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}</a:t>
            </a:r>
            <a:endParaRPr lang="en-GB" sz="1100" i="1" dirty="0">
              <a:solidFill>
                <a:srgbClr val="444444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875950" y="4045985"/>
            <a:ext cx="162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Id</a:t>
            </a:r>
            <a:endParaRPr lang="en-GB" b="1" dirty="0"/>
          </a:p>
        </p:txBody>
      </p:sp>
      <p:sp>
        <p:nvSpPr>
          <p:cNvPr id="15" name="Rectángulo 14"/>
          <p:cNvSpPr/>
          <p:nvPr/>
        </p:nvSpPr>
        <p:spPr>
          <a:xfrm>
            <a:off x="1584508" y="5474064"/>
            <a:ext cx="6096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1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p.center</a:t>
            </a: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 {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    </a:t>
            </a:r>
            <a:r>
              <a:rPr lang="es-CO" sz="11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text-align</a:t>
            </a: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: center;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    color: red;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}</a:t>
            </a:r>
            <a:endParaRPr lang="en-GB" sz="1100" i="1" dirty="0">
              <a:solidFill>
                <a:srgbClr val="444444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237611" y="5267235"/>
            <a:ext cx="1162031" cy="11620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Only affects the specific selectors  </a:t>
            </a:r>
            <a:endParaRPr lang="en-GB" sz="1200" dirty="0"/>
          </a:p>
        </p:txBody>
      </p:sp>
      <p:sp>
        <p:nvSpPr>
          <p:cNvPr id="19" name="Rectángulo 18"/>
          <p:cNvSpPr/>
          <p:nvPr/>
        </p:nvSpPr>
        <p:spPr>
          <a:xfrm>
            <a:off x="7485610" y="727930"/>
            <a:ext cx="2728907" cy="9559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ángulo 17"/>
          <p:cNvSpPr/>
          <p:nvPr/>
        </p:nvSpPr>
        <p:spPr>
          <a:xfrm>
            <a:off x="7564684" y="870854"/>
            <a:ext cx="21456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h1, h2, p {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    </a:t>
            </a:r>
            <a:r>
              <a:rPr lang="es-CO" sz="11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text-align</a:t>
            </a: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: center;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    color: red;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}</a:t>
            </a:r>
            <a:endParaRPr lang="en-GB" sz="1100" i="1" dirty="0">
              <a:solidFill>
                <a:srgbClr val="444444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8039695" y="323527"/>
            <a:ext cx="202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Multiple selectors</a:t>
            </a:r>
            <a:endParaRPr lang="en-GB" b="1" dirty="0"/>
          </a:p>
        </p:txBody>
      </p:sp>
      <p:cxnSp>
        <p:nvCxnSpPr>
          <p:cNvPr id="22" name="Conector recto de flecha 21"/>
          <p:cNvCxnSpPr>
            <a:endCxn id="13" idx="3"/>
          </p:cNvCxnSpPr>
          <p:nvPr/>
        </p:nvCxnSpPr>
        <p:spPr>
          <a:xfrm>
            <a:off x="5399314" y="3405783"/>
            <a:ext cx="2097371" cy="824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6" idx="2"/>
          </p:cNvCxnSpPr>
          <p:nvPr/>
        </p:nvCxnSpPr>
        <p:spPr>
          <a:xfrm flipH="1">
            <a:off x="2383971" y="3405783"/>
            <a:ext cx="2992149" cy="566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n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11" y="1545105"/>
            <a:ext cx="3495730" cy="521751"/>
          </a:xfrm>
          <a:prstGeom prst="rect">
            <a:avLst/>
          </a:prstGeom>
        </p:spPr>
      </p:pic>
      <p:sp>
        <p:nvSpPr>
          <p:cNvPr id="26" name="CuadroTexto 25"/>
          <p:cNvSpPr txBox="1"/>
          <p:nvPr/>
        </p:nvSpPr>
        <p:spPr>
          <a:xfrm>
            <a:off x="882940" y="323527"/>
            <a:ext cx="162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Priority</a:t>
            </a:r>
            <a:endParaRPr lang="en-GB" b="1" dirty="0"/>
          </a:p>
        </p:txBody>
      </p:sp>
      <p:sp>
        <p:nvSpPr>
          <p:cNvPr id="5" name="Rectángulo 4"/>
          <p:cNvSpPr/>
          <p:nvPr/>
        </p:nvSpPr>
        <p:spPr>
          <a:xfrm>
            <a:off x="7680508" y="1907376"/>
            <a:ext cx="37332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333333"/>
                </a:solidFill>
                <a:latin typeface="Gotham Light" pitchFamily="50" charset="0"/>
                <a:cs typeface="Gotham Light" pitchFamily="50" charset="0"/>
              </a:rPr>
              <a:t>3 </a:t>
            </a:r>
            <a:r>
              <a:rPr lang="es-CO" dirty="0" err="1" smtClean="0">
                <a:solidFill>
                  <a:srgbClr val="333333"/>
                </a:solidFill>
                <a:latin typeface="Gotham Light" pitchFamily="50" charset="0"/>
                <a:cs typeface="Gotham Light" pitchFamily="50" charset="0"/>
              </a:rPr>
              <a:t>ways</a:t>
            </a:r>
            <a:r>
              <a:rPr lang="es-CO" dirty="0" smtClean="0">
                <a:solidFill>
                  <a:srgbClr val="333333"/>
                </a:solidFill>
                <a:latin typeface="Gotham Light" pitchFamily="50" charset="0"/>
                <a:cs typeface="Gotham Light" pitchFamily="50" charset="0"/>
              </a:rPr>
              <a:t> to </a:t>
            </a:r>
            <a:r>
              <a:rPr lang="es-CO" dirty="0" err="1" smtClean="0">
                <a:solidFill>
                  <a:srgbClr val="333333"/>
                </a:solidFill>
                <a:latin typeface="Gotham Light" pitchFamily="50" charset="0"/>
                <a:cs typeface="Gotham Light" pitchFamily="50" charset="0"/>
              </a:rPr>
              <a:t>add</a:t>
            </a:r>
            <a:r>
              <a:rPr lang="es-CO" dirty="0" smtClean="0">
                <a:solidFill>
                  <a:srgbClr val="333333"/>
                </a:solidFill>
                <a:latin typeface="Gotham Light" pitchFamily="50" charset="0"/>
                <a:cs typeface="Gotham Light" pitchFamily="50" charset="0"/>
              </a:rPr>
              <a:t> </a:t>
            </a:r>
            <a:r>
              <a:rPr lang="es-CO" dirty="0" err="1" smtClean="0">
                <a:solidFill>
                  <a:srgbClr val="333333"/>
                </a:solidFill>
                <a:latin typeface="Gotham Light" pitchFamily="50" charset="0"/>
                <a:cs typeface="Gotham Light" pitchFamily="50" charset="0"/>
              </a:rPr>
              <a:t>style</a:t>
            </a:r>
            <a:r>
              <a:rPr lang="es-CO" dirty="0" smtClean="0">
                <a:solidFill>
                  <a:srgbClr val="333333"/>
                </a:solidFill>
                <a:latin typeface="Gotham Light" pitchFamily="50" charset="0"/>
                <a:cs typeface="Gotham Light" pitchFamily="50" charset="0"/>
              </a:rPr>
              <a:t> to a HTML</a:t>
            </a:r>
          </a:p>
          <a:p>
            <a:endParaRPr lang="es-CO" dirty="0" smtClean="0">
              <a:solidFill>
                <a:srgbClr val="333333"/>
              </a:solidFill>
              <a:latin typeface="Gotham Light" pitchFamily="50" charset="0"/>
              <a:cs typeface="Gotham Light" pitchFamily="50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O" dirty="0" err="1" smtClean="0">
                <a:solidFill>
                  <a:srgbClr val="333333"/>
                </a:solidFill>
                <a:latin typeface="Gotham Light" pitchFamily="50" charset="0"/>
                <a:cs typeface="Gotham Light" pitchFamily="50" charset="0"/>
              </a:rPr>
              <a:t>External</a:t>
            </a:r>
            <a:r>
              <a:rPr lang="es-CO" dirty="0" smtClean="0">
                <a:solidFill>
                  <a:srgbClr val="333333"/>
                </a:solidFill>
                <a:latin typeface="Gotham Light" pitchFamily="50" charset="0"/>
                <a:cs typeface="Gotham Light" pitchFamily="50" charset="0"/>
              </a:rPr>
              <a:t> </a:t>
            </a:r>
            <a:r>
              <a:rPr lang="es-CO" dirty="0" err="1">
                <a:solidFill>
                  <a:srgbClr val="333333"/>
                </a:solidFill>
                <a:latin typeface="Gotham Light" pitchFamily="50" charset="0"/>
                <a:cs typeface="Gotham Light" pitchFamily="50" charset="0"/>
              </a:rPr>
              <a:t>style</a:t>
            </a:r>
            <a:r>
              <a:rPr lang="es-CO" dirty="0">
                <a:solidFill>
                  <a:srgbClr val="333333"/>
                </a:solidFill>
                <a:latin typeface="Gotham Light" pitchFamily="50" charset="0"/>
                <a:cs typeface="Gotham Light" pitchFamily="50" charset="0"/>
              </a:rPr>
              <a:t> </a:t>
            </a:r>
            <a:r>
              <a:rPr lang="es-CO" dirty="0" err="1">
                <a:solidFill>
                  <a:srgbClr val="333333"/>
                </a:solidFill>
                <a:latin typeface="Gotham Light" pitchFamily="50" charset="0"/>
                <a:cs typeface="Gotham Light" pitchFamily="50" charset="0"/>
              </a:rPr>
              <a:t>sheet</a:t>
            </a:r>
            <a:endParaRPr lang="es-CO" dirty="0">
              <a:solidFill>
                <a:srgbClr val="333333"/>
              </a:solidFill>
              <a:latin typeface="Gotham Light" pitchFamily="50" charset="0"/>
              <a:cs typeface="Gotham Light" pitchFamily="50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O" dirty="0" err="1">
                <a:solidFill>
                  <a:srgbClr val="333333"/>
                </a:solidFill>
                <a:latin typeface="Gotham Light" pitchFamily="50" charset="0"/>
                <a:cs typeface="Gotham Light" pitchFamily="50" charset="0"/>
              </a:rPr>
              <a:t>Internal</a:t>
            </a:r>
            <a:r>
              <a:rPr lang="es-CO" dirty="0">
                <a:solidFill>
                  <a:srgbClr val="333333"/>
                </a:solidFill>
                <a:latin typeface="Gotham Light" pitchFamily="50" charset="0"/>
                <a:cs typeface="Gotham Light" pitchFamily="50" charset="0"/>
              </a:rPr>
              <a:t> </a:t>
            </a:r>
            <a:r>
              <a:rPr lang="es-CO" dirty="0" err="1">
                <a:solidFill>
                  <a:srgbClr val="333333"/>
                </a:solidFill>
                <a:latin typeface="Gotham Light" pitchFamily="50" charset="0"/>
                <a:cs typeface="Gotham Light" pitchFamily="50" charset="0"/>
              </a:rPr>
              <a:t>style</a:t>
            </a:r>
            <a:r>
              <a:rPr lang="es-CO" dirty="0">
                <a:solidFill>
                  <a:srgbClr val="333333"/>
                </a:solidFill>
                <a:latin typeface="Gotham Light" pitchFamily="50" charset="0"/>
                <a:cs typeface="Gotham Light" pitchFamily="50" charset="0"/>
              </a:rPr>
              <a:t> </a:t>
            </a:r>
            <a:r>
              <a:rPr lang="es-CO" dirty="0" err="1">
                <a:solidFill>
                  <a:srgbClr val="333333"/>
                </a:solidFill>
                <a:latin typeface="Gotham Light" pitchFamily="50" charset="0"/>
                <a:cs typeface="Gotham Light" pitchFamily="50" charset="0"/>
              </a:rPr>
              <a:t>sheet</a:t>
            </a:r>
            <a:endParaRPr lang="es-CO" dirty="0">
              <a:solidFill>
                <a:srgbClr val="333333"/>
              </a:solidFill>
              <a:latin typeface="Gotham Light" pitchFamily="50" charset="0"/>
              <a:cs typeface="Gotham Light" pitchFamily="50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O" dirty="0" err="1">
                <a:solidFill>
                  <a:srgbClr val="333333"/>
                </a:solidFill>
                <a:latin typeface="Gotham Light" pitchFamily="50" charset="0"/>
                <a:cs typeface="Gotham Light" pitchFamily="50" charset="0"/>
              </a:rPr>
              <a:t>Inline</a:t>
            </a:r>
            <a:r>
              <a:rPr lang="es-CO" dirty="0">
                <a:solidFill>
                  <a:srgbClr val="333333"/>
                </a:solidFill>
                <a:latin typeface="Gotham Light" pitchFamily="50" charset="0"/>
                <a:cs typeface="Gotham Light" pitchFamily="50" charset="0"/>
              </a:rPr>
              <a:t> </a:t>
            </a:r>
            <a:r>
              <a:rPr lang="es-CO" dirty="0" err="1">
                <a:solidFill>
                  <a:srgbClr val="333333"/>
                </a:solidFill>
                <a:latin typeface="Gotham Light" pitchFamily="50" charset="0"/>
                <a:cs typeface="Gotham Light" pitchFamily="50" charset="0"/>
              </a:rPr>
              <a:t>style</a:t>
            </a:r>
            <a:endParaRPr lang="es-CO" b="0" i="0" dirty="0">
              <a:solidFill>
                <a:srgbClr val="333333"/>
              </a:solidFill>
              <a:effectLst/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7705663" y="3405279"/>
            <a:ext cx="43292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link</a:t>
            </a:r>
            <a:r>
              <a:rPr lang="en-US" sz="1400" dirty="0">
                <a:solidFill>
                  <a:srgbClr val="44444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"stylesheet"</a:t>
            </a:r>
            <a:r>
              <a:rPr lang="en-US" sz="1400" dirty="0">
                <a:solidFill>
                  <a:srgbClr val="44444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"text/</a:t>
            </a:r>
            <a:r>
              <a:rPr lang="en-US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css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444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"mystyle.css"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170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3.bp.blogspot.com/-mLHQ73NubPg/U7hlEVVToOI/AAAAAAAABUM/AaR9sFczHak/s1600/CSS3-logo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6" t="7465" r="22781" b="6937"/>
          <a:stretch/>
        </p:blipFill>
        <p:spPr bwMode="auto">
          <a:xfrm>
            <a:off x="11351846" y="118853"/>
            <a:ext cx="590977" cy="79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s://antonyjwhite.files.wordpress.com/2011/03/css_break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05" y="3378437"/>
            <a:ext cx="4750481" cy="203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ajaxonomy.com/files/html-css-websit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318" y="527057"/>
            <a:ext cx="4762500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wpsites.net/wp-content/uploads/2011/08/What-Is-CS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996" y="3167742"/>
            <a:ext cx="5126718" cy="256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red-team-design.com/wp-content/uploads/2011/01/css3-html5-logo-initi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938" y="1078995"/>
            <a:ext cx="1247262" cy="107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de flecha 5"/>
          <p:cNvCxnSpPr>
            <a:stCxn id="4" idx="2"/>
          </p:cNvCxnSpPr>
          <p:nvPr/>
        </p:nvCxnSpPr>
        <p:spPr>
          <a:xfrm>
            <a:off x="5929569" y="2153719"/>
            <a:ext cx="2308" cy="33157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16"/>
          <p:cNvGrpSpPr/>
          <p:nvPr/>
        </p:nvGrpSpPr>
        <p:grpSpPr>
          <a:xfrm>
            <a:off x="4644754" y="2590797"/>
            <a:ext cx="3241802" cy="797953"/>
            <a:chOff x="4644754" y="2590797"/>
            <a:chExt cx="3241802" cy="797953"/>
          </a:xfrm>
        </p:grpSpPr>
        <p:sp>
          <p:nvSpPr>
            <p:cNvPr id="29" name="Rectángulo 28"/>
            <p:cNvSpPr/>
            <p:nvPr/>
          </p:nvSpPr>
          <p:spPr>
            <a:xfrm>
              <a:off x="4644754" y="2590797"/>
              <a:ext cx="3241802" cy="79795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5583738" y="2590797"/>
              <a:ext cx="1915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Tags – elements 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5396170" y="2945392"/>
              <a:ext cx="7360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&lt;&gt;&lt;/&gt;</a:t>
              </a:r>
              <a:endParaRPr lang="en-GB" dirty="0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6122067" y="293964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&lt;&gt;</a:t>
              </a:r>
              <a:endParaRPr lang="en-GB" dirty="0"/>
            </a:p>
          </p:txBody>
        </p:sp>
      </p:grpSp>
      <p:sp>
        <p:nvSpPr>
          <p:cNvPr id="10" name="CuadroTexto 9"/>
          <p:cNvSpPr txBox="1"/>
          <p:nvPr/>
        </p:nvSpPr>
        <p:spPr>
          <a:xfrm>
            <a:off x="2601204" y="1111937"/>
            <a:ext cx="16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Style </a:t>
            </a:r>
            <a:r>
              <a:rPr lang="en-GB" dirty="0" err="1" smtClean="0"/>
              <a:t>atribute</a:t>
            </a:r>
            <a:endParaRPr lang="en-GB" dirty="0" smtClean="0"/>
          </a:p>
        </p:txBody>
      </p:sp>
      <p:grpSp>
        <p:nvGrpSpPr>
          <p:cNvPr id="3" name="Grupo 2"/>
          <p:cNvGrpSpPr/>
          <p:nvPr/>
        </p:nvGrpSpPr>
        <p:grpSpPr>
          <a:xfrm>
            <a:off x="2242974" y="1157126"/>
            <a:ext cx="2089134" cy="797953"/>
            <a:chOff x="2242974" y="1157126"/>
            <a:chExt cx="2089134" cy="797953"/>
          </a:xfrm>
        </p:grpSpPr>
        <p:sp>
          <p:nvSpPr>
            <p:cNvPr id="30" name="Rectángulo 29"/>
            <p:cNvSpPr/>
            <p:nvPr/>
          </p:nvSpPr>
          <p:spPr>
            <a:xfrm>
              <a:off x="2242974" y="1157126"/>
              <a:ext cx="2089134" cy="79795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2296497" y="1441499"/>
              <a:ext cx="187260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100" dirty="0" err="1" smtClean="0">
                  <a:solidFill>
                    <a:srgbClr val="333333"/>
                  </a:solidFill>
                  <a:latin typeface="Verdana" panose="020B0604030504040204" pitchFamily="34" charset="0"/>
                </a:rPr>
                <a:t>The</a:t>
              </a:r>
              <a:r>
                <a:rPr lang="es-CO" sz="1100" dirty="0" smtClean="0">
                  <a:solidFill>
                    <a:srgbClr val="333333"/>
                  </a:solidFill>
                  <a:latin typeface="Verdana" panose="020B0604030504040204" pitchFamily="34" charset="0"/>
                </a:rPr>
                <a:t> </a:t>
              </a:r>
              <a:r>
                <a:rPr lang="es-CO" sz="1100" dirty="0" err="1" smtClean="0">
                  <a:solidFill>
                    <a:srgbClr val="333333"/>
                  </a:solidFill>
                  <a:latin typeface="Verdana" panose="020B0604030504040204" pitchFamily="34" charset="0"/>
                </a:rPr>
                <a:t>conection</a:t>
              </a:r>
              <a:r>
                <a:rPr lang="es-CO" sz="1100" dirty="0" smtClean="0">
                  <a:solidFill>
                    <a:srgbClr val="333333"/>
                  </a:solidFill>
                  <a:latin typeface="Verdana" panose="020B0604030504040204" pitchFamily="34" charset="0"/>
                </a:rPr>
                <a:t> </a:t>
              </a:r>
              <a:r>
                <a:rPr lang="es-CO" sz="1100" dirty="0" err="1" smtClean="0">
                  <a:solidFill>
                    <a:srgbClr val="333333"/>
                  </a:solidFill>
                  <a:latin typeface="Verdana" panose="020B0604030504040204" pitchFamily="34" charset="0"/>
                </a:rPr>
                <a:t>with</a:t>
              </a:r>
              <a:r>
                <a:rPr lang="es-CO" sz="1100" dirty="0" smtClean="0">
                  <a:solidFill>
                    <a:srgbClr val="333333"/>
                  </a:solidFill>
                  <a:latin typeface="Verdana" panose="020B0604030504040204" pitchFamily="34" charset="0"/>
                </a:rPr>
                <a:t> </a:t>
              </a:r>
              <a:r>
                <a:rPr lang="es-CO" sz="1100" dirty="0" err="1" smtClean="0">
                  <a:solidFill>
                    <a:srgbClr val="333333"/>
                  </a:solidFill>
                  <a:latin typeface="Verdana" panose="020B0604030504040204" pitchFamily="34" charset="0"/>
                </a:rPr>
                <a:t>css</a:t>
              </a:r>
              <a:endParaRPr lang="en-GB" sz="1100" dirty="0"/>
            </a:p>
          </p:txBody>
        </p:sp>
      </p:grpSp>
      <p:cxnSp>
        <p:nvCxnSpPr>
          <p:cNvPr id="12" name="Conector recto de flecha 11"/>
          <p:cNvCxnSpPr/>
          <p:nvPr/>
        </p:nvCxnSpPr>
        <p:spPr>
          <a:xfrm rot="5400000">
            <a:off x="5416799" y="1567803"/>
            <a:ext cx="2308" cy="33157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4408758" y="1547768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XHTML</a:t>
            </a:r>
            <a:endParaRPr lang="en-GB" dirty="0"/>
          </a:p>
        </p:txBody>
      </p:sp>
      <p:cxnSp>
        <p:nvCxnSpPr>
          <p:cNvPr id="15" name="Conector recto de flecha 14"/>
          <p:cNvCxnSpPr>
            <a:endCxn id="34" idx="0"/>
          </p:cNvCxnSpPr>
          <p:nvPr/>
        </p:nvCxnSpPr>
        <p:spPr>
          <a:xfrm flipH="1">
            <a:off x="2999415" y="3382992"/>
            <a:ext cx="2477058" cy="80765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o 32"/>
          <p:cNvGrpSpPr/>
          <p:nvPr/>
        </p:nvGrpSpPr>
        <p:grpSpPr>
          <a:xfrm>
            <a:off x="2296809" y="4190644"/>
            <a:ext cx="1533853" cy="1002841"/>
            <a:chOff x="2296809" y="4190644"/>
            <a:chExt cx="1533853" cy="1002841"/>
          </a:xfrm>
        </p:grpSpPr>
        <p:sp>
          <p:nvSpPr>
            <p:cNvPr id="34" name="Rectángulo 33"/>
            <p:cNvSpPr/>
            <p:nvPr/>
          </p:nvSpPr>
          <p:spPr>
            <a:xfrm>
              <a:off x="2296809" y="4190644"/>
              <a:ext cx="1405211" cy="100284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>
                <a:latin typeface="Gotham Light" pitchFamily="50" charset="0"/>
                <a:cs typeface="Gotham Light" pitchFamily="50" charset="0"/>
              </a:endParaRP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2405534" y="4270155"/>
              <a:ext cx="14251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 smtClean="0">
                  <a:latin typeface="Gotham Light" pitchFamily="50" charset="0"/>
                  <a:cs typeface="Gotham Light" pitchFamily="50" charset="0"/>
                </a:rPr>
                <a:t>&lt;form&gt;&lt;form/&gt;</a:t>
              </a:r>
            </a:p>
            <a:p>
              <a:endParaRPr lang="en-GB" sz="1200" dirty="0">
                <a:latin typeface="Gotham Light" pitchFamily="50" charset="0"/>
                <a:cs typeface="Gotham Light" pitchFamily="50" charset="0"/>
              </a:endParaRPr>
            </a:p>
          </p:txBody>
        </p:sp>
      </p:grpSp>
      <p:cxnSp>
        <p:nvCxnSpPr>
          <p:cNvPr id="19" name="Conector recto de flecha 18"/>
          <p:cNvCxnSpPr/>
          <p:nvPr/>
        </p:nvCxnSpPr>
        <p:spPr>
          <a:xfrm flipH="1">
            <a:off x="2003718" y="3494258"/>
            <a:ext cx="2576276" cy="68356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o 37"/>
          <p:cNvGrpSpPr/>
          <p:nvPr/>
        </p:nvGrpSpPr>
        <p:grpSpPr>
          <a:xfrm>
            <a:off x="6802330" y="4270155"/>
            <a:ext cx="1209023" cy="1002841"/>
            <a:chOff x="6802330" y="4270155"/>
            <a:chExt cx="1209023" cy="1002841"/>
          </a:xfrm>
        </p:grpSpPr>
        <p:sp>
          <p:nvSpPr>
            <p:cNvPr id="35" name="Rectángulo 34"/>
            <p:cNvSpPr/>
            <p:nvPr/>
          </p:nvSpPr>
          <p:spPr>
            <a:xfrm>
              <a:off x="6802330" y="4270155"/>
              <a:ext cx="1121057" cy="100284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>
                <a:latin typeface="Gotham Light" pitchFamily="50" charset="0"/>
                <a:cs typeface="Gotham Light" pitchFamily="50" charset="0"/>
              </a:endParaRP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6812641" y="4320563"/>
              <a:ext cx="119871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200" dirty="0" err="1" smtClean="0">
                  <a:solidFill>
                    <a:srgbClr val="333333"/>
                  </a:solidFill>
                  <a:latin typeface="Gotham Light" pitchFamily="50" charset="0"/>
                  <a:cs typeface="Gotham Light" pitchFamily="50" charset="0"/>
                </a:rPr>
                <a:t>Graphic</a:t>
              </a:r>
              <a:r>
                <a:rPr lang="es-CO" sz="1200" dirty="0" smtClean="0">
                  <a:solidFill>
                    <a:srgbClr val="333333"/>
                  </a:solidFill>
                  <a:latin typeface="Gotham Light" pitchFamily="50" charset="0"/>
                  <a:cs typeface="Gotham Light" pitchFamily="50" charset="0"/>
                </a:rPr>
                <a:t> </a:t>
              </a:r>
              <a:r>
                <a:rPr lang="es-CO" sz="1200" dirty="0" err="1" smtClean="0">
                  <a:solidFill>
                    <a:srgbClr val="333333"/>
                  </a:solidFill>
                  <a:latin typeface="Gotham Light" pitchFamily="50" charset="0"/>
                  <a:cs typeface="Gotham Light" pitchFamily="50" charset="0"/>
                </a:rPr>
                <a:t>design</a:t>
              </a:r>
              <a:endParaRPr lang="es-CO" sz="1200" dirty="0" smtClean="0">
                <a:solidFill>
                  <a:srgbClr val="333333"/>
                </a:solidFill>
                <a:latin typeface="Gotham Light" pitchFamily="50" charset="0"/>
                <a:cs typeface="Gotham Light" pitchFamily="50" charset="0"/>
              </a:endParaRPr>
            </a:p>
            <a:p>
              <a:r>
                <a:rPr lang="es-CO" sz="1200" dirty="0" smtClean="0">
                  <a:solidFill>
                    <a:srgbClr val="333333"/>
                  </a:solidFill>
                  <a:latin typeface="Gotham Light" pitchFamily="50" charset="0"/>
                  <a:cs typeface="Gotham Light" pitchFamily="50" charset="0"/>
                </a:rPr>
                <a:t>&lt;</a:t>
              </a:r>
              <a:r>
                <a:rPr lang="es-CO" sz="1200" dirty="0" err="1">
                  <a:solidFill>
                    <a:srgbClr val="333333"/>
                  </a:solidFill>
                  <a:latin typeface="Gotham Light" pitchFamily="50" charset="0"/>
                  <a:cs typeface="Gotham Light" pitchFamily="50" charset="0"/>
                </a:rPr>
                <a:t>canvas</a:t>
              </a:r>
              <a:r>
                <a:rPr lang="es-CO" sz="1200" dirty="0" smtClean="0">
                  <a:solidFill>
                    <a:srgbClr val="333333"/>
                  </a:solidFill>
                  <a:latin typeface="Gotham Light" pitchFamily="50" charset="0"/>
                  <a:cs typeface="Gotham Light" pitchFamily="50" charset="0"/>
                </a:rPr>
                <a:t>&gt;</a:t>
              </a:r>
            </a:p>
            <a:p>
              <a:r>
                <a:rPr lang="es-CO" sz="1200" dirty="0" smtClean="0">
                  <a:solidFill>
                    <a:srgbClr val="333333"/>
                  </a:solidFill>
                  <a:latin typeface="Gotham Light" pitchFamily="50" charset="0"/>
                  <a:cs typeface="Gotham Light" pitchFamily="50" charset="0"/>
                </a:rPr>
                <a:t>&lt;</a:t>
              </a:r>
              <a:r>
                <a:rPr lang="es-CO" sz="1200" dirty="0" err="1" smtClean="0">
                  <a:solidFill>
                    <a:srgbClr val="333333"/>
                  </a:solidFill>
                  <a:latin typeface="Gotham Light" pitchFamily="50" charset="0"/>
                  <a:cs typeface="Gotham Light" pitchFamily="50" charset="0"/>
                </a:rPr>
                <a:t>svg</a:t>
              </a:r>
              <a:r>
                <a:rPr lang="es-CO" sz="1200" dirty="0" smtClean="0">
                  <a:solidFill>
                    <a:srgbClr val="333333"/>
                  </a:solidFill>
                  <a:latin typeface="Gotham Light" pitchFamily="50" charset="0"/>
                  <a:cs typeface="Gotham Light" pitchFamily="50" charset="0"/>
                </a:rPr>
                <a:t>&gt;</a:t>
              </a:r>
              <a:endParaRPr lang="en-GB" sz="1200" dirty="0">
                <a:latin typeface="Gotham Light" pitchFamily="50" charset="0"/>
                <a:cs typeface="Gotham Light" pitchFamily="50" charset="0"/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1717057" y="2368845"/>
            <a:ext cx="2721933" cy="1333524"/>
            <a:chOff x="1717057" y="2368845"/>
            <a:chExt cx="2721933" cy="1333524"/>
          </a:xfrm>
        </p:grpSpPr>
        <p:sp>
          <p:nvSpPr>
            <p:cNvPr id="28" name="Rectángulo 27"/>
            <p:cNvSpPr/>
            <p:nvPr/>
          </p:nvSpPr>
          <p:spPr>
            <a:xfrm>
              <a:off x="1717057" y="2590797"/>
              <a:ext cx="2329656" cy="11115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1955247" y="2368845"/>
              <a:ext cx="19152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err="1" smtClean="0">
                  <a:latin typeface="Gotham Light" pitchFamily="50" charset="0"/>
                  <a:cs typeface="Gotham Light" pitchFamily="50" charset="0"/>
                </a:rPr>
                <a:t>atributes</a:t>
              </a:r>
              <a:endParaRPr lang="en-GB" sz="1200" dirty="0" smtClean="0">
                <a:latin typeface="Gotham Light" pitchFamily="50" charset="0"/>
                <a:cs typeface="Gotham Light" pitchFamily="50" charset="0"/>
              </a:endParaRP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1864243" y="2653287"/>
              <a:ext cx="257474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 smtClean="0">
                  <a:latin typeface="Gotham Light" pitchFamily="50" charset="0"/>
                  <a:cs typeface="Gotham Light" pitchFamily="50" charset="0"/>
                </a:rPr>
                <a:t>&lt;div style = “</a:t>
              </a:r>
              <a:r>
                <a:rPr lang="en-GB" sz="1200" dirty="0" err="1" smtClean="0">
                  <a:latin typeface="Gotham Light" pitchFamily="50" charset="0"/>
                  <a:cs typeface="Gotham Light" pitchFamily="50" charset="0"/>
                </a:rPr>
                <a:t>color:blue</a:t>
              </a:r>
              <a:r>
                <a:rPr lang="en-GB" sz="1200" dirty="0" smtClean="0">
                  <a:latin typeface="Gotham Light" pitchFamily="50" charset="0"/>
                  <a:cs typeface="Gotham Light" pitchFamily="50" charset="0"/>
                </a:rPr>
                <a:t>;”&gt;</a:t>
              </a:r>
            </a:p>
            <a:p>
              <a:r>
                <a:rPr lang="en-GB" sz="1200" dirty="0" smtClean="0">
                  <a:latin typeface="Gotham Light" pitchFamily="50" charset="0"/>
                  <a:cs typeface="Gotham Light" pitchFamily="50" charset="0"/>
                </a:rPr>
                <a:t>Id </a:t>
              </a:r>
            </a:p>
            <a:p>
              <a:r>
                <a:rPr lang="en-GB" sz="1200" dirty="0" smtClean="0">
                  <a:latin typeface="Gotham Light" pitchFamily="50" charset="0"/>
                  <a:cs typeface="Gotham Light" pitchFamily="50" charset="0"/>
                </a:rPr>
                <a:t>Class</a:t>
              </a:r>
            </a:p>
            <a:p>
              <a:r>
                <a:rPr lang="en-GB" sz="1200" dirty="0" err="1" smtClean="0">
                  <a:latin typeface="Gotham Light" pitchFamily="50" charset="0"/>
                  <a:cs typeface="Gotham Light" pitchFamily="50" charset="0"/>
                </a:rPr>
                <a:t>Href</a:t>
              </a:r>
              <a:endParaRPr lang="en-GB" sz="1200" dirty="0" smtClean="0">
                <a:latin typeface="Gotham Light" pitchFamily="50" charset="0"/>
                <a:cs typeface="Gotham Light" pitchFamily="50" charset="0"/>
              </a:endParaRPr>
            </a:p>
            <a:p>
              <a:r>
                <a:rPr lang="es-CO" sz="1200" i="1" dirty="0" err="1">
                  <a:solidFill>
                    <a:srgbClr val="444444"/>
                  </a:solidFill>
                  <a:latin typeface="Consolas" panose="020B0609020204030204" pitchFamily="49" charset="0"/>
                </a:rPr>
                <a:t>width</a:t>
              </a:r>
              <a:r>
                <a:rPr lang="es-CO" sz="1200" i="1" dirty="0">
                  <a:solidFill>
                    <a:srgbClr val="444444"/>
                  </a:solidFill>
                  <a:latin typeface="Consolas" panose="020B0609020204030204" pitchFamily="49" charset="0"/>
                </a:rPr>
                <a:t>="104" </a:t>
              </a:r>
              <a:r>
                <a:rPr lang="es-CO" sz="1200" i="1" dirty="0" err="1">
                  <a:solidFill>
                    <a:srgbClr val="444444"/>
                  </a:solidFill>
                  <a:latin typeface="Consolas" panose="020B0609020204030204" pitchFamily="49" charset="0"/>
                </a:rPr>
                <a:t>height</a:t>
              </a:r>
              <a:r>
                <a:rPr lang="es-CO" sz="1200" i="1" dirty="0">
                  <a:solidFill>
                    <a:srgbClr val="444444"/>
                  </a:solidFill>
                  <a:latin typeface="Consolas" panose="020B0609020204030204" pitchFamily="49" charset="0"/>
                </a:rPr>
                <a:t>="142"&gt;</a:t>
              </a:r>
              <a:endParaRPr lang="en-GB" sz="1200" dirty="0">
                <a:latin typeface="Gotham Light" pitchFamily="50" charset="0"/>
                <a:cs typeface="Gotham Light" pitchFamily="50" charset="0"/>
              </a:endParaRPr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8020369" y="4177822"/>
            <a:ext cx="736012" cy="1002841"/>
            <a:chOff x="8021810" y="4190644"/>
            <a:chExt cx="736012" cy="1002841"/>
          </a:xfrm>
        </p:grpSpPr>
        <p:sp>
          <p:nvSpPr>
            <p:cNvPr id="36" name="Rectángulo 35"/>
            <p:cNvSpPr/>
            <p:nvPr/>
          </p:nvSpPr>
          <p:spPr>
            <a:xfrm>
              <a:off x="8021810" y="4190644"/>
              <a:ext cx="715436" cy="100284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>
                <a:latin typeface="Gotham Light" pitchFamily="50" charset="0"/>
                <a:cs typeface="Gotham Light" pitchFamily="50" charset="0"/>
              </a:endParaRPr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8029738" y="4311979"/>
              <a:ext cx="728084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200" dirty="0" smtClean="0">
                  <a:solidFill>
                    <a:srgbClr val="333333"/>
                  </a:solidFill>
                  <a:latin typeface="Gotham Light" pitchFamily="50" charset="0"/>
                  <a:cs typeface="Gotham Light" pitchFamily="50" charset="0"/>
                </a:rPr>
                <a:t>Media</a:t>
              </a:r>
            </a:p>
            <a:p>
              <a:r>
                <a:rPr lang="en-GB" sz="1200" dirty="0" smtClean="0">
                  <a:latin typeface="Gotham Light" pitchFamily="50" charset="0"/>
                  <a:cs typeface="Gotham Light" pitchFamily="50" charset="0"/>
                </a:rPr>
                <a:t>Video </a:t>
              </a:r>
            </a:p>
            <a:p>
              <a:r>
                <a:rPr lang="en-GB" sz="1200" dirty="0" smtClean="0">
                  <a:solidFill>
                    <a:srgbClr val="333333"/>
                  </a:solidFill>
                  <a:latin typeface="Gotham Light" pitchFamily="50" charset="0"/>
                  <a:cs typeface="Gotham Light" pitchFamily="50" charset="0"/>
                </a:rPr>
                <a:t>Audio</a:t>
              </a:r>
            </a:p>
            <a:p>
              <a:r>
                <a:rPr lang="en-GB" sz="1200" dirty="0" smtClean="0">
                  <a:solidFill>
                    <a:srgbClr val="333333"/>
                  </a:solidFill>
                  <a:latin typeface="Gotham Light" pitchFamily="50" charset="0"/>
                  <a:cs typeface="Gotham Light" pitchFamily="50" charset="0"/>
                </a:rPr>
                <a:t>Images</a:t>
              </a:r>
              <a:endParaRPr lang="es-CO" sz="1200" dirty="0">
                <a:solidFill>
                  <a:srgbClr val="333333"/>
                </a:solidFill>
                <a:latin typeface="Gotham Light" pitchFamily="50" charset="0"/>
                <a:cs typeface="Gotham Light" pitchFamily="50" charset="0"/>
              </a:endParaRP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9697696" y="4177822"/>
            <a:ext cx="2306761" cy="1496144"/>
            <a:chOff x="9697696" y="4177822"/>
            <a:chExt cx="2306761" cy="1496144"/>
          </a:xfrm>
        </p:grpSpPr>
        <p:sp>
          <p:nvSpPr>
            <p:cNvPr id="37" name="Rectángulo 36"/>
            <p:cNvSpPr/>
            <p:nvPr/>
          </p:nvSpPr>
          <p:spPr>
            <a:xfrm>
              <a:off x="9716081" y="4190644"/>
              <a:ext cx="2288376" cy="148332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10138542" y="4177822"/>
              <a:ext cx="165462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200" dirty="0">
                  <a:latin typeface="Gotham Light" pitchFamily="50" charset="0"/>
                  <a:cs typeface="Gotham Light" pitchFamily="50" charset="0"/>
                </a:rPr>
                <a:t>&lt;</a:t>
              </a:r>
              <a:r>
                <a:rPr lang="es-CO" sz="1200" dirty="0" err="1">
                  <a:latin typeface="Gotham Light" pitchFamily="50" charset="0"/>
                  <a:cs typeface="Gotham Light" pitchFamily="50" charset="0"/>
                </a:rPr>
                <a:t>embed</a:t>
              </a:r>
              <a:r>
                <a:rPr lang="es-CO" sz="1200" dirty="0" smtClean="0">
                  <a:latin typeface="Gotham Light" pitchFamily="50" charset="0"/>
                  <a:cs typeface="Gotham Light" pitchFamily="50" charset="0"/>
                </a:rPr>
                <a:t>&gt;, &lt;</a:t>
              </a:r>
              <a:r>
                <a:rPr lang="es-CO" sz="1200" dirty="0" err="1" smtClean="0">
                  <a:latin typeface="Gotham Light" pitchFamily="50" charset="0"/>
                  <a:cs typeface="Gotham Light" pitchFamily="50" charset="0"/>
                </a:rPr>
                <a:t>object</a:t>
              </a:r>
              <a:r>
                <a:rPr lang="es-CO" sz="1200" dirty="0" smtClean="0">
                  <a:latin typeface="Gotham Light" pitchFamily="50" charset="0"/>
                  <a:cs typeface="Gotham Light" pitchFamily="50" charset="0"/>
                </a:rPr>
                <a:t>&gt;</a:t>
              </a:r>
              <a:endParaRPr lang="en-GB" sz="1200" dirty="0">
                <a:latin typeface="Gotham Light" pitchFamily="50" charset="0"/>
                <a:cs typeface="Gotham Light" pitchFamily="50" charset="0"/>
              </a:endParaRPr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9697696" y="4209628"/>
              <a:ext cx="45076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200" dirty="0" smtClean="0">
                  <a:solidFill>
                    <a:srgbClr val="333333"/>
                  </a:solidFill>
                  <a:latin typeface="Gotham Light" pitchFamily="50" charset="0"/>
                  <a:cs typeface="Gotham Light" pitchFamily="50" charset="0"/>
                </a:rPr>
                <a:t>API</a:t>
              </a:r>
              <a:endParaRPr lang="en-GB" sz="1200" dirty="0">
                <a:latin typeface="Gotham Light" pitchFamily="50" charset="0"/>
                <a:cs typeface="Gotham Light" pitchFamily="50" charset="0"/>
              </a:endParaRP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9804046" y="4617112"/>
              <a:ext cx="143212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200" dirty="0" err="1" smtClean="0">
                  <a:solidFill>
                    <a:srgbClr val="333333"/>
                  </a:solidFill>
                  <a:latin typeface="Gotham Light" pitchFamily="50" charset="0"/>
                  <a:cs typeface="Gotham Light" pitchFamily="50" charset="0"/>
                </a:rPr>
                <a:t>Youtube</a:t>
              </a:r>
              <a:endParaRPr lang="es-CO" sz="1200" dirty="0">
                <a:solidFill>
                  <a:srgbClr val="333333"/>
                </a:solidFill>
                <a:latin typeface="Gotham Light" pitchFamily="50" charset="0"/>
                <a:cs typeface="Gotham Light" pitchFamily="50" charset="0"/>
              </a:endParaRPr>
            </a:p>
            <a:p>
              <a:r>
                <a:rPr lang="es-CO" sz="1200" dirty="0" smtClean="0">
                  <a:solidFill>
                    <a:srgbClr val="333333"/>
                  </a:solidFill>
                  <a:latin typeface="Gotham Light" pitchFamily="50" charset="0"/>
                  <a:cs typeface="Gotham Light" pitchFamily="50" charset="0"/>
                </a:rPr>
                <a:t>Geo-</a:t>
              </a:r>
              <a:r>
                <a:rPr lang="es-CO" sz="1200" dirty="0" err="1" smtClean="0">
                  <a:solidFill>
                    <a:srgbClr val="333333"/>
                  </a:solidFill>
                  <a:latin typeface="Gotham Light" pitchFamily="50" charset="0"/>
                  <a:cs typeface="Gotham Light" pitchFamily="50" charset="0"/>
                </a:rPr>
                <a:t>location</a:t>
              </a:r>
              <a:endParaRPr lang="es-CO" sz="1200" dirty="0" smtClean="0">
                <a:solidFill>
                  <a:srgbClr val="333333"/>
                </a:solidFill>
                <a:latin typeface="Gotham Light" pitchFamily="50" charset="0"/>
                <a:cs typeface="Gotham Light" pitchFamily="50" charset="0"/>
              </a:endParaRPr>
            </a:p>
            <a:p>
              <a:r>
                <a:rPr lang="es-CO" sz="1200" dirty="0" err="1" smtClean="0">
                  <a:solidFill>
                    <a:srgbClr val="333333"/>
                  </a:solidFill>
                  <a:latin typeface="Gotham Light" pitchFamily="50" charset="0"/>
                  <a:cs typeface="Gotham Light" pitchFamily="50" charset="0"/>
                </a:rPr>
                <a:t>Drag</a:t>
              </a:r>
              <a:r>
                <a:rPr lang="es-CO" sz="1200" dirty="0" smtClean="0">
                  <a:solidFill>
                    <a:srgbClr val="333333"/>
                  </a:solidFill>
                  <a:latin typeface="Gotham Light" pitchFamily="50" charset="0"/>
                  <a:cs typeface="Gotham Light" pitchFamily="50" charset="0"/>
                </a:rPr>
                <a:t> – and </a:t>
              </a:r>
              <a:r>
                <a:rPr lang="es-CO" sz="1200" dirty="0" err="1" smtClean="0">
                  <a:solidFill>
                    <a:srgbClr val="333333"/>
                  </a:solidFill>
                  <a:latin typeface="Gotham Light" pitchFamily="50" charset="0"/>
                  <a:cs typeface="Gotham Light" pitchFamily="50" charset="0"/>
                </a:rPr>
                <a:t>Drop</a:t>
              </a:r>
              <a:endParaRPr lang="es-CO" sz="1200" dirty="0" smtClean="0">
                <a:solidFill>
                  <a:srgbClr val="333333"/>
                </a:solidFill>
                <a:latin typeface="Gotham Light" pitchFamily="50" charset="0"/>
                <a:cs typeface="Gotham Light" pitchFamily="50" charset="0"/>
              </a:endParaRPr>
            </a:p>
            <a:p>
              <a:r>
                <a:rPr lang="es-CO" sz="1200" dirty="0" err="1" smtClean="0">
                  <a:solidFill>
                    <a:srgbClr val="333333"/>
                  </a:solidFill>
                  <a:latin typeface="Gotham Light" pitchFamily="50" charset="0"/>
                  <a:cs typeface="Gotham Light" pitchFamily="50" charset="0"/>
                </a:rPr>
                <a:t>localstorage</a:t>
              </a:r>
              <a:endParaRPr lang="en-GB" sz="1200" dirty="0">
                <a:latin typeface="Gotham Light" pitchFamily="50" charset="0"/>
                <a:cs typeface="Gotham Light" pitchFamily="50" charset="0"/>
              </a:endParaRPr>
            </a:p>
          </p:txBody>
        </p:sp>
      </p:grpSp>
      <p:cxnSp>
        <p:nvCxnSpPr>
          <p:cNvPr id="40" name="Conector recto de flecha 39"/>
          <p:cNvCxnSpPr/>
          <p:nvPr/>
        </p:nvCxnSpPr>
        <p:spPr>
          <a:xfrm>
            <a:off x="7081090" y="3573923"/>
            <a:ext cx="127032" cy="53682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>
            <a:off x="7711466" y="3488147"/>
            <a:ext cx="811211" cy="59734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>
            <a:off x="8117071" y="3382992"/>
            <a:ext cx="2021471" cy="70249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 flipH="1">
            <a:off x="5252168" y="3519878"/>
            <a:ext cx="637424" cy="542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upo 57"/>
          <p:cNvGrpSpPr/>
          <p:nvPr/>
        </p:nvGrpSpPr>
        <p:grpSpPr>
          <a:xfrm>
            <a:off x="5334927" y="4180807"/>
            <a:ext cx="1486048" cy="1093343"/>
            <a:chOff x="4537852" y="3664995"/>
            <a:chExt cx="1486048" cy="1093343"/>
          </a:xfrm>
        </p:grpSpPr>
        <p:sp>
          <p:nvSpPr>
            <p:cNvPr id="59" name="Rectángulo 58"/>
            <p:cNvSpPr/>
            <p:nvPr/>
          </p:nvSpPr>
          <p:spPr>
            <a:xfrm>
              <a:off x="4552418" y="3664995"/>
              <a:ext cx="1409824" cy="1093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>
                <a:latin typeface="Gotham Light" pitchFamily="50" charset="0"/>
                <a:cs typeface="Gotham Light" pitchFamily="50" charset="0"/>
              </a:endParaRPr>
            </a:p>
          </p:txBody>
        </p:sp>
        <p:sp>
          <p:nvSpPr>
            <p:cNvPr id="60" name="Rectángulo 59"/>
            <p:cNvSpPr/>
            <p:nvPr/>
          </p:nvSpPr>
          <p:spPr>
            <a:xfrm>
              <a:off x="4537852" y="3742675"/>
              <a:ext cx="1486048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200" dirty="0" err="1" smtClean="0">
                  <a:solidFill>
                    <a:srgbClr val="333333"/>
                  </a:solidFill>
                  <a:latin typeface="Gotham Light" pitchFamily="50" charset="0"/>
                  <a:cs typeface="Gotham Light" pitchFamily="50" charset="0"/>
                </a:rPr>
                <a:t>Linck</a:t>
              </a:r>
              <a:r>
                <a:rPr lang="es-CO" sz="1200" dirty="0" smtClean="0">
                  <a:solidFill>
                    <a:srgbClr val="333333"/>
                  </a:solidFill>
                  <a:latin typeface="Gotham Light" pitchFamily="50" charset="0"/>
                  <a:cs typeface="Gotham Light" pitchFamily="50" charset="0"/>
                </a:rPr>
                <a:t> </a:t>
              </a:r>
              <a:r>
                <a:rPr lang="es-CO" sz="1200" dirty="0" err="1" smtClean="0">
                  <a:solidFill>
                    <a:srgbClr val="333333"/>
                  </a:solidFill>
                  <a:latin typeface="Gotham Light" pitchFamily="50" charset="0"/>
                  <a:cs typeface="Gotham Light" pitchFamily="50" charset="0"/>
                </a:rPr>
                <a:t>tags</a:t>
              </a:r>
              <a:r>
                <a:rPr lang="es-CO" sz="1200" dirty="0" smtClean="0">
                  <a:solidFill>
                    <a:srgbClr val="333333"/>
                  </a:solidFill>
                  <a:latin typeface="Gotham Light" pitchFamily="50" charset="0"/>
                  <a:cs typeface="Gotham Light" pitchFamily="50" charset="0"/>
                </a:rPr>
                <a:t> </a:t>
              </a:r>
              <a:r>
                <a:rPr lang="es-CO" sz="1200" dirty="0" err="1" smtClean="0">
                  <a:solidFill>
                    <a:srgbClr val="333333"/>
                  </a:solidFill>
                  <a:latin typeface="Gotham Light" pitchFamily="50" charset="0"/>
                  <a:cs typeface="Gotham Light" pitchFamily="50" charset="0"/>
                </a:rPr>
                <a:t>tags</a:t>
              </a:r>
              <a:endParaRPr lang="es-CO" sz="1200" dirty="0">
                <a:solidFill>
                  <a:srgbClr val="333333"/>
                </a:solidFill>
                <a:latin typeface="Gotham Light" pitchFamily="50" charset="0"/>
                <a:cs typeface="Gotham Light" pitchFamily="50" charset="0"/>
              </a:endParaRPr>
            </a:p>
            <a:p>
              <a:endParaRPr lang="es-CO" sz="1200" dirty="0" smtClean="0">
                <a:solidFill>
                  <a:srgbClr val="333333"/>
                </a:solidFill>
                <a:latin typeface="Gotham Light" pitchFamily="50" charset="0"/>
                <a:cs typeface="Gotham Light" pitchFamily="50" charset="0"/>
              </a:endParaRPr>
            </a:p>
            <a:p>
              <a:r>
                <a:rPr lang="es-CO" sz="1200" dirty="0" smtClean="0">
                  <a:solidFill>
                    <a:srgbClr val="333333"/>
                  </a:solidFill>
                  <a:latin typeface="Gotham Light" pitchFamily="50" charset="0"/>
                  <a:cs typeface="Gotham Light" pitchFamily="50" charset="0"/>
                </a:rPr>
                <a:t>&lt;link&gt;&lt;link/&gt;</a:t>
              </a:r>
            </a:p>
            <a:p>
              <a:r>
                <a:rPr lang="es-CO" sz="1200" dirty="0" smtClean="0">
                  <a:solidFill>
                    <a:srgbClr val="333333"/>
                  </a:solidFill>
                  <a:latin typeface="Gotham Light" pitchFamily="50" charset="0"/>
                  <a:cs typeface="Gotham Light" pitchFamily="50" charset="0"/>
                </a:rPr>
                <a:t>&lt;script&gt;&lt;/script&gt;</a:t>
              </a:r>
            </a:p>
            <a:p>
              <a:r>
                <a:rPr lang="es-CO" sz="1200" dirty="0" smtClean="0">
                  <a:solidFill>
                    <a:srgbClr val="333333"/>
                  </a:solidFill>
                  <a:latin typeface="Gotham Light" pitchFamily="50" charset="0"/>
                  <a:cs typeface="Gotham Light" pitchFamily="50" charset="0"/>
                </a:rPr>
                <a:t>&lt;</a:t>
              </a:r>
              <a:r>
                <a:rPr lang="es-CO" sz="1200" dirty="0" err="1" smtClean="0">
                  <a:solidFill>
                    <a:srgbClr val="333333"/>
                  </a:solidFill>
                  <a:latin typeface="Gotham Light" pitchFamily="50" charset="0"/>
                  <a:cs typeface="Gotham Light" pitchFamily="50" charset="0"/>
                </a:rPr>
                <a:t>style</a:t>
              </a:r>
              <a:r>
                <a:rPr lang="es-CO" sz="1200" dirty="0" smtClean="0">
                  <a:solidFill>
                    <a:srgbClr val="333333"/>
                  </a:solidFill>
                  <a:latin typeface="Gotham Light" pitchFamily="50" charset="0"/>
                  <a:cs typeface="Gotham Light" pitchFamily="50" charset="0"/>
                </a:rPr>
                <a:t>&gt;&lt;/</a:t>
              </a:r>
              <a:r>
                <a:rPr lang="es-CO" sz="1200" dirty="0" err="1" smtClean="0">
                  <a:solidFill>
                    <a:srgbClr val="333333"/>
                  </a:solidFill>
                  <a:latin typeface="Gotham Light" pitchFamily="50" charset="0"/>
                  <a:cs typeface="Gotham Light" pitchFamily="50" charset="0"/>
                </a:rPr>
                <a:t>style</a:t>
              </a:r>
              <a:r>
                <a:rPr lang="es-CO" sz="1200" dirty="0" smtClean="0">
                  <a:solidFill>
                    <a:srgbClr val="333333"/>
                  </a:solidFill>
                  <a:latin typeface="Gotham Light" pitchFamily="50" charset="0"/>
                  <a:cs typeface="Gotham Light" pitchFamily="50" charset="0"/>
                </a:rPr>
                <a:t>&gt;</a:t>
              </a:r>
              <a:endParaRPr lang="en-GB" sz="1200" dirty="0">
                <a:latin typeface="Gotham Light" pitchFamily="50" charset="0"/>
                <a:cs typeface="Gotham Light" pitchFamily="50" charset="0"/>
              </a:endParaRPr>
            </a:p>
          </p:txBody>
        </p:sp>
      </p:grpSp>
      <p:cxnSp>
        <p:nvCxnSpPr>
          <p:cNvPr id="61" name="Conector recto de flecha 60"/>
          <p:cNvCxnSpPr/>
          <p:nvPr/>
        </p:nvCxnSpPr>
        <p:spPr>
          <a:xfrm flipH="1">
            <a:off x="6392936" y="3531398"/>
            <a:ext cx="58045" cy="53104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40"/>
          <p:cNvGrpSpPr/>
          <p:nvPr/>
        </p:nvGrpSpPr>
        <p:grpSpPr>
          <a:xfrm>
            <a:off x="8831271" y="4190644"/>
            <a:ext cx="801992" cy="1136998"/>
            <a:chOff x="8831271" y="4190644"/>
            <a:chExt cx="801992" cy="1136998"/>
          </a:xfrm>
        </p:grpSpPr>
        <p:sp>
          <p:nvSpPr>
            <p:cNvPr id="64" name="Rectángulo 63"/>
            <p:cNvSpPr/>
            <p:nvPr/>
          </p:nvSpPr>
          <p:spPr>
            <a:xfrm>
              <a:off x="8831271" y="4190644"/>
              <a:ext cx="801992" cy="11369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>
                <a:latin typeface="Gotham Light" pitchFamily="50" charset="0"/>
                <a:cs typeface="Gotham Light" pitchFamily="50" charset="0"/>
              </a:endParaRPr>
            </a:p>
          </p:txBody>
        </p:sp>
        <p:sp>
          <p:nvSpPr>
            <p:cNvPr id="65" name="Rectángulo 64"/>
            <p:cNvSpPr/>
            <p:nvPr/>
          </p:nvSpPr>
          <p:spPr>
            <a:xfrm>
              <a:off x="8839199" y="4311979"/>
              <a:ext cx="794064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200" dirty="0" smtClean="0">
                  <a:solidFill>
                    <a:srgbClr val="333333"/>
                  </a:solidFill>
                  <a:latin typeface="Gotham Light" pitchFamily="50" charset="0"/>
                  <a:cs typeface="Gotham Light" pitchFamily="50" charset="0"/>
                </a:rPr>
                <a:t>Text </a:t>
              </a:r>
              <a:r>
                <a:rPr lang="es-CO" sz="1200" dirty="0" err="1" smtClean="0">
                  <a:solidFill>
                    <a:srgbClr val="333333"/>
                  </a:solidFill>
                  <a:latin typeface="Gotham Light" pitchFamily="50" charset="0"/>
                  <a:cs typeface="Gotham Light" pitchFamily="50" charset="0"/>
                </a:rPr>
                <a:t>tag</a:t>
              </a:r>
              <a:endParaRPr lang="es-CO" sz="1200" dirty="0" smtClean="0">
                <a:solidFill>
                  <a:srgbClr val="333333"/>
                </a:solidFill>
                <a:latin typeface="Gotham Light" pitchFamily="50" charset="0"/>
                <a:cs typeface="Gotham Light" pitchFamily="50" charset="0"/>
              </a:endParaRPr>
            </a:p>
            <a:p>
              <a:r>
                <a:rPr lang="es-CO" sz="1200" dirty="0" smtClean="0">
                  <a:solidFill>
                    <a:srgbClr val="333333"/>
                  </a:solidFill>
                  <a:latin typeface="Gotham Light" pitchFamily="50" charset="0"/>
                  <a:cs typeface="Gotham Light" pitchFamily="50" charset="0"/>
                </a:rPr>
                <a:t>&lt;h1&gt;</a:t>
              </a:r>
            </a:p>
            <a:p>
              <a:r>
                <a:rPr lang="es-CO" sz="1200" dirty="0" smtClean="0">
                  <a:solidFill>
                    <a:srgbClr val="333333"/>
                  </a:solidFill>
                  <a:latin typeface="Gotham Light" pitchFamily="50" charset="0"/>
                  <a:cs typeface="Gotham Light" pitchFamily="50" charset="0"/>
                </a:rPr>
                <a:t>&lt;p&gt;</a:t>
              </a:r>
            </a:p>
            <a:p>
              <a:r>
                <a:rPr lang="es-CO" sz="1200" dirty="0" smtClean="0">
                  <a:solidFill>
                    <a:srgbClr val="333333"/>
                  </a:solidFill>
                  <a:latin typeface="Gotham Light" pitchFamily="50" charset="0"/>
                  <a:cs typeface="Gotham Light" pitchFamily="50" charset="0"/>
                </a:rPr>
                <a:t>&lt;</a:t>
              </a:r>
              <a:r>
                <a:rPr lang="es-CO" sz="1200" dirty="0" err="1" smtClean="0">
                  <a:solidFill>
                    <a:srgbClr val="333333"/>
                  </a:solidFill>
                  <a:latin typeface="Gotham Light" pitchFamily="50" charset="0"/>
                  <a:cs typeface="Gotham Light" pitchFamily="50" charset="0"/>
                </a:rPr>
                <a:t>table</a:t>
              </a:r>
              <a:r>
                <a:rPr lang="es-CO" sz="1200" dirty="0" smtClean="0">
                  <a:solidFill>
                    <a:srgbClr val="333333"/>
                  </a:solidFill>
                  <a:latin typeface="Gotham Light" pitchFamily="50" charset="0"/>
                  <a:cs typeface="Gotham Light" pitchFamily="50" charset="0"/>
                </a:rPr>
                <a:t>&gt;</a:t>
              </a:r>
            </a:p>
            <a:p>
              <a:r>
                <a:rPr lang="es-CO" sz="1200" dirty="0" smtClean="0">
                  <a:solidFill>
                    <a:srgbClr val="333333"/>
                  </a:solidFill>
                  <a:latin typeface="Gotham Light" pitchFamily="50" charset="0"/>
                  <a:cs typeface="Gotham Light" pitchFamily="50" charset="0"/>
                </a:rPr>
                <a:t>&lt;a&gt;</a:t>
              </a:r>
              <a:endParaRPr lang="es-CO" sz="1200" dirty="0">
                <a:solidFill>
                  <a:srgbClr val="333333"/>
                </a:solidFill>
                <a:latin typeface="Gotham Light" pitchFamily="50" charset="0"/>
                <a:cs typeface="Gotham Light" pitchFamily="50" charset="0"/>
              </a:endParaRPr>
            </a:p>
          </p:txBody>
        </p:sp>
      </p:grpSp>
      <p:cxnSp>
        <p:nvCxnSpPr>
          <p:cNvPr id="68" name="Conector recto de flecha 67"/>
          <p:cNvCxnSpPr/>
          <p:nvPr/>
        </p:nvCxnSpPr>
        <p:spPr>
          <a:xfrm>
            <a:off x="7923387" y="3462769"/>
            <a:ext cx="1326117" cy="65789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o 31"/>
          <p:cNvGrpSpPr/>
          <p:nvPr/>
        </p:nvGrpSpPr>
        <p:grpSpPr>
          <a:xfrm>
            <a:off x="187315" y="4190644"/>
            <a:ext cx="2662474" cy="2104645"/>
            <a:chOff x="187315" y="4190644"/>
            <a:chExt cx="2662474" cy="2104645"/>
          </a:xfrm>
        </p:grpSpPr>
        <p:sp>
          <p:nvSpPr>
            <p:cNvPr id="31" name="Rectángulo 30"/>
            <p:cNvSpPr/>
            <p:nvPr/>
          </p:nvSpPr>
          <p:spPr>
            <a:xfrm>
              <a:off x="218380" y="4190644"/>
              <a:ext cx="1947944" cy="210464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>
                <a:latin typeface="Gotham Light" pitchFamily="50" charset="0"/>
                <a:cs typeface="Gotham Light" pitchFamily="50" charset="0"/>
              </a:endParaRP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187315" y="5579880"/>
              <a:ext cx="26624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 smtClean="0">
                  <a:latin typeface="Gotham Light" pitchFamily="50" charset="0"/>
                  <a:cs typeface="Gotham Light" pitchFamily="50" charset="0"/>
                </a:rPr>
                <a:t>&lt;</a:t>
              </a:r>
              <a:r>
                <a:rPr lang="en-GB" sz="1200" dirty="0" err="1" smtClean="0">
                  <a:latin typeface="Gotham Light" pitchFamily="50" charset="0"/>
                  <a:cs typeface="Gotham Light" pitchFamily="50" charset="0"/>
                </a:rPr>
                <a:t>youCanCreateNames</a:t>
              </a:r>
              <a:r>
                <a:rPr lang="en-GB" sz="1200" dirty="0" smtClean="0">
                  <a:latin typeface="Gotham Light" pitchFamily="50" charset="0"/>
                  <a:cs typeface="Gotham Light" pitchFamily="50" charset="0"/>
                </a:rPr>
                <a:t>&gt;</a:t>
              </a:r>
            </a:p>
            <a:p>
              <a:r>
                <a:rPr lang="en-GB" sz="1200" dirty="0" smtClean="0">
                  <a:latin typeface="Gotham Light" pitchFamily="50" charset="0"/>
                  <a:cs typeface="Gotham Light" pitchFamily="50" charset="0"/>
                </a:rPr>
                <a:t>&lt;</a:t>
              </a:r>
              <a:r>
                <a:rPr lang="en-GB" sz="1200" dirty="0" err="1" smtClean="0">
                  <a:latin typeface="Gotham Light" pitchFamily="50" charset="0"/>
                  <a:cs typeface="Gotham Light" pitchFamily="50" charset="0"/>
                </a:rPr>
                <a:t>youCanCreateNames</a:t>
              </a:r>
              <a:r>
                <a:rPr lang="en-GB" sz="1200" dirty="0" smtClean="0">
                  <a:latin typeface="Gotham Light" pitchFamily="50" charset="0"/>
                  <a:cs typeface="Gotham Light" pitchFamily="50" charset="0"/>
                </a:rPr>
                <a:t> /&gt;</a:t>
              </a:r>
            </a:p>
            <a:p>
              <a:r>
                <a:rPr lang="es-CO" sz="1200" dirty="0" err="1">
                  <a:latin typeface="Gotham Light" pitchFamily="50" charset="0"/>
                  <a:cs typeface="Gotham Light" pitchFamily="50" charset="0"/>
                </a:rPr>
                <a:t>Shiv</a:t>
              </a:r>
              <a:r>
                <a:rPr lang="es-CO" sz="1200" dirty="0">
                  <a:latin typeface="Gotham Light" pitchFamily="50" charset="0"/>
                  <a:cs typeface="Gotham Light" pitchFamily="50" charset="0"/>
                </a:rPr>
                <a:t> </a:t>
              </a:r>
              <a:r>
                <a:rPr lang="es-CO" sz="1200" dirty="0" err="1" smtClean="0">
                  <a:latin typeface="Gotham Light" pitchFamily="50" charset="0"/>
                  <a:cs typeface="Gotham Light" pitchFamily="50" charset="0"/>
                </a:rPr>
                <a:t>Solution</a:t>
              </a:r>
              <a:endParaRPr lang="es-CO" sz="1200" dirty="0">
                <a:latin typeface="Gotham Light" pitchFamily="50" charset="0"/>
                <a:cs typeface="Gotham Light" pitchFamily="50" charset="0"/>
              </a:endParaRPr>
            </a:p>
          </p:txBody>
        </p:sp>
        <p:sp>
          <p:nvSpPr>
            <p:cNvPr id="70" name="Rectángulo 69"/>
            <p:cNvSpPr/>
            <p:nvPr/>
          </p:nvSpPr>
          <p:spPr>
            <a:xfrm>
              <a:off x="187315" y="4562097"/>
              <a:ext cx="26624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 smtClean="0">
                  <a:latin typeface="Gotham Light" pitchFamily="50" charset="0"/>
                  <a:cs typeface="Gotham Light" pitchFamily="50" charset="0"/>
                </a:rPr>
                <a:t>&lt;div&gt;&lt;/div&gt;</a:t>
              </a:r>
            </a:p>
            <a:p>
              <a:r>
                <a:rPr lang="en-GB" sz="1200" dirty="0" smtClean="0">
                  <a:latin typeface="Gotham Light" pitchFamily="50" charset="0"/>
                  <a:cs typeface="Gotham Light" pitchFamily="50" charset="0"/>
                </a:rPr>
                <a:t>&lt;span&gt;&lt;/span&gt; </a:t>
              </a:r>
              <a:endParaRPr lang="es-CO" sz="1200" dirty="0">
                <a:latin typeface="Gotham Light" pitchFamily="50" charset="0"/>
                <a:cs typeface="Gotham Light" pitchFamily="50" charset="0"/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46933" y="2368845"/>
            <a:ext cx="1364360" cy="1151033"/>
            <a:chOff x="146933" y="2368845"/>
            <a:chExt cx="1364360" cy="1151033"/>
          </a:xfrm>
        </p:grpSpPr>
        <p:sp>
          <p:nvSpPr>
            <p:cNvPr id="71" name="Rectángulo 70"/>
            <p:cNvSpPr/>
            <p:nvPr/>
          </p:nvSpPr>
          <p:spPr>
            <a:xfrm>
              <a:off x="146933" y="2590797"/>
              <a:ext cx="1364360" cy="9290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385123" y="2368845"/>
              <a:ext cx="1121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err="1" smtClean="0">
                  <a:latin typeface="Gotham Light" pitchFamily="50" charset="0"/>
                  <a:cs typeface="Gotham Light" pitchFamily="50" charset="0"/>
                </a:rPr>
                <a:t>Sintax</a:t>
              </a:r>
              <a:endParaRPr lang="en-GB" sz="1200" dirty="0" smtClean="0">
                <a:latin typeface="Gotham Light" pitchFamily="50" charset="0"/>
                <a:cs typeface="Gotham Light" pitchFamily="50" charset="0"/>
              </a:endParaRPr>
            </a:p>
          </p:txBody>
        </p:sp>
      </p:grpSp>
      <p:sp>
        <p:nvSpPr>
          <p:cNvPr id="73" name="Rectángulo 72"/>
          <p:cNvSpPr/>
          <p:nvPr/>
        </p:nvSpPr>
        <p:spPr>
          <a:xfrm>
            <a:off x="294119" y="2653287"/>
            <a:ext cx="15078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>
                <a:latin typeface="Gotham Light" pitchFamily="50" charset="0"/>
                <a:cs typeface="Gotham Light" pitchFamily="50" charset="0"/>
              </a:rPr>
              <a:t>&lt;&gt;&lt;/&gt;</a:t>
            </a:r>
          </a:p>
          <a:p>
            <a:r>
              <a:rPr lang="en-GB" sz="1200" dirty="0" smtClean="0">
                <a:latin typeface="Gotham Light" pitchFamily="50" charset="0"/>
                <a:cs typeface="Gotham Light" pitchFamily="50" charset="0"/>
              </a:rPr>
              <a:t>&lt; element attribute = “</a:t>
            </a:r>
            <a:r>
              <a:rPr lang="en-GB" sz="1200" dirty="0" err="1" smtClean="0">
                <a:latin typeface="Gotham Light" pitchFamily="50" charset="0"/>
                <a:cs typeface="Gotham Light" pitchFamily="50" charset="0"/>
              </a:rPr>
              <a:t>ection</a:t>
            </a:r>
            <a:r>
              <a:rPr lang="en-GB" sz="1200" dirty="0" smtClean="0">
                <a:latin typeface="Gotham Light" pitchFamily="50" charset="0"/>
                <a:cs typeface="Gotham Light" pitchFamily="50" charset="0"/>
              </a:rPr>
              <a:t>”;&gt;</a:t>
            </a:r>
            <a:endParaRPr lang="en-GB" sz="1200" dirty="0">
              <a:latin typeface="Gotham Light" pitchFamily="50" charset="0"/>
              <a:cs typeface="Gotham Light" pitchFamily="50" charset="0"/>
            </a:endParaRPr>
          </a:p>
        </p:txBody>
      </p:sp>
      <p:grpSp>
        <p:nvGrpSpPr>
          <p:cNvPr id="44" name="Grupo 43"/>
          <p:cNvGrpSpPr/>
          <p:nvPr/>
        </p:nvGrpSpPr>
        <p:grpSpPr>
          <a:xfrm>
            <a:off x="3811026" y="4180807"/>
            <a:ext cx="1425390" cy="2696380"/>
            <a:chOff x="3811026" y="4180807"/>
            <a:chExt cx="1425390" cy="2696380"/>
          </a:xfrm>
        </p:grpSpPr>
        <p:grpSp>
          <p:nvGrpSpPr>
            <p:cNvPr id="56" name="Grupo 55"/>
            <p:cNvGrpSpPr/>
            <p:nvPr/>
          </p:nvGrpSpPr>
          <p:grpSpPr>
            <a:xfrm>
              <a:off x="3811026" y="4180807"/>
              <a:ext cx="1425390" cy="1093343"/>
              <a:chOff x="4537852" y="3664995"/>
              <a:chExt cx="1425390" cy="1093343"/>
            </a:xfrm>
          </p:grpSpPr>
          <p:sp>
            <p:nvSpPr>
              <p:cNvPr id="52" name="Rectángulo 51"/>
              <p:cNvSpPr/>
              <p:nvPr/>
            </p:nvSpPr>
            <p:spPr>
              <a:xfrm>
                <a:off x="4552418" y="3664995"/>
                <a:ext cx="1409824" cy="109334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latin typeface="Gotham Light" pitchFamily="50" charset="0"/>
                  <a:cs typeface="Gotham Light" pitchFamily="50" charset="0"/>
                </a:endParaRPr>
              </a:p>
            </p:txBody>
          </p:sp>
          <p:sp>
            <p:nvSpPr>
              <p:cNvPr id="53" name="Rectángulo 52"/>
              <p:cNvSpPr/>
              <p:nvPr/>
            </p:nvSpPr>
            <p:spPr>
              <a:xfrm>
                <a:off x="4537852" y="3742675"/>
                <a:ext cx="1425390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1200" dirty="0" err="1" smtClean="0">
                    <a:solidFill>
                      <a:srgbClr val="333333"/>
                    </a:solidFill>
                    <a:latin typeface="Gotham Light" pitchFamily="50" charset="0"/>
                    <a:cs typeface="Gotham Light" pitchFamily="50" charset="0"/>
                  </a:rPr>
                  <a:t>Structure</a:t>
                </a:r>
                <a:r>
                  <a:rPr lang="es-CO" sz="1200" dirty="0" smtClean="0">
                    <a:solidFill>
                      <a:srgbClr val="333333"/>
                    </a:solidFill>
                    <a:latin typeface="Gotham Light" pitchFamily="50" charset="0"/>
                    <a:cs typeface="Gotham Light" pitchFamily="50" charset="0"/>
                  </a:rPr>
                  <a:t> </a:t>
                </a:r>
                <a:r>
                  <a:rPr lang="es-CO" sz="1200" dirty="0" err="1" smtClean="0">
                    <a:solidFill>
                      <a:srgbClr val="333333"/>
                    </a:solidFill>
                    <a:latin typeface="Gotham Light" pitchFamily="50" charset="0"/>
                    <a:cs typeface="Gotham Light" pitchFamily="50" charset="0"/>
                  </a:rPr>
                  <a:t>tags</a:t>
                </a:r>
                <a:endParaRPr lang="es-CO" sz="1200" dirty="0">
                  <a:solidFill>
                    <a:srgbClr val="333333"/>
                  </a:solidFill>
                  <a:latin typeface="Gotham Light" pitchFamily="50" charset="0"/>
                  <a:cs typeface="Gotham Light" pitchFamily="50" charset="0"/>
                </a:endParaRPr>
              </a:p>
              <a:p>
                <a:endParaRPr lang="es-CO" sz="1200" dirty="0" smtClean="0">
                  <a:solidFill>
                    <a:srgbClr val="333333"/>
                  </a:solidFill>
                  <a:latin typeface="Gotham Light" pitchFamily="50" charset="0"/>
                  <a:cs typeface="Gotham Light" pitchFamily="50" charset="0"/>
                </a:endParaRPr>
              </a:p>
              <a:p>
                <a:r>
                  <a:rPr lang="es-CO" sz="1200" dirty="0" smtClean="0">
                    <a:solidFill>
                      <a:srgbClr val="333333"/>
                    </a:solidFill>
                    <a:latin typeface="Gotham Light" pitchFamily="50" charset="0"/>
                    <a:cs typeface="Gotham Light" pitchFamily="50" charset="0"/>
                  </a:rPr>
                  <a:t>&lt;head&gt;&lt;head/&gt;</a:t>
                </a:r>
              </a:p>
              <a:p>
                <a:r>
                  <a:rPr lang="es-CO" sz="1200" dirty="0" smtClean="0">
                    <a:solidFill>
                      <a:srgbClr val="333333"/>
                    </a:solidFill>
                    <a:latin typeface="Gotham Light" pitchFamily="50" charset="0"/>
                    <a:cs typeface="Gotham Light" pitchFamily="50" charset="0"/>
                  </a:rPr>
                  <a:t>&lt;</a:t>
                </a:r>
                <a:r>
                  <a:rPr lang="es-CO" sz="1200" dirty="0" err="1" smtClean="0">
                    <a:solidFill>
                      <a:srgbClr val="333333"/>
                    </a:solidFill>
                    <a:latin typeface="Gotham Light" pitchFamily="50" charset="0"/>
                    <a:cs typeface="Gotham Light" pitchFamily="50" charset="0"/>
                  </a:rPr>
                  <a:t>body</a:t>
                </a:r>
                <a:r>
                  <a:rPr lang="es-CO" sz="1200" dirty="0" smtClean="0">
                    <a:solidFill>
                      <a:srgbClr val="333333"/>
                    </a:solidFill>
                    <a:latin typeface="Gotham Light" pitchFamily="50" charset="0"/>
                    <a:cs typeface="Gotham Light" pitchFamily="50" charset="0"/>
                  </a:rPr>
                  <a:t>&gt;&lt;/</a:t>
                </a:r>
                <a:r>
                  <a:rPr lang="es-CO" sz="1200" dirty="0" err="1" smtClean="0">
                    <a:solidFill>
                      <a:srgbClr val="333333"/>
                    </a:solidFill>
                    <a:latin typeface="Gotham Light" pitchFamily="50" charset="0"/>
                    <a:cs typeface="Gotham Light" pitchFamily="50" charset="0"/>
                  </a:rPr>
                  <a:t>body</a:t>
                </a:r>
                <a:r>
                  <a:rPr lang="es-CO" sz="1200" dirty="0" smtClean="0">
                    <a:solidFill>
                      <a:srgbClr val="333333"/>
                    </a:solidFill>
                    <a:latin typeface="Gotham Light" pitchFamily="50" charset="0"/>
                    <a:cs typeface="Gotham Light" pitchFamily="50" charset="0"/>
                  </a:rPr>
                  <a:t>&gt;</a:t>
                </a:r>
              </a:p>
              <a:p>
                <a:r>
                  <a:rPr lang="es-CO" sz="1200" dirty="0" smtClean="0">
                    <a:solidFill>
                      <a:srgbClr val="333333"/>
                    </a:solidFill>
                    <a:latin typeface="Gotham Light" pitchFamily="50" charset="0"/>
                    <a:cs typeface="Gotham Light" pitchFamily="50" charset="0"/>
                  </a:rPr>
                  <a:t>&lt;</a:t>
                </a:r>
                <a:r>
                  <a:rPr lang="es-CO" sz="1200" dirty="0" err="1" smtClean="0">
                    <a:solidFill>
                      <a:srgbClr val="333333"/>
                    </a:solidFill>
                    <a:latin typeface="Gotham Light" pitchFamily="50" charset="0"/>
                    <a:cs typeface="Gotham Light" pitchFamily="50" charset="0"/>
                  </a:rPr>
                  <a:t>foot</a:t>
                </a:r>
                <a:r>
                  <a:rPr lang="es-CO" sz="1200" dirty="0" smtClean="0">
                    <a:solidFill>
                      <a:srgbClr val="333333"/>
                    </a:solidFill>
                    <a:latin typeface="Gotham Light" pitchFamily="50" charset="0"/>
                    <a:cs typeface="Gotham Light" pitchFamily="50" charset="0"/>
                  </a:rPr>
                  <a:t>&gt;&lt;/</a:t>
                </a:r>
                <a:r>
                  <a:rPr lang="es-CO" sz="1200" dirty="0" err="1" smtClean="0">
                    <a:solidFill>
                      <a:srgbClr val="333333"/>
                    </a:solidFill>
                    <a:latin typeface="Gotham Light" pitchFamily="50" charset="0"/>
                    <a:cs typeface="Gotham Light" pitchFamily="50" charset="0"/>
                  </a:rPr>
                  <a:t>foot</a:t>
                </a:r>
                <a:r>
                  <a:rPr lang="es-CO" sz="1200" dirty="0" smtClean="0">
                    <a:solidFill>
                      <a:srgbClr val="333333"/>
                    </a:solidFill>
                    <a:latin typeface="Gotham Light" pitchFamily="50" charset="0"/>
                    <a:cs typeface="Gotham Light" pitchFamily="50" charset="0"/>
                  </a:rPr>
                  <a:t>&gt;</a:t>
                </a:r>
                <a:endParaRPr lang="en-GB" sz="1200" dirty="0">
                  <a:latin typeface="Gotham Light" pitchFamily="50" charset="0"/>
                  <a:cs typeface="Gotham Light" pitchFamily="50" charset="0"/>
                </a:endParaRPr>
              </a:p>
            </p:txBody>
          </p:sp>
        </p:grpSp>
        <p:pic>
          <p:nvPicPr>
            <p:cNvPr id="74" name="Imagen 7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3026" y="5327642"/>
              <a:ext cx="1314765" cy="1549545"/>
            </a:xfrm>
            <a:prstGeom prst="rect">
              <a:avLst/>
            </a:prstGeom>
          </p:spPr>
        </p:pic>
      </p:grpSp>
      <p:sp>
        <p:nvSpPr>
          <p:cNvPr id="75" name="Rectángulo 74"/>
          <p:cNvSpPr/>
          <p:nvPr/>
        </p:nvSpPr>
        <p:spPr>
          <a:xfrm>
            <a:off x="6421958" y="1548573"/>
            <a:ext cx="5629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Gotham Light" pitchFamily="50" charset="0"/>
                <a:cs typeface="Gotham Light" pitchFamily="50" charset="0"/>
              </a:rPr>
              <a:t>You can nest </a:t>
            </a:r>
            <a:r>
              <a:rPr lang="en-GB" sz="1400" dirty="0" smtClean="0">
                <a:latin typeface="Gotham Light" pitchFamily="50" charset="0"/>
                <a:cs typeface="Gotham Light" pitchFamily="50" charset="0"/>
              </a:rPr>
              <a:t>elements, it is the place to connect all the pages</a:t>
            </a:r>
            <a:endParaRPr lang="en-GB" sz="1400" dirty="0"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117230" y="132028"/>
            <a:ext cx="12074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Gotham Light" pitchFamily="50" charset="0"/>
                <a:cs typeface="Gotham Light" pitchFamily="50" charset="0"/>
              </a:rPr>
              <a:t>HTML is a system that trough tags </a:t>
            </a:r>
            <a:r>
              <a:rPr lang="en-GB" sz="2400" dirty="0">
                <a:latin typeface="Gotham Light" pitchFamily="50" charset="0"/>
                <a:cs typeface="Gotham Light" pitchFamily="50" charset="0"/>
              </a:rPr>
              <a:t>and </a:t>
            </a:r>
            <a:r>
              <a:rPr lang="en-GB" sz="2400" dirty="0" smtClean="0">
                <a:latin typeface="Gotham Light" pitchFamily="50" charset="0"/>
                <a:cs typeface="Gotham Light" pitchFamily="50" charset="0"/>
              </a:rPr>
              <a:t>properties manage blocks of information that the users will see on in witch user can put information. </a:t>
            </a:r>
            <a:endParaRPr lang="en-GB" sz="2400" b="1" dirty="0">
              <a:latin typeface="Gotham Light" pitchFamily="50" charset="0"/>
              <a:cs typeface="Gotham Light" pitchFamily="50" charset="0"/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10327236" y="2566321"/>
            <a:ext cx="1864764" cy="797953"/>
            <a:chOff x="10327236" y="2566321"/>
            <a:chExt cx="1864764" cy="797953"/>
          </a:xfrm>
        </p:grpSpPr>
        <p:sp>
          <p:nvSpPr>
            <p:cNvPr id="51" name="Rectángulo 50"/>
            <p:cNvSpPr/>
            <p:nvPr/>
          </p:nvSpPr>
          <p:spPr>
            <a:xfrm>
              <a:off x="10327236" y="2566321"/>
              <a:ext cx="1864764" cy="79795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10462340" y="2566321"/>
              <a:ext cx="1649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Entities/</a:t>
              </a:r>
              <a:r>
                <a:rPr lang="en-GB" sz="1400" dirty="0" err="1" smtClean="0"/>
                <a:t>simbol</a:t>
              </a:r>
              <a:endParaRPr lang="en-GB" sz="1400" dirty="0" smtClean="0"/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10476104" y="2945943"/>
              <a:ext cx="14398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200" dirty="0" smtClean="0">
                  <a:solidFill>
                    <a:srgbClr val="333333"/>
                  </a:solidFill>
                  <a:latin typeface="Verdana" panose="020B0604030504040204" pitchFamily="34" charset="0"/>
                </a:rPr>
                <a:t>Unicode - UTF-8</a:t>
              </a:r>
              <a:endParaRPr lang="en-GB" sz="1200" dirty="0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121545" y="1111937"/>
            <a:ext cx="2089134" cy="843142"/>
            <a:chOff x="121545" y="1111937"/>
            <a:chExt cx="2089134" cy="843142"/>
          </a:xfrm>
        </p:grpSpPr>
        <p:sp>
          <p:nvSpPr>
            <p:cNvPr id="57" name="Rectángulo 56"/>
            <p:cNvSpPr/>
            <p:nvPr/>
          </p:nvSpPr>
          <p:spPr>
            <a:xfrm>
              <a:off x="121545" y="1157126"/>
              <a:ext cx="2089134" cy="79795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CuadroTexto 61"/>
            <p:cNvSpPr txBox="1"/>
            <p:nvPr/>
          </p:nvSpPr>
          <p:spPr>
            <a:xfrm>
              <a:off x="479775" y="1111937"/>
              <a:ext cx="164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Events</a:t>
              </a:r>
            </a:p>
          </p:txBody>
        </p:sp>
        <p:sp>
          <p:nvSpPr>
            <p:cNvPr id="63" name="Rectángulo 62"/>
            <p:cNvSpPr/>
            <p:nvPr/>
          </p:nvSpPr>
          <p:spPr>
            <a:xfrm>
              <a:off x="175068" y="1441499"/>
              <a:ext cx="1872603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100" dirty="0" err="1" smtClean="0">
                  <a:solidFill>
                    <a:srgbClr val="333333"/>
                  </a:solidFill>
                  <a:latin typeface="Verdana" panose="020B0604030504040204" pitchFamily="34" charset="0"/>
                </a:rPr>
                <a:t>They</a:t>
              </a:r>
              <a:r>
                <a:rPr lang="es-CO" sz="1100" dirty="0" smtClean="0">
                  <a:solidFill>
                    <a:srgbClr val="333333"/>
                  </a:solidFill>
                  <a:latin typeface="Verdana" panose="020B0604030504040204" pitchFamily="34" charset="0"/>
                </a:rPr>
                <a:t> </a:t>
              </a:r>
              <a:r>
                <a:rPr lang="es-CO" sz="1100" dirty="0" err="1" smtClean="0">
                  <a:solidFill>
                    <a:srgbClr val="333333"/>
                  </a:solidFill>
                  <a:latin typeface="Verdana" panose="020B0604030504040204" pitchFamily="34" charset="0"/>
                </a:rPr>
                <a:t>work</a:t>
              </a:r>
              <a:r>
                <a:rPr lang="es-CO" sz="1100" dirty="0" smtClean="0">
                  <a:solidFill>
                    <a:srgbClr val="333333"/>
                  </a:solidFill>
                  <a:latin typeface="Verdana" panose="020B0604030504040204" pitchFamily="34" charset="0"/>
                </a:rPr>
                <a:t> </a:t>
              </a:r>
              <a:r>
                <a:rPr lang="es-CO" sz="1100" dirty="0" err="1" smtClean="0">
                  <a:solidFill>
                    <a:srgbClr val="333333"/>
                  </a:solidFill>
                  <a:latin typeface="Verdana" panose="020B0604030504040204" pitchFamily="34" charset="0"/>
                </a:rPr>
                <a:t>like</a:t>
              </a:r>
              <a:r>
                <a:rPr lang="es-CO" sz="1100" dirty="0" smtClean="0">
                  <a:solidFill>
                    <a:srgbClr val="333333"/>
                  </a:solidFill>
                  <a:latin typeface="Verdana" panose="020B0604030504040204" pitchFamily="34" charset="0"/>
                </a:rPr>
                <a:t> </a:t>
              </a:r>
              <a:r>
                <a:rPr lang="es-CO" sz="1100" dirty="0" err="1" smtClean="0">
                  <a:solidFill>
                    <a:srgbClr val="333333"/>
                  </a:solidFill>
                  <a:latin typeface="Verdana" panose="020B0604030504040204" pitchFamily="34" charset="0"/>
                </a:rPr>
                <a:t>if</a:t>
              </a:r>
              <a:r>
                <a:rPr lang="es-CO" sz="1100" dirty="0" smtClean="0">
                  <a:solidFill>
                    <a:srgbClr val="333333"/>
                  </a:solidFill>
                  <a:latin typeface="Verdana" panose="020B0604030504040204" pitchFamily="34" charset="0"/>
                </a:rPr>
                <a:t> </a:t>
              </a:r>
              <a:r>
                <a:rPr lang="es-CO" sz="1100" dirty="0" err="1" smtClean="0">
                  <a:solidFill>
                    <a:srgbClr val="333333"/>
                  </a:solidFill>
                  <a:latin typeface="Verdana" panose="020B0604030504040204" pitchFamily="34" charset="0"/>
                </a:rPr>
                <a:t>it</a:t>
              </a:r>
              <a:r>
                <a:rPr lang="es-CO" sz="1100" dirty="0" smtClean="0">
                  <a:solidFill>
                    <a:srgbClr val="333333"/>
                  </a:solidFill>
                  <a:latin typeface="Verdana" panose="020B0604030504040204" pitchFamily="34" charset="0"/>
                </a:rPr>
                <a:t> </a:t>
              </a:r>
              <a:r>
                <a:rPr lang="es-CO" sz="1100" dirty="0" err="1" smtClean="0">
                  <a:solidFill>
                    <a:srgbClr val="333333"/>
                  </a:solidFill>
                  <a:latin typeface="Verdana" panose="020B0604030504040204" pitchFamily="34" charset="0"/>
                </a:rPr>
                <a:t>was</a:t>
              </a:r>
              <a:r>
                <a:rPr lang="es-CO" sz="1100" dirty="0" smtClean="0">
                  <a:solidFill>
                    <a:srgbClr val="333333"/>
                  </a:solidFill>
                  <a:latin typeface="Verdana" panose="020B0604030504040204" pitchFamily="34" charset="0"/>
                </a:rPr>
                <a:t> java</a:t>
              </a:r>
              <a:endParaRPr lang="en-GB" sz="1100" dirty="0"/>
            </a:p>
          </p:txBody>
        </p:sp>
      </p:grpSp>
      <p:cxnSp>
        <p:nvCxnSpPr>
          <p:cNvPr id="66" name="Conector recto de flecha 65"/>
          <p:cNvCxnSpPr>
            <a:stCxn id="18" idx="0"/>
            <a:endCxn id="30" idx="2"/>
          </p:cNvCxnSpPr>
          <p:nvPr/>
        </p:nvCxnSpPr>
        <p:spPr>
          <a:xfrm flipV="1">
            <a:off x="2912896" y="1955079"/>
            <a:ext cx="374645" cy="41376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/>
          <p:nvPr/>
        </p:nvCxnSpPr>
        <p:spPr>
          <a:xfrm flipH="1" flipV="1">
            <a:off x="2129175" y="2065347"/>
            <a:ext cx="501241" cy="31646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ángulo 68"/>
          <p:cNvSpPr/>
          <p:nvPr/>
        </p:nvSpPr>
        <p:spPr>
          <a:xfrm>
            <a:off x="8234720" y="2559709"/>
            <a:ext cx="1717861" cy="7979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Line and block elements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49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uadroTexto 31"/>
          <p:cNvSpPr txBox="1"/>
          <p:nvPr/>
        </p:nvSpPr>
        <p:spPr>
          <a:xfrm>
            <a:off x="5118168" y="4228815"/>
            <a:ext cx="2004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Gotham Light" pitchFamily="50" charset="0"/>
                <a:cs typeface="Gotham Light" pitchFamily="50" charset="0"/>
              </a:rPr>
              <a:t>Style that only act over characteristics of elements </a:t>
            </a:r>
          </a:p>
          <a:p>
            <a:endParaRPr lang="en-GB" sz="1200" dirty="0">
              <a:latin typeface="Gotham Light" pitchFamily="50" charset="0"/>
              <a:cs typeface="Gotham Light" pitchFamily="50" charset="0"/>
            </a:endParaRPr>
          </a:p>
          <a:p>
            <a:endParaRPr lang="en-GB" sz="1200" dirty="0"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22031" y="272705"/>
            <a:ext cx="1124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Gotham Light" pitchFamily="50" charset="0"/>
                <a:cs typeface="Gotham Light" pitchFamily="50" charset="0"/>
              </a:rPr>
              <a:t>The different types of selectors</a:t>
            </a:r>
            <a:endParaRPr lang="en-GB" sz="2400" b="1" dirty="0">
              <a:latin typeface="Gotham Light" pitchFamily="50" charset="0"/>
              <a:cs typeface="Gotham Light" pitchFamily="50" charset="0"/>
            </a:endParaRPr>
          </a:p>
        </p:txBody>
      </p:sp>
      <p:pic>
        <p:nvPicPr>
          <p:cNvPr id="6" name="Picture 6" descr="http://3.bp.blogspot.com/-mLHQ73NubPg/U7hlEVVToOI/AAAAAAAABUM/AaR9sFczHak/s1600/CSS3-logo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6" t="7465" r="22781" b="6937"/>
          <a:stretch/>
        </p:blipFill>
        <p:spPr bwMode="auto">
          <a:xfrm>
            <a:off x="11351846" y="118853"/>
            <a:ext cx="590977" cy="79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8" descr="http://4.bp.blogspot.com/-v9sfR-Tmcww/UuppSBoOlTI/AAAAAAAAABo/3Vtrw2iQlbM/s1600/w3schools.com_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95" y="5772199"/>
            <a:ext cx="1447735" cy="108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wpsites.net/wp-content/uploads/2011/08/What-Is-CS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94" r="75819" b="36529"/>
          <a:stretch/>
        </p:blipFill>
        <p:spPr bwMode="auto">
          <a:xfrm>
            <a:off x="6853617" y="817732"/>
            <a:ext cx="1239681" cy="124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recto de flecha 10"/>
          <p:cNvCxnSpPr/>
          <p:nvPr/>
        </p:nvCxnSpPr>
        <p:spPr>
          <a:xfrm flipH="1">
            <a:off x="6236673" y="2060379"/>
            <a:ext cx="703384" cy="79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310549" y="2854460"/>
            <a:ext cx="15430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Eelement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smtClean="0"/>
              <a:t>P {</a:t>
            </a:r>
            <a:r>
              <a:rPr lang="en-GB" dirty="0" err="1" smtClean="0"/>
              <a:t>xx:xx</a:t>
            </a:r>
            <a:r>
              <a:rPr lang="en-GB" dirty="0" smtClean="0"/>
              <a:t>;}</a:t>
            </a:r>
          </a:p>
          <a:p>
            <a:r>
              <a:rPr lang="en-GB" dirty="0"/>
              <a:t>a</a:t>
            </a:r>
            <a:r>
              <a:rPr lang="en-GB" dirty="0" smtClean="0"/>
              <a:t>{}</a:t>
            </a:r>
            <a:endParaRPr lang="en-GB" dirty="0"/>
          </a:p>
          <a:p>
            <a:r>
              <a:rPr lang="en-GB" dirty="0" smtClean="0"/>
              <a:t>Table{}</a:t>
            </a:r>
            <a:endParaRPr lang="en-GB" dirty="0"/>
          </a:p>
        </p:txBody>
      </p:sp>
      <p:sp>
        <p:nvSpPr>
          <p:cNvPr id="13" name="CuadroTexto 12"/>
          <p:cNvSpPr txBox="1"/>
          <p:nvPr/>
        </p:nvSpPr>
        <p:spPr>
          <a:xfrm>
            <a:off x="7216957" y="2554806"/>
            <a:ext cx="2060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Id</a:t>
            </a:r>
          </a:p>
          <a:p>
            <a:r>
              <a:rPr lang="en-GB" dirty="0" smtClean="0"/>
              <a:t>#</a:t>
            </a:r>
            <a:r>
              <a:rPr lang="en-GB" dirty="0" err="1" smtClean="0"/>
              <a:t>makeUpAName</a:t>
            </a:r>
            <a:r>
              <a:rPr lang="en-GB" dirty="0" smtClean="0"/>
              <a:t> { </a:t>
            </a:r>
            <a:r>
              <a:rPr lang="en-GB" dirty="0" err="1" smtClean="0"/>
              <a:t>xx:xx</a:t>
            </a:r>
            <a:r>
              <a:rPr lang="en-GB" dirty="0" smtClean="0"/>
              <a:t>; }</a:t>
            </a:r>
          </a:p>
        </p:txBody>
      </p:sp>
      <p:cxnSp>
        <p:nvCxnSpPr>
          <p:cNvPr id="14" name="Conector recto de flecha 13"/>
          <p:cNvCxnSpPr>
            <a:stCxn id="9" idx="2"/>
          </p:cNvCxnSpPr>
          <p:nvPr/>
        </p:nvCxnSpPr>
        <p:spPr>
          <a:xfrm>
            <a:off x="7473458" y="2060379"/>
            <a:ext cx="153141" cy="397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361785" y="2509982"/>
            <a:ext cx="2060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class</a:t>
            </a:r>
            <a:endParaRPr lang="en-GB" dirty="0"/>
          </a:p>
          <a:p>
            <a:r>
              <a:rPr lang="en-GB" dirty="0"/>
              <a:t>.</a:t>
            </a:r>
            <a:r>
              <a:rPr lang="en-GB" dirty="0" err="1" smtClean="0"/>
              <a:t>makeUpAName</a:t>
            </a:r>
            <a:r>
              <a:rPr lang="en-GB" dirty="0" smtClean="0"/>
              <a:t> { </a:t>
            </a:r>
            <a:r>
              <a:rPr lang="en-GB" dirty="0" err="1" smtClean="0"/>
              <a:t>xx:xx</a:t>
            </a:r>
            <a:r>
              <a:rPr lang="en-GB" dirty="0" smtClean="0"/>
              <a:t>; }</a:t>
            </a:r>
          </a:p>
        </p:txBody>
      </p:sp>
      <p:cxnSp>
        <p:nvCxnSpPr>
          <p:cNvPr id="18" name="Conector recto de flecha 17"/>
          <p:cNvCxnSpPr/>
          <p:nvPr/>
        </p:nvCxnSpPr>
        <p:spPr>
          <a:xfrm>
            <a:off x="8197321" y="1887621"/>
            <a:ext cx="1164464" cy="60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7473457" y="4049179"/>
            <a:ext cx="17009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1200" b="1">
                <a:solidFill>
                  <a:srgbClr val="333333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b="0" dirty="0"/>
              <a:t>Class that only affects a specific element</a:t>
            </a:r>
          </a:p>
          <a:p>
            <a:endParaRPr lang="en-GB" b="0" dirty="0"/>
          </a:p>
          <a:p>
            <a:r>
              <a:rPr lang="en-GB" b="0" dirty="0" err="1"/>
              <a:t>p.makeUpAName</a:t>
            </a:r>
            <a:r>
              <a:rPr lang="en-GB" b="0" dirty="0"/>
              <a:t> { </a:t>
            </a:r>
            <a:r>
              <a:rPr lang="en-GB" b="0" dirty="0" err="1"/>
              <a:t>xx:xx</a:t>
            </a:r>
            <a:r>
              <a:rPr lang="en-GB" b="0" dirty="0"/>
              <a:t>; }</a:t>
            </a:r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6365627" y="4086384"/>
            <a:ext cx="892643" cy="7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H="1">
            <a:off x="9659815" y="3716215"/>
            <a:ext cx="175848" cy="267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H="1">
            <a:off x="4479230" y="4086384"/>
            <a:ext cx="625120" cy="531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2547511" y="4129004"/>
            <a:ext cx="214566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100" i="1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You</a:t>
            </a:r>
            <a:r>
              <a:rPr lang="es-CO" sz="11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can </a:t>
            </a:r>
            <a:r>
              <a:rPr lang="es-CO" sz="1100" i="1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group</a:t>
            </a:r>
            <a:r>
              <a:rPr lang="es-CO" sz="11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s-CO" sz="1100" i="1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elements</a:t>
            </a:r>
            <a:endParaRPr lang="es-CO" sz="1100" i="1" dirty="0" smtClean="0">
              <a:solidFill>
                <a:srgbClr val="444444"/>
              </a:solidFill>
              <a:latin typeface="Consolas" panose="020B0609020204030204" pitchFamily="49" charset="0"/>
            </a:endParaRPr>
          </a:p>
          <a:p>
            <a:endParaRPr lang="es-CO" sz="1100" i="1" dirty="0">
              <a:solidFill>
                <a:srgbClr val="444444"/>
              </a:solidFill>
              <a:latin typeface="Consolas" panose="020B0609020204030204" pitchFamily="49" charset="0"/>
            </a:endParaRPr>
          </a:p>
          <a:p>
            <a:r>
              <a:rPr lang="es-CO" sz="11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h1</a:t>
            </a: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, h2, p {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    </a:t>
            </a:r>
            <a:r>
              <a:rPr lang="es-CO" sz="11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text-align</a:t>
            </a: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: center;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    color: red;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}</a:t>
            </a:r>
            <a:endParaRPr lang="en-GB" sz="1100" i="1" dirty="0">
              <a:solidFill>
                <a:srgbClr val="444444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Conector recto de flecha 28"/>
          <p:cNvCxnSpPr/>
          <p:nvPr/>
        </p:nvCxnSpPr>
        <p:spPr>
          <a:xfrm flipH="1">
            <a:off x="5377415" y="4933921"/>
            <a:ext cx="107871" cy="41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7026705" y="5459895"/>
            <a:ext cx="17868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6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s-CO" sz="600" dirty="0" err="1">
                <a:solidFill>
                  <a:srgbClr val="008000"/>
                </a:solidFill>
                <a:latin typeface="Consolas" panose="020B0609020204030204" pitchFamily="49" charset="0"/>
              </a:rPr>
              <a:t>unvisited</a:t>
            </a:r>
            <a:r>
              <a:rPr lang="es-CO" sz="600" dirty="0">
                <a:solidFill>
                  <a:srgbClr val="008000"/>
                </a:solidFill>
                <a:latin typeface="Consolas" panose="020B0609020204030204" pitchFamily="49" charset="0"/>
              </a:rPr>
              <a:t> link */</a:t>
            </a:r>
            <a:r>
              <a:rPr lang="es-CO" sz="600" dirty="0"/>
              <a:t/>
            </a:r>
            <a:br>
              <a:rPr lang="es-CO" sz="600" dirty="0"/>
            </a:br>
            <a:r>
              <a:rPr lang="es-CO" sz="600" dirty="0">
                <a:solidFill>
                  <a:srgbClr val="A52A2A"/>
                </a:solidFill>
                <a:latin typeface="Consolas" panose="020B0609020204030204" pitchFamily="49" charset="0"/>
              </a:rPr>
              <a:t>a:link </a:t>
            </a:r>
            <a:r>
              <a:rPr lang="es-CO" sz="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sz="600" dirty="0"/>
              <a:t/>
            </a:r>
            <a:br>
              <a:rPr lang="es-CO" sz="600" dirty="0"/>
            </a:br>
            <a:r>
              <a:rPr lang="es-CO" sz="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600" dirty="0">
                <a:solidFill>
                  <a:srgbClr val="FF0000"/>
                </a:solidFill>
                <a:latin typeface="Consolas" panose="020B0609020204030204" pitchFamily="49" charset="0"/>
              </a:rPr>
              <a:t>color:</a:t>
            </a:r>
            <a:r>
              <a:rPr lang="es-CO" sz="600" dirty="0">
                <a:solidFill>
                  <a:srgbClr val="0000CD"/>
                </a:solidFill>
                <a:latin typeface="Consolas" panose="020B0609020204030204" pitchFamily="49" charset="0"/>
              </a:rPr>
              <a:t> #FF0000;</a:t>
            </a:r>
            <a:r>
              <a:rPr lang="es-CO" sz="600" dirty="0"/>
              <a:t/>
            </a:r>
            <a:br>
              <a:rPr lang="es-CO" sz="600" dirty="0"/>
            </a:br>
            <a:r>
              <a:rPr lang="es-CO" sz="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s-CO" sz="600" dirty="0"/>
              <a:t/>
            </a:r>
            <a:br>
              <a:rPr lang="es-CO" sz="600" dirty="0"/>
            </a:br>
            <a:r>
              <a:rPr lang="es-CO" sz="6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s-CO" sz="600" dirty="0" err="1">
                <a:solidFill>
                  <a:srgbClr val="008000"/>
                </a:solidFill>
                <a:latin typeface="Consolas" panose="020B0609020204030204" pitchFamily="49" charset="0"/>
              </a:rPr>
              <a:t>visited</a:t>
            </a:r>
            <a:r>
              <a:rPr lang="es-CO" sz="600" dirty="0">
                <a:solidFill>
                  <a:srgbClr val="008000"/>
                </a:solidFill>
                <a:latin typeface="Consolas" panose="020B0609020204030204" pitchFamily="49" charset="0"/>
              </a:rPr>
              <a:t> link */</a:t>
            </a:r>
            <a:r>
              <a:rPr lang="es-CO" sz="600" dirty="0"/>
              <a:t/>
            </a:r>
            <a:br>
              <a:rPr lang="es-CO" sz="600" dirty="0"/>
            </a:br>
            <a:r>
              <a:rPr lang="es-CO" sz="600" dirty="0">
                <a:solidFill>
                  <a:srgbClr val="A52A2A"/>
                </a:solidFill>
                <a:latin typeface="Consolas" panose="020B0609020204030204" pitchFamily="49" charset="0"/>
              </a:rPr>
              <a:t>a:visited </a:t>
            </a:r>
            <a:r>
              <a:rPr lang="es-CO" sz="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sz="600" dirty="0"/>
              <a:t/>
            </a:r>
            <a:br>
              <a:rPr lang="es-CO" sz="600" dirty="0"/>
            </a:br>
            <a:r>
              <a:rPr lang="es-CO" sz="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600" dirty="0">
                <a:solidFill>
                  <a:srgbClr val="FF0000"/>
                </a:solidFill>
                <a:latin typeface="Consolas" panose="020B0609020204030204" pitchFamily="49" charset="0"/>
              </a:rPr>
              <a:t>color:</a:t>
            </a:r>
            <a:r>
              <a:rPr lang="es-CO" sz="600" dirty="0">
                <a:solidFill>
                  <a:srgbClr val="0000CD"/>
                </a:solidFill>
                <a:latin typeface="Consolas" panose="020B0609020204030204" pitchFamily="49" charset="0"/>
              </a:rPr>
              <a:t> #00FF00;</a:t>
            </a:r>
            <a:r>
              <a:rPr lang="es-CO" sz="600" dirty="0"/>
              <a:t/>
            </a:r>
            <a:br>
              <a:rPr lang="es-CO" sz="600" dirty="0"/>
            </a:br>
            <a:r>
              <a:rPr lang="es-CO" sz="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s-CO" sz="600" dirty="0"/>
              <a:t/>
            </a:r>
            <a:br>
              <a:rPr lang="es-CO" sz="600" dirty="0"/>
            </a:br>
            <a:r>
              <a:rPr lang="es-CO" sz="600" dirty="0">
                <a:solidFill>
                  <a:srgbClr val="008000"/>
                </a:solidFill>
                <a:latin typeface="Consolas" panose="020B0609020204030204" pitchFamily="49" charset="0"/>
              </a:rPr>
              <a:t>/* mouse </a:t>
            </a:r>
            <a:r>
              <a:rPr lang="es-CO" sz="600" dirty="0" err="1">
                <a:solidFill>
                  <a:srgbClr val="008000"/>
                </a:solidFill>
                <a:latin typeface="Consolas" panose="020B0609020204030204" pitchFamily="49" charset="0"/>
              </a:rPr>
              <a:t>over</a:t>
            </a:r>
            <a:r>
              <a:rPr lang="es-CO" sz="600" dirty="0">
                <a:solidFill>
                  <a:srgbClr val="008000"/>
                </a:solidFill>
                <a:latin typeface="Consolas" panose="020B0609020204030204" pitchFamily="49" charset="0"/>
              </a:rPr>
              <a:t> link */</a:t>
            </a:r>
            <a:r>
              <a:rPr lang="es-CO" sz="600" dirty="0"/>
              <a:t/>
            </a:r>
            <a:br>
              <a:rPr lang="es-CO" sz="600" dirty="0"/>
            </a:br>
            <a:r>
              <a:rPr lang="es-CO" sz="600" dirty="0">
                <a:solidFill>
                  <a:srgbClr val="A52A2A"/>
                </a:solidFill>
                <a:latin typeface="Consolas" panose="020B0609020204030204" pitchFamily="49" charset="0"/>
              </a:rPr>
              <a:t>a:hover </a:t>
            </a:r>
            <a:r>
              <a:rPr lang="es-CO" sz="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sz="600" dirty="0"/>
              <a:t/>
            </a:r>
            <a:br>
              <a:rPr lang="es-CO" sz="600" dirty="0"/>
            </a:br>
            <a:r>
              <a:rPr lang="es-CO" sz="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600" dirty="0">
                <a:solidFill>
                  <a:srgbClr val="FF0000"/>
                </a:solidFill>
                <a:latin typeface="Consolas" panose="020B0609020204030204" pitchFamily="49" charset="0"/>
              </a:rPr>
              <a:t>color:</a:t>
            </a:r>
            <a:r>
              <a:rPr lang="es-CO" sz="600" dirty="0">
                <a:solidFill>
                  <a:srgbClr val="0000CD"/>
                </a:solidFill>
                <a:latin typeface="Consolas" panose="020B0609020204030204" pitchFamily="49" charset="0"/>
              </a:rPr>
              <a:t> #FF00FF</a:t>
            </a:r>
            <a:r>
              <a:rPr lang="es-CO" sz="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  <a:endParaRPr lang="es-CO" sz="600" dirty="0" smtClean="0"/>
          </a:p>
          <a:p>
            <a:r>
              <a:rPr lang="es-CO" sz="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s-CO" sz="600" dirty="0"/>
              <a:t/>
            </a:r>
            <a:br>
              <a:rPr lang="es-CO" sz="600" dirty="0"/>
            </a:br>
            <a:r>
              <a:rPr lang="es-CO" sz="6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s-CO" sz="600" dirty="0" err="1">
                <a:solidFill>
                  <a:srgbClr val="008000"/>
                </a:solidFill>
                <a:latin typeface="Consolas" panose="020B0609020204030204" pitchFamily="49" charset="0"/>
              </a:rPr>
              <a:t>selected</a:t>
            </a:r>
            <a:r>
              <a:rPr lang="es-CO" sz="600" dirty="0">
                <a:solidFill>
                  <a:srgbClr val="008000"/>
                </a:solidFill>
                <a:latin typeface="Consolas" panose="020B0609020204030204" pitchFamily="49" charset="0"/>
              </a:rPr>
              <a:t> link */</a:t>
            </a:r>
            <a:r>
              <a:rPr lang="es-CO" sz="600" dirty="0"/>
              <a:t/>
            </a:r>
            <a:br>
              <a:rPr lang="es-CO" sz="600" dirty="0"/>
            </a:br>
            <a:r>
              <a:rPr lang="es-CO" sz="600" dirty="0">
                <a:solidFill>
                  <a:srgbClr val="A52A2A"/>
                </a:solidFill>
                <a:latin typeface="Consolas" panose="020B0609020204030204" pitchFamily="49" charset="0"/>
              </a:rPr>
              <a:t>a:active </a:t>
            </a:r>
            <a:r>
              <a:rPr lang="es-CO" sz="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sz="600" dirty="0"/>
              <a:t/>
            </a:r>
            <a:br>
              <a:rPr lang="es-CO" sz="600" dirty="0"/>
            </a:br>
            <a:r>
              <a:rPr lang="es-CO" sz="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600" dirty="0">
                <a:solidFill>
                  <a:srgbClr val="FF0000"/>
                </a:solidFill>
                <a:latin typeface="Consolas" panose="020B0609020204030204" pitchFamily="49" charset="0"/>
              </a:rPr>
              <a:t>color:</a:t>
            </a:r>
            <a:r>
              <a:rPr lang="es-CO" sz="600" dirty="0">
                <a:solidFill>
                  <a:srgbClr val="0000CD"/>
                </a:solidFill>
                <a:latin typeface="Consolas" panose="020B0609020204030204" pitchFamily="49" charset="0"/>
              </a:rPr>
              <a:t> #0000FF;</a:t>
            </a:r>
            <a:r>
              <a:rPr lang="es-CO" sz="600" dirty="0"/>
              <a:t/>
            </a:r>
            <a:br>
              <a:rPr lang="es-CO" sz="600" dirty="0"/>
            </a:br>
            <a:r>
              <a:rPr lang="es-CO" sz="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2159667" y="1081358"/>
            <a:ext cx="163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Combinators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8" name="Rectángulo 7"/>
          <p:cNvSpPr/>
          <p:nvPr/>
        </p:nvSpPr>
        <p:spPr>
          <a:xfrm>
            <a:off x="113744" y="838830"/>
            <a:ext cx="15424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333333"/>
                </a:solidFill>
                <a:latin typeface="Verdana" panose="020B0604030504040204" pitchFamily="34" charset="0"/>
              </a:rPr>
              <a:t>general </a:t>
            </a:r>
            <a:r>
              <a:rPr lang="en-US" sz="1200" b="1" dirty="0">
                <a:solidFill>
                  <a:srgbClr val="333333"/>
                </a:solidFill>
                <a:latin typeface="Verdana" panose="020B0604030504040204" pitchFamily="34" charset="0"/>
              </a:rPr>
              <a:t>sibling </a:t>
            </a:r>
            <a:r>
              <a:rPr lang="en-US" sz="1200" b="1" dirty="0" smtClean="0">
                <a:solidFill>
                  <a:srgbClr val="333333"/>
                </a:solidFill>
                <a:latin typeface="Verdana" panose="020B0604030504040204" pitchFamily="34" charset="0"/>
              </a:rPr>
              <a:t>selector</a:t>
            </a:r>
          </a:p>
          <a:p>
            <a:r>
              <a:rPr lang="en-US" sz="1200" b="0" i="0" dirty="0" err="1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Div</a:t>
            </a:r>
            <a:r>
              <a:rPr lang="en-US" sz="1200" b="0" i="0" dirty="0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~ p {}</a:t>
            </a:r>
            <a:endParaRPr lang="en-US" sz="1200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Verdana" panose="020B0604030504040204" pitchFamily="34" charset="0"/>
              </a:rPr>
              <a:t>all &lt;p&gt; elements that are siblings of &lt;div&gt; elements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1760256" y="1461028"/>
            <a:ext cx="23013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Div</a:t>
            </a:r>
            <a:r>
              <a:rPr lang="en-US" sz="12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 p { </a:t>
            </a:r>
            <a:r>
              <a:rPr lang="en-US" sz="1200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xx:xx</a:t>
            </a:r>
            <a:r>
              <a:rPr lang="en-US" sz="12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;}</a:t>
            </a:r>
          </a:p>
          <a:p>
            <a:r>
              <a:rPr lang="en-US" sz="1200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Div</a:t>
            </a:r>
            <a:r>
              <a:rPr lang="en-US" sz="12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 &gt; p {</a:t>
            </a:r>
            <a:r>
              <a:rPr lang="en-US" sz="1200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xx:xx</a:t>
            </a:r>
            <a:r>
              <a:rPr lang="en-US" sz="12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;}</a:t>
            </a:r>
          </a:p>
          <a:p>
            <a:r>
              <a:rPr lang="en-US" sz="1200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Div</a:t>
            </a:r>
            <a:r>
              <a:rPr lang="en-US" sz="12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 + p {}</a:t>
            </a:r>
          </a:p>
          <a:p>
            <a:r>
              <a:rPr lang="en-US" sz="1200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Div</a:t>
            </a:r>
            <a:r>
              <a:rPr lang="en-US" sz="12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 ~ p {}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853445" y="2726297"/>
            <a:ext cx="20434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333333"/>
                </a:solidFill>
                <a:latin typeface="Verdana" panose="020B0604030504040204" pitchFamily="34" charset="0"/>
              </a:rPr>
              <a:t>descendant selector</a:t>
            </a:r>
            <a:endParaRPr lang="en-US" sz="1200" b="1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sz="1200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sz="1200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Div</a:t>
            </a:r>
            <a:r>
              <a:rPr lang="en-US" sz="12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 p {}</a:t>
            </a:r>
          </a:p>
          <a:p>
            <a:r>
              <a:rPr lang="en-US" sz="12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selects </a:t>
            </a:r>
            <a:r>
              <a:rPr lang="en-US" sz="1200" dirty="0">
                <a:solidFill>
                  <a:srgbClr val="333333"/>
                </a:solidFill>
                <a:latin typeface="Verdana" panose="020B0604030504040204" pitchFamily="34" charset="0"/>
              </a:rPr>
              <a:t>all &lt;p&gt; elements inside &lt;div&gt; elements: </a:t>
            </a:r>
            <a:endParaRPr lang="en-GB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 flipH="1">
            <a:off x="1453656" y="2376150"/>
            <a:ext cx="300994" cy="246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2998499" y="2726297"/>
            <a:ext cx="20434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333333"/>
                </a:solidFill>
                <a:latin typeface="Verdana" panose="020B0604030504040204" pitchFamily="34" charset="0"/>
              </a:rPr>
              <a:t>child selector</a:t>
            </a:r>
          </a:p>
          <a:p>
            <a:endParaRPr lang="en-US" sz="1200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sz="1200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Div</a:t>
            </a:r>
            <a:r>
              <a:rPr lang="en-US" sz="12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 &gt; p {}</a:t>
            </a:r>
          </a:p>
          <a:p>
            <a:r>
              <a:rPr lang="en-US" sz="1200" dirty="0">
                <a:solidFill>
                  <a:srgbClr val="333333"/>
                </a:solidFill>
                <a:latin typeface="Verdana" panose="020B0604030504040204" pitchFamily="34" charset="0"/>
              </a:rPr>
              <a:t> &lt;p&gt; elements that are immediate children of a &lt;div&gt;</a:t>
            </a:r>
            <a:endParaRPr lang="en-GB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859132" y="3984174"/>
            <a:ext cx="24335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Verdana" panose="020B0604030504040204" pitchFamily="34" charset="0"/>
              </a:rPr>
              <a:t> </a:t>
            </a:r>
            <a:endParaRPr lang="en-GB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3958574" y="1296195"/>
            <a:ext cx="22976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333333"/>
                </a:solidFill>
                <a:latin typeface="Verdana" panose="020B0604030504040204" pitchFamily="34" charset="0"/>
              </a:rPr>
              <a:t>adjacent sibling selector</a:t>
            </a:r>
          </a:p>
          <a:p>
            <a:endParaRPr lang="en-US" sz="1200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sz="1200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Div</a:t>
            </a:r>
            <a:r>
              <a:rPr lang="en-US" sz="12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 + p {}</a:t>
            </a:r>
          </a:p>
          <a:p>
            <a:r>
              <a:rPr lang="en-US" sz="1200" dirty="0">
                <a:solidFill>
                  <a:srgbClr val="333333"/>
                </a:solidFill>
                <a:latin typeface="Verdana" panose="020B0604030504040204" pitchFamily="34" charset="0"/>
              </a:rPr>
              <a:t>  &lt;p&gt; elements that are placed immediately after &lt;div&gt; elements</a:t>
            </a:r>
            <a:endParaRPr lang="en-GB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cxnSp>
        <p:nvCxnSpPr>
          <p:cNvPr id="36" name="Conector angular 35"/>
          <p:cNvCxnSpPr/>
          <p:nvPr/>
        </p:nvCxnSpPr>
        <p:spPr>
          <a:xfrm rot="10800000">
            <a:off x="2543903" y="914398"/>
            <a:ext cx="4273062" cy="166960"/>
          </a:xfrm>
          <a:prstGeom prst="bentConnector3">
            <a:avLst>
              <a:gd name="adj1" fmla="val 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2954995" y="2252480"/>
            <a:ext cx="362774" cy="35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 flipV="1">
            <a:off x="3595069" y="1493425"/>
            <a:ext cx="367159" cy="11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H="1" flipV="1">
            <a:off x="1561119" y="1327280"/>
            <a:ext cx="222432" cy="176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/>
          <p:nvPr/>
        </p:nvCxnSpPr>
        <p:spPr>
          <a:xfrm>
            <a:off x="10527323" y="3593124"/>
            <a:ext cx="175846" cy="45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 55"/>
          <p:cNvSpPr/>
          <p:nvPr/>
        </p:nvSpPr>
        <p:spPr>
          <a:xfrm>
            <a:off x="10129506" y="4086384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Pseudo-classes</a:t>
            </a:r>
            <a:endParaRPr lang="es-CO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9961786" y="4562593"/>
            <a:ext cx="23707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selector:pseudo-class</a:t>
            </a:r>
            <a:r>
              <a:rPr lang="es-CO" sz="1200" dirty="0">
                <a:solidFill>
                  <a:srgbClr val="333333"/>
                </a:solidFill>
                <a:latin typeface="Verdana" panose="020B0604030504040204" pitchFamily="34" charset="0"/>
              </a:rPr>
              <a:t> {</a:t>
            </a:r>
            <a:br>
              <a:rPr lang="es-CO" sz="1200" dirty="0">
                <a:solidFill>
                  <a:srgbClr val="333333"/>
                </a:solidFill>
                <a:latin typeface="Verdana" panose="020B0604030504040204" pitchFamily="34" charset="0"/>
              </a:rPr>
            </a:br>
            <a:r>
              <a:rPr lang="es-CO" sz="1200" dirty="0">
                <a:solidFill>
                  <a:srgbClr val="333333"/>
                </a:solidFill>
                <a:latin typeface="Verdana" panose="020B0604030504040204" pitchFamily="34" charset="0"/>
              </a:rPr>
              <a:t>    </a:t>
            </a:r>
            <a:r>
              <a:rPr lang="es-CO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property:value</a:t>
            </a:r>
            <a:r>
              <a:rPr lang="es-CO" sz="1200" dirty="0">
                <a:solidFill>
                  <a:srgbClr val="333333"/>
                </a:solidFill>
                <a:latin typeface="Verdana" panose="020B0604030504040204" pitchFamily="34" charset="0"/>
              </a:rPr>
              <a:t>;</a:t>
            </a:r>
            <a:br>
              <a:rPr lang="es-CO" sz="1200" dirty="0">
                <a:solidFill>
                  <a:srgbClr val="333333"/>
                </a:solidFill>
                <a:latin typeface="Verdana" panose="020B0604030504040204" pitchFamily="34" charset="0"/>
              </a:rPr>
            </a:br>
            <a:r>
              <a:rPr lang="es-CO" sz="12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}</a:t>
            </a:r>
          </a:p>
          <a:p>
            <a:r>
              <a:rPr lang="es-CO" sz="1200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Or</a:t>
            </a:r>
            <a:endParaRPr lang="es-CO" sz="1200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s-CO" sz="1200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Selector.class:pseudo-class</a:t>
            </a:r>
            <a:r>
              <a:rPr lang="es-CO" sz="12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s-CO" sz="1200" dirty="0">
                <a:solidFill>
                  <a:srgbClr val="333333"/>
                </a:solidFill>
                <a:latin typeface="Verdana" panose="020B0604030504040204" pitchFamily="34" charset="0"/>
              </a:rPr>
              <a:t>{</a:t>
            </a:r>
            <a:br>
              <a:rPr lang="es-CO" sz="1200" dirty="0">
                <a:solidFill>
                  <a:srgbClr val="333333"/>
                </a:solidFill>
                <a:latin typeface="Verdana" panose="020B0604030504040204" pitchFamily="34" charset="0"/>
              </a:rPr>
            </a:br>
            <a:r>
              <a:rPr lang="es-CO" sz="1200" dirty="0">
                <a:solidFill>
                  <a:srgbClr val="333333"/>
                </a:solidFill>
                <a:latin typeface="Verdana" panose="020B0604030504040204" pitchFamily="34" charset="0"/>
              </a:rPr>
              <a:t>    </a:t>
            </a:r>
            <a:r>
              <a:rPr lang="es-CO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property:value</a:t>
            </a:r>
            <a:r>
              <a:rPr lang="es-CO" sz="1200" dirty="0">
                <a:solidFill>
                  <a:srgbClr val="333333"/>
                </a:solidFill>
                <a:latin typeface="Verdana" panose="020B0604030504040204" pitchFamily="34" charset="0"/>
              </a:rPr>
              <a:t>;</a:t>
            </a:r>
            <a:br>
              <a:rPr lang="es-CO" sz="1200" dirty="0">
                <a:solidFill>
                  <a:srgbClr val="333333"/>
                </a:solidFill>
                <a:latin typeface="Verdana" panose="020B0604030504040204" pitchFamily="34" charset="0"/>
              </a:rPr>
            </a:br>
            <a:r>
              <a:rPr lang="es-CO" sz="1200" dirty="0">
                <a:solidFill>
                  <a:srgbClr val="333333"/>
                </a:solidFill>
                <a:latin typeface="Verdana" panose="020B0604030504040204" pitchFamily="34" charset="0"/>
              </a:rPr>
              <a:t>}</a:t>
            </a:r>
            <a:endParaRPr lang="en-GB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GB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cxnSp>
        <p:nvCxnSpPr>
          <p:cNvPr id="59" name="Conector recto de flecha 58"/>
          <p:cNvCxnSpPr/>
          <p:nvPr/>
        </p:nvCxnSpPr>
        <p:spPr>
          <a:xfrm flipH="1">
            <a:off x="9076726" y="6030941"/>
            <a:ext cx="622789" cy="367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9341863" y="6423796"/>
            <a:ext cx="21001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Are already predefine in CSS you don’t make up the names</a:t>
            </a:r>
            <a:endParaRPr lang="en-GB" sz="1100" dirty="0"/>
          </a:p>
        </p:txBody>
      </p:sp>
      <p:cxnSp>
        <p:nvCxnSpPr>
          <p:cNvPr id="64" name="Conector recto de flecha 63"/>
          <p:cNvCxnSpPr/>
          <p:nvPr/>
        </p:nvCxnSpPr>
        <p:spPr>
          <a:xfrm flipH="1">
            <a:off x="10785231" y="6131439"/>
            <a:ext cx="27917" cy="29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8051287" y="5632899"/>
            <a:ext cx="96516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P</a:t>
            </a:r>
            <a:r>
              <a:rPr lang="es-CO" sz="1100" u="sng" dirty="0" smtClean="0">
                <a:hlinkClick r:id="rId5"/>
              </a:rPr>
              <a:t>:</a:t>
            </a:r>
            <a:r>
              <a:rPr lang="es-CO" sz="1100" u="sng" dirty="0" err="1" smtClean="0">
                <a:hlinkClick r:id="rId5"/>
              </a:rPr>
              <a:t>first-child</a:t>
            </a:r>
            <a:endParaRPr lang="es-CO" sz="1100" u="sng" dirty="0" smtClean="0"/>
          </a:p>
          <a:p>
            <a:endParaRPr lang="es-CO" sz="1100" u="sng" dirty="0"/>
          </a:p>
          <a:p>
            <a:r>
              <a:rPr lang="es-CO" sz="1100" dirty="0" smtClean="0"/>
              <a:t>a:hover</a:t>
            </a:r>
          </a:p>
          <a:p>
            <a:endParaRPr lang="es-CO" sz="1100" u="sng" dirty="0"/>
          </a:p>
          <a:p>
            <a:r>
              <a:rPr lang="en-GB" sz="1100" dirty="0"/>
              <a:t>a</a:t>
            </a:r>
            <a:r>
              <a:rPr lang="en-GB" sz="1100" dirty="0" smtClean="0"/>
              <a:t>:active</a:t>
            </a:r>
          </a:p>
          <a:p>
            <a:endParaRPr lang="en-GB" sz="1100" dirty="0"/>
          </a:p>
          <a:p>
            <a:r>
              <a:rPr lang="en-GB" sz="1100" dirty="0"/>
              <a:t>a</a:t>
            </a:r>
            <a:r>
              <a:rPr lang="en-GB" sz="1100" dirty="0" smtClean="0"/>
              <a:t>:visited</a:t>
            </a:r>
            <a:endParaRPr lang="en-GB" sz="1100" dirty="0"/>
          </a:p>
        </p:txBody>
      </p:sp>
      <p:sp>
        <p:nvSpPr>
          <p:cNvPr id="67" name="Rectángulo 66"/>
          <p:cNvSpPr/>
          <p:nvPr/>
        </p:nvSpPr>
        <p:spPr>
          <a:xfrm>
            <a:off x="4392962" y="5404141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 smtClean="0">
                <a:solidFill>
                  <a:srgbClr val="333333"/>
                </a:solidFill>
                <a:latin typeface="Arial" panose="020B0604020202020204" pitchFamily="34" charset="0"/>
              </a:rPr>
              <a:t>Pseudo-elements</a:t>
            </a:r>
            <a:endParaRPr lang="es-CO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4175121" y="5815059"/>
            <a:ext cx="2378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>
                <a:solidFill>
                  <a:srgbClr val="333333"/>
                </a:solidFill>
                <a:latin typeface="Verdana" panose="020B0604030504040204" pitchFamily="34" charset="0"/>
              </a:rPr>
              <a:t>selector::</a:t>
            </a:r>
            <a:r>
              <a:rPr lang="es-CO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pseudo-element</a:t>
            </a:r>
            <a:r>
              <a:rPr lang="es-CO" sz="1200" dirty="0">
                <a:solidFill>
                  <a:srgbClr val="333333"/>
                </a:solidFill>
                <a:latin typeface="Verdana" panose="020B0604030504040204" pitchFamily="34" charset="0"/>
              </a:rPr>
              <a:t> {</a:t>
            </a:r>
            <a:br>
              <a:rPr lang="es-CO" sz="1200" dirty="0">
                <a:solidFill>
                  <a:srgbClr val="333333"/>
                </a:solidFill>
                <a:latin typeface="Verdana" panose="020B0604030504040204" pitchFamily="34" charset="0"/>
              </a:rPr>
            </a:br>
            <a:r>
              <a:rPr lang="es-CO" sz="1200" dirty="0">
                <a:solidFill>
                  <a:srgbClr val="333333"/>
                </a:solidFill>
                <a:latin typeface="Verdana" panose="020B0604030504040204" pitchFamily="34" charset="0"/>
              </a:rPr>
              <a:t>    </a:t>
            </a:r>
            <a:r>
              <a:rPr lang="es-CO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property:value</a:t>
            </a:r>
            <a:r>
              <a:rPr lang="es-CO" sz="1200" dirty="0">
                <a:solidFill>
                  <a:srgbClr val="333333"/>
                </a:solidFill>
                <a:latin typeface="Verdana" panose="020B0604030504040204" pitchFamily="34" charset="0"/>
              </a:rPr>
              <a:t>;</a:t>
            </a:r>
            <a:br>
              <a:rPr lang="es-CO" sz="1200" dirty="0">
                <a:solidFill>
                  <a:srgbClr val="333333"/>
                </a:solidFill>
                <a:latin typeface="Verdana" panose="020B0604030504040204" pitchFamily="34" charset="0"/>
              </a:rPr>
            </a:br>
            <a:r>
              <a:rPr lang="es-CO" sz="1200" dirty="0">
                <a:solidFill>
                  <a:srgbClr val="333333"/>
                </a:solidFill>
                <a:latin typeface="Verdana" panose="020B0604030504040204" pitchFamily="34" charset="0"/>
              </a:rPr>
              <a:t>}</a:t>
            </a:r>
            <a:endParaRPr lang="en-GB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1875162" y="6509963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dirty="0">
                <a:solidFill>
                  <a:srgbClr val="A52A2A"/>
                </a:solidFill>
                <a:latin typeface="Consolas" panose="020B0609020204030204" pitchFamily="49" charset="0"/>
              </a:rPr>
              <a:t>p::first-line </a:t>
            </a:r>
            <a:r>
              <a:rPr lang="es-CO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endParaRPr lang="en-GB" sz="1200" dirty="0"/>
          </a:p>
        </p:txBody>
      </p:sp>
      <p:sp>
        <p:nvSpPr>
          <p:cNvPr id="70" name="Rectángulo 69"/>
          <p:cNvSpPr/>
          <p:nvPr/>
        </p:nvSpPr>
        <p:spPr>
          <a:xfrm>
            <a:off x="1955287" y="568005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p::first-letter 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color: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 #ff0000;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font-size: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 xx-large;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200" dirty="0"/>
          </a:p>
        </p:txBody>
      </p:sp>
      <p:cxnSp>
        <p:nvCxnSpPr>
          <p:cNvPr id="71" name="Conector recto de flecha 70"/>
          <p:cNvCxnSpPr/>
          <p:nvPr/>
        </p:nvCxnSpPr>
        <p:spPr>
          <a:xfrm flipH="1">
            <a:off x="3995202" y="5656325"/>
            <a:ext cx="297449" cy="181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ángulo 73"/>
          <p:cNvSpPr/>
          <p:nvPr/>
        </p:nvSpPr>
        <p:spPr>
          <a:xfrm>
            <a:off x="111104" y="5734704"/>
            <a:ext cx="17167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>
                <a:solidFill>
                  <a:srgbClr val="A52A2A"/>
                </a:solidFill>
                <a:latin typeface="Consolas" panose="020B0609020204030204" pitchFamily="49" charset="0"/>
              </a:rPr>
              <a:t>h1::</a:t>
            </a:r>
            <a:r>
              <a:rPr lang="es-CO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before</a:t>
            </a:r>
            <a:r>
              <a:rPr lang="es-CO" sz="120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sz="1200" dirty="0"/>
              <a:t/>
            </a:r>
            <a:br>
              <a:rPr lang="es-CO" sz="1200" dirty="0"/>
            </a:b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s-CO" sz="12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2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s-CO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url</a:t>
            </a:r>
            <a:r>
              <a:rPr lang="es-CO" sz="1200" dirty="0">
                <a:solidFill>
                  <a:srgbClr val="0000CD"/>
                </a:solidFill>
                <a:latin typeface="Consolas" panose="020B0609020204030204" pitchFamily="49" charset="0"/>
              </a:rPr>
              <a:t>(smiley.gif);</a:t>
            </a:r>
            <a:r>
              <a:rPr lang="es-CO" sz="1200" dirty="0"/>
              <a:t/>
            </a:r>
            <a:br>
              <a:rPr lang="es-CO" sz="1200" dirty="0"/>
            </a:b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200" dirty="0"/>
          </a:p>
        </p:txBody>
      </p:sp>
      <p:sp>
        <p:nvSpPr>
          <p:cNvPr id="75" name="Rectángulo 74"/>
          <p:cNvSpPr/>
          <p:nvPr/>
        </p:nvSpPr>
        <p:spPr>
          <a:xfrm>
            <a:off x="248172" y="4923677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::selection 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color: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 red;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background: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 yellow;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100" dirty="0"/>
          </a:p>
        </p:txBody>
      </p:sp>
      <p:sp>
        <p:nvSpPr>
          <p:cNvPr id="76" name="Rectángulo 75"/>
          <p:cNvSpPr/>
          <p:nvPr/>
        </p:nvSpPr>
        <p:spPr>
          <a:xfrm>
            <a:off x="6153609" y="80767"/>
            <a:ext cx="48825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http://www.w3schools.com/css/tryit.asp?filename=trycss_image_gallery</a:t>
            </a:r>
          </a:p>
        </p:txBody>
      </p:sp>
      <p:sp>
        <p:nvSpPr>
          <p:cNvPr id="77" name="Rectángulo 76"/>
          <p:cNvSpPr/>
          <p:nvPr/>
        </p:nvSpPr>
        <p:spPr>
          <a:xfrm>
            <a:off x="9858961" y="1875713"/>
            <a:ext cx="2121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Attribute</a:t>
            </a:r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s-CO" dirty="0" err="1" smtClean="0">
                <a:solidFill>
                  <a:srgbClr val="333333"/>
                </a:solidFill>
                <a:latin typeface="Arial" panose="020B0604020202020204" pitchFamily="34" charset="0"/>
              </a:rPr>
              <a:t>Selectors</a:t>
            </a:r>
            <a:endParaRPr lang="es-CO" dirty="0" smtClean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cxnSp>
        <p:nvCxnSpPr>
          <p:cNvPr id="79" name="Conector recto de flecha 78"/>
          <p:cNvCxnSpPr>
            <a:stCxn id="9" idx="3"/>
          </p:cNvCxnSpPr>
          <p:nvPr/>
        </p:nvCxnSpPr>
        <p:spPr>
          <a:xfrm>
            <a:off x="8093298" y="1439056"/>
            <a:ext cx="1654441" cy="383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18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22031" y="272705"/>
            <a:ext cx="3153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Gotham Light" pitchFamily="50" charset="0"/>
                <a:cs typeface="Gotham Light" pitchFamily="50" charset="0"/>
              </a:rPr>
              <a:t>The CSS properties</a:t>
            </a:r>
            <a:endParaRPr lang="en-GB" sz="2400" b="1" dirty="0">
              <a:latin typeface="Gotham Light" pitchFamily="50" charset="0"/>
              <a:cs typeface="Gotham Light" pitchFamily="50" charset="0"/>
            </a:endParaRPr>
          </a:p>
        </p:txBody>
      </p:sp>
      <p:pic>
        <p:nvPicPr>
          <p:cNvPr id="6" name="Picture 6" descr="http://3.bp.blogspot.com/-mLHQ73NubPg/U7hlEVVToOI/AAAAAAAABUM/AaR9sFczHak/s1600/CSS3-logo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6" t="7465" r="22781" b="6937"/>
          <a:stretch/>
        </p:blipFill>
        <p:spPr bwMode="auto">
          <a:xfrm>
            <a:off x="11351846" y="118853"/>
            <a:ext cx="590977" cy="79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8" descr="http://4.bp.blogspot.com/-v9sfR-Tmcww/UuppSBoOlTI/AAAAAAAAABo/3Vtrw2iQlbM/s1600/w3schools.com_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95" y="5772199"/>
            <a:ext cx="1447735" cy="108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wpsites.net/wp-content/uploads/2011/08/What-Is-CS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2" t="16797" b="24665"/>
          <a:stretch/>
        </p:blipFill>
        <p:spPr bwMode="auto">
          <a:xfrm>
            <a:off x="4797251" y="337777"/>
            <a:ext cx="3804976" cy="150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879230" y="2413753"/>
            <a:ext cx="39180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.</a:t>
            </a:r>
            <a:r>
              <a:rPr lang="es-CO" sz="1400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s-CO" sz="140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s-C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sz="1400" dirty="0"/>
              <a:t/>
            </a:r>
            <a:br>
              <a:rPr lang="es-CO" sz="1400" dirty="0"/>
            </a:br>
            <a:r>
              <a:rPr lang="es-CO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s-CO" sz="1400" dirty="0">
                <a:solidFill>
                  <a:srgbClr val="FF0000"/>
                </a:solidFill>
                <a:latin typeface="Consolas" panose="020B0609020204030204" pitchFamily="49" charset="0"/>
              </a:rPr>
              <a:t>-color:</a:t>
            </a:r>
            <a:r>
              <a:rPr lang="es-CO" sz="1400" dirty="0">
                <a:solidFill>
                  <a:srgbClr val="0000CD"/>
                </a:solidFill>
                <a:latin typeface="Consolas" panose="020B0609020204030204" pitchFamily="49" charset="0"/>
              </a:rPr>
              <a:t> #b0c4de</a:t>
            </a:r>
            <a:r>
              <a:rPr lang="es-CO" sz="14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  <a:r>
              <a:rPr lang="es-CO" sz="1400" dirty="0"/>
              <a:t/>
            </a:r>
            <a:br>
              <a:rPr lang="es-CO" sz="1400" dirty="0"/>
            </a:br>
            <a:r>
              <a:rPr lang="es-C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3" name="Rectángulo 2"/>
          <p:cNvSpPr/>
          <p:nvPr/>
        </p:nvSpPr>
        <p:spPr>
          <a:xfrm>
            <a:off x="751237" y="3448276"/>
            <a:ext cx="35042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s-CO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body</a:t>
            </a:r>
            <a:r>
              <a:rPr lang="es-CO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CO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CO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background-image</a:t>
            </a:r>
            <a:r>
              <a:rPr lang="es-CO" sz="14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4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s-CO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url</a:t>
            </a:r>
            <a:r>
              <a:rPr lang="es-CO" sz="1400" dirty="0">
                <a:solidFill>
                  <a:srgbClr val="0000CD"/>
                </a:solidFill>
                <a:latin typeface="Consolas" panose="020B0609020204030204" pitchFamily="49" charset="0"/>
              </a:rPr>
              <a:t>("paper.gif</a:t>
            </a:r>
            <a:r>
              <a:rPr lang="es-CO" sz="14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");</a:t>
            </a:r>
            <a:endParaRPr lang="es-CO" sz="1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s-CO" sz="14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8" name="Rectángulo 7"/>
          <p:cNvSpPr/>
          <p:nvPr/>
        </p:nvSpPr>
        <p:spPr>
          <a:xfrm>
            <a:off x="751237" y="4698243"/>
            <a:ext cx="350423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body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background-image: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("gradient_bg.png");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background-repeat: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 repeat-x</a:t>
            </a:r>
            <a:r>
              <a:rPr lang="en-US" sz="14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; /* it could be also repeat-x to repeat the image over the vertical angle */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9" name="CuadroTexto 8"/>
          <p:cNvSpPr txBox="1"/>
          <p:nvPr/>
        </p:nvSpPr>
        <p:spPr>
          <a:xfrm>
            <a:off x="422031" y="1920392"/>
            <a:ext cx="3153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Gotham Light" pitchFamily="50" charset="0"/>
                <a:cs typeface="Gotham Light" pitchFamily="50" charset="0"/>
              </a:rPr>
              <a:t>Background</a:t>
            </a:r>
            <a:endParaRPr lang="en-GB" sz="2000" b="1" dirty="0"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122985" y="1920392"/>
            <a:ext cx="3153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Gotham Light" pitchFamily="50" charset="0"/>
                <a:cs typeface="Gotham Light" pitchFamily="50" charset="0"/>
              </a:rPr>
              <a:t>Text formatting</a:t>
            </a:r>
            <a:endParaRPr lang="en-GB" sz="2000" b="1" dirty="0">
              <a:latin typeface="Gotham Light" pitchFamily="50" charset="0"/>
              <a:cs typeface="Gotham Light" pitchFamily="50" charset="0"/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4255475" y="1920392"/>
            <a:ext cx="0" cy="45937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7866183" y="1920392"/>
            <a:ext cx="0" cy="45937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4528576" y="2280977"/>
            <a:ext cx="27406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>
                <a:solidFill>
                  <a:srgbClr val="A52A2A"/>
                </a:solidFill>
                <a:latin typeface="Consolas" panose="020B0609020204030204" pitchFamily="49" charset="0"/>
              </a:rPr>
              <a:t>h1 </a:t>
            </a: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sz="1200" dirty="0"/>
              <a:t/>
            </a:r>
            <a:br>
              <a:rPr lang="es-CO" sz="1200" dirty="0"/>
            </a:b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200" dirty="0">
                <a:solidFill>
                  <a:srgbClr val="FF0000"/>
                </a:solidFill>
                <a:latin typeface="Consolas" panose="020B0609020204030204" pitchFamily="49" charset="0"/>
              </a:rPr>
              <a:t>color:</a:t>
            </a:r>
            <a:r>
              <a:rPr lang="es-CO" sz="1200" dirty="0">
                <a:solidFill>
                  <a:srgbClr val="0000CD"/>
                </a:solidFill>
                <a:latin typeface="Consolas" panose="020B0609020204030204" pitchFamily="49" charset="0"/>
              </a:rPr>
              <a:t> #00ff00</a:t>
            </a:r>
            <a:r>
              <a:rPr lang="es-CO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CO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s-CO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r>
              <a:rPr lang="es-CO" sz="1200" dirty="0">
                <a:solidFill>
                  <a:srgbClr val="FF0000"/>
                </a:solidFill>
                <a:latin typeface="Consolas" panose="020B0609020204030204" pitchFamily="49" charset="0"/>
              </a:rPr>
              <a:t>: 40px;</a:t>
            </a:r>
            <a:r>
              <a:rPr lang="es-CO" sz="1200" dirty="0"/>
              <a:t/>
            </a:r>
            <a:br>
              <a:rPr lang="es-CO" sz="1200" dirty="0"/>
            </a:b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200" dirty="0"/>
          </a:p>
        </p:txBody>
      </p:sp>
      <p:sp>
        <p:nvSpPr>
          <p:cNvPr id="15" name="Rectángulo 14"/>
          <p:cNvSpPr/>
          <p:nvPr/>
        </p:nvSpPr>
        <p:spPr>
          <a:xfrm>
            <a:off x="4572958" y="3031859"/>
            <a:ext cx="31759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p.date</a:t>
            </a:r>
            <a:r>
              <a:rPr lang="es-CO" sz="120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sz="1200" dirty="0"/>
              <a:t/>
            </a:r>
            <a:br>
              <a:rPr lang="es-CO" sz="1200" dirty="0"/>
            </a:b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s-CO" sz="12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2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s-CO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right</a:t>
            </a:r>
            <a:r>
              <a:rPr lang="es-CO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CO" sz="1200" dirty="0"/>
              <a:t/>
            </a:r>
            <a:br>
              <a:rPr lang="es-CO" sz="1200" dirty="0"/>
            </a:b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2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22031" y="894840"/>
            <a:ext cx="41616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Gotham Light" pitchFamily="50" charset="0"/>
                <a:cs typeface="Gotham Light" pitchFamily="50" charset="0"/>
              </a:rPr>
              <a:t>Take into account that the editor can give you the options of the value of the property. Making important to know the properties by memory but not the values</a:t>
            </a:r>
            <a:endParaRPr lang="en-GB" sz="1400" b="1" dirty="0"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4532929" y="3862856"/>
            <a:ext cx="31759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h2 </a:t>
            </a:r>
            <a:r>
              <a:rPr lang="es-CO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text-decoration</a:t>
            </a:r>
            <a:r>
              <a:rPr lang="es-CO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 line-</a:t>
            </a:r>
            <a:r>
              <a:rPr lang="es-CO" sz="12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through</a:t>
            </a:r>
            <a:r>
              <a:rPr lang="es-CO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200" dirty="0"/>
          </a:p>
        </p:txBody>
      </p:sp>
      <p:sp>
        <p:nvSpPr>
          <p:cNvPr id="18" name="Rectángulo 17"/>
          <p:cNvSpPr/>
          <p:nvPr/>
        </p:nvSpPr>
        <p:spPr>
          <a:xfrm>
            <a:off x="4631574" y="5291349"/>
            <a:ext cx="31759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p.lowercase</a:t>
            </a:r>
            <a:r>
              <a:rPr lang="es-CO" sz="1200" dirty="0">
                <a:solidFill>
                  <a:srgbClr val="A52A2A"/>
                </a:solidFill>
                <a:latin typeface="Consolas" panose="020B0609020204030204" pitchFamily="49" charset="0"/>
              </a:rPr>
              <a:t> {</a:t>
            </a:r>
            <a:br>
              <a:rPr lang="es-CO" sz="120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s-CO" sz="1200" dirty="0">
                <a:solidFill>
                  <a:srgbClr val="A52A2A"/>
                </a:solidFill>
                <a:latin typeface="Consolas" panose="020B0609020204030204" pitchFamily="49" charset="0"/>
              </a:rPr>
              <a:t>    </a:t>
            </a:r>
            <a:r>
              <a:rPr lang="es-CO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text-transform</a:t>
            </a:r>
            <a:r>
              <a:rPr lang="es-CO" sz="1200" dirty="0">
                <a:solidFill>
                  <a:srgbClr val="A52A2A"/>
                </a:solidFill>
                <a:latin typeface="Consolas" panose="020B0609020204030204" pitchFamily="49" charset="0"/>
              </a:rPr>
              <a:t>: </a:t>
            </a:r>
            <a:r>
              <a:rPr lang="es-CO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lowercase</a:t>
            </a:r>
            <a:r>
              <a:rPr lang="es-CO" sz="12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CO" sz="1200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s-CO" sz="12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   </a:t>
            </a:r>
            <a:r>
              <a:rPr lang="es-CO" sz="1200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font-style</a:t>
            </a:r>
            <a:r>
              <a:rPr lang="es-CO" sz="1200" dirty="0">
                <a:solidFill>
                  <a:srgbClr val="A52A2A"/>
                </a:solidFill>
                <a:latin typeface="Consolas" panose="020B0609020204030204" pitchFamily="49" charset="0"/>
              </a:rPr>
              <a:t>: </a:t>
            </a:r>
            <a:r>
              <a:rPr lang="es-CO" sz="1200" dirty="0"/>
              <a:t> </a:t>
            </a:r>
            <a:r>
              <a:rPr lang="es-CO" sz="1200" dirty="0" err="1"/>
              <a:t>italic</a:t>
            </a:r>
            <a:r>
              <a:rPr lang="es-CO" sz="1200" dirty="0"/>
              <a:t>;</a:t>
            </a:r>
            <a:r>
              <a:rPr lang="es-CO" sz="1200" dirty="0">
                <a:solidFill>
                  <a:srgbClr val="A52A2A"/>
                </a:solidFill>
                <a:latin typeface="Consolas" panose="020B0609020204030204" pitchFamily="49" charset="0"/>
              </a:rPr>
              <a:t/>
            </a:r>
            <a:br>
              <a:rPr lang="es-CO" sz="120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s-CO" sz="1200" dirty="0">
                <a:solidFill>
                  <a:srgbClr val="A52A2A"/>
                </a:solidFill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A52A2A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4303476" y="6226192"/>
            <a:ext cx="35627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5"/>
              </a:rPr>
              <a:t>http://</a:t>
            </a:r>
            <a:r>
              <a:rPr lang="en-GB" sz="1200" dirty="0" smtClean="0">
                <a:hlinkClick r:id="rId5"/>
              </a:rPr>
              <a:t>www.w3schools.com/css/css_text.asp</a:t>
            </a:r>
            <a:r>
              <a:rPr lang="en-GB" sz="1200" dirty="0" smtClean="0"/>
              <a:t>  -- you can go crazy and change event the space between letters</a:t>
            </a:r>
            <a:endParaRPr lang="en-GB" sz="1200" dirty="0"/>
          </a:p>
        </p:txBody>
      </p:sp>
      <p:sp>
        <p:nvSpPr>
          <p:cNvPr id="20" name="Rectángulo 19"/>
          <p:cNvSpPr/>
          <p:nvPr/>
        </p:nvSpPr>
        <p:spPr>
          <a:xfrm>
            <a:off x="4583720" y="4346468"/>
            <a:ext cx="31759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p 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font-family: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 "Times New Roman", Times, serif;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200" dirty="0"/>
          </a:p>
        </p:txBody>
      </p:sp>
      <p:sp>
        <p:nvSpPr>
          <p:cNvPr id="21" name="Rectángulo 20"/>
          <p:cNvSpPr/>
          <p:nvPr/>
        </p:nvSpPr>
        <p:spPr>
          <a:xfrm>
            <a:off x="4631574" y="3440224"/>
            <a:ext cx="33281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r>
              <a:rPr lang="es-CO" sz="12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200" dirty="0">
                <a:solidFill>
                  <a:srgbClr val="0000CD"/>
                </a:solidFill>
                <a:latin typeface="Consolas" panose="020B0609020204030204" pitchFamily="49" charset="0"/>
              </a:rPr>
              <a:t> 2.5em;</a:t>
            </a: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sz="1200" dirty="0">
                <a:solidFill>
                  <a:srgbClr val="008000"/>
                </a:solidFill>
                <a:latin typeface="Consolas" panose="020B0609020204030204" pitchFamily="49" charset="0"/>
              </a:rPr>
              <a:t>/* 40px/16=2.5em */</a:t>
            </a:r>
            <a:endParaRPr lang="en-GB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871857" y="1920392"/>
            <a:ext cx="214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Gotham Light" pitchFamily="50" charset="0"/>
                <a:cs typeface="Gotham Light" pitchFamily="50" charset="0"/>
              </a:rPr>
              <a:t>Link formatting</a:t>
            </a:r>
            <a:endParaRPr lang="en-GB" sz="2000" b="1" dirty="0"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8327300" y="2413753"/>
            <a:ext cx="27033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A52A2A"/>
                </a:solidFill>
                <a:latin typeface="Consolas" panose="020B0609020204030204" pitchFamily="49" charset="0"/>
              </a:rPr>
              <a:t>a 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color: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 #FF0000;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24" name="Rectángulo 23"/>
          <p:cNvSpPr/>
          <p:nvPr/>
        </p:nvSpPr>
        <p:spPr>
          <a:xfrm>
            <a:off x="8906311" y="3484693"/>
            <a:ext cx="236531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s-CO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unvisited</a:t>
            </a:r>
            <a:r>
              <a:rPr lang="es-CO" sz="1000" dirty="0">
                <a:solidFill>
                  <a:srgbClr val="008000"/>
                </a:solidFill>
                <a:latin typeface="Consolas" panose="020B0609020204030204" pitchFamily="49" charset="0"/>
              </a:rPr>
              <a:t> link */</a:t>
            </a:r>
            <a:r>
              <a:rPr lang="es-CO" sz="1000" dirty="0"/>
              <a:t/>
            </a:r>
            <a:br>
              <a:rPr lang="es-CO" sz="1000" dirty="0"/>
            </a:br>
            <a:r>
              <a:rPr lang="es-CO" sz="1000" dirty="0">
                <a:solidFill>
                  <a:srgbClr val="A52A2A"/>
                </a:solidFill>
                <a:latin typeface="Consolas" panose="020B0609020204030204" pitchFamily="49" charset="0"/>
              </a:rPr>
              <a:t>a:link </a:t>
            </a:r>
            <a:r>
              <a:rPr lang="es-CO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sz="1000" dirty="0"/>
              <a:t/>
            </a:r>
            <a:br>
              <a:rPr lang="es-CO" sz="1000" dirty="0"/>
            </a:br>
            <a:r>
              <a:rPr lang="es-CO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000" dirty="0">
                <a:solidFill>
                  <a:srgbClr val="FF0000"/>
                </a:solidFill>
                <a:latin typeface="Consolas" panose="020B0609020204030204" pitchFamily="49" charset="0"/>
              </a:rPr>
              <a:t>color:</a:t>
            </a:r>
            <a:r>
              <a:rPr lang="es-CO" sz="1000" dirty="0">
                <a:solidFill>
                  <a:srgbClr val="0000CD"/>
                </a:solidFill>
                <a:latin typeface="Consolas" panose="020B0609020204030204" pitchFamily="49" charset="0"/>
              </a:rPr>
              <a:t> #FF0000</a:t>
            </a:r>
            <a:r>
              <a:rPr lang="es-CO" sz="1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CO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s-CO" sz="1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s-CO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-color</a:t>
            </a:r>
            <a:r>
              <a:rPr lang="es-CO" sz="1000" dirty="0">
                <a:solidFill>
                  <a:srgbClr val="FF0000"/>
                </a:solidFill>
                <a:latin typeface="Consolas" panose="020B0609020204030204" pitchFamily="49" charset="0"/>
              </a:rPr>
              <a:t>: #B2FF99;</a:t>
            </a:r>
            <a:br>
              <a:rPr lang="es-CO" sz="10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s-CO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s-CO" sz="1000" dirty="0"/>
              <a:t/>
            </a:r>
            <a:br>
              <a:rPr lang="es-CO" sz="1000" dirty="0"/>
            </a:br>
            <a:r>
              <a:rPr lang="es-CO" sz="10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s-CO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visited</a:t>
            </a:r>
            <a:r>
              <a:rPr lang="es-CO" sz="1000" dirty="0">
                <a:solidFill>
                  <a:srgbClr val="008000"/>
                </a:solidFill>
                <a:latin typeface="Consolas" panose="020B0609020204030204" pitchFamily="49" charset="0"/>
              </a:rPr>
              <a:t> link */</a:t>
            </a:r>
            <a:r>
              <a:rPr lang="es-CO" sz="1000" dirty="0"/>
              <a:t/>
            </a:r>
            <a:br>
              <a:rPr lang="es-CO" sz="1000" dirty="0"/>
            </a:br>
            <a:r>
              <a:rPr lang="es-CO" sz="1000" dirty="0">
                <a:solidFill>
                  <a:srgbClr val="A52A2A"/>
                </a:solidFill>
                <a:latin typeface="Consolas" panose="020B0609020204030204" pitchFamily="49" charset="0"/>
              </a:rPr>
              <a:t>a:visited </a:t>
            </a:r>
            <a:r>
              <a:rPr lang="es-CO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sz="1000" dirty="0"/>
              <a:t/>
            </a:r>
            <a:br>
              <a:rPr lang="es-CO" sz="1000" dirty="0"/>
            </a:br>
            <a:r>
              <a:rPr lang="es-CO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000" dirty="0">
                <a:solidFill>
                  <a:srgbClr val="FF0000"/>
                </a:solidFill>
                <a:latin typeface="Consolas" panose="020B0609020204030204" pitchFamily="49" charset="0"/>
              </a:rPr>
              <a:t>color:</a:t>
            </a:r>
            <a:r>
              <a:rPr lang="es-CO" sz="1000" dirty="0">
                <a:solidFill>
                  <a:srgbClr val="0000CD"/>
                </a:solidFill>
                <a:latin typeface="Consolas" panose="020B0609020204030204" pitchFamily="49" charset="0"/>
              </a:rPr>
              <a:t> #00FF00;</a:t>
            </a:r>
            <a:r>
              <a:rPr lang="es-CO" sz="1000" dirty="0"/>
              <a:t/>
            </a:r>
            <a:br>
              <a:rPr lang="es-CO" sz="1000" dirty="0"/>
            </a:br>
            <a:r>
              <a:rPr lang="es-CO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s-CO" sz="1000" dirty="0"/>
              <a:t/>
            </a:r>
            <a:br>
              <a:rPr lang="es-CO" sz="1000" dirty="0"/>
            </a:br>
            <a:r>
              <a:rPr lang="es-CO" sz="1000" dirty="0">
                <a:solidFill>
                  <a:srgbClr val="008000"/>
                </a:solidFill>
                <a:latin typeface="Consolas" panose="020B0609020204030204" pitchFamily="49" charset="0"/>
              </a:rPr>
              <a:t>/* mouse </a:t>
            </a:r>
            <a:r>
              <a:rPr lang="es-CO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over</a:t>
            </a:r>
            <a:r>
              <a:rPr lang="es-CO" sz="1000" dirty="0">
                <a:solidFill>
                  <a:srgbClr val="008000"/>
                </a:solidFill>
                <a:latin typeface="Consolas" panose="020B0609020204030204" pitchFamily="49" charset="0"/>
              </a:rPr>
              <a:t> link */</a:t>
            </a:r>
            <a:r>
              <a:rPr lang="es-CO" sz="1000" dirty="0"/>
              <a:t/>
            </a:r>
            <a:br>
              <a:rPr lang="es-CO" sz="1000" dirty="0"/>
            </a:br>
            <a:r>
              <a:rPr lang="es-CO" sz="1000" dirty="0">
                <a:solidFill>
                  <a:srgbClr val="A52A2A"/>
                </a:solidFill>
                <a:latin typeface="Consolas" panose="020B0609020204030204" pitchFamily="49" charset="0"/>
              </a:rPr>
              <a:t>a:hover </a:t>
            </a:r>
            <a:r>
              <a:rPr lang="es-CO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sz="1000" dirty="0"/>
              <a:t/>
            </a:r>
            <a:br>
              <a:rPr lang="es-CO" sz="1000" dirty="0"/>
            </a:br>
            <a:r>
              <a:rPr lang="es-CO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000" dirty="0">
                <a:solidFill>
                  <a:srgbClr val="FF0000"/>
                </a:solidFill>
                <a:latin typeface="Consolas" panose="020B0609020204030204" pitchFamily="49" charset="0"/>
              </a:rPr>
              <a:t>color:</a:t>
            </a:r>
            <a:r>
              <a:rPr lang="es-CO" sz="1000" dirty="0">
                <a:solidFill>
                  <a:srgbClr val="0000CD"/>
                </a:solidFill>
                <a:latin typeface="Consolas" panose="020B0609020204030204" pitchFamily="49" charset="0"/>
              </a:rPr>
              <a:t> #FF00FF</a:t>
            </a:r>
            <a:r>
              <a:rPr lang="es-CO" sz="1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  <a:endParaRPr lang="es-CO" sz="1000" dirty="0" smtClean="0"/>
          </a:p>
          <a:p>
            <a:r>
              <a:rPr lang="es-CO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s-CO" sz="1000" dirty="0"/>
              <a:t/>
            </a:r>
            <a:br>
              <a:rPr lang="es-CO" sz="1000" dirty="0"/>
            </a:br>
            <a:r>
              <a:rPr lang="es-CO" sz="10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s-CO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selected</a:t>
            </a:r>
            <a:r>
              <a:rPr lang="es-CO" sz="1000" dirty="0">
                <a:solidFill>
                  <a:srgbClr val="008000"/>
                </a:solidFill>
                <a:latin typeface="Consolas" panose="020B0609020204030204" pitchFamily="49" charset="0"/>
              </a:rPr>
              <a:t> link */</a:t>
            </a:r>
            <a:r>
              <a:rPr lang="es-CO" sz="1000" dirty="0"/>
              <a:t/>
            </a:r>
            <a:br>
              <a:rPr lang="es-CO" sz="1000" dirty="0"/>
            </a:br>
            <a:r>
              <a:rPr lang="es-CO" sz="1000" dirty="0">
                <a:solidFill>
                  <a:srgbClr val="A52A2A"/>
                </a:solidFill>
                <a:latin typeface="Consolas" panose="020B0609020204030204" pitchFamily="49" charset="0"/>
              </a:rPr>
              <a:t>a:active </a:t>
            </a:r>
            <a:r>
              <a:rPr lang="es-CO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sz="1000" dirty="0"/>
              <a:t/>
            </a:r>
            <a:br>
              <a:rPr lang="es-CO" sz="1000" dirty="0"/>
            </a:br>
            <a:r>
              <a:rPr lang="es-CO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000" dirty="0">
                <a:solidFill>
                  <a:srgbClr val="FF0000"/>
                </a:solidFill>
                <a:latin typeface="Consolas" panose="020B0609020204030204" pitchFamily="49" charset="0"/>
              </a:rPr>
              <a:t>color:</a:t>
            </a:r>
            <a:r>
              <a:rPr lang="es-CO" sz="1000" dirty="0">
                <a:solidFill>
                  <a:srgbClr val="0000CD"/>
                </a:solidFill>
                <a:latin typeface="Consolas" panose="020B0609020204030204" pitchFamily="49" charset="0"/>
              </a:rPr>
              <a:t> #0000FF;</a:t>
            </a:r>
            <a:r>
              <a:rPr lang="es-CO" sz="1000" dirty="0"/>
              <a:t/>
            </a:r>
            <a:br>
              <a:rPr lang="es-CO" sz="1000" dirty="0"/>
            </a:br>
            <a:r>
              <a:rPr lang="es-C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000" dirty="0"/>
          </a:p>
        </p:txBody>
      </p:sp>
      <p:sp>
        <p:nvSpPr>
          <p:cNvPr id="25" name="Rectángulo 24"/>
          <p:cNvSpPr/>
          <p:nvPr/>
        </p:nvSpPr>
        <p:spPr>
          <a:xfrm>
            <a:off x="8590118" y="5934769"/>
            <a:ext cx="23504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33333"/>
                </a:solidFill>
                <a:latin typeface="Verdana" panose="020B0604030504040204" pitchFamily="34" charset="0"/>
              </a:rPr>
              <a:t>a:hover MUST come after a:link and a:visited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33333"/>
                </a:solidFill>
                <a:latin typeface="Verdana" panose="020B0604030504040204" pitchFamily="34" charset="0"/>
              </a:rPr>
              <a:t>a:active MUST come after a:hover</a:t>
            </a:r>
            <a:endParaRPr lang="en-US" sz="1200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42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22031" y="272705"/>
            <a:ext cx="3153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Gotham Light" pitchFamily="50" charset="0"/>
                <a:cs typeface="Gotham Light" pitchFamily="50" charset="0"/>
              </a:rPr>
              <a:t>The CSS properties</a:t>
            </a:r>
            <a:endParaRPr lang="en-GB" sz="2400" b="1" dirty="0">
              <a:latin typeface="Gotham Light" pitchFamily="50" charset="0"/>
              <a:cs typeface="Gotham Light" pitchFamily="50" charset="0"/>
            </a:endParaRPr>
          </a:p>
        </p:txBody>
      </p:sp>
      <p:pic>
        <p:nvPicPr>
          <p:cNvPr id="6" name="Picture 6" descr="http://3.bp.blogspot.com/-mLHQ73NubPg/U7hlEVVToOI/AAAAAAAABUM/AaR9sFczHak/s1600/CSS3-logo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6" t="7465" r="22781" b="6937"/>
          <a:stretch/>
        </p:blipFill>
        <p:spPr bwMode="auto">
          <a:xfrm>
            <a:off x="11351846" y="118853"/>
            <a:ext cx="590977" cy="79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8" descr="http://4.bp.blogspot.com/-v9sfR-Tmcww/UuppSBoOlTI/AAAAAAAAABo/3Vtrw2iQlbM/s1600/w3schools.com_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95" y="5772199"/>
            <a:ext cx="1447735" cy="108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wpsites.net/wp-content/uploads/2011/08/What-Is-CS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2" t="16797" b="24665"/>
          <a:stretch/>
        </p:blipFill>
        <p:spPr bwMode="auto">
          <a:xfrm>
            <a:off x="4797251" y="337777"/>
            <a:ext cx="3804976" cy="150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422031" y="1920392"/>
            <a:ext cx="3153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Gotham Light" pitchFamily="50" charset="0"/>
                <a:cs typeface="Gotham Light" pitchFamily="50" charset="0"/>
              </a:rPr>
              <a:t>List</a:t>
            </a:r>
            <a:endParaRPr lang="en-GB" sz="2000" b="1" dirty="0"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122985" y="1920392"/>
            <a:ext cx="3153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Gotham Light" pitchFamily="50" charset="0"/>
                <a:cs typeface="Gotham Light" pitchFamily="50" charset="0"/>
              </a:rPr>
              <a:t>Table</a:t>
            </a:r>
            <a:endParaRPr lang="en-GB" sz="2000" b="1" dirty="0">
              <a:latin typeface="Gotham Light" pitchFamily="50" charset="0"/>
              <a:cs typeface="Gotham Light" pitchFamily="50" charset="0"/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4255475" y="1920392"/>
            <a:ext cx="0" cy="45937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7866183" y="1920392"/>
            <a:ext cx="0" cy="45937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422031" y="894840"/>
            <a:ext cx="41616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Gotham Light" pitchFamily="50" charset="0"/>
                <a:cs typeface="Gotham Light" pitchFamily="50" charset="0"/>
              </a:rPr>
              <a:t>Take into account that the editor can give you the options of the value of the property. Making important to know the properties by memory but not the values</a:t>
            </a:r>
            <a:endParaRPr lang="en-GB" sz="1400" b="1" dirty="0"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8871857" y="1920392"/>
            <a:ext cx="214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Gotham Light" pitchFamily="50" charset="0"/>
                <a:cs typeface="Gotham Light" pitchFamily="50" charset="0"/>
              </a:rPr>
              <a:t>Link formatting</a:t>
            </a:r>
            <a:endParaRPr lang="en-GB" sz="2000" b="1" dirty="0"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59390" y="2600907"/>
            <a:ext cx="37850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ul.classa</a:t>
            </a:r>
            <a:r>
              <a:rPr lang="es-CO" sz="120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sz="1200" dirty="0"/>
              <a:t/>
            </a:r>
            <a:br>
              <a:rPr lang="es-CO" sz="1200" dirty="0"/>
            </a:b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list-style-type</a:t>
            </a:r>
            <a:r>
              <a:rPr lang="es-CO" sz="12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2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s-CO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circle</a:t>
            </a:r>
            <a:r>
              <a:rPr lang="es-CO" sz="1200" dirty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  <a:r>
              <a:rPr lang="es-CO" sz="1200" dirty="0"/>
              <a:t/>
            </a:r>
            <a:br>
              <a:rPr lang="es-CO" sz="1200" dirty="0"/>
            </a:b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s-CO" sz="1200" dirty="0"/>
              <a:t/>
            </a:r>
            <a:br>
              <a:rPr lang="es-CO" sz="1200" dirty="0"/>
            </a:br>
            <a:r>
              <a:rPr lang="es-CO" sz="1200" dirty="0"/>
              <a:t/>
            </a:r>
            <a:br>
              <a:rPr lang="es-CO" sz="1200" dirty="0"/>
            </a:br>
            <a:r>
              <a:rPr lang="es-CO" sz="1200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ul.classb</a:t>
            </a:r>
            <a:r>
              <a:rPr lang="es-CO" sz="120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sz="1200" dirty="0"/>
              <a:t/>
            </a:r>
            <a:br>
              <a:rPr lang="es-CO" sz="1200" dirty="0"/>
            </a:b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list-style-type</a:t>
            </a:r>
            <a:r>
              <a:rPr lang="es-CO" sz="12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2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s-CO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square</a:t>
            </a:r>
            <a:r>
              <a:rPr lang="es-CO" sz="1200" dirty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  <a:r>
              <a:rPr lang="es-CO" sz="1200" dirty="0"/>
              <a:t/>
            </a:r>
            <a:br>
              <a:rPr lang="es-CO" sz="1200" dirty="0"/>
            </a:b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200" dirty="0"/>
          </a:p>
        </p:txBody>
      </p:sp>
      <p:sp>
        <p:nvSpPr>
          <p:cNvPr id="26" name="Rectángulo 25"/>
          <p:cNvSpPr/>
          <p:nvPr/>
        </p:nvSpPr>
        <p:spPr>
          <a:xfrm>
            <a:off x="466111" y="6007322"/>
            <a:ext cx="33716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http://www.w3schools.com/css/css_list.asp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257164" y="4091531"/>
            <a:ext cx="3729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es-CO" sz="120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sz="1200" dirty="0"/>
              <a:t/>
            </a:r>
            <a:br>
              <a:rPr lang="es-CO" sz="1200" dirty="0"/>
            </a:b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s-CO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list-style-image</a:t>
            </a:r>
            <a:r>
              <a:rPr lang="es-CO" sz="12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2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s-CO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url</a:t>
            </a:r>
            <a:r>
              <a:rPr lang="es-CO" sz="1200" dirty="0">
                <a:solidFill>
                  <a:srgbClr val="0000CD"/>
                </a:solidFill>
                <a:latin typeface="Consolas" panose="020B0609020204030204" pitchFamily="49" charset="0"/>
              </a:rPr>
              <a:t>('sqpurple.gif');</a:t>
            </a:r>
            <a:r>
              <a:rPr lang="es-CO" sz="1200" dirty="0"/>
              <a:t/>
            </a:r>
            <a:br>
              <a:rPr lang="es-CO" sz="1200" dirty="0"/>
            </a:b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200" dirty="0"/>
          </a:p>
        </p:txBody>
      </p:sp>
      <p:sp>
        <p:nvSpPr>
          <p:cNvPr id="28" name="Rectángulo 27"/>
          <p:cNvSpPr/>
          <p:nvPr/>
        </p:nvSpPr>
        <p:spPr>
          <a:xfrm>
            <a:off x="4462198" y="2266858"/>
            <a:ext cx="3192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table, </a:t>
            </a:r>
            <a:r>
              <a:rPr lang="en-US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, td 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border: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 1px solid black;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200" dirty="0"/>
          </a:p>
        </p:txBody>
      </p:sp>
      <p:sp>
        <p:nvSpPr>
          <p:cNvPr id="29" name="Rectángulo 28"/>
          <p:cNvSpPr/>
          <p:nvPr/>
        </p:nvSpPr>
        <p:spPr>
          <a:xfrm>
            <a:off x="4524365" y="2866106"/>
            <a:ext cx="29315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s-CO" sz="120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sz="1200" dirty="0"/>
              <a:t/>
            </a:r>
            <a:br>
              <a:rPr lang="es-CO" sz="1200" dirty="0"/>
            </a:b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border-collapse</a:t>
            </a:r>
            <a:r>
              <a:rPr lang="es-CO" sz="12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2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s-CO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collapse</a:t>
            </a:r>
            <a:r>
              <a:rPr lang="es-CO" sz="1200" dirty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  <a:r>
              <a:rPr lang="es-CO" sz="1200" dirty="0"/>
              <a:t/>
            </a:r>
            <a:br>
              <a:rPr lang="es-CO" sz="1200" dirty="0"/>
            </a:br>
            <a:r>
              <a:rPr lang="es-CO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s-CO" sz="1200" dirty="0"/>
              <a:t/>
            </a:r>
            <a:br>
              <a:rPr lang="es-CO" sz="1200" dirty="0"/>
            </a:br>
            <a:r>
              <a:rPr lang="es-CO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s-CO" sz="1200" dirty="0">
                <a:solidFill>
                  <a:srgbClr val="A52A2A"/>
                </a:solidFill>
                <a:latin typeface="Consolas" panose="020B0609020204030204" pitchFamily="49" charset="0"/>
              </a:rPr>
              <a:t>, </a:t>
            </a:r>
            <a:r>
              <a:rPr lang="es-CO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s-CO" sz="1200" dirty="0">
                <a:solidFill>
                  <a:srgbClr val="A52A2A"/>
                </a:solidFill>
                <a:latin typeface="Consolas" panose="020B0609020204030204" pitchFamily="49" charset="0"/>
              </a:rPr>
              <a:t>, </a:t>
            </a:r>
            <a:r>
              <a:rPr lang="es-CO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s-CO" sz="120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sz="1200" dirty="0"/>
              <a:t/>
            </a:r>
            <a:br>
              <a:rPr lang="es-CO" sz="1200" dirty="0"/>
            </a:b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s-CO" sz="12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200" dirty="0">
                <a:solidFill>
                  <a:srgbClr val="0000CD"/>
                </a:solidFill>
                <a:latin typeface="Consolas" panose="020B0609020204030204" pitchFamily="49" charset="0"/>
              </a:rPr>
              <a:t> 1px </a:t>
            </a:r>
            <a:r>
              <a:rPr lang="es-CO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solid</a:t>
            </a:r>
            <a:r>
              <a:rPr lang="es-CO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s-CO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black</a:t>
            </a:r>
            <a:r>
              <a:rPr lang="es-CO" sz="1200" dirty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  <a:r>
              <a:rPr lang="es-CO" sz="1200" dirty="0"/>
              <a:t/>
            </a:r>
            <a:br>
              <a:rPr lang="es-CO" sz="1200" dirty="0"/>
            </a:b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200" dirty="0"/>
          </a:p>
        </p:txBody>
      </p:sp>
      <p:sp>
        <p:nvSpPr>
          <p:cNvPr id="30" name="Rectángulo 29"/>
          <p:cNvSpPr/>
          <p:nvPr/>
        </p:nvSpPr>
        <p:spPr>
          <a:xfrm>
            <a:off x="4583721" y="4134567"/>
            <a:ext cx="27212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table 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width: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 100%;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height: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 50px;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4524365" y="5383370"/>
            <a:ext cx="30143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s-CO" sz="120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sz="1200" dirty="0"/>
              <a:t/>
            </a:r>
            <a:br>
              <a:rPr lang="es-CO" sz="1200" dirty="0"/>
            </a:b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s-CO" sz="12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2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s-CO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left</a:t>
            </a:r>
            <a:r>
              <a:rPr lang="es-CO" sz="1200" dirty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  <a:r>
              <a:rPr lang="es-CO" sz="1200" dirty="0"/>
              <a:t/>
            </a:r>
            <a:br>
              <a:rPr lang="es-CO" sz="1200" dirty="0"/>
            </a:b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200" dirty="0"/>
          </a:p>
        </p:txBody>
      </p:sp>
      <p:sp>
        <p:nvSpPr>
          <p:cNvPr id="32" name="Rectángulo 31"/>
          <p:cNvSpPr/>
          <p:nvPr/>
        </p:nvSpPr>
        <p:spPr>
          <a:xfrm>
            <a:off x="4517677" y="6029701"/>
            <a:ext cx="36810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td 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height: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 50px;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vertical-align: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 bottom</a:t>
            </a:r>
            <a:r>
              <a:rPr lang="en-US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CO" sz="1200" dirty="0"/>
              <a:t> </a:t>
            </a:r>
            <a:r>
              <a:rPr lang="es-CO" sz="1200" dirty="0">
                <a:solidFill>
                  <a:srgbClr val="FF0000"/>
                </a:solidFill>
                <a:latin typeface="Consolas" panose="020B0609020204030204" pitchFamily="49" charset="0"/>
              </a:rPr>
              <a:t>padding:</a:t>
            </a:r>
            <a:r>
              <a:rPr lang="es-CO" sz="1200" dirty="0">
                <a:solidFill>
                  <a:srgbClr val="0000CD"/>
                </a:solidFill>
                <a:latin typeface="Consolas" panose="020B0609020204030204" pitchFamily="49" charset="0"/>
              </a:rPr>
              <a:t>15px;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9074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347" y="827943"/>
            <a:ext cx="5172075" cy="28575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22031" y="272705"/>
            <a:ext cx="3153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Gotham Light" pitchFamily="50" charset="0"/>
                <a:cs typeface="Gotham Light" pitchFamily="50" charset="0"/>
              </a:rPr>
              <a:t>Block box model</a:t>
            </a:r>
            <a:endParaRPr lang="en-GB" sz="2400" b="1" dirty="0">
              <a:latin typeface="Gotham Light" pitchFamily="50" charset="0"/>
              <a:cs typeface="Gotham Light" pitchFamily="50" charset="0"/>
            </a:endParaRPr>
          </a:p>
        </p:txBody>
      </p:sp>
      <p:pic>
        <p:nvPicPr>
          <p:cNvPr id="6" name="Picture 6" descr="http://3.bp.blogspot.com/-mLHQ73NubPg/U7hlEVVToOI/AAAAAAAABUM/AaR9sFczHak/s1600/CSS3-logo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6" t="7465" r="22781" b="6937"/>
          <a:stretch/>
        </p:blipFill>
        <p:spPr bwMode="auto">
          <a:xfrm>
            <a:off x="11351846" y="118853"/>
            <a:ext cx="590977" cy="79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8" descr="http://4.bp.blogspot.com/-v9sfR-Tmcww/UuppSBoOlTI/AAAAAAAAABo/3Vtrw2iQlbM/s1600/w3schools.com_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95" y="5772199"/>
            <a:ext cx="1447735" cy="108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1301260" y="4017873"/>
            <a:ext cx="37748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A52A2A"/>
                </a:solidFill>
                <a:latin typeface="Consolas" panose="020B0609020204030204" pitchFamily="49" charset="0"/>
              </a:rPr>
              <a:t>div 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 300px;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 25px;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 25px 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solid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navy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 25px;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9" name="Rectángulo 8"/>
          <p:cNvSpPr/>
          <p:nvPr/>
        </p:nvSpPr>
        <p:spPr>
          <a:xfrm>
            <a:off x="7054300" y="3970329"/>
            <a:ext cx="37426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A52A2A"/>
                </a:solidFill>
                <a:latin typeface="Consolas" panose="020B0609020204030204" pitchFamily="49" charset="0"/>
              </a:rPr>
              <a:t>div 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 320px;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 10px;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 5px 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solid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 gray;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 0;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653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>
          <a:xfrm>
            <a:off x="6963504" y="1573181"/>
            <a:ext cx="0" cy="43805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http://3.bp.blogspot.com/-mLHQ73NubPg/U7hlEVVToOI/AAAAAAAABUM/AaR9sFczHak/s1600/CSS3-logo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6" t="7465" r="22781" b="6937"/>
          <a:stretch/>
        </p:blipFill>
        <p:spPr bwMode="auto">
          <a:xfrm>
            <a:off x="11351846" y="118853"/>
            <a:ext cx="590977" cy="79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8" descr="http://4.bp.blogspot.com/-v9sfR-Tmcww/UuppSBoOlTI/AAAAAAAAABo/3Vtrw2iQlbM/s1600/w3schools.com_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95" y="5772199"/>
            <a:ext cx="1447735" cy="108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422031" y="272705"/>
            <a:ext cx="3153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Gotham Light" pitchFamily="50" charset="0"/>
                <a:cs typeface="Gotham Light" pitchFamily="50" charset="0"/>
              </a:rPr>
              <a:t>Block box model</a:t>
            </a:r>
            <a:endParaRPr lang="en-GB" sz="2400" b="1" dirty="0"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20617" y="931932"/>
            <a:ext cx="159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Gotham Light" pitchFamily="50" charset="0"/>
                <a:cs typeface="Gotham Light" pitchFamily="50" charset="0"/>
              </a:rPr>
              <a:t>Border</a:t>
            </a:r>
            <a:endParaRPr lang="en-GB" sz="2400" b="1" i="1" dirty="0"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22031" y="1301264"/>
            <a:ext cx="262596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333333"/>
                </a:solidFill>
                <a:latin typeface="Gotham Light" pitchFamily="50" charset="0"/>
                <a:cs typeface="Gotham Light" pitchFamily="50" charset="0"/>
              </a:rPr>
              <a:t>None of the border properties will have ANY effect unless the </a:t>
            </a:r>
            <a:r>
              <a:rPr lang="en-US" sz="1100" b="1" dirty="0">
                <a:solidFill>
                  <a:srgbClr val="333333"/>
                </a:solidFill>
                <a:latin typeface="Gotham Light" pitchFamily="50" charset="0"/>
                <a:cs typeface="Gotham Light" pitchFamily="50" charset="0"/>
              </a:rPr>
              <a:t>border-style</a:t>
            </a:r>
            <a:r>
              <a:rPr lang="en-US" sz="1100" dirty="0">
                <a:solidFill>
                  <a:srgbClr val="333333"/>
                </a:solidFill>
                <a:latin typeface="Gotham Light" pitchFamily="50" charset="0"/>
                <a:cs typeface="Gotham Light" pitchFamily="50" charset="0"/>
              </a:rPr>
              <a:t> property is set!</a:t>
            </a:r>
            <a:endParaRPr lang="en-GB" sz="1100" dirty="0"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3657598" y="1879659"/>
            <a:ext cx="25204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p.one </a:t>
            </a:r>
            <a:r>
              <a:rPr lang="es-CO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border-style</a:t>
            </a:r>
            <a:r>
              <a:rPr lang="es-CO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s-CO" sz="12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solid</a:t>
            </a:r>
            <a:r>
              <a:rPr lang="es-CO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border-width</a:t>
            </a:r>
            <a:r>
              <a:rPr lang="es-CO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 5px;</a:t>
            </a:r>
          </a:p>
          <a:p>
            <a:r>
              <a:rPr lang="es-CO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s-CO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s-CO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-color:</a:t>
            </a:r>
            <a:r>
              <a:rPr lang="es-CO" sz="1200" dirty="0" smtClean="0"/>
              <a:t> </a:t>
            </a:r>
            <a:r>
              <a:rPr lang="es-CO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#98bf21;</a:t>
            </a:r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p.two</a:t>
            </a:r>
            <a:r>
              <a:rPr lang="es-CO" sz="12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s-CO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border-style</a:t>
            </a:r>
            <a:r>
              <a:rPr lang="es-CO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s-CO" sz="12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solid</a:t>
            </a:r>
            <a:r>
              <a:rPr lang="es-CO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border-width</a:t>
            </a:r>
            <a:r>
              <a:rPr lang="es-CO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s-CO" sz="12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medium</a:t>
            </a:r>
            <a:r>
              <a:rPr lang="es-CO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200" dirty="0"/>
          </a:p>
        </p:txBody>
      </p:sp>
      <p:cxnSp>
        <p:nvCxnSpPr>
          <p:cNvPr id="18" name="Conector recto de flecha 17"/>
          <p:cNvCxnSpPr>
            <a:stCxn id="16" idx="0"/>
          </p:cNvCxnSpPr>
          <p:nvPr/>
        </p:nvCxnSpPr>
        <p:spPr>
          <a:xfrm flipV="1">
            <a:off x="4917829" y="1573181"/>
            <a:ext cx="388345" cy="30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422031" y="2284384"/>
            <a:ext cx="30128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>
                <a:solidFill>
                  <a:srgbClr val="A52A2A"/>
                </a:solidFill>
                <a:latin typeface="Consolas" panose="020B0609020204030204" pitchFamily="49" charset="0"/>
              </a:rPr>
              <a:t>p </a:t>
            </a: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sz="1200" dirty="0"/>
              <a:t/>
            </a:r>
            <a:br>
              <a:rPr lang="es-CO" sz="1200" dirty="0"/>
            </a:b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s-CO" sz="1200" dirty="0">
                <a:solidFill>
                  <a:srgbClr val="FF0000"/>
                </a:solidFill>
                <a:latin typeface="Consolas" panose="020B0609020204030204" pitchFamily="49" charset="0"/>
              </a:rPr>
              <a:t>-top-</a:t>
            </a:r>
            <a:r>
              <a:rPr lang="es-CO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CO" sz="12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2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s-CO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dotted</a:t>
            </a:r>
            <a:r>
              <a:rPr lang="es-CO" sz="1200" dirty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  <a:r>
              <a:rPr lang="es-CO" sz="1200" dirty="0"/>
              <a:t/>
            </a:r>
            <a:br>
              <a:rPr lang="es-CO" sz="1200" dirty="0"/>
            </a:b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border-right-style</a:t>
            </a:r>
            <a:r>
              <a:rPr lang="es-CO" sz="12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2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s-CO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solid</a:t>
            </a:r>
            <a:r>
              <a:rPr lang="es-CO" sz="1200" dirty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  <a:r>
              <a:rPr lang="es-CO" sz="1200" dirty="0"/>
              <a:t/>
            </a:r>
            <a:br>
              <a:rPr lang="es-CO" sz="1200" dirty="0"/>
            </a:b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border-bottom-style</a:t>
            </a:r>
            <a:r>
              <a:rPr lang="es-CO" sz="12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2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s-CO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dotted</a:t>
            </a:r>
            <a:r>
              <a:rPr lang="es-CO" sz="1200" dirty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  <a:r>
              <a:rPr lang="es-CO" sz="1200" dirty="0"/>
              <a:t/>
            </a:r>
            <a:br>
              <a:rPr lang="es-CO" sz="1200" dirty="0"/>
            </a:b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border-left-style</a:t>
            </a:r>
            <a:r>
              <a:rPr lang="es-CO" sz="12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2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s-CO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solid</a:t>
            </a:r>
            <a:r>
              <a:rPr lang="es-CO" sz="1200" dirty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  <a:r>
              <a:rPr lang="es-CO" sz="1200" dirty="0"/>
              <a:t/>
            </a:r>
            <a:br>
              <a:rPr lang="es-CO" sz="1200" dirty="0"/>
            </a:b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200" dirty="0"/>
          </a:p>
        </p:txBody>
      </p:sp>
      <p:sp>
        <p:nvSpPr>
          <p:cNvPr id="21" name="Rectángulo 20"/>
          <p:cNvSpPr/>
          <p:nvPr/>
        </p:nvSpPr>
        <p:spPr>
          <a:xfrm>
            <a:off x="246185" y="376171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333333"/>
                </a:solidFill>
                <a:latin typeface="Verdana" panose="020B0604030504040204" pitchFamily="34" charset="0"/>
              </a:rPr>
              <a:t>The border-style property can have from one to four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rgbClr val="333333"/>
                </a:solidFill>
                <a:latin typeface="Verdana" panose="020B0604030504040204" pitchFamily="34" charset="0"/>
              </a:rPr>
              <a:t>border-style</a:t>
            </a:r>
            <a:r>
              <a:rPr lang="en-US" sz="1100" b="1" dirty="0">
                <a:solidFill>
                  <a:srgbClr val="333333"/>
                </a:solidFill>
                <a:latin typeface="Verdana" panose="020B0604030504040204" pitchFamily="34" charset="0"/>
              </a:rPr>
              <a:t>: </a:t>
            </a:r>
            <a:r>
              <a:rPr lang="en-US" sz="1100" dirty="0">
                <a:solidFill>
                  <a:srgbClr val="333333"/>
                </a:solidFill>
                <a:latin typeface="Verdana" panose="020B0604030504040204" pitchFamily="34" charset="0"/>
              </a:rPr>
              <a:t>dotted</a:t>
            </a:r>
            <a:r>
              <a:rPr lang="en-US" sz="1100" b="1" dirty="0">
                <a:solidFill>
                  <a:srgbClr val="333333"/>
                </a:solidFill>
                <a:latin typeface="Verdana" panose="020B0604030504040204" pitchFamily="34" charset="0"/>
              </a:rPr>
              <a:t> solid </a:t>
            </a:r>
            <a:r>
              <a:rPr lang="en-US" sz="1100" dirty="0">
                <a:solidFill>
                  <a:srgbClr val="333333"/>
                </a:solidFill>
                <a:latin typeface="Verdana" panose="020B0604030504040204" pitchFamily="34" charset="0"/>
              </a:rPr>
              <a:t>double </a:t>
            </a:r>
            <a:r>
              <a:rPr lang="en-US" sz="1100" b="1" dirty="0">
                <a:solidFill>
                  <a:srgbClr val="333333"/>
                </a:solidFill>
                <a:latin typeface="Verdana" panose="020B0604030504040204" pitchFamily="34" charset="0"/>
              </a:rPr>
              <a:t>dashed;</a:t>
            </a:r>
            <a:endParaRPr lang="en-US" sz="11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333333"/>
                </a:solidFill>
                <a:latin typeface="Verdana" panose="020B0604030504040204" pitchFamily="34" charset="0"/>
              </a:rPr>
              <a:t>top border is dotted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333333"/>
                </a:solidFill>
                <a:latin typeface="Verdana" panose="020B0604030504040204" pitchFamily="34" charset="0"/>
              </a:rPr>
              <a:t>right border is solid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333333"/>
                </a:solidFill>
                <a:latin typeface="Verdana" panose="020B0604030504040204" pitchFamily="34" charset="0"/>
              </a:rPr>
              <a:t>bottom border is double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333333"/>
                </a:solidFill>
                <a:latin typeface="Verdana" panose="020B0604030504040204" pitchFamily="34" charset="0"/>
              </a:rPr>
              <a:t>left border is </a:t>
            </a:r>
            <a:r>
              <a:rPr lang="en-US" sz="11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dashed</a:t>
            </a:r>
          </a:p>
          <a:p>
            <a:pPr lvl="1"/>
            <a:endParaRPr lang="en-US" sz="11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333333"/>
                </a:solidFill>
                <a:latin typeface="Verdana" panose="020B0604030504040204" pitchFamily="34" charset="0"/>
              </a:rPr>
              <a:t>border-style: dotted solid double;</a:t>
            </a:r>
            <a:endParaRPr lang="en-US" sz="11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333333"/>
                </a:solidFill>
                <a:latin typeface="Verdana" panose="020B0604030504040204" pitchFamily="34" charset="0"/>
              </a:rPr>
              <a:t>top border is dotted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333333"/>
                </a:solidFill>
                <a:latin typeface="Verdana" panose="020B0604030504040204" pitchFamily="34" charset="0"/>
              </a:rPr>
              <a:t>right and left borders are solid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333333"/>
                </a:solidFill>
                <a:latin typeface="Verdana" panose="020B0604030504040204" pitchFamily="34" charset="0"/>
              </a:rPr>
              <a:t>bottom border is </a:t>
            </a:r>
            <a:r>
              <a:rPr lang="en-US" sz="11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double</a:t>
            </a:r>
            <a:r>
              <a:rPr lang="en-US" sz="1100" dirty="0">
                <a:solidFill>
                  <a:srgbClr val="333333"/>
                </a:solidFill>
                <a:latin typeface="Verdana" panose="020B0604030504040204" pitchFamily="34" charset="0"/>
              </a:rPr>
              <a:t/>
            </a:r>
            <a:br>
              <a:rPr lang="en-US" sz="1100" dirty="0">
                <a:solidFill>
                  <a:srgbClr val="333333"/>
                </a:solidFill>
                <a:latin typeface="Verdana" panose="020B0604030504040204" pitchFamily="34" charset="0"/>
              </a:rPr>
            </a:br>
            <a:endParaRPr lang="en-US" sz="11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333333"/>
                </a:solidFill>
                <a:latin typeface="Verdana" panose="020B0604030504040204" pitchFamily="34" charset="0"/>
              </a:rPr>
              <a:t>border-style: dotted solid;</a:t>
            </a:r>
            <a:endParaRPr lang="en-US" sz="11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333333"/>
                </a:solidFill>
                <a:latin typeface="Verdana" panose="020B0604030504040204" pitchFamily="34" charset="0"/>
              </a:rPr>
              <a:t>top and bottom borders are dotted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333333"/>
                </a:solidFill>
                <a:latin typeface="Verdana" panose="020B0604030504040204" pitchFamily="34" charset="0"/>
              </a:rPr>
              <a:t>right and left borders are </a:t>
            </a:r>
            <a:r>
              <a:rPr lang="en-US" sz="11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solid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333333"/>
                </a:solidFill>
                <a:latin typeface="Verdana" panose="020B0604030504040204" pitchFamily="34" charset="0"/>
              </a:rPr>
              <a:t>border-style: dotted;</a:t>
            </a:r>
            <a:endParaRPr lang="en-US" sz="11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333333"/>
                </a:solidFill>
                <a:latin typeface="Verdana" panose="020B0604030504040204" pitchFamily="34" charset="0"/>
              </a:rPr>
              <a:t>all four borders are dotted</a:t>
            </a:r>
            <a:endParaRPr lang="en-US" sz="1100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3906070" y="862682"/>
            <a:ext cx="21957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 err="1">
                <a:solidFill>
                  <a:srgbClr val="333333"/>
                </a:solidFill>
                <a:latin typeface="Gotham Light" pitchFamily="50" charset="0"/>
                <a:cs typeface="Gotham Light" pitchFamily="50" charset="0"/>
              </a:rPr>
              <a:t>d</a:t>
            </a:r>
            <a:r>
              <a:rPr lang="es-CO" sz="1400" dirty="0" err="1" smtClean="0">
                <a:solidFill>
                  <a:srgbClr val="333333"/>
                </a:solidFill>
                <a:latin typeface="Gotham Light" pitchFamily="50" charset="0"/>
                <a:cs typeface="Gotham Light" pitchFamily="50" charset="0"/>
              </a:rPr>
              <a:t>otted</a:t>
            </a:r>
            <a:r>
              <a:rPr lang="es-CO" sz="1400" dirty="0" smtClean="0">
                <a:solidFill>
                  <a:srgbClr val="333333"/>
                </a:solidFill>
                <a:latin typeface="Gotham Light" pitchFamily="50" charset="0"/>
                <a:cs typeface="Gotham Light" pitchFamily="50" charset="0"/>
              </a:rPr>
              <a:t> , </a:t>
            </a:r>
            <a:r>
              <a:rPr lang="es-CO" sz="1400" dirty="0" err="1" smtClean="0">
                <a:latin typeface="Gotham Light" pitchFamily="50" charset="0"/>
                <a:cs typeface="Gotham Light" pitchFamily="50" charset="0"/>
              </a:rPr>
              <a:t>dashed</a:t>
            </a:r>
            <a:r>
              <a:rPr lang="es-CO" sz="1400" dirty="0" smtClean="0">
                <a:latin typeface="Gotham Light" pitchFamily="50" charset="0"/>
                <a:cs typeface="Gotham Light" pitchFamily="50" charset="0"/>
              </a:rPr>
              <a:t>, </a:t>
            </a:r>
            <a:r>
              <a:rPr lang="es-CO" sz="1400" dirty="0" err="1" smtClean="0">
                <a:latin typeface="Gotham Light" pitchFamily="50" charset="0"/>
                <a:cs typeface="Gotham Light" pitchFamily="50" charset="0"/>
              </a:rPr>
              <a:t>solid</a:t>
            </a:r>
            <a:r>
              <a:rPr lang="es-CO" sz="1400" dirty="0" smtClean="0">
                <a:latin typeface="Gotham Light" pitchFamily="50" charset="0"/>
                <a:cs typeface="Gotham Light" pitchFamily="50" charset="0"/>
              </a:rPr>
              <a:t>, </a:t>
            </a:r>
            <a:r>
              <a:rPr lang="es-CO" sz="1400" dirty="0" err="1" smtClean="0">
                <a:latin typeface="Gotham Light" pitchFamily="50" charset="0"/>
                <a:cs typeface="Gotham Light" pitchFamily="50" charset="0"/>
              </a:rPr>
              <a:t>double</a:t>
            </a:r>
            <a:r>
              <a:rPr lang="es-CO" sz="1400" dirty="0" smtClean="0">
                <a:latin typeface="Gotham Light" pitchFamily="50" charset="0"/>
                <a:cs typeface="Gotham Light" pitchFamily="50" charset="0"/>
              </a:rPr>
              <a:t>, </a:t>
            </a:r>
            <a:r>
              <a:rPr lang="es-CO" sz="1400" dirty="0" err="1" smtClean="0">
                <a:latin typeface="Gotham Light" pitchFamily="50" charset="0"/>
                <a:cs typeface="Gotham Light" pitchFamily="50" charset="0"/>
              </a:rPr>
              <a:t>groove</a:t>
            </a:r>
            <a:r>
              <a:rPr lang="es-CO" sz="1400" dirty="0" smtClean="0">
                <a:latin typeface="Gotham Light" pitchFamily="50" charset="0"/>
                <a:cs typeface="Gotham Light" pitchFamily="50" charset="0"/>
              </a:rPr>
              <a:t>, </a:t>
            </a:r>
            <a:r>
              <a:rPr lang="es-CO" sz="1400" dirty="0" err="1" smtClean="0">
                <a:latin typeface="Gotham Light" pitchFamily="50" charset="0"/>
                <a:cs typeface="Gotham Light" pitchFamily="50" charset="0"/>
              </a:rPr>
              <a:t>ridge</a:t>
            </a:r>
            <a:r>
              <a:rPr lang="es-CO" sz="1400" dirty="0" smtClean="0">
                <a:latin typeface="Gotham Light" pitchFamily="50" charset="0"/>
                <a:cs typeface="Gotham Light" pitchFamily="50" charset="0"/>
              </a:rPr>
              <a:t>, </a:t>
            </a:r>
            <a:r>
              <a:rPr lang="es-CO" sz="1400" dirty="0" err="1" smtClean="0">
                <a:latin typeface="Gotham Light" pitchFamily="50" charset="0"/>
                <a:cs typeface="Gotham Light" pitchFamily="50" charset="0"/>
              </a:rPr>
              <a:t>inset</a:t>
            </a:r>
            <a:r>
              <a:rPr lang="es-CO" sz="1400" dirty="0" smtClean="0">
                <a:latin typeface="Gotham Light" pitchFamily="50" charset="0"/>
                <a:cs typeface="Gotham Light" pitchFamily="50" charset="0"/>
              </a:rPr>
              <a:t>, </a:t>
            </a:r>
            <a:r>
              <a:rPr lang="es-CO" sz="1400" dirty="0" err="1">
                <a:latin typeface="Gotham Light" pitchFamily="50" charset="0"/>
                <a:cs typeface="Gotham Light" pitchFamily="50" charset="0"/>
              </a:rPr>
              <a:t>outset</a:t>
            </a:r>
            <a:endParaRPr lang="en-GB" sz="1400" dirty="0"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4150413" y="4388309"/>
            <a:ext cx="22356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dirty="0" err="1">
                <a:solidFill>
                  <a:srgbClr val="333333"/>
                </a:solidFill>
                <a:latin typeface="Verdana" panose="020B0604030504040204" pitchFamily="34" charset="0"/>
              </a:rPr>
              <a:t>shorthand</a:t>
            </a:r>
            <a:r>
              <a:rPr lang="es-CO" sz="16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s-CO" sz="1600" dirty="0" err="1">
                <a:solidFill>
                  <a:srgbClr val="333333"/>
                </a:solidFill>
                <a:latin typeface="Verdana" panose="020B0604030504040204" pitchFamily="34" charset="0"/>
              </a:rPr>
              <a:t>property</a:t>
            </a:r>
            <a:r>
              <a:rPr lang="es-CO" sz="1600" dirty="0">
                <a:solidFill>
                  <a:srgbClr val="333333"/>
                </a:solidFill>
                <a:latin typeface="Verdana" panose="020B0604030504040204" pitchFamily="34" charset="0"/>
              </a:rPr>
              <a:t>.</a:t>
            </a:r>
            <a:endParaRPr lang="en-GB" sz="1600" dirty="0"/>
          </a:p>
        </p:txBody>
      </p:sp>
      <p:sp>
        <p:nvSpPr>
          <p:cNvPr id="26" name="Cerrar llave 25"/>
          <p:cNvSpPr/>
          <p:nvPr/>
        </p:nvSpPr>
        <p:spPr>
          <a:xfrm>
            <a:off x="3657598" y="4044462"/>
            <a:ext cx="457202" cy="2532184"/>
          </a:xfrm>
          <a:prstGeom prst="rightBrace">
            <a:avLst>
              <a:gd name="adj1" fmla="val 62179"/>
              <a:gd name="adj2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ángulo 26"/>
          <p:cNvSpPr/>
          <p:nvPr/>
        </p:nvSpPr>
        <p:spPr>
          <a:xfrm>
            <a:off x="4232031" y="4996125"/>
            <a:ext cx="2508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>
                <a:solidFill>
                  <a:srgbClr val="A52A2A"/>
                </a:solidFill>
                <a:latin typeface="Consolas" panose="020B0609020204030204" pitchFamily="49" charset="0"/>
              </a:rPr>
              <a:t>p </a:t>
            </a: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sz="1200" dirty="0"/>
              <a:t/>
            </a:r>
            <a:br>
              <a:rPr lang="es-CO" sz="1200" dirty="0"/>
            </a:b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s-CO" sz="12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200" dirty="0">
                <a:solidFill>
                  <a:srgbClr val="0000CD"/>
                </a:solidFill>
                <a:latin typeface="Consolas" panose="020B0609020204030204" pitchFamily="49" charset="0"/>
              </a:rPr>
              <a:t> 5px </a:t>
            </a:r>
            <a:r>
              <a:rPr lang="es-CO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solid</a:t>
            </a:r>
            <a:r>
              <a:rPr lang="es-CO" sz="1200" dirty="0">
                <a:solidFill>
                  <a:srgbClr val="0000CD"/>
                </a:solidFill>
                <a:latin typeface="Consolas" panose="020B0609020204030204" pitchFamily="49" charset="0"/>
              </a:rPr>
              <a:t> red;</a:t>
            </a:r>
            <a:r>
              <a:rPr lang="es-CO" sz="1200" dirty="0"/>
              <a:t/>
            </a:r>
            <a:br>
              <a:rPr lang="es-CO" sz="1200" dirty="0"/>
            </a:b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2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7291756" y="931932"/>
            <a:ext cx="159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Gotham Light" pitchFamily="50" charset="0"/>
                <a:cs typeface="Gotham Light" pitchFamily="50" charset="0"/>
              </a:rPr>
              <a:t>Outline</a:t>
            </a:r>
            <a:endParaRPr lang="en-GB" sz="2400" b="1" i="1" dirty="0"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7211173" y="1610111"/>
            <a:ext cx="9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u="sng" dirty="0" err="1">
                <a:solidFill>
                  <a:srgbClr val="333333"/>
                </a:solidFill>
                <a:latin typeface="Verdana" panose="020B0604030504040204" pitchFamily="34" charset="0"/>
                <a:hlinkClick r:id="rId4"/>
              </a:rPr>
              <a:t>outline</a:t>
            </a:r>
            <a:endParaRPr lang="en-GB" dirty="0"/>
          </a:p>
        </p:txBody>
      </p:sp>
      <p:sp>
        <p:nvSpPr>
          <p:cNvPr id="30" name="Rectángulo 29"/>
          <p:cNvSpPr/>
          <p:nvPr/>
        </p:nvSpPr>
        <p:spPr>
          <a:xfrm>
            <a:off x="7203831" y="2099718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u="sng" dirty="0" err="1">
                <a:solidFill>
                  <a:srgbClr val="333333"/>
                </a:solidFill>
                <a:latin typeface="Verdana" panose="020B0604030504040204" pitchFamily="34" charset="0"/>
                <a:hlinkClick r:id="rId5"/>
              </a:rPr>
              <a:t>outline</a:t>
            </a:r>
            <a:r>
              <a:rPr lang="es-CO" u="sng" dirty="0">
                <a:solidFill>
                  <a:srgbClr val="333333"/>
                </a:solidFill>
                <a:latin typeface="Verdana" panose="020B0604030504040204" pitchFamily="34" charset="0"/>
                <a:hlinkClick r:id="rId5"/>
              </a:rPr>
              <a:t>-color</a:t>
            </a:r>
            <a:endParaRPr lang="en-GB" dirty="0"/>
          </a:p>
        </p:txBody>
      </p:sp>
      <p:sp>
        <p:nvSpPr>
          <p:cNvPr id="31" name="Rectángulo 30"/>
          <p:cNvSpPr/>
          <p:nvPr/>
        </p:nvSpPr>
        <p:spPr>
          <a:xfrm>
            <a:off x="7155852" y="2664489"/>
            <a:ext cx="1626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u="sng" dirty="0" err="1">
                <a:solidFill>
                  <a:srgbClr val="333333"/>
                </a:solidFill>
                <a:latin typeface="Verdana" panose="020B0604030504040204" pitchFamily="34" charset="0"/>
                <a:hlinkClick r:id="rId6"/>
              </a:rPr>
              <a:t>outline-style</a:t>
            </a:r>
            <a:endParaRPr lang="en-GB" dirty="0"/>
          </a:p>
        </p:txBody>
      </p:sp>
      <p:sp>
        <p:nvSpPr>
          <p:cNvPr id="32" name="Rectángulo 31"/>
          <p:cNvSpPr/>
          <p:nvPr/>
        </p:nvSpPr>
        <p:spPr>
          <a:xfrm>
            <a:off x="7211173" y="3216143"/>
            <a:ext cx="1710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u="sng" dirty="0" err="1">
                <a:solidFill>
                  <a:srgbClr val="333333"/>
                </a:solidFill>
                <a:latin typeface="Verdana" panose="020B0604030504040204" pitchFamily="34" charset="0"/>
                <a:hlinkClick r:id="rId7"/>
              </a:rPr>
              <a:t>outline-width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157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>
          <a:xfrm>
            <a:off x="6963504" y="1573181"/>
            <a:ext cx="0" cy="43805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http://3.bp.blogspot.com/-mLHQ73NubPg/U7hlEVVToOI/AAAAAAAABUM/AaR9sFczHak/s1600/CSS3-logo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6" t="7465" r="22781" b="6937"/>
          <a:stretch/>
        </p:blipFill>
        <p:spPr bwMode="auto">
          <a:xfrm>
            <a:off x="11351846" y="118853"/>
            <a:ext cx="590977" cy="79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8" descr="http://4.bp.blogspot.com/-v9sfR-Tmcww/UuppSBoOlTI/AAAAAAAAABo/3Vtrw2iQlbM/s1600/w3schools.com_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95" y="5772199"/>
            <a:ext cx="1447735" cy="108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422031" y="272705"/>
            <a:ext cx="3153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Gotham Light" pitchFamily="50" charset="0"/>
                <a:cs typeface="Gotham Light" pitchFamily="50" charset="0"/>
              </a:rPr>
              <a:t>Block box model</a:t>
            </a:r>
            <a:endParaRPr lang="en-GB" sz="2400" b="1" dirty="0"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20617" y="931932"/>
            <a:ext cx="159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Gotham Light" pitchFamily="50" charset="0"/>
                <a:cs typeface="Gotham Light" pitchFamily="50" charset="0"/>
              </a:rPr>
              <a:t>Margin</a:t>
            </a:r>
            <a:endParaRPr lang="en-GB" sz="2400" b="1" i="1" dirty="0"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7291756" y="931932"/>
            <a:ext cx="159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Gotham Light" pitchFamily="50" charset="0"/>
                <a:cs typeface="Gotham Light" pitchFamily="50" charset="0"/>
              </a:rPr>
              <a:t>Padding</a:t>
            </a:r>
            <a:endParaRPr lang="en-GB" sz="2400" b="1" i="1" dirty="0"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67504" y="1718493"/>
            <a:ext cx="30480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p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margin-top: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 100px;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margin-bottom: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 100px;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margin-right: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 150px;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margin-left: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 50px;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085" y="1710967"/>
            <a:ext cx="752475" cy="1809750"/>
          </a:xfrm>
          <a:prstGeom prst="rect">
            <a:avLst/>
          </a:prstGeom>
        </p:spPr>
      </p:pic>
      <p:cxnSp>
        <p:nvCxnSpPr>
          <p:cNvPr id="5" name="Conector recto de flecha 4"/>
          <p:cNvCxnSpPr>
            <a:endCxn id="3" idx="1"/>
          </p:cNvCxnSpPr>
          <p:nvPr/>
        </p:nvCxnSpPr>
        <p:spPr>
          <a:xfrm>
            <a:off x="4161692" y="2450123"/>
            <a:ext cx="655393" cy="165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269631" y="3358792"/>
            <a:ext cx="339969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O" sz="1050" b="1" dirty="0" err="1">
                <a:solidFill>
                  <a:srgbClr val="333333"/>
                </a:solidFill>
                <a:latin typeface="Verdana" panose="020B0604030504040204" pitchFamily="34" charset="0"/>
              </a:rPr>
              <a:t>margin</a:t>
            </a:r>
            <a:r>
              <a:rPr lang="es-CO" sz="1050" b="1" dirty="0">
                <a:solidFill>
                  <a:srgbClr val="333333"/>
                </a:solidFill>
                <a:latin typeface="Verdana" panose="020B0604030504040204" pitchFamily="34" charset="0"/>
              </a:rPr>
              <a:t>: 25px 50px 75px 100px;</a:t>
            </a:r>
            <a:endParaRPr lang="es-CO" sz="105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sz="1050" dirty="0">
                <a:solidFill>
                  <a:srgbClr val="333333"/>
                </a:solidFill>
                <a:latin typeface="Verdana" panose="020B0604030504040204" pitchFamily="34" charset="0"/>
              </a:rPr>
              <a:t>top </a:t>
            </a:r>
            <a:r>
              <a:rPr lang="es-CO" sz="1050" dirty="0" err="1">
                <a:solidFill>
                  <a:srgbClr val="333333"/>
                </a:solidFill>
                <a:latin typeface="Verdana" panose="020B0604030504040204" pitchFamily="34" charset="0"/>
              </a:rPr>
              <a:t>margin</a:t>
            </a:r>
            <a:r>
              <a:rPr lang="es-CO" sz="105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s-CO" sz="1050" dirty="0" err="1">
                <a:solidFill>
                  <a:srgbClr val="333333"/>
                </a:solidFill>
                <a:latin typeface="Verdana" panose="020B0604030504040204" pitchFamily="34" charset="0"/>
              </a:rPr>
              <a:t>is</a:t>
            </a:r>
            <a:r>
              <a:rPr lang="es-CO" sz="1050" dirty="0">
                <a:solidFill>
                  <a:srgbClr val="333333"/>
                </a:solidFill>
                <a:latin typeface="Verdana" panose="020B0604030504040204" pitchFamily="34" charset="0"/>
              </a:rPr>
              <a:t> 25px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sz="1050" dirty="0" err="1">
                <a:solidFill>
                  <a:srgbClr val="333333"/>
                </a:solidFill>
                <a:latin typeface="Verdana" panose="020B0604030504040204" pitchFamily="34" charset="0"/>
              </a:rPr>
              <a:t>right</a:t>
            </a:r>
            <a:r>
              <a:rPr lang="es-CO" sz="105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s-CO" sz="1050" dirty="0" err="1">
                <a:solidFill>
                  <a:srgbClr val="333333"/>
                </a:solidFill>
                <a:latin typeface="Verdana" panose="020B0604030504040204" pitchFamily="34" charset="0"/>
              </a:rPr>
              <a:t>margin</a:t>
            </a:r>
            <a:r>
              <a:rPr lang="es-CO" sz="105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s-CO" sz="1050" dirty="0" err="1">
                <a:solidFill>
                  <a:srgbClr val="333333"/>
                </a:solidFill>
                <a:latin typeface="Verdana" panose="020B0604030504040204" pitchFamily="34" charset="0"/>
              </a:rPr>
              <a:t>is</a:t>
            </a:r>
            <a:r>
              <a:rPr lang="es-CO" sz="1050" dirty="0">
                <a:solidFill>
                  <a:srgbClr val="333333"/>
                </a:solidFill>
                <a:latin typeface="Verdana" panose="020B0604030504040204" pitchFamily="34" charset="0"/>
              </a:rPr>
              <a:t> 50px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sz="1050" dirty="0" err="1">
                <a:solidFill>
                  <a:srgbClr val="333333"/>
                </a:solidFill>
                <a:latin typeface="Verdana" panose="020B0604030504040204" pitchFamily="34" charset="0"/>
              </a:rPr>
              <a:t>bottom</a:t>
            </a:r>
            <a:r>
              <a:rPr lang="es-CO" sz="105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s-CO" sz="1050" dirty="0" err="1">
                <a:solidFill>
                  <a:srgbClr val="333333"/>
                </a:solidFill>
                <a:latin typeface="Verdana" panose="020B0604030504040204" pitchFamily="34" charset="0"/>
              </a:rPr>
              <a:t>margin</a:t>
            </a:r>
            <a:r>
              <a:rPr lang="es-CO" sz="105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s-CO" sz="1050" dirty="0" err="1">
                <a:solidFill>
                  <a:srgbClr val="333333"/>
                </a:solidFill>
                <a:latin typeface="Verdana" panose="020B0604030504040204" pitchFamily="34" charset="0"/>
              </a:rPr>
              <a:t>is</a:t>
            </a:r>
            <a:r>
              <a:rPr lang="es-CO" sz="1050" dirty="0">
                <a:solidFill>
                  <a:srgbClr val="333333"/>
                </a:solidFill>
                <a:latin typeface="Verdana" panose="020B0604030504040204" pitchFamily="34" charset="0"/>
              </a:rPr>
              <a:t> 75px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sz="1050" dirty="0" err="1">
                <a:solidFill>
                  <a:srgbClr val="333333"/>
                </a:solidFill>
                <a:latin typeface="Verdana" panose="020B0604030504040204" pitchFamily="34" charset="0"/>
              </a:rPr>
              <a:t>left</a:t>
            </a:r>
            <a:r>
              <a:rPr lang="es-CO" sz="105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s-CO" sz="1050" dirty="0" err="1">
                <a:solidFill>
                  <a:srgbClr val="333333"/>
                </a:solidFill>
                <a:latin typeface="Verdana" panose="020B0604030504040204" pitchFamily="34" charset="0"/>
              </a:rPr>
              <a:t>margin</a:t>
            </a:r>
            <a:r>
              <a:rPr lang="es-CO" sz="105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s-CO" sz="1050" dirty="0" err="1">
                <a:solidFill>
                  <a:srgbClr val="333333"/>
                </a:solidFill>
                <a:latin typeface="Verdana" panose="020B0604030504040204" pitchFamily="34" charset="0"/>
              </a:rPr>
              <a:t>is</a:t>
            </a:r>
            <a:r>
              <a:rPr lang="es-CO" sz="1050" dirty="0">
                <a:solidFill>
                  <a:srgbClr val="333333"/>
                </a:solidFill>
                <a:latin typeface="Verdana" panose="020B0604030504040204" pitchFamily="34" charset="0"/>
              </a:rPr>
              <a:t> 100px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sz="1050" dirty="0">
                <a:solidFill>
                  <a:srgbClr val="333333"/>
                </a:solidFill>
                <a:latin typeface="Verdana" panose="020B0604030504040204" pitchFamily="34" charset="0"/>
              </a:rPr>
              <a:t/>
            </a:r>
            <a:br>
              <a:rPr lang="es-CO" sz="1050" dirty="0">
                <a:solidFill>
                  <a:srgbClr val="333333"/>
                </a:solidFill>
                <a:latin typeface="Verdana" panose="020B0604030504040204" pitchFamily="34" charset="0"/>
              </a:rPr>
            </a:br>
            <a:endParaRPr lang="es-CO" sz="105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O" sz="1050" b="1" dirty="0" err="1">
                <a:solidFill>
                  <a:srgbClr val="333333"/>
                </a:solidFill>
                <a:latin typeface="Verdana" panose="020B0604030504040204" pitchFamily="34" charset="0"/>
              </a:rPr>
              <a:t>margin</a:t>
            </a:r>
            <a:r>
              <a:rPr lang="es-CO" sz="1050" b="1" dirty="0">
                <a:solidFill>
                  <a:srgbClr val="333333"/>
                </a:solidFill>
                <a:latin typeface="Verdana" panose="020B0604030504040204" pitchFamily="34" charset="0"/>
              </a:rPr>
              <a:t>: 25px 50px 75px;</a:t>
            </a:r>
            <a:endParaRPr lang="es-CO" sz="105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sz="1050" dirty="0">
                <a:solidFill>
                  <a:srgbClr val="333333"/>
                </a:solidFill>
                <a:latin typeface="Verdana" panose="020B0604030504040204" pitchFamily="34" charset="0"/>
              </a:rPr>
              <a:t>top </a:t>
            </a:r>
            <a:r>
              <a:rPr lang="es-CO" sz="1050" dirty="0" err="1">
                <a:solidFill>
                  <a:srgbClr val="333333"/>
                </a:solidFill>
                <a:latin typeface="Verdana" panose="020B0604030504040204" pitchFamily="34" charset="0"/>
              </a:rPr>
              <a:t>margin</a:t>
            </a:r>
            <a:r>
              <a:rPr lang="es-CO" sz="105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s-CO" sz="1050" dirty="0" err="1">
                <a:solidFill>
                  <a:srgbClr val="333333"/>
                </a:solidFill>
                <a:latin typeface="Verdana" panose="020B0604030504040204" pitchFamily="34" charset="0"/>
              </a:rPr>
              <a:t>is</a:t>
            </a:r>
            <a:r>
              <a:rPr lang="es-CO" sz="1050" dirty="0">
                <a:solidFill>
                  <a:srgbClr val="333333"/>
                </a:solidFill>
                <a:latin typeface="Verdana" panose="020B0604030504040204" pitchFamily="34" charset="0"/>
              </a:rPr>
              <a:t> 25px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sz="1050" dirty="0" err="1">
                <a:solidFill>
                  <a:srgbClr val="333333"/>
                </a:solidFill>
                <a:latin typeface="Verdana" panose="020B0604030504040204" pitchFamily="34" charset="0"/>
              </a:rPr>
              <a:t>right</a:t>
            </a:r>
            <a:r>
              <a:rPr lang="es-CO" sz="1050" dirty="0">
                <a:solidFill>
                  <a:srgbClr val="333333"/>
                </a:solidFill>
                <a:latin typeface="Verdana" panose="020B0604030504040204" pitchFamily="34" charset="0"/>
              </a:rPr>
              <a:t> and </a:t>
            </a:r>
            <a:r>
              <a:rPr lang="es-CO" sz="1050" dirty="0" err="1">
                <a:solidFill>
                  <a:srgbClr val="333333"/>
                </a:solidFill>
                <a:latin typeface="Verdana" panose="020B0604030504040204" pitchFamily="34" charset="0"/>
              </a:rPr>
              <a:t>left</a:t>
            </a:r>
            <a:r>
              <a:rPr lang="es-CO" sz="105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s-CO" sz="1050" dirty="0" err="1">
                <a:solidFill>
                  <a:srgbClr val="333333"/>
                </a:solidFill>
                <a:latin typeface="Verdana" panose="020B0604030504040204" pitchFamily="34" charset="0"/>
              </a:rPr>
              <a:t>margins</a:t>
            </a:r>
            <a:r>
              <a:rPr lang="es-CO" sz="1050" dirty="0">
                <a:solidFill>
                  <a:srgbClr val="333333"/>
                </a:solidFill>
                <a:latin typeface="Verdana" panose="020B0604030504040204" pitchFamily="34" charset="0"/>
              </a:rPr>
              <a:t> are 50px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sz="1050" dirty="0" err="1">
                <a:solidFill>
                  <a:srgbClr val="333333"/>
                </a:solidFill>
                <a:latin typeface="Verdana" panose="020B0604030504040204" pitchFamily="34" charset="0"/>
              </a:rPr>
              <a:t>bottom</a:t>
            </a:r>
            <a:r>
              <a:rPr lang="es-CO" sz="105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s-CO" sz="1050" dirty="0" err="1">
                <a:solidFill>
                  <a:srgbClr val="333333"/>
                </a:solidFill>
                <a:latin typeface="Verdana" panose="020B0604030504040204" pitchFamily="34" charset="0"/>
              </a:rPr>
              <a:t>margin</a:t>
            </a:r>
            <a:r>
              <a:rPr lang="es-CO" sz="105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s-CO" sz="1050" dirty="0" err="1">
                <a:solidFill>
                  <a:srgbClr val="333333"/>
                </a:solidFill>
                <a:latin typeface="Verdana" panose="020B0604030504040204" pitchFamily="34" charset="0"/>
              </a:rPr>
              <a:t>is</a:t>
            </a:r>
            <a:r>
              <a:rPr lang="es-CO" sz="1050" dirty="0">
                <a:solidFill>
                  <a:srgbClr val="333333"/>
                </a:solidFill>
                <a:latin typeface="Verdana" panose="020B0604030504040204" pitchFamily="34" charset="0"/>
              </a:rPr>
              <a:t> 75px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sz="1050" dirty="0">
                <a:solidFill>
                  <a:srgbClr val="333333"/>
                </a:solidFill>
                <a:latin typeface="Verdana" panose="020B0604030504040204" pitchFamily="34" charset="0"/>
              </a:rPr>
              <a:t/>
            </a:r>
            <a:br>
              <a:rPr lang="es-CO" sz="1050" dirty="0">
                <a:solidFill>
                  <a:srgbClr val="333333"/>
                </a:solidFill>
                <a:latin typeface="Verdana" panose="020B0604030504040204" pitchFamily="34" charset="0"/>
              </a:rPr>
            </a:br>
            <a:endParaRPr lang="es-CO" sz="105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O" sz="1050" b="1" dirty="0" err="1">
                <a:solidFill>
                  <a:srgbClr val="333333"/>
                </a:solidFill>
                <a:latin typeface="Verdana" panose="020B0604030504040204" pitchFamily="34" charset="0"/>
              </a:rPr>
              <a:t>margin</a:t>
            </a:r>
            <a:r>
              <a:rPr lang="es-CO" sz="1050" b="1" dirty="0">
                <a:solidFill>
                  <a:srgbClr val="333333"/>
                </a:solidFill>
                <a:latin typeface="Verdana" panose="020B0604030504040204" pitchFamily="34" charset="0"/>
              </a:rPr>
              <a:t>: 25px 50px;</a:t>
            </a:r>
            <a:endParaRPr lang="es-CO" sz="105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sz="1050" dirty="0">
                <a:solidFill>
                  <a:srgbClr val="333333"/>
                </a:solidFill>
                <a:latin typeface="Verdana" panose="020B0604030504040204" pitchFamily="34" charset="0"/>
              </a:rPr>
              <a:t>top and </a:t>
            </a:r>
            <a:r>
              <a:rPr lang="es-CO" sz="1050" dirty="0" err="1">
                <a:solidFill>
                  <a:srgbClr val="333333"/>
                </a:solidFill>
                <a:latin typeface="Verdana" panose="020B0604030504040204" pitchFamily="34" charset="0"/>
              </a:rPr>
              <a:t>bottom</a:t>
            </a:r>
            <a:r>
              <a:rPr lang="es-CO" sz="105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s-CO" sz="1050" dirty="0" err="1">
                <a:solidFill>
                  <a:srgbClr val="333333"/>
                </a:solidFill>
                <a:latin typeface="Verdana" panose="020B0604030504040204" pitchFamily="34" charset="0"/>
              </a:rPr>
              <a:t>margins</a:t>
            </a:r>
            <a:r>
              <a:rPr lang="es-CO" sz="1050" dirty="0">
                <a:solidFill>
                  <a:srgbClr val="333333"/>
                </a:solidFill>
                <a:latin typeface="Verdana" panose="020B0604030504040204" pitchFamily="34" charset="0"/>
              </a:rPr>
              <a:t> are 25px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sz="1050" dirty="0" err="1">
                <a:solidFill>
                  <a:srgbClr val="333333"/>
                </a:solidFill>
                <a:latin typeface="Verdana" panose="020B0604030504040204" pitchFamily="34" charset="0"/>
              </a:rPr>
              <a:t>right</a:t>
            </a:r>
            <a:r>
              <a:rPr lang="es-CO" sz="1050" dirty="0">
                <a:solidFill>
                  <a:srgbClr val="333333"/>
                </a:solidFill>
                <a:latin typeface="Verdana" panose="020B0604030504040204" pitchFamily="34" charset="0"/>
              </a:rPr>
              <a:t> and </a:t>
            </a:r>
            <a:r>
              <a:rPr lang="es-CO" sz="1050" dirty="0" err="1">
                <a:solidFill>
                  <a:srgbClr val="333333"/>
                </a:solidFill>
                <a:latin typeface="Verdana" panose="020B0604030504040204" pitchFamily="34" charset="0"/>
              </a:rPr>
              <a:t>left</a:t>
            </a:r>
            <a:r>
              <a:rPr lang="es-CO" sz="105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s-CO" sz="1050" dirty="0" err="1">
                <a:solidFill>
                  <a:srgbClr val="333333"/>
                </a:solidFill>
                <a:latin typeface="Verdana" panose="020B0604030504040204" pitchFamily="34" charset="0"/>
              </a:rPr>
              <a:t>margins</a:t>
            </a:r>
            <a:r>
              <a:rPr lang="es-CO" sz="1050" dirty="0">
                <a:solidFill>
                  <a:srgbClr val="333333"/>
                </a:solidFill>
                <a:latin typeface="Verdana" panose="020B0604030504040204" pitchFamily="34" charset="0"/>
              </a:rPr>
              <a:t> are 50px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sz="1050" dirty="0">
                <a:solidFill>
                  <a:srgbClr val="333333"/>
                </a:solidFill>
                <a:latin typeface="Verdana" panose="020B0604030504040204" pitchFamily="34" charset="0"/>
              </a:rPr>
              <a:t/>
            </a:r>
            <a:br>
              <a:rPr lang="es-CO" sz="1050" dirty="0">
                <a:solidFill>
                  <a:srgbClr val="333333"/>
                </a:solidFill>
                <a:latin typeface="Verdana" panose="020B0604030504040204" pitchFamily="34" charset="0"/>
              </a:rPr>
            </a:br>
            <a:endParaRPr lang="es-CO" sz="105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O" sz="1050" b="1" dirty="0" err="1">
                <a:solidFill>
                  <a:srgbClr val="333333"/>
                </a:solidFill>
                <a:latin typeface="Verdana" panose="020B0604030504040204" pitchFamily="34" charset="0"/>
              </a:rPr>
              <a:t>margin</a:t>
            </a:r>
            <a:r>
              <a:rPr lang="es-CO" sz="1050" b="1" dirty="0">
                <a:solidFill>
                  <a:srgbClr val="333333"/>
                </a:solidFill>
                <a:latin typeface="Verdana" panose="020B0604030504040204" pitchFamily="34" charset="0"/>
              </a:rPr>
              <a:t>: 25px;</a:t>
            </a:r>
            <a:endParaRPr lang="es-CO" sz="105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sz="1050" dirty="0" err="1">
                <a:solidFill>
                  <a:srgbClr val="333333"/>
                </a:solidFill>
                <a:latin typeface="Verdana" panose="020B0604030504040204" pitchFamily="34" charset="0"/>
              </a:rPr>
              <a:t>all</a:t>
            </a:r>
            <a:r>
              <a:rPr lang="es-CO" sz="105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s-CO" sz="1050" dirty="0" err="1">
                <a:solidFill>
                  <a:srgbClr val="333333"/>
                </a:solidFill>
                <a:latin typeface="Verdana" panose="020B0604030504040204" pitchFamily="34" charset="0"/>
              </a:rPr>
              <a:t>four</a:t>
            </a:r>
            <a:r>
              <a:rPr lang="es-CO" sz="105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s-CO" sz="1050" dirty="0" err="1">
                <a:solidFill>
                  <a:srgbClr val="333333"/>
                </a:solidFill>
                <a:latin typeface="Verdana" panose="020B0604030504040204" pitchFamily="34" charset="0"/>
              </a:rPr>
              <a:t>margins</a:t>
            </a:r>
            <a:r>
              <a:rPr lang="es-CO" sz="1050" dirty="0">
                <a:solidFill>
                  <a:srgbClr val="333333"/>
                </a:solidFill>
                <a:latin typeface="Verdana" panose="020B0604030504040204" pitchFamily="34" charset="0"/>
              </a:rPr>
              <a:t> are 25px</a:t>
            </a:r>
            <a:endParaRPr lang="es-CO" sz="1050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3575538" y="3798208"/>
            <a:ext cx="32121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>
                <a:solidFill>
                  <a:srgbClr val="A52A2A"/>
                </a:solidFill>
                <a:latin typeface="Consolas" panose="020B0609020204030204" pitchFamily="49" charset="0"/>
              </a:rPr>
              <a:t>p </a:t>
            </a:r>
            <a:r>
              <a:rPr lang="es-CO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sz="1600" dirty="0"/>
              <a:t/>
            </a:r>
            <a:br>
              <a:rPr lang="es-CO" sz="1600" dirty="0"/>
            </a:br>
            <a:r>
              <a:rPr lang="es-CO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s-CO" sz="16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600" dirty="0">
                <a:solidFill>
                  <a:srgbClr val="0000CD"/>
                </a:solidFill>
                <a:latin typeface="Consolas" panose="020B0609020204030204" pitchFamily="49" charset="0"/>
              </a:rPr>
              <a:t> 100px 50px;</a:t>
            </a:r>
            <a:r>
              <a:rPr lang="es-CO" sz="1600" dirty="0"/>
              <a:t/>
            </a:r>
            <a:br>
              <a:rPr lang="es-CO" sz="1600" dirty="0"/>
            </a:br>
            <a:r>
              <a:rPr lang="es-CO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600" dirty="0"/>
          </a:p>
        </p:txBody>
      </p:sp>
      <p:sp>
        <p:nvSpPr>
          <p:cNvPr id="19" name="Rectángulo 18"/>
          <p:cNvSpPr/>
          <p:nvPr/>
        </p:nvSpPr>
        <p:spPr>
          <a:xfrm>
            <a:off x="7291756" y="1766391"/>
            <a:ext cx="35073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padding-top: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25px;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padding-right: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50px;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padding-bottom: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25px;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padding-left: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50px;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23" name="Rectángulo 22"/>
          <p:cNvSpPr/>
          <p:nvPr/>
        </p:nvSpPr>
        <p:spPr>
          <a:xfrm>
            <a:off x="7442358" y="4446843"/>
            <a:ext cx="34982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A52A2A"/>
                </a:solidFill>
                <a:latin typeface="Consolas" panose="020B0609020204030204" pitchFamily="49" charset="0"/>
              </a:rPr>
              <a:t>p 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 25px 50px;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cxnSp>
        <p:nvCxnSpPr>
          <p:cNvPr id="33" name="Conector recto de flecha 32"/>
          <p:cNvCxnSpPr/>
          <p:nvPr/>
        </p:nvCxnSpPr>
        <p:spPr>
          <a:xfrm flipH="1">
            <a:off x="4021015" y="5068621"/>
            <a:ext cx="3421343" cy="293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7901937" y="3662678"/>
            <a:ext cx="257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Short version works the same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984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>
          <a:xfrm>
            <a:off x="6963504" y="1573181"/>
            <a:ext cx="0" cy="43805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http://3.bp.blogspot.com/-mLHQ73NubPg/U7hlEVVToOI/AAAAAAAABUM/AaR9sFczHak/s1600/CSS3-logo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6" t="7465" r="22781" b="6937"/>
          <a:stretch/>
        </p:blipFill>
        <p:spPr bwMode="auto">
          <a:xfrm>
            <a:off x="11351846" y="118853"/>
            <a:ext cx="590977" cy="79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8" descr="http://4.bp.blogspot.com/-v9sfR-Tmcww/UuppSBoOlTI/AAAAAAAAABo/3Vtrw2iQlbM/s1600/w3schools.com_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95" y="5772199"/>
            <a:ext cx="1447735" cy="108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422031" y="272705"/>
            <a:ext cx="3153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Gotham Light" pitchFamily="50" charset="0"/>
                <a:cs typeface="Gotham Light" pitchFamily="50" charset="0"/>
              </a:rPr>
              <a:t>Block box model</a:t>
            </a:r>
            <a:endParaRPr lang="en-GB" sz="2400" b="1" dirty="0"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20617" y="931932"/>
            <a:ext cx="159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Gotham Light" pitchFamily="50" charset="0"/>
                <a:cs typeface="Gotham Light" pitchFamily="50" charset="0"/>
              </a:rPr>
              <a:t>Dimensions</a:t>
            </a:r>
            <a:endParaRPr lang="en-GB" sz="2400" b="1" i="1" dirty="0"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7124425" y="1111854"/>
            <a:ext cx="282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Gotham Light" pitchFamily="50" charset="0"/>
                <a:cs typeface="Gotham Light" pitchFamily="50" charset="0"/>
              </a:rPr>
              <a:t>Visibility and display</a:t>
            </a:r>
            <a:endParaRPr lang="en-GB" sz="2400" b="1" i="1" dirty="0"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91662" y="1198045"/>
            <a:ext cx="4829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u="sng" dirty="0" err="1" smtClean="0">
                <a:hlinkClick r:id="rId4"/>
              </a:rPr>
              <a:t>Height</a:t>
            </a:r>
            <a:endParaRPr lang="es-CO" u="sng" dirty="0" smtClean="0"/>
          </a:p>
          <a:p>
            <a:r>
              <a:rPr lang="es-CO" u="sng" dirty="0" err="1" smtClean="0">
                <a:hlinkClick r:id="rId5"/>
              </a:rPr>
              <a:t>max-height</a:t>
            </a:r>
            <a:endParaRPr lang="es-CO" u="sng" dirty="0" smtClean="0"/>
          </a:p>
          <a:p>
            <a:r>
              <a:rPr lang="es-CO" u="sng" dirty="0" err="1">
                <a:hlinkClick r:id="rId6"/>
              </a:rPr>
              <a:t>width</a:t>
            </a:r>
            <a:endParaRPr lang="en-GB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9300" y="1198045"/>
            <a:ext cx="752475" cy="1809750"/>
          </a:xfrm>
          <a:prstGeom prst="rect">
            <a:avLst/>
          </a:prstGeom>
        </p:spPr>
      </p:pic>
      <p:cxnSp>
        <p:nvCxnSpPr>
          <p:cNvPr id="20" name="Conector recto de flecha 19"/>
          <p:cNvCxnSpPr>
            <a:endCxn id="18" idx="1"/>
          </p:cNvCxnSpPr>
          <p:nvPr/>
        </p:nvCxnSpPr>
        <p:spPr>
          <a:xfrm>
            <a:off x="2543907" y="1937201"/>
            <a:ext cx="655393" cy="165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7203815" y="1933531"/>
            <a:ext cx="34964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A52A2A"/>
                </a:solidFill>
                <a:latin typeface="Consolas" panose="020B0609020204030204" pitchFamily="49" charset="0"/>
              </a:rPr>
              <a:t>h1.hidden 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visibility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hidden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3" name="Rectángulo 2"/>
          <p:cNvSpPr/>
          <p:nvPr/>
        </p:nvSpPr>
        <p:spPr>
          <a:xfrm>
            <a:off x="7291756" y="3212129"/>
            <a:ext cx="26834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A52A2A"/>
                </a:solidFill>
                <a:latin typeface="Consolas" panose="020B0609020204030204" pitchFamily="49" charset="0"/>
              </a:rPr>
              <a:t>h1.hidden 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none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9949685" y="1673039"/>
            <a:ext cx="261115" cy="246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0328031" y="1031631"/>
            <a:ext cx="1319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Still affects the layout</a:t>
            </a:r>
            <a:endParaRPr lang="en-GB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0328031" y="3350628"/>
            <a:ext cx="1319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Does nor affects the layout</a:t>
            </a:r>
            <a:endParaRPr lang="en-GB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9688571" y="3382931"/>
            <a:ext cx="522229" cy="290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7291756" y="456141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>
                <a:solidFill>
                  <a:srgbClr val="A52A2A"/>
                </a:solidFill>
                <a:latin typeface="Consolas" panose="020B0609020204030204" pitchFamily="49" charset="0"/>
              </a:rPr>
              <a:t>li 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inline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21" name="Rectángulo 20"/>
          <p:cNvSpPr/>
          <p:nvPr/>
        </p:nvSpPr>
        <p:spPr>
          <a:xfrm>
            <a:off x="7203815" y="574346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es-CO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 block;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23" name="CuadroTexto 22"/>
          <p:cNvSpPr txBox="1"/>
          <p:nvPr/>
        </p:nvSpPr>
        <p:spPr>
          <a:xfrm>
            <a:off x="10374923" y="4971630"/>
            <a:ext cx="1778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Change an inline element to a line element used for </a:t>
            </a:r>
            <a:r>
              <a:rPr lang="en-GB" dirty="0" err="1" smtClean="0"/>
              <a:t>navbars</a:t>
            </a:r>
            <a:r>
              <a:rPr lang="en-GB" dirty="0" smtClean="0"/>
              <a:t> for example</a:t>
            </a:r>
            <a:endParaRPr lang="en-GB" dirty="0"/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9969923" y="5003933"/>
            <a:ext cx="522229" cy="290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820617" y="3529490"/>
            <a:ext cx="159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Gotham Light" pitchFamily="50" charset="0"/>
                <a:cs typeface="Gotham Light" pitchFamily="50" charset="0"/>
              </a:rPr>
              <a:t>Position</a:t>
            </a:r>
            <a:endParaRPr lang="en-GB" sz="2400" b="1" i="1" dirty="0"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335794" y="4001611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Static</a:t>
            </a:r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Positioning</a:t>
            </a:r>
            <a:endParaRPr lang="es-CO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3516082" y="4041251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Fixed</a:t>
            </a:r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Positioning</a:t>
            </a:r>
            <a:endParaRPr lang="es-CO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3575537" y="5058159"/>
            <a:ext cx="28047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p.pos_fixed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position: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 fixed;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top: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 30px;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right: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 5px;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600" dirty="0"/>
          </a:p>
        </p:txBody>
      </p:sp>
      <p:sp>
        <p:nvSpPr>
          <p:cNvPr id="29" name="Rectángulo 28"/>
          <p:cNvSpPr/>
          <p:nvPr/>
        </p:nvSpPr>
        <p:spPr>
          <a:xfrm>
            <a:off x="3489491" y="3632279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Relative</a:t>
            </a:r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Positioning</a:t>
            </a:r>
            <a:endParaRPr lang="es-CO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3457431" y="3253525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Absolute</a:t>
            </a:r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Positioning</a:t>
            </a:r>
            <a:endParaRPr lang="es-CO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2" name="Conector angular 31"/>
          <p:cNvCxnSpPr/>
          <p:nvPr/>
        </p:nvCxnSpPr>
        <p:spPr>
          <a:xfrm rot="5400000">
            <a:off x="4921080" y="4269218"/>
            <a:ext cx="1872701" cy="325514"/>
          </a:xfrm>
          <a:prstGeom prst="bentConnector3">
            <a:avLst>
              <a:gd name="adj1" fmla="val 794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 flipV="1">
            <a:off x="5275385" y="2836993"/>
            <a:ext cx="182254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5029319" y="1664214"/>
            <a:ext cx="1641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Position like in a Cartesian , but inside its parent ex &lt;div&gt;</a:t>
            </a:r>
            <a:endParaRPr lang="en-GB" dirty="0"/>
          </a:p>
        </p:txBody>
      </p:sp>
      <p:sp>
        <p:nvSpPr>
          <p:cNvPr id="39" name="Rectángulo 38"/>
          <p:cNvSpPr/>
          <p:nvPr/>
        </p:nvSpPr>
        <p:spPr>
          <a:xfrm>
            <a:off x="324526" y="4650875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Overlapping</a:t>
            </a:r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Elements</a:t>
            </a:r>
            <a:endParaRPr lang="es-CO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319854" y="5071254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position: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 absolute;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left: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 0px;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top: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 0px;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z-index: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 -1;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43" name="Rectángulo 42"/>
          <p:cNvSpPr/>
          <p:nvPr/>
        </p:nvSpPr>
        <p:spPr>
          <a:xfrm>
            <a:off x="550620" y="5977566"/>
            <a:ext cx="1548170" cy="21256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ángulo 43"/>
          <p:cNvSpPr/>
          <p:nvPr/>
        </p:nvSpPr>
        <p:spPr>
          <a:xfrm>
            <a:off x="1634889" y="6479369"/>
            <a:ext cx="5053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http://www.w3schools.com/css/css_positioning.asp</a:t>
            </a:r>
          </a:p>
        </p:txBody>
      </p:sp>
    </p:spTree>
    <p:extLst>
      <p:ext uri="{BB962C8B-B14F-4D97-AF65-F5344CB8AC3E}">
        <p14:creationId xmlns:p14="http://schemas.microsoft.com/office/powerpoint/2010/main" val="30812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http://3.bp.blogspot.com/-mLHQ73NubPg/U7hlEVVToOI/AAAAAAAABUM/AaR9sFczHak/s1600/CSS3-logo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6" t="7465" r="22781" b="6937"/>
          <a:stretch/>
        </p:blipFill>
        <p:spPr bwMode="auto">
          <a:xfrm>
            <a:off x="11351846" y="118853"/>
            <a:ext cx="590977" cy="79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8" descr="http://4.bp.blogspot.com/-v9sfR-Tmcww/UuppSBoOlTI/AAAAAAAAABo/3Vtrw2iQlbM/s1600/w3schools.com_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95" y="5772199"/>
            <a:ext cx="1447735" cy="108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422031" y="27270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Gotham Light" pitchFamily="50" charset="0"/>
                <a:cs typeface="Gotham Light" pitchFamily="50" charset="0"/>
              </a:rPr>
              <a:t>Block box model – float</a:t>
            </a:r>
            <a:endParaRPr lang="en-GB" sz="2400" b="1" dirty="0">
              <a:latin typeface="Gotham Light" pitchFamily="50" charset="0"/>
              <a:cs typeface="Gotham Light" pitchFamily="50" charset="0"/>
            </a:endParaRPr>
          </a:p>
        </p:txBody>
      </p:sp>
      <p:grpSp>
        <p:nvGrpSpPr>
          <p:cNvPr id="34" name="Grupo 33"/>
          <p:cNvGrpSpPr/>
          <p:nvPr/>
        </p:nvGrpSpPr>
        <p:grpSpPr>
          <a:xfrm>
            <a:off x="1034422" y="1702637"/>
            <a:ext cx="2932164" cy="1544656"/>
            <a:chOff x="3164114" y="885371"/>
            <a:chExt cx="5551714" cy="2924628"/>
          </a:xfrm>
        </p:grpSpPr>
        <p:sp>
          <p:nvSpPr>
            <p:cNvPr id="35" name="Rectángulo 34"/>
            <p:cNvSpPr/>
            <p:nvPr/>
          </p:nvSpPr>
          <p:spPr>
            <a:xfrm>
              <a:off x="3164114" y="885372"/>
              <a:ext cx="2641600" cy="12772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800" dirty="0" smtClean="0"/>
                <a:t>1</a:t>
              </a:r>
              <a:endParaRPr lang="en-GB" sz="4800" dirty="0"/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6074228" y="885371"/>
              <a:ext cx="2641600" cy="12772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800" dirty="0" smtClean="0"/>
                <a:t>2</a:t>
              </a:r>
              <a:endParaRPr lang="en-GB" sz="4800" dirty="0"/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3164114" y="2532742"/>
              <a:ext cx="2641600" cy="12772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800" dirty="0" smtClean="0"/>
                <a:t>3</a:t>
              </a:r>
              <a:endParaRPr lang="en-GB" sz="4800" dirty="0"/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6074228" y="2532742"/>
              <a:ext cx="2641600" cy="12772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800" dirty="0"/>
                <a:t>4</a:t>
              </a:r>
            </a:p>
          </p:txBody>
        </p:sp>
      </p:grpSp>
      <p:sp>
        <p:nvSpPr>
          <p:cNvPr id="5" name="CuadroTexto 4"/>
          <p:cNvSpPr txBox="1"/>
          <p:nvPr/>
        </p:nvSpPr>
        <p:spPr>
          <a:xfrm>
            <a:off x="1034422" y="3573535"/>
            <a:ext cx="293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Gotham Light" pitchFamily="50" charset="0"/>
                <a:cs typeface="Gotham Light" pitchFamily="50" charset="0"/>
              </a:rPr>
              <a:t>IF float 3 to the left</a:t>
            </a:r>
            <a:endParaRPr lang="en-GB" dirty="0"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4387222" y="2215430"/>
            <a:ext cx="293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Gotham Light" pitchFamily="50" charset="0"/>
                <a:cs typeface="Gotham Light" pitchFamily="50" charset="0"/>
              </a:rPr>
              <a:t>IF float 3 to the left</a:t>
            </a:r>
            <a:endParaRPr lang="en-GB" dirty="0"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67505" y="4043754"/>
            <a:ext cx="26845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&lt;div class = “floatright3”&gt;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&lt;/div&gt;</a:t>
            </a:r>
            <a:endParaRPr lang="en-GB" dirty="0"/>
          </a:p>
        </p:txBody>
      </p:sp>
      <p:grpSp>
        <p:nvGrpSpPr>
          <p:cNvPr id="53" name="Grupo 52"/>
          <p:cNvGrpSpPr/>
          <p:nvPr/>
        </p:nvGrpSpPr>
        <p:grpSpPr>
          <a:xfrm>
            <a:off x="1034422" y="4461268"/>
            <a:ext cx="2932164" cy="1544656"/>
            <a:chOff x="3164114" y="885371"/>
            <a:chExt cx="5551714" cy="2924628"/>
          </a:xfrm>
        </p:grpSpPr>
        <p:sp>
          <p:nvSpPr>
            <p:cNvPr id="54" name="Rectángulo 53"/>
            <p:cNvSpPr/>
            <p:nvPr/>
          </p:nvSpPr>
          <p:spPr>
            <a:xfrm>
              <a:off x="3164114" y="885372"/>
              <a:ext cx="2641600" cy="12772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800" dirty="0" smtClean="0"/>
                <a:t>1</a:t>
              </a:r>
              <a:endParaRPr lang="en-GB" sz="4800" dirty="0"/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6074228" y="885371"/>
              <a:ext cx="2641600" cy="12772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800" dirty="0" smtClean="0"/>
                <a:t>2</a:t>
              </a:r>
              <a:endParaRPr lang="en-GB" sz="4800" dirty="0"/>
            </a:p>
          </p:txBody>
        </p:sp>
        <p:sp>
          <p:nvSpPr>
            <p:cNvPr id="56" name="Rectángulo 55"/>
            <p:cNvSpPr/>
            <p:nvPr/>
          </p:nvSpPr>
          <p:spPr>
            <a:xfrm>
              <a:off x="3164114" y="2532742"/>
              <a:ext cx="2641600" cy="12772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800" dirty="0" smtClean="0"/>
                <a:t>4</a:t>
              </a:r>
              <a:endParaRPr lang="en-GB" sz="4800" dirty="0"/>
            </a:p>
          </p:txBody>
        </p:sp>
        <p:sp>
          <p:nvSpPr>
            <p:cNvPr id="57" name="Rectángulo 56"/>
            <p:cNvSpPr/>
            <p:nvPr/>
          </p:nvSpPr>
          <p:spPr>
            <a:xfrm>
              <a:off x="6074228" y="2532742"/>
              <a:ext cx="2641600" cy="12772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800" dirty="0"/>
                <a:t>3</a:t>
              </a:r>
            </a:p>
          </p:txBody>
        </p:sp>
      </p:grpSp>
      <p:sp>
        <p:nvSpPr>
          <p:cNvPr id="58" name="CuadroTexto 57"/>
          <p:cNvSpPr txBox="1"/>
          <p:nvPr/>
        </p:nvSpPr>
        <p:spPr>
          <a:xfrm>
            <a:off x="4801718" y="3296536"/>
            <a:ext cx="293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Gotham Light" pitchFamily="50" charset="0"/>
                <a:cs typeface="Gotham Light" pitchFamily="50" charset="0"/>
              </a:rPr>
              <a:t>It does not affect what is  before only after</a:t>
            </a:r>
            <a:endParaRPr lang="en-GB" dirty="0"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4634801" y="4043754"/>
            <a:ext cx="26845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&lt;div class = “floatleft4”&gt;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&lt;/div&gt;</a:t>
            </a:r>
            <a:endParaRPr lang="en-GB" dirty="0"/>
          </a:p>
        </p:txBody>
      </p:sp>
      <p:grpSp>
        <p:nvGrpSpPr>
          <p:cNvPr id="60" name="Grupo 59"/>
          <p:cNvGrpSpPr/>
          <p:nvPr/>
        </p:nvGrpSpPr>
        <p:grpSpPr>
          <a:xfrm>
            <a:off x="4801718" y="4461268"/>
            <a:ext cx="2932164" cy="1544656"/>
            <a:chOff x="3164114" y="885371"/>
            <a:chExt cx="5551714" cy="2924628"/>
          </a:xfrm>
        </p:grpSpPr>
        <p:sp>
          <p:nvSpPr>
            <p:cNvPr id="61" name="Rectángulo 60"/>
            <p:cNvSpPr/>
            <p:nvPr/>
          </p:nvSpPr>
          <p:spPr>
            <a:xfrm>
              <a:off x="3164114" y="885372"/>
              <a:ext cx="2641600" cy="12772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800" dirty="0" smtClean="0"/>
                <a:t>1</a:t>
              </a:r>
              <a:endParaRPr lang="en-GB" sz="4800" dirty="0"/>
            </a:p>
          </p:txBody>
        </p:sp>
        <p:sp>
          <p:nvSpPr>
            <p:cNvPr id="62" name="Rectángulo 61"/>
            <p:cNvSpPr/>
            <p:nvPr/>
          </p:nvSpPr>
          <p:spPr>
            <a:xfrm>
              <a:off x="6074228" y="885371"/>
              <a:ext cx="2641600" cy="12772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800" dirty="0" smtClean="0"/>
                <a:t>2</a:t>
              </a:r>
              <a:endParaRPr lang="en-GB" sz="4800" dirty="0"/>
            </a:p>
          </p:txBody>
        </p:sp>
        <p:sp>
          <p:nvSpPr>
            <p:cNvPr id="63" name="Rectángulo 62"/>
            <p:cNvSpPr/>
            <p:nvPr/>
          </p:nvSpPr>
          <p:spPr>
            <a:xfrm>
              <a:off x="3164114" y="2532742"/>
              <a:ext cx="2641600" cy="12772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800" dirty="0"/>
                <a:t>3</a:t>
              </a:r>
            </a:p>
          </p:txBody>
        </p:sp>
        <p:sp>
          <p:nvSpPr>
            <p:cNvPr id="64" name="Rectángulo 63"/>
            <p:cNvSpPr/>
            <p:nvPr/>
          </p:nvSpPr>
          <p:spPr>
            <a:xfrm>
              <a:off x="6074228" y="2532742"/>
              <a:ext cx="2641600" cy="12772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800" dirty="0"/>
                <a:t>4</a:t>
              </a:r>
            </a:p>
          </p:txBody>
        </p:sp>
      </p:grpSp>
      <p:sp>
        <p:nvSpPr>
          <p:cNvPr id="15" name="Rectángulo 14"/>
          <p:cNvSpPr/>
          <p:nvPr/>
        </p:nvSpPr>
        <p:spPr>
          <a:xfrm>
            <a:off x="8281776" y="1911542"/>
            <a:ext cx="41065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mtClean="0">
                <a:solidFill>
                  <a:srgbClr val="A52A2A"/>
                </a:solidFill>
                <a:latin typeface="Consolas" panose="020B0609020204030204" pitchFamily="49" charset="0"/>
              </a:rPr>
              <a:t>.floating-box </a:t>
            </a:r>
            <a:r>
              <a:rPr lang="es-CO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smtClean="0"/>
              <a:t/>
            </a:r>
            <a:br>
              <a:rPr lang="es-CO" smtClean="0"/>
            </a:br>
            <a:r>
              <a:rPr lang="es-CO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mtClean="0">
                <a:solidFill>
                  <a:srgbClr val="FF0000"/>
                </a:solidFill>
                <a:latin typeface="Consolas" panose="020B0609020204030204" pitchFamily="49" charset="0"/>
              </a:rPr>
              <a:t>float:</a:t>
            </a:r>
            <a:r>
              <a:rPr lang="es-CO" smtClean="0">
                <a:solidFill>
                  <a:srgbClr val="0000CD"/>
                </a:solidFill>
                <a:latin typeface="Consolas" panose="020B0609020204030204" pitchFamily="49" charset="0"/>
              </a:rPr>
              <a:t> left;</a:t>
            </a:r>
            <a:r>
              <a:rPr lang="es-CO" smtClean="0"/>
              <a:t/>
            </a:r>
            <a:br>
              <a:rPr lang="es-CO" smtClean="0"/>
            </a:br>
            <a:r>
              <a:rPr lang="es-CO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mtClean="0">
                <a:solidFill>
                  <a:srgbClr val="FF0000"/>
                </a:solidFill>
                <a:latin typeface="Consolas" panose="020B0609020204030204" pitchFamily="49" charset="0"/>
              </a:rPr>
              <a:t>width:</a:t>
            </a:r>
            <a:r>
              <a:rPr lang="es-CO" smtClean="0">
                <a:solidFill>
                  <a:srgbClr val="0000CD"/>
                </a:solidFill>
                <a:latin typeface="Consolas" panose="020B0609020204030204" pitchFamily="49" charset="0"/>
              </a:rPr>
              <a:t> 150px;</a:t>
            </a:r>
            <a:r>
              <a:rPr lang="es-CO" smtClean="0"/>
              <a:t/>
            </a:r>
            <a:br>
              <a:rPr lang="es-CO" smtClean="0"/>
            </a:br>
            <a:r>
              <a:rPr lang="es-CO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mtClean="0">
                <a:solidFill>
                  <a:srgbClr val="FF0000"/>
                </a:solidFill>
                <a:latin typeface="Consolas" panose="020B0609020204030204" pitchFamily="49" charset="0"/>
              </a:rPr>
              <a:t>height:</a:t>
            </a:r>
            <a:r>
              <a:rPr lang="es-CO" smtClean="0">
                <a:solidFill>
                  <a:srgbClr val="0000CD"/>
                </a:solidFill>
                <a:latin typeface="Consolas" panose="020B0609020204030204" pitchFamily="49" charset="0"/>
              </a:rPr>
              <a:t> 75px;</a:t>
            </a:r>
            <a:r>
              <a:rPr lang="es-CO" smtClean="0"/>
              <a:t/>
            </a:r>
            <a:br>
              <a:rPr lang="es-CO" smtClean="0"/>
            </a:br>
            <a:r>
              <a:rPr lang="es-CO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mtClean="0">
                <a:solidFill>
                  <a:srgbClr val="FF0000"/>
                </a:solidFill>
                <a:latin typeface="Consolas" panose="020B0609020204030204" pitchFamily="49" charset="0"/>
              </a:rPr>
              <a:t>margin:</a:t>
            </a:r>
            <a:r>
              <a:rPr lang="es-CO" smtClean="0">
                <a:solidFill>
                  <a:srgbClr val="0000CD"/>
                </a:solidFill>
                <a:latin typeface="Consolas" panose="020B0609020204030204" pitchFamily="49" charset="0"/>
              </a:rPr>
              <a:t> 10px;</a:t>
            </a:r>
            <a:r>
              <a:rPr lang="es-CO" smtClean="0"/>
              <a:t/>
            </a:r>
            <a:br>
              <a:rPr lang="es-CO" smtClean="0"/>
            </a:br>
            <a:r>
              <a:rPr lang="es-CO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mtClean="0">
                <a:solidFill>
                  <a:srgbClr val="FF0000"/>
                </a:solidFill>
                <a:latin typeface="Consolas" panose="020B0609020204030204" pitchFamily="49" charset="0"/>
              </a:rPr>
              <a:t>border:</a:t>
            </a:r>
            <a:r>
              <a:rPr lang="es-CO" smtClean="0">
                <a:solidFill>
                  <a:srgbClr val="0000CD"/>
                </a:solidFill>
                <a:latin typeface="Consolas" panose="020B0609020204030204" pitchFamily="49" charset="0"/>
              </a:rPr>
              <a:t> 3px solid #8AC007;</a:t>
            </a:r>
            <a:r>
              <a:rPr lang="es-CO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smtClean="0"/>
              <a:t/>
            </a:r>
            <a:br>
              <a:rPr lang="es-CO" smtClean="0"/>
            </a:br>
            <a:r>
              <a:rPr lang="es-CO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31" name="Rectángulo 30"/>
          <p:cNvSpPr/>
          <p:nvPr/>
        </p:nvSpPr>
        <p:spPr>
          <a:xfrm>
            <a:off x="8587178" y="5175471"/>
            <a:ext cx="24618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A52A2A"/>
                </a:solidFill>
                <a:latin typeface="Consolas" panose="020B0609020204030204" pitchFamily="49" charset="0"/>
              </a:rPr>
              <a:t>.div4 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clear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left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33" name="Rectángulo 32"/>
          <p:cNvSpPr/>
          <p:nvPr/>
        </p:nvSpPr>
        <p:spPr>
          <a:xfrm>
            <a:off x="8904134" y="4043754"/>
            <a:ext cx="2743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The clear property specifies on which sides of an element floating elements are not allowed to float: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5897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302369" y="149245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.center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margin-left: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auto;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margin-right: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auto;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70%;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#b0e0e6;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5" name="Rectángulo 4"/>
          <p:cNvSpPr/>
          <p:nvPr/>
        </p:nvSpPr>
        <p:spPr>
          <a:xfrm>
            <a:off x="1131205" y="3246781"/>
            <a:ext cx="1395174" cy="6745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 smtClean="0"/>
              <a:t>1</a:t>
            </a:r>
            <a:endParaRPr lang="en-GB" sz="4800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3575534" y="1553529"/>
            <a:ext cx="0" cy="43805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64119" y="1553529"/>
            <a:ext cx="0" cy="43805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164118" y="624397"/>
            <a:ext cx="527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Gotham Light" pitchFamily="50" charset="0"/>
                <a:cs typeface="Gotham Light" pitchFamily="50" charset="0"/>
              </a:rPr>
              <a:t>How to centre an element</a:t>
            </a:r>
            <a:endParaRPr lang="en-GB" sz="2400" b="1" dirty="0"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366905" y="392137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.right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position: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absolute;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right: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0px;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300px;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#b0e0e6;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10" name="Elipse 9"/>
          <p:cNvSpPr/>
          <p:nvPr/>
        </p:nvSpPr>
        <p:spPr>
          <a:xfrm>
            <a:off x="3804478" y="1198224"/>
            <a:ext cx="562427" cy="5624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1" name="Elipse 10"/>
          <p:cNvSpPr/>
          <p:nvPr/>
        </p:nvSpPr>
        <p:spPr>
          <a:xfrm>
            <a:off x="3804478" y="3462577"/>
            <a:ext cx="562427" cy="5624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pic>
        <p:nvPicPr>
          <p:cNvPr id="12" name="Picture 6" descr="http://3.bp.blogspot.com/-mLHQ73NubPg/U7hlEVVToOI/AAAAAAAABUM/AaR9sFczHak/s1600/CSS3-logo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6" t="7465" r="22781" b="6937"/>
          <a:stretch/>
        </p:blipFill>
        <p:spPr bwMode="auto">
          <a:xfrm>
            <a:off x="11351846" y="118853"/>
            <a:ext cx="590977" cy="79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8" descr="http://4.bp.blogspot.com/-v9sfR-Tmcww/UuppSBoOlTI/AAAAAAAAABo/3Vtrw2iQlbM/s1600/w3schools.com_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95" y="5772199"/>
            <a:ext cx="1447735" cy="108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17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3.bp.blogspot.com/-mLHQ73NubPg/U7hlEVVToOI/AAAAAAAABUM/AaR9sFczHak/s1600/CSS3-logo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6" t="7465" r="22781" b="6937"/>
          <a:stretch/>
        </p:blipFill>
        <p:spPr bwMode="auto">
          <a:xfrm>
            <a:off x="11351846" y="118853"/>
            <a:ext cx="590977" cy="79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8" descr="http://4.bp.blogspot.com/-v9sfR-Tmcww/UuppSBoOlTI/AAAAAAAAABo/3Vtrw2iQlbM/s1600/w3schools.com_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95" y="5772199"/>
            <a:ext cx="1447735" cy="108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247380" y="1937269"/>
            <a:ext cx="5462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http://www.w3schools.com/css/css_pseudo_classes.asp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64118" y="624397"/>
            <a:ext cx="5275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 err="1">
                <a:latin typeface="Gotham Light" pitchFamily="50" charset="0"/>
                <a:cs typeface="Gotham Light" pitchFamily="50" charset="0"/>
              </a:rPr>
              <a:t>Pseudo-classes</a:t>
            </a:r>
            <a:endParaRPr lang="es-CO" sz="4000" dirty="0"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51067" y="1801710"/>
            <a:ext cx="2848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err="1" smtClean="0">
                <a:latin typeface="Gotham Light" pitchFamily="50" charset="0"/>
                <a:cs typeface="Gotham Light" pitchFamily="50" charset="0"/>
              </a:rPr>
              <a:t>Go</a:t>
            </a:r>
            <a:r>
              <a:rPr lang="es-CO" sz="2800" dirty="0" smtClean="0">
                <a:latin typeface="Gotham Light" pitchFamily="50" charset="0"/>
                <a:cs typeface="Gotham Light" pitchFamily="50" charset="0"/>
              </a:rPr>
              <a:t> </a:t>
            </a:r>
            <a:r>
              <a:rPr lang="es-CO" sz="2800" dirty="0" err="1" smtClean="0">
                <a:latin typeface="Gotham Light" pitchFamily="50" charset="0"/>
                <a:cs typeface="Gotham Light" pitchFamily="50" charset="0"/>
              </a:rPr>
              <a:t>over</a:t>
            </a:r>
            <a:r>
              <a:rPr lang="es-CO" sz="2800" dirty="0" smtClean="0">
                <a:latin typeface="Gotham Light" pitchFamily="50" charset="0"/>
                <a:cs typeface="Gotham Light" pitchFamily="50" charset="0"/>
              </a:rPr>
              <a:t> </a:t>
            </a:r>
            <a:r>
              <a:rPr lang="es-CO" sz="2800" dirty="0" err="1" smtClean="0">
                <a:latin typeface="Gotham Light" pitchFamily="50" charset="0"/>
                <a:cs typeface="Gotham Light" pitchFamily="50" charset="0"/>
              </a:rPr>
              <a:t>list</a:t>
            </a:r>
            <a:endParaRPr lang="es-CO" sz="2800" dirty="0"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64118" y="3124258"/>
            <a:ext cx="5275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 err="1" smtClean="0">
                <a:latin typeface="Gotham Light" pitchFamily="50" charset="0"/>
                <a:cs typeface="Gotham Light" pitchFamily="50" charset="0"/>
              </a:rPr>
              <a:t>Pseudo-elements</a:t>
            </a:r>
            <a:endParaRPr lang="es-CO" sz="4000" dirty="0"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252657" y="4234822"/>
            <a:ext cx="5686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http://www.w3schools.com/css/css_pseudo_elements.asp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551067" y="4080934"/>
            <a:ext cx="2848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err="1" smtClean="0">
                <a:latin typeface="Gotham Light" pitchFamily="50" charset="0"/>
                <a:cs typeface="Gotham Light" pitchFamily="50" charset="0"/>
              </a:rPr>
              <a:t>Go</a:t>
            </a:r>
            <a:r>
              <a:rPr lang="es-CO" sz="2800" dirty="0" smtClean="0">
                <a:latin typeface="Gotham Light" pitchFamily="50" charset="0"/>
                <a:cs typeface="Gotham Light" pitchFamily="50" charset="0"/>
              </a:rPr>
              <a:t> </a:t>
            </a:r>
            <a:r>
              <a:rPr lang="es-CO" sz="2800" dirty="0" err="1" smtClean="0">
                <a:latin typeface="Gotham Light" pitchFamily="50" charset="0"/>
                <a:cs typeface="Gotham Light" pitchFamily="50" charset="0"/>
              </a:rPr>
              <a:t>over</a:t>
            </a:r>
            <a:r>
              <a:rPr lang="es-CO" sz="2800" dirty="0" smtClean="0">
                <a:latin typeface="Gotham Light" pitchFamily="50" charset="0"/>
                <a:cs typeface="Gotham Light" pitchFamily="50" charset="0"/>
              </a:rPr>
              <a:t> </a:t>
            </a:r>
            <a:r>
              <a:rPr lang="es-CO" sz="2800" dirty="0" err="1" smtClean="0">
                <a:latin typeface="Gotham Light" pitchFamily="50" charset="0"/>
                <a:cs typeface="Gotham Light" pitchFamily="50" charset="0"/>
              </a:rPr>
              <a:t>list</a:t>
            </a:r>
            <a:endParaRPr lang="es-CO" sz="2800" dirty="0"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8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1864569" y="6273042"/>
            <a:ext cx="4176821" cy="3427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ángulo 24"/>
          <p:cNvSpPr/>
          <p:nvPr/>
        </p:nvSpPr>
        <p:spPr>
          <a:xfrm>
            <a:off x="1864569" y="5591824"/>
            <a:ext cx="4176821" cy="3427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ángulo 11"/>
          <p:cNvSpPr/>
          <p:nvPr/>
        </p:nvSpPr>
        <p:spPr>
          <a:xfrm>
            <a:off x="563010" y="4934650"/>
            <a:ext cx="5837790" cy="4451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ángulo 10"/>
          <p:cNvSpPr/>
          <p:nvPr/>
        </p:nvSpPr>
        <p:spPr>
          <a:xfrm>
            <a:off x="563009" y="1666907"/>
            <a:ext cx="6166151" cy="27937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uadroTexto 3"/>
          <p:cNvSpPr txBox="1"/>
          <p:nvPr/>
        </p:nvSpPr>
        <p:spPr>
          <a:xfrm>
            <a:off x="435429" y="239486"/>
            <a:ext cx="524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Gotham Light" pitchFamily="50" charset="0"/>
                <a:cs typeface="Gotham Light" pitchFamily="50" charset="0"/>
              </a:rPr>
              <a:t>Html</a:t>
            </a:r>
            <a:endParaRPr lang="en-GB" i="1" dirty="0"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98716" y="1666506"/>
            <a:ext cx="62187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i="1" dirty="0">
                <a:solidFill>
                  <a:srgbClr val="444444"/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en-GB" sz="1200" i="1" dirty="0">
                <a:solidFill>
                  <a:srgbClr val="444444"/>
                </a:solidFill>
                <a:latin typeface="Consolas" panose="020B0609020204030204" pitchFamily="49" charset="0"/>
              </a:rPr>
              <a:t>&lt;</a:t>
            </a:r>
            <a:r>
              <a:rPr lang="en-GB" sz="12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html </a:t>
            </a:r>
            <a:r>
              <a:rPr lang="es-CO" sz="12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lang</a:t>
            </a:r>
            <a:r>
              <a:rPr lang="es-CO" sz="1200" i="1" dirty="0">
                <a:solidFill>
                  <a:srgbClr val="444444"/>
                </a:solidFill>
                <a:latin typeface="Consolas" panose="020B0609020204030204" pitchFamily="49" charset="0"/>
              </a:rPr>
              <a:t>="en-US</a:t>
            </a:r>
            <a:r>
              <a:rPr lang="es-CO" sz="12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"</a:t>
            </a:r>
            <a:r>
              <a:rPr lang="en-GB" sz="12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  <a:endParaRPr lang="en-GB" sz="1200" i="1" dirty="0">
              <a:solidFill>
                <a:srgbClr val="444444"/>
              </a:solidFill>
              <a:latin typeface="Consolas" panose="020B0609020204030204" pitchFamily="49" charset="0"/>
            </a:endParaRPr>
          </a:p>
          <a:p>
            <a:r>
              <a:rPr lang="en-GB" sz="1200" i="1" dirty="0">
                <a:solidFill>
                  <a:srgbClr val="444444"/>
                </a:solidFill>
                <a:latin typeface="Consolas" panose="020B0609020204030204" pitchFamily="49" charset="0"/>
              </a:rPr>
              <a:t> &lt;head&gt;</a:t>
            </a:r>
          </a:p>
          <a:p>
            <a:r>
              <a:rPr lang="en-US" sz="1200" i="1" dirty="0">
                <a:solidFill>
                  <a:srgbClr val="444444"/>
                </a:solidFill>
                <a:latin typeface="Consolas" panose="020B0609020204030204" pitchFamily="49" charset="0"/>
              </a:rPr>
              <a:t>&lt;meta name="description" content="Free Web tutorials on HTML and CSS"&gt;</a:t>
            </a:r>
            <a:endParaRPr lang="en-GB" sz="1200" i="1" dirty="0">
              <a:solidFill>
                <a:srgbClr val="444444"/>
              </a:solidFill>
              <a:latin typeface="Consolas" panose="020B0609020204030204" pitchFamily="49" charset="0"/>
            </a:endParaRPr>
          </a:p>
          <a:p>
            <a:r>
              <a:rPr lang="en-GB" sz="12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 &lt;</a:t>
            </a:r>
            <a:r>
              <a:rPr lang="en-GB" sz="1200" i="1" dirty="0">
                <a:solidFill>
                  <a:srgbClr val="444444"/>
                </a:solidFill>
                <a:latin typeface="Consolas" panose="020B0609020204030204" pitchFamily="49" charset="0"/>
              </a:rPr>
              <a:t>title&gt;Page Title&lt;/title&gt;</a:t>
            </a:r>
          </a:p>
          <a:p>
            <a:r>
              <a:rPr lang="en-GB" sz="12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&lt;/</a:t>
            </a:r>
            <a:r>
              <a:rPr lang="en-GB" sz="1200" i="1" dirty="0">
                <a:solidFill>
                  <a:srgbClr val="444444"/>
                </a:solidFill>
                <a:latin typeface="Consolas" panose="020B0609020204030204" pitchFamily="49" charset="0"/>
              </a:rPr>
              <a:t>head&gt;</a:t>
            </a:r>
          </a:p>
          <a:p>
            <a:r>
              <a:rPr lang="en-GB" sz="12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&lt;</a:t>
            </a:r>
            <a:r>
              <a:rPr lang="en-GB" sz="1200" i="1" dirty="0">
                <a:solidFill>
                  <a:srgbClr val="444444"/>
                </a:solidFill>
                <a:latin typeface="Consolas" panose="020B0609020204030204" pitchFamily="49" charset="0"/>
              </a:rPr>
              <a:t>body&gt;</a:t>
            </a:r>
          </a:p>
          <a:p>
            <a:endParaRPr lang="en-GB" sz="1200" i="1" dirty="0">
              <a:solidFill>
                <a:srgbClr val="444444"/>
              </a:solidFill>
              <a:latin typeface="Consolas" panose="020B0609020204030204" pitchFamily="49" charset="0"/>
            </a:endParaRPr>
          </a:p>
          <a:p>
            <a:r>
              <a:rPr lang="en-GB" sz="12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&lt;</a:t>
            </a:r>
            <a:r>
              <a:rPr lang="en-GB" sz="1200" i="1" dirty="0">
                <a:solidFill>
                  <a:srgbClr val="444444"/>
                </a:solidFill>
                <a:latin typeface="Consolas" panose="020B0609020204030204" pitchFamily="49" charset="0"/>
              </a:rPr>
              <a:t>h1</a:t>
            </a:r>
            <a:r>
              <a:rPr lang="en-GB" sz="12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  <a:r>
              <a:rPr lang="es-CO" sz="1200" dirty="0" smtClean="0"/>
              <a:t>&lt;</a:t>
            </a:r>
            <a:r>
              <a:rPr lang="es-CO" sz="1200" dirty="0" err="1" smtClean="0"/>
              <a:t>br</a:t>
            </a:r>
            <a:r>
              <a:rPr lang="es-CO" sz="1200" dirty="0" smtClean="0"/>
              <a:t>&gt;</a:t>
            </a:r>
            <a:r>
              <a:rPr lang="en-GB" sz="12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This</a:t>
            </a:r>
            <a:r>
              <a:rPr lang="es-CO" sz="1200" dirty="0" smtClean="0"/>
              <a:t>&lt;/</a:t>
            </a:r>
            <a:r>
              <a:rPr lang="es-CO" sz="1200" dirty="0" err="1" smtClean="0"/>
              <a:t>br</a:t>
            </a:r>
            <a:r>
              <a:rPr lang="es-CO" sz="1200" dirty="0" smtClean="0"/>
              <a:t>&gt;</a:t>
            </a:r>
            <a:r>
              <a:rPr lang="en-GB" sz="12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GB" sz="1200" i="1" dirty="0">
                <a:solidFill>
                  <a:srgbClr val="444444"/>
                </a:solidFill>
                <a:latin typeface="Consolas" panose="020B0609020204030204" pitchFamily="49" charset="0"/>
              </a:rPr>
              <a:t>is a </a:t>
            </a:r>
            <a:r>
              <a:rPr lang="en-GB" sz="12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&lt;hr&gt;Heading&lt;/hr&gt;&lt;/</a:t>
            </a:r>
            <a:r>
              <a:rPr lang="en-GB" sz="1200" i="1" dirty="0">
                <a:solidFill>
                  <a:srgbClr val="444444"/>
                </a:solidFill>
                <a:latin typeface="Consolas" panose="020B0609020204030204" pitchFamily="49" charset="0"/>
              </a:rPr>
              <a:t>h1</a:t>
            </a:r>
            <a:r>
              <a:rPr lang="en-GB" sz="12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GB" sz="1200" dirty="0"/>
          </a:p>
          <a:p>
            <a:r>
              <a:rPr lang="en-GB" sz="12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&lt;</a:t>
            </a:r>
            <a:r>
              <a:rPr lang="en-GB" sz="1200" i="1" dirty="0">
                <a:solidFill>
                  <a:srgbClr val="444444"/>
                </a:solidFill>
                <a:latin typeface="Consolas" panose="020B0609020204030204" pitchFamily="49" charset="0"/>
              </a:rPr>
              <a:t>p&gt;This is a paragraph.&lt;/p</a:t>
            </a:r>
            <a:r>
              <a:rPr lang="en-GB" sz="12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CO" sz="12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&lt;!– i am </a:t>
            </a:r>
            <a:r>
              <a:rPr lang="es-CO" sz="1200" i="1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aweosme</a:t>
            </a:r>
            <a:r>
              <a:rPr lang="es-CO" sz="12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--&gt;</a:t>
            </a:r>
            <a:endParaRPr lang="en-GB" sz="1200" i="1" dirty="0">
              <a:solidFill>
                <a:srgbClr val="444444"/>
              </a:solidFill>
              <a:latin typeface="Consolas" panose="020B0609020204030204" pitchFamily="49" charset="0"/>
            </a:endParaRPr>
          </a:p>
          <a:p>
            <a:endParaRPr lang="en-GB" sz="1200" i="1" dirty="0">
              <a:solidFill>
                <a:srgbClr val="444444"/>
              </a:solidFill>
              <a:latin typeface="Consolas" panose="020B0609020204030204" pitchFamily="49" charset="0"/>
            </a:endParaRPr>
          </a:p>
          <a:p>
            <a:r>
              <a:rPr lang="en-GB" sz="12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&lt;/</a:t>
            </a:r>
            <a:r>
              <a:rPr lang="en-GB" sz="1200" i="1" dirty="0">
                <a:solidFill>
                  <a:srgbClr val="444444"/>
                </a:solidFill>
                <a:latin typeface="Consolas" panose="020B0609020204030204" pitchFamily="49" charset="0"/>
              </a:rPr>
              <a:t>body&gt;</a:t>
            </a:r>
          </a:p>
          <a:p>
            <a:r>
              <a:rPr lang="en-GB" sz="1200" i="1" dirty="0">
                <a:solidFill>
                  <a:srgbClr val="444444"/>
                </a:solidFill>
                <a:latin typeface="Consolas" panose="020B0609020204030204" pitchFamily="49" charset="0"/>
              </a:rPr>
              <a:t>&lt;/html&gt;</a:t>
            </a:r>
          </a:p>
        </p:txBody>
      </p:sp>
      <p:pic>
        <p:nvPicPr>
          <p:cNvPr id="6" name="Picture 28" descr="http://4.bp.blogspot.com/-v9sfR-Tmcww/UuppSBoOlTI/AAAAAAAAABo/3Vtrw2iQlbM/s1600/w3schools.com_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835" y="-118749"/>
            <a:ext cx="1447735" cy="108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2" descr="https://blog.ideematic.com/wp-content/uploads/2014/07/logo_codecademy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338" y="239486"/>
            <a:ext cx="1403118" cy="48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1197429" y="1023256"/>
            <a:ext cx="951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It works with </a:t>
            </a:r>
            <a:r>
              <a:rPr lang="en-GB" b="1" dirty="0" smtClean="0"/>
              <a:t>tags</a:t>
            </a:r>
            <a:endParaRPr lang="en-GB" b="1" dirty="0"/>
          </a:p>
        </p:txBody>
      </p:sp>
      <p:sp>
        <p:nvSpPr>
          <p:cNvPr id="9" name="Rectángulo 8"/>
          <p:cNvSpPr/>
          <p:nvPr/>
        </p:nvSpPr>
        <p:spPr>
          <a:xfrm>
            <a:off x="566239" y="4948930"/>
            <a:ext cx="609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&lt;a </a:t>
            </a:r>
            <a:r>
              <a:rPr lang="en-US" sz="11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href</a:t>
            </a:r>
            <a:r>
              <a:rPr lang="en-US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="http://www.w3schools.com"&gt;This is a link&lt;/a</a:t>
            </a:r>
            <a:r>
              <a:rPr lang="en-US" sz="11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&lt;a </a:t>
            </a:r>
            <a:r>
              <a:rPr lang="en-US" sz="11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href</a:t>
            </a:r>
            <a:r>
              <a:rPr lang="en-US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="http://www.w3schools.com/" target="_blank"&gt;Visit W3Schools!&lt;/a&gt;</a:t>
            </a:r>
            <a:endParaRPr lang="en-GB" sz="1100" i="1" dirty="0">
              <a:solidFill>
                <a:srgbClr val="444444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43449" y="4604663"/>
            <a:ext cx="192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Links</a:t>
            </a:r>
            <a:endParaRPr lang="en-GB" b="1" dirty="0"/>
          </a:p>
        </p:txBody>
      </p:sp>
      <p:sp>
        <p:nvSpPr>
          <p:cNvPr id="14" name="Rectángulo 13"/>
          <p:cNvSpPr/>
          <p:nvPr/>
        </p:nvSpPr>
        <p:spPr>
          <a:xfrm>
            <a:off x="6781800" y="5169181"/>
            <a:ext cx="5183459" cy="9258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/>
          <p:cNvSpPr txBox="1"/>
          <p:nvPr/>
        </p:nvSpPr>
        <p:spPr>
          <a:xfrm>
            <a:off x="6662239" y="4604663"/>
            <a:ext cx="192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Image</a:t>
            </a:r>
            <a:endParaRPr lang="en-GB" b="1" dirty="0"/>
          </a:p>
        </p:txBody>
      </p:sp>
      <p:sp>
        <p:nvSpPr>
          <p:cNvPr id="16" name="Rectángulo 15"/>
          <p:cNvSpPr/>
          <p:nvPr/>
        </p:nvSpPr>
        <p:spPr>
          <a:xfrm>
            <a:off x="6904590" y="5370515"/>
            <a:ext cx="49965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i="1" dirty="0">
                <a:solidFill>
                  <a:srgbClr val="444444"/>
                </a:solidFill>
                <a:latin typeface="Consolas" panose="020B0609020204030204" pitchFamily="49" charset="0"/>
              </a:rPr>
              <a:t>&lt;</a:t>
            </a:r>
            <a:r>
              <a:rPr lang="es-CO" sz="14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img</a:t>
            </a:r>
            <a:r>
              <a:rPr lang="es-CO" sz="1400" i="1" dirty="0">
                <a:solidFill>
                  <a:srgbClr val="444444"/>
                </a:solidFill>
                <a:latin typeface="Consolas" panose="020B0609020204030204" pitchFamily="49" charset="0"/>
              </a:rPr>
              <a:t> </a:t>
            </a:r>
            <a:r>
              <a:rPr lang="es-CO" sz="14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src</a:t>
            </a:r>
            <a:r>
              <a:rPr lang="es-CO" sz="1400" i="1" dirty="0">
                <a:solidFill>
                  <a:srgbClr val="444444"/>
                </a:solidFill>
                <a:latin typeface="Consolas" panose="020B0609020204030204" pitchFamily="49" charset="0"/>
              </a:rPr>
              <a:t>="w3schools.jpg" </a:t>
            </a:r>
            <a:r>
              <a:rPr lang="es-CO" sz="14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alt</a:t>
            </a:r>
            <a:r>
              <a:rPr lang="es-CO" sz="1400" i="1" dirty="0">
                <a:solidFill>
                  <a:srgbClr val="444444"/>
                </a:solidFill>
                <a:latin typeface="Consolas" panose="020B0609020204030204" pitchFamily="49" charset="0"/>
              </a:rPr>
              <a:t>="W3Schools.com" </a:t>
            </a:r>
            <a:r>
              <a:rPr lang="es-CO" sz="14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width</a:t>
            </a:r>
            <a:r>
              <a:rPr lang="es-CO" sz="1400" i="1" dirty="0">
                <a:solidFill>
                  <a:srgbClr val="444444"/>
                </a:solidFill>
                <a:latin typeface="Consolas" panose="020B0609020204030204" pitchFamily="49" charset="0"/>
              </a:rPr>
              <a:t>="104" </a:t>
            </a:r>
            <a:r>
              <a:rPr lang="es-CO" sz="14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height</a:t>
            </a:r>
            <a:r>
              <a:rPr lang="es-CO" sz="1400" i="1" dirty="0">
                <a:solidFill>
                  <a:srgbClr val="444444"/>
                </a:solidFill>
                <a:latin typeface="Consolas" panose="020B0609020204030204" pitchFamily="49" charset="0"/>
              </a:rPr>
              <a:t>="142"&gt;</a:t>
            </a:r>
            <a:endParaRPr lang="en-GB" sz="1400" i="1" dirty="0">
              <a:solidFill>
                <a:srgbClr val="444444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7512422" y="1023256"/>
            <a:ext cx="399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Atribute</a:t>
            </a:r>
            <a:endParaRPr lang="en-GB" dirty="0"/>
          </a:p>
        </p:txBody>
      </p:sp>
      <p:sp>
        <p:nvSpPr>
          <p:cNvPr id="18" name="Rectángulo 17"/>
          <p:cNvSpPr/>
          <p:nvPr/>
        </p:nvSpPr>
        <p:spPr>
          <a:xfrm>
            <a:off x="6926362" y="1666907"/>
            <a:ext cx="4721352" cy="27937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ángulo 18"/>
          <p:cNvSpPr/>
          <p:nvPr/>
        </p:nvSpPr>
        <p:spPr>
          <a:xfrm>
            <a:off x="7110162" y="1797746"/>
            <a:ext cx="41565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i="1" dirty="0">
                <a:solidFill>
                  <a:srgbClr val="444444"/>
                </a:solidFill>
                <a:latin typeface="Consolas" panose="020B0609020204030204" pitchFamily="49" charset="0"/>
              </a:rPr>
              <a:t>&lt;!DOCTYPE html&gt;</a:t>
            </a:r>
          </a:p>
          <a:p>
            <a:endParaRPr lang="en-GB" sz="1400" i="1" dirty="0">
              <a:solidFill>
                <a:srgbClr val="444444"/>
              </a:solidFill>
              <a:latin typeface="Consolas" panose="020B0609020204030204" pitchFamily="49" charset="0"/>
            </a:endParaRPr>
          </a:p>
          <a:p>
            <a:r>
              <a:rPr lang="en-GB" sz="1400" i="1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Href</a:t>
            </a:r>
            <a:endParaRPr lang="en-GB" sz="1400" i="1" dirty="0">
              <a:solidFill>
                <a:srgbClr val="444444"/>
              </a:solidFill>
              <a:latin typeface="Consolas" panose="020B0609020204030204" pitchFamily="49" charset="0"/>
            </a:endParaRPr>
          </a:p>
          <a:p>
            <a:r>
              <a:rPr lang="en-GB" sz="1400" i="1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Src</a:t>
            </a:r>
            <a:endParaRPr lang="en-GB" sz="1400" i="1" dirty="0" smtClean="0">
              <a:solidFill>
                <a:srgbClr val="444444"/>
              </a:solidFill>
              <a:latin typeface="Consolas" panose="020B0609020204030204" pitchFamily="49" charset="0"/>
            </a:endParaRPr>
          </a:p>
          <a:p>
            <a:r>
              <a:rPr lang="es-CO" sz="14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Width</a:t>
            </a:r>
            <a:endParaRPr lang="es-CO" sz="1400" i="1" dirty="0">
              <a:solidFill>
                <a:srgbClr val="444444"/>
              </a:solidFill>
              <a:latin typeface="Consolas" panose="020B0609020204030204" pitchFamily="49" charset="0"/>
            </a:endParaRPr>
          </a:p>
          <a:p>
            <a:r>
              <a:rPr lang="es-CO" sz="1400" i="1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Height</a:t>
            </a:r>
            <a:endParaRPr lang="es-CO" sz="1400" i="1" dirty="0" smtClean="0">
              <a:solidFill>
                <a:srgbClr val="444444"/>
              </a:solidFill>
              <a:latin typeface="Consolas" panose="020B0609020204030204" pitchFamily="49" charset="0"/>
            </a:endParaRPr>
          </a:p>
          <a:p>
            <a:r>
              <a:rPr lang="es-CO" sz="1400" dirty="0" err="1" smtClean="0"/>
              <a:t>Alt</a:t>
            </a:r>
            <a:endParaRPr lang="es-CO" sz="1400" dirty="0" smtClean="0"/>
          </a:p>
          <a:p>
            <a:r>
              <a:rPr lang="es-CO" sz="1400" dirty="0" err="1" smtClean="0"/>
              <a:t>Title</a:t>
            </a:r>
            <a:endParaRPr lang="es-CO" sz="1400" dirty="0" smtClean="0"/>
          </a:p>
          <a:p>
            <a:r>
              <a:rPr lang="es-CO" sz="1400" dirty="0" smtClean="0"/>
              <a:t>Style</a:t>
            </a:r>
          </a:p>
          <a:p>
            <a:r>
              <a:rPr lang="es-CO" sz="14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id</a:t>
            </a:r>
          </a:p>
          <a:p>
            <a:r>
              <a:rPr lang="en-US" sz="1400" i="1" dirty="0">
                <a:solidFill>
                  <a:srgbClr val="444444"/>
                </a:solidFill>
                <a:latin typeface="Consolas" panose="020B0609020204030204" pitchFamily="49" charset="0"/>
              </a:rPr>
              <a:t>&lt;</a:t>
            </a:r>
            <a:r>
              <a:rPr lang="en-US" sz="14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img</a:t>
            </a:r>
            <a:r>
              <a:rPr lang="en-US" sz="1400" i="1" dirty="0">
                <a:solidFill>
                  <a:srgbClr val="444444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src</a:t>
            </a:r>
            <a:r>
              <a:rPr lang="en-US" sz="1400" i="1" dirty="0">
                <a:solidFill>
                  <a:srgbClr val="444444"/>
                </a:solidFill>
                <a:latin typeface="Consolas" panose="020B0609020204030204" pitchFamily="49" charset="0"/>
              </a:rPr>
              <a:t>="w3schools.jpg" width="104" height="142"&gt;</a:t>
            </a:r>
            <a:endParaRPr lang="en-GB" sz="1400" i="1" dirty="0">
              <a:solidFill>
                <a:srgbClr val="444444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653749" y="297826"/>
            <a:ext cx="485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‘’ and “” are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same</a:t>
            </a:r>
            <a:r>
              <a:rPr lang="es-CO" dirty="0" smtClean="0"/>
              <a:t> </a:t>
            </a:r>
            <a:r>
              <a:rPr lang="es-CO" dirty="0" err="1" smtClean="0"/>
              <a:t>but</a:t>
            </a:r>
            <a:r>
              <a:rPr lang="es-CO" dirty="0" smtClean="0"/>
              <a:t> use </a:t>
            </a:r>
            <a:r>
              <a:rPr lang="es-CO" dirty="0" err="1" smtClean="0"/>
              <a:t>for</a:t>
            </a:r>
            <a:r>
              <a:rPr lang="es-CO" dirty="0" smtClean="0"/>
              <a:t> </a:t>
            </a:r>
            <a:r>
              <a:rPr lang="es-CO" dirty="0" err="1" smtClean="0"/>
              <a:t>diferentiate</a:t>
            </a:r>
            <a:endParaRPr lang="en-GB" dirty="0"/>
          </a:p>
        </p:txBody>
      </p:sp>
      <p:pic>
        <p:nvPicPr>
          <p:cNvPr id="21" name="Picture 2" descr="http://red-team-design.com/wp-content/uploads/2011/01/css3-html5-logo-initial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777" y="102048"/>
            <a:ext cx="1003873" cy="86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1864386" y="5629433"/>
            <a:ext cx="295465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&lt;a id="tips"&gt;Useful Tips Section&lt;/a&gt;</a:t>
            </a:r>
            <a:endParaRPr lang="en-GB" sz="1100" i="1" dirty="0">
              <a:solidFill>
                <a:srgbClr val="444444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63917" y="5618017"/>
            <a:ext cx="15266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err="1" smtClean="0"/>
              <a:t>Awesome</a:t>
            </a:r>
            <a:r>
              <a:rPr lang="es-CO" sz="1400" dirty="0" smtClean="0"/>
              <a:t> invisible </a:t>
            </a:r>
            <a:r>
              <a:rPr lang="es-CO" sz="1400" dirty="0" err="1" smtClean="0"/>
              <a:t>bookmark</a:t>
            </a:r>
            <a:r>
              <a:rPr lang="es-CO" sz="1400" dirty="0" smtClean="0"/>
              <a:t> to link </a:t>
            </a:r>
            <a:r>
              <a:rPr lang="es-CO" sz="1400" dirty="0" err="1" smtClean="0"/>
              <a:t>diferent</a:t>
            </a:r>
            <a:r>
              <a:rPr lang="es-CO" sz="1400" dirty="0" smtClean="0"/>
              <a:t> </a:t>
            </a:r>
            <a:r>
              <a:rPr lang="es-CO" sz="1400" dirty="0" err="1" smtClean="0"/>
              <a:t>parts</a:t>
            </a:r>
            <a:r>
              <a:rPr lang="es-CO" sz="1400" dirty="0" smtClean="0"/>
              <a:t> of </a:t>
            </a:r>
            <a:r>
              <a:rPr lang="es-CO" sz="1400" dirty="0" err="1" smtClean="0"/>
              <a:t>the</a:t>
            </a:r>
            <a:r>
              <a:rPr lang="es-CO" sz="1400" dirty="0" smtClean="0"/>
              <a:t> page </a:t>
            </a:r>
            <a:endParaRPr lang="en-GB" sz="1400" dirty="0"/>
          </a:p>
        </p:txBody>
      </p:sp>
      <p:sp>
        <p:nvSpPr>
          <p:cNvPr id="24" name="Rectángulo 23"/>
          <p:cNvSpPr/>
          <p:nvPr/>
        </p:nvSpPr>
        <p:spPr>
          <a:xfrm>
            <a:off x="1864386" y="6313619"/>
            <a:ext cx="405744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&lt;a </a:t>
            </a:r>
            <a:r>
              <a:rPr lang="en-US" sz="11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href</a:t>
            </a:r>
            <a:r>
              <a:rPr lang="en-US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="#tips"&gt;Visit the Useful Tips Section&lt;/a</a:t>
            </a:r>
            <a:r>
              <a:rPr lang="en-US" sz="11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&gt;|</a:t>
            </a:r>
            <a:endParaRPr lang="en-GB" sz="1100" i="1" dirty="0">
              <a:solidFill>
                <a:srgbClr val="444444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5968823" y="5416910"/>
            <a:ext cx="668011" cy="66801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you want to go </a:t>
            </a:r>
            <a:endParaRPr lang="en-GB" sz="800" dirty="0"/>
          </a:p>
        </p:txBody>
      </p:sp>
      <p:sp>
        <p:nvSpPr>
          <p:cNvPr id="28" name="Elipse 27"/>
          <p:cNvSpPr/>
          <p:nvPr/>
        </p:nvSpPr>
        <p:spPr>
          <a:xfrm>
            <a:off x="5954486" y="6110417"/>
            <a:ext cx="668011" cy="66801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you click to go</a:t>
            </a:r>
            <a:endParaRPr lang="en-GB" sz="8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968052" y="6419518"/>
            <a:ext cx="374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Talk about types  jpg, </a:t>
            </a:r>
            <a:r>
              <a:rPr lang="en-GB" dirty="0" err="1" smtClean="0"/>
              <a:t>png</a:t>
            </a:r>
            <a:r>
              <a:rPr lang="en-GB" dirty="0" smtClean="0"/>
              <a:t>, gif</a:t>
            </a:r>
            <a:endParaRPr lang="en-GB" dirty="0"/>
          </a:p>
        </p:txBody>
      </p:sp>
      <p:sp>
        <p:nvSpPr>
          <p:cNvPr id="30" name="Rectángulo 29"/>
          <p:cNvSpPr/>
          <p:nvPr/>
        </p:nvSpPr>
        <p:spPr>
          <a:xfrm>
            <a:off x="6926362" y="6119153"/>
            <a:ext cx="45576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>
                <a:solidFill>
                  <a:srgbClr val="444444"/>
                </a:solidFill>
                <a:latin typeface="Consolas" panose="020B0609020204030204" pitchFamily="49" charset="0"/>
              </a:rPr>
              <a:t>&lt;map&gt; - to click a specific part of an image</a:t>
            </a:r>
          </a:p>
        </p:txBody>
      </p:sp>
    </p:spTree>
    <p:extLst>
      <p:ext uri="{BB962C8B-B14F-4D97-AF65-F5344CB8AC3E}">
        <p14:creationId xmlns:p14="http://schemas.microsoft.com/office/powerpoint/2010/main" val="404177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64118" y="624397"/>
            <a:ext cx="527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Gotham Light" pitchFamily="50" charset="0"/>
                <a:cs typeface="Gotham Light" pitchFamily="50" charset="0"/>
              </a:rPr>
              <a:t>Images</a:t>
            </a:r>
            <a:endParaRPr lang="en-GB" sz="2400" b="1" dirty="0"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04093" y="126146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es-CO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opacity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 0.4;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filter</a:t>
            </a:r>
            <a:r>
              <a:rPr lang="es-CO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dirty="0" smtClean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alpha</a:t>
            </a:r>
            <a:r>
              <a:rPr lang="es-CO" dirty="0" smtClean="0">
                <a:solidFill>
                  <a:srgbClr val="0000CD"/>
                </a:solidFill>
                <a:latin typeface="Consolas" panose="020B0609020204030204" pitchFamily="49" charset="0"/>
              </a:rPr>
              <a:t>(</a:t>
            </a:r>
            <a:r>
              <a:rPr lang="es-CO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opacity</a:t>
            </a:r>
            <a:r>
              <a:rPr lang="es-CO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=40);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s-CO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es-CO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IE8 and </a:t>
            </a:r>
            <a:r>
              <a:rPr lang="es-CO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earlier</a:t>
            </a:r>
            <a:r>
              <a:rPr lang="es-CO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img:hover</a:t>
            </a:r>
            <a:r>
              <a:rPr lang="es-CO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opacity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 1.0;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filter</a:t>
            </a:r>
            <a:r>
              <a:rPr lang="es-CO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dirty="0" smtClean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alpha</a:t>
            </a:r>
            <a:r>
              <a:rPr lang="es-CO" dirty="0" smtClean="0">
                <a:solidFill>
                  <a:srgbClr val="0000CD"/>
                </a:solidFill>
                <a:latin typeface="Consolas" panose="020B0609020204030204" pitchFamily="49" charset="0"/>
              </a:rPr>
              <a:t>(</a:t>
            </a:r>
            <a:r>
              <a:rPr lang="es-CO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opacity</a:t>
            </a:r>
            <a:r>
              <a:rPr lang="es-CO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=100);</a:t>
            </a:r>
            <a:r>
              <a:rPr lang="es-C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s-CO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es-CO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IE8 and </a:t>
            </a:r>
            <a:r>
              <a:rPr lang="es-CO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earlier</a:t>
            </a:r>
            <a:r>
              <a:rPr lang="es-CO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8" name="Rectángulo 7"/>
          <p:cNvSpPr/>
          <p:nvPr/>
        </p:nvSpPr>
        <p:spPr>
          <a:xfrm>
            <a:off x="6945553" y="983127"/>
            <a:ext cx="42030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http://www.w3schools.com/css/css_image_transparency.asp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139353" y="439731"/>
            <a:ext cx="4682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Example of opacity</a:t>
            </a:r>
            <a:endParaRPr lang="en-GB" sz="1200" dirty="0"/>
          </a:p>
        </p:txBody>
      </p:sp>
      <p:sp>
        <p:nvSpPr>
          <p:cNvPr id="10" name="Rectángulo 9"/>
          <p:cNvSpPr/>
          <p:nvPr/>
        </p:nvSpPr>
        <p:spPr>
          <a:xfrm>
            <a:off x="410308" y="498805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>
                <a:solidFill>
                  <a:srgbClr val="A52A2A"/>
                </a:solidFill>
                <a:latin typeface="Consolas" panose="020B0609020204030204" pitchFamily="49" charset="0"/>
              </a:rPr>
              <a:t>#home 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 46px;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 44px;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url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(img_navsprites.gif) 0 0;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64118" y="4403362"/>
            <a:ext cx="5744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Gotham Light" pitchFamily="50" charset="0"/>
                <a:cs typeface="Gotham Light" pitchFamily="50" charset="0"/>
              </a:rPr>
              <a:t>Images </a:t>
            </a:r>
            <a:r>
              <a:rPr lang="es-CO" sz="2400" dirty="0" err="1" smtClean="0"/>
              <a:t>Sprites</a:t>
            </a:r>
            <a:endParaRPr lang="es-CO" sz="2400" dirty="0"/>
          </a:p>
        </p:txBody>
      </p:sp>
      <p:pic>
        <p:nvPicPr>
          <p:cNvPr id="1026" name="Picture 2" descr="http://cdn.designinstruct.com/files/419-free_flat_icons/free_flat_icons_03flat_icons_365ps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196" y="4427530"/>
            <a:ext cx="3056785" cy="203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vigation 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883" y="4878998"/>
            <a:ext cx="127635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/>
          <p:cNvSpPr/>
          <p:nvPr/>
        </p:nvSpPr>
        <p:spPr>
          <a:xfrm>
            <a:off x="7139353" y="2381221"/>
            <a:ext cx="6096000" cy="19543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100" dirty="0">
                <a:solidFill>
                  <a:srgbClr val="A52A2A"/>
                </a:solidFill>
                <a:latin typeface="Consolas" panose="020B0609020204030204" pitchFamily="49" charset="0"/>
              </a:rPr>
              <a:t>#home a:hover </a:t>
            </a:r>
            <a:r>
              <a:rPr lang="es-CO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sz="1100" dirty="0"/>
              <a:t/>
            </a:r>
            <a:br>
              <a:rPr lang="es-CO" sz="1100" dirty="0"/>
            </a:br>
            <a:r>
              <a:rPr lang="es-CO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s-CO" sz="11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1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s-CO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url</a:t>
            </a:r>
            <a:r>
              <a:rPr lang="es-CO" sz="1100" dirty="0">
                <a:solidFill>
                  <a:srgbClr val="0000CD"/>
                </a:solidFill>
                <a:latin typeface="Consolas" panose="020B0609020204030204" pitchFamily="49" charset="0"/>
              </a:rPr>
              <a:t>('img_navsprites_hover.gif') 0 -45px;</a:t>
            </a:r>
            <a:r>
              <a:rPr lang="es-CO" sz="1100" dirty="0"/>
              <a:t/>
            </a:r>
            <a:br>
              <a:rPr lang="es-CO" sz="1100" dirty="0"/>
            </a:br>
            <a:r>
              <a:rPr lang="es-CO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s-CO" sz="1100" dirty="0"/>
              <a:t/>
            </a:r>
            <a:br>
              <a:rPr lang="es-CO" sz="1100" dirty="0"/>
            </a:br>
            <a:r>
              <a:rPr lang="es-CO" sz="1100" dirty="0"/>
              <a:t/>
            </a:r>
            <a:br>
              <a:rPr lang="es-CO" sz="1100" dirty="0"/>
            </a:br>
            <a:r>
              <a:rPr lang="es-CO" sz="1100" dirty="0">
                <a:solidFill>
                  <a:srgbClr val="A52A2A"/>
                </a:solidFill>
                <a:latin typeface="Consolas" panose="020B0609020204030204" pitchFamily="49" charset="0"/>
              </a:rPr>
              <a:t>#</a:t>
            </a:r>
            <a:r>
              <a:rPr lang="es-CO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prev</a:t>
            </a:r>
            <a:r>
              <a:rPr lang="es-CO" sz="1100" dirty="0">
                <a:solidFill>
                  <a:srgbClr val="A52A2A"/>
                </a:solidFill>
                <a:latin typeface="Consolas" panose="020B0609020204030204" pitchFamily="49" charset="0"/>
              </a:rPr>
              <a:t> a:hover </a:t>
            </a:r>
            <a:r>
              <a:rPr lang="es-CO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sz="1100" dirty="0"/>
              <a:t/>
            </a:r>
            <a:br>
              <a:rPr lang="es-CO" sz="1100" dirty="0"/>
            </a:br>
            <a:r>
              <a:rPr lang="es-CO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s-CO" sz="11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1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s-CO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url</a:t>
            </a:r>
            <a:r>
              <a:rPr lang="es-CO" sz="1100" dirty="0">
                <a:solidFill>
                  <a:srgbClr val="0000CD"/>
                </a:solidFill>
                <a:latin typeface="Consolas" panose="020B0609020204030204" pitchFamily="49" charset="0"/>
              </a:rPr>
              <a:t>('img_navsprites_hover.gif') -47px -45px;</a:t>
            </a:r>
            <a:r>
              <a:rPr lang="es-CO" sz="1100" dirty="0"/>
              <a:t/>
            </a:r>
            <a:br>
              <a:rPr lang="es-CO" sz="1100" dirty="0"/>
            </a:br>
            <a:r>
              <a:rPr lang="es-CO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s-CO" sz="1100" dirty="0"/>
              <a:t/>
            </a:r>
            <a:br>
              <a:rPr lang="es-CO" sz="1100" dirty="0"/>
            </a:br>
            <a:r>
              <a:rPr lang="es-CO" sz="1100" dirty="0"/>
              <a:t/>
            </a:r>
            <a:br>
              <a:rPr lang="es-CO" sz="1100" dirty="0"/>
            </a:br>
            <a:r>
              <a:rPr lang="es-CO" sz="1100" dirty="0">
                <a:solidFill>
                  <a:srgbClr val="A52A2A"/>
                </a:solidFill>
                <a:latin typeface="Consolas" panose="020B0609020204030204" pitchFamily="49" charset="0"/>
              </a:rPr>
              <a:t>#</a:t>
            </a:r>
            <a:r>
              <a:rPr lang="es-CO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next</a:t>
            </a:r>
            <a:r>
              <a:rPr lang="es-CO" sz="1100" dirty="0">
                <a:solidFill>
                  <a:srgbClr val="A52A2A"/>
                </a:solidFill>
                <a:latin typeface="Consolas" panose="020B0609020204030204" pitchFamily="49" charset="0"/>
              </a:rPr>
              <a:t> a:hover </a:t>
            </a:r>
            <a:r>
              <a:rPr lang="es-CO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sz="1100" dirty="0"/>
              <a:t/>
            </a:r>
            <a:br>
              <a:rPr lang="es-CO" sz="1100" dirty="0"/>
            </a:br>
            <a:r>
              <a:rPr lang="es-CO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s-CO" sz="11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1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s-CO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url</a:t>
            </a:r>
            <a:r>
              <a:rPr lang="es-CO" sz="1100" dirty="0">
                <a:solidFill>
                  <a:srgbClr val="0000CD"/>
                </a:solidFill>
                <a:latin typeface="Consolas" panose="020B0609020204030204" pitchFamily="49" charset="0"/>
              </a:rPr>
              <a:t>('img_navsprites_hover.gif') -91px -45px;</a:t>
            </a:r>
            <a:r>
              <a:rPr lang="es-CO" sz="1100" dirty="0"/>
              <a:t/>
            </a:r>
            <a:br>
              <a:rPr lang="es-CO" sz="1100" dirty="0"/>
            </a:br>
            <a:r>
              <a:rPr lang="es-CO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7962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06114" y="618365"/>
            <a:ext cx="2595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CSS </a:t>
            </a:r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Attribute</a:t>
            </a:r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Selectors</a:t>
            </a:r>
            <a:endParaRPr lang="es-CO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03385" y="107992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400" dirty="0">
                <a:solidFill>
                  <a:srgbClr val="A52A2A"/>
                </a:solidFill>
                <a:latin typeface="Consolas" panose="020B0609020204030204" pitchFamily="49" charset="0"/>
              </a:rPr>
              <a:t>a[target] </a:t>
            </a:r>
            <a:r>
              <a:rPr lang="es-C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sz="1400" dirty="0"/>
              <a:t/>
            </a:r>
            <a:br>
              <a:rPr lang="es-CO" sz="1400" dirty="0"/>
            </a:br>
            <a:r>
              <a:rPr lang="es-CO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s-CO" sz="1400" dirty="0">
                <a:solidFill>
                  <a:srgbClr val="FF0000"/>
                </a:solidFill>
                <a:latin typeface="Consolas" panose="020B0609020204030204" pitchFamily="49" charset="0"/>
              </a:rPr>
              <a:t>-color:</a:t>
            </a:r>
            <a:r>
              <a:rPr lang="es-CO" sz="14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s-CO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yellow</a:t>
            </a:r>
            <a:r>
              <a:rPr lang="es-CO" sz="1400" dirty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  <a:r>
              <a:rPr lang="es-CO" sz="1400" dirty="0"/>
              <a:t/>
            </a:r>
            <a:br>
              <a:rPr lang="es-CO" sz="1400" dirty="0"/>
            </a:br>
            <a:r>
              <a:rPr lang="es-C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6" name="Rectángulo 5"/>
          <p:cNvSpPr/>
          <p:nvPr/>
        </p:nvSpPr>
        <p:spPr>
          <a:xfrm>
            <a:off x="5779478" y="1218419"/>
            <a:ext cx="27197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The following example selects all &lt;a&gt; elements with a target attribute:</a:t>
            </a:r>
            <a:endParaRPr lang="en-GB" sz="1400" dirty="0"/>
          </a:p>
        </p:txBody>
      </p:sp>
      <p:sp>
        <p:nvSpPr>
          <p:cNvPr id="7" name="Rectángulo 6"/>
          <p:cNvSpPr/>
          <p:nvPr/>
        </p:nvSpPr>
        <p:spPr>
          <a:xfrm>
            <a:off x="703385" y="1910807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400" dirty="0">
                <a:solidFill>
                  <a:srgbClr val="A52A2A"/>
                </a:solidFill>
                <a:latin typeface="Consolas" panose="020B0609020204030204" pitchFamily="49" charset="0"/>
              </a:rPr>
              <a:t>a[target="_</a:t>
            </a:r>
            <a:r>
              <a:rPr lang="es-CO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blank</a:t>
            </a:r>
            <a:r>
              <a:rPr lang="es-CO" sz="1400" dirty="0">
                <a:solidFill>
                  <a:srgbClr val="A52A2A"/>
                </a:solidFill>
                <a:latin typeface="Consolas" panose="020B0609020204030204" pitchFamily="49" charset="0"/>
              </a:rPr>
              <a:t>"] </a:t>
            </a:r>
            <a:r>
              <a:rPr lang="es-CO" sz="1400" dirty="0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es-CO" sz="1400" dirty="0"/>
              <a:t/>
            </a:r>
            <a:br>
              <a:rPr lang="es-CO" sz="1400" dirty="0"/>
            </a:br>
            <a:r>
              <a:rPr lang="es-CO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s-CO" sz="1400" dirty="0">
                <a:solidFill>
                  <a:srgbClr val="FF0000"/>
                </a:solidFill>
                <a:latin typeface="Consolas" panose="020B0609020204030204" pitchFamily="49" charset="0"/>
              </a:rPr>
              <a:t>-color:</a:t>
            </a:r>
            <a:r>
              <a:rPr lang="es-CO" sz="14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s-CO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yellow</a:t>
            </a:r>
            <a:r>
              <a:rPr lang="es-CO" sz="1400" dirty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  <a:r>
              <a:rPr lang="es-CO" sz="1400" dirty="0"/>
              <a:t/>
            </a:r>
            <a:br>
              <a:rPr lang="es-CO" sz="1400" dirty="0"/>
            </a:br>
            <a:r>
              <a:rPr lang="es-C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8" name="Rectángulo 7"/>
          <p:cNvSpPr/>
          <p:nvPr/>
        </p:nvSpPr>
        <p:spPr>
          <a:xfrm>
            <a:off x="5298349" y="2321114"/>
            <a:ext cx="45127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 &lt;a&gt; elements with a target="_blank" </a:t>
            </a:r>
            <a:r>
              <a:rPr lang="en-US" sz="14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attribute</a:t>
            </a:r>
            <a:endParaRPr lang="en-GB" sz="1400" dirty="0"/>
          </a:p>
        </p:txBody>
      </p:sp>
      <p:sp>
        <p:nvSpPr>
          <p:cNvPr id="9" name="Rectángulo 8"/>
          <p:cNvSpPr/>
          <p:nvPr/>
        </p:nvSpPr>
        <p:spPr>
          <a:xfrm>
            <a:off x="10044553" y="-4908"/>
            <a:ext cx="2147447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>
                <a:solidFill>
                  <a:srgbClr val="333333"/>
                </a:solidFill>
                <a:latin typeface="Arial" panose="020B0604020202020204" pitchFamily="34" charset="0"/>
              </a:rPr>
              <a:t>CSS [</a:t>
            </a:r>
            <a:r>
              <a:rPr lang="es-CO" sz="1400" dirty="0" err="1">
                <a:solidFill>
                  <a:srgbClr val="333333"/>
                </a:solidFill>
                <a:latin typeface="Arial" panose="020B0604020202020204" pitchFamily="34" charset="0"/>
              </a:rPr>
              <a:t>attribute</a:t>
            </a:r>
            <a:r>
              <a:rPr lang="es-CO" sz="1400" dirty="0">
                <a:solidFill>
                  <a:srgbClr val="333333"/>
                </a:solidFill>
                <a:latin typeface="Arial" panose="020B0604020202020204" pitchFamily="34" charset="0"/>
              </a:rPr>
              <a:t>] </a:t>
            </a:r>
            <a:r>
              <a:rPr lang="es-CO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Selector</a:t>
            </a:r>
          </a:p>
          <a:p>
            <a:r>
              <a:rPr lang="es-CO" sz="1400" dirty="0"/>
              <a:t> [</a:t>
            </a:r>
            <a:r>
              <a:rPr lang="es-CO" sz="1400" dirty="0" err="1"/>
              <a:t>attribute</a:t>
            </a:r>
            <a:r>
              <a:rPr lang="es-CO" sz="1400" dirty="0"/>
              <a:t>=</a:t>
            </a:r>
            <a:r>
              <a:rPr lang="es-CO" sz="1400" dirty="0" err="1"/>
              <a:t>value</a:t>
            </a:r>
            <a:r>
              <a:rPr lang="es-CO" sz="1400" dirty="0"/>
              <a:t>] Selector</a:t>
            </a:r>
          </a:p>
          <a:p>
            <a:r>
              <a:rPr lang="es-CO" sz="1400" dirty="0"/>
              <a:t>[</a:t>
            </a:r>
            <a:r>
              <a:rPr lang="es-CO" sz="1400" dirty="0" err="1"/>
              <a:t>attribute</a:t>
            </a:r>
            <a:r>
              <a:rPr lang="es-CO" sz="1400" dirty="0"/>
              <a:t>~=</a:t>
            </a:r>
            <a:r>
              <a:rPr lang="es-CO" sz="1400" dirty="0" err="1"/>
              <a:t>value</a:t>
            </a:r>
            <a:r>
              <a:rPr lang="es-CO" sz="1400" dirty="0"/>
              <a:t>] Selector</a:t>
            </a:r>
          </a:p>
          <a:p>
            <a:r>
              <a:rPr lang="es-CO" sz="1400" dirty="0"/>
              <a:t>[</a:t>
            </a:r>
            <a:r>
              <a:rPr lang="es-CO" sz="1400" dirty="0" err="1"/>
              <a:t>attribute</a:t>
            </a:r>
            <a:r>
              <a:rPr lang="es-CO" sz="1400" dirty="0"/>
              <a:t>|=</a:t>
            </a:r>
            <a:r>
              <a:rPr lang="es-CO" sz="1400" dirty="0" err="1"/>
              <a:t>value</a:t>
            </a:r>
            <a:r>
              <a:rPr lang="es-CO" sz="1400" dirty="0"/>
              <a:t>] Selector</a:t>
            </a:r>
          </a:p>
          <a:p>
            <a:r>
              <a:rPr lang="es-CO" sz="1400" dirty="0"/>
              <a:t>[</a:t>
            </a:r>
            <a:r>
              <a:rPr lang="es-CO" sz="1400" dirty="0" err="1"/>
              <a:t>attribute</a:t>
            </a:r>
            <a:r>
              <a:rPr lang="es-CO" sz="1400" dirty="0"/>
              <a:t>^=</a:t>
            </a:r>
            <a:r>
              <a:rPr lang="es-CO" sz="1400" dirty="0" err="1"/>
              <a:t>value</a:t>
            </a:r>
            <a:r>
              <a:rPr lang="es-CO" sz="1400" dirty="0"/>
              <a:t>] Selector</a:t>
            </a:r>
          </a:p>
          <a:p>
            <a:r>
              <a:rPr lang="es-CO" sz="1400" dirty="0"/>
              <a:t>[</a:t>
            </a:r>
            <a:r>
              <a:rPr lang="es-CO" sz="1400" dirty="0" err="1"/>
              <a:t>attribute</a:t>
            </a:r>
            <a:r>
              <a:rPr lang="es-CO" sz="1400" dirty="0"/>
              <a:t>$=</a:t>
            </a:r>
            <a:r>
              <a:rPr lang="es-CO" sz="1400" dirty="0" err="1"/>
              <a:t>value</a:t>
            </a:r>
            <a:r>
              <a:rPr lang="es-CO" sz="1400" dirty="0"/>
              <a:t>] Selector</a:t>
            </a:r>
          </a:p>
          <a:p>
            <a:r>
              <a:rPr lang="es-CO" sz="1400" dirty="0"/>
              <a:t>[</a:t>
            </a:r>
            <a:r>
              <a:rPr lang="es-CO" sz="1400" dirty="0" err="1"/>
              <a:t>attribute</a:t>
            </a:r>
            <a:r>
              <a:rPr lang="es-CO" sz="1400" dirty="0"/>
              <a:t>*=</a:t>
            </a:r>
            <a:r>
              <a:rPr lang="es-CO" sz="1400" dirty="0" err="1"/>
              <a:t>value</a:t>
            </a:r>
            <a:r>
              <a:rPr lang="es-CO" sz="1400" dirty="0"/>
              <a:t>] </a:t>
            </a:r>
            <a:r>
              <a:rPr lang="es-CO" sz="1400" dirty="0" smtClean="0"/>
              <a:t>Selector</a:t>
            </a:r>
          </a:p>
          <a:p>
            <a:endParaRPr lang="es-CO" sz="1400" dirty="0"/>
          </a:p>
          <a:p>
            <a:r>
              <a:rPr lang="es-CO" sz="1400" dirty="0" err="1" smtClean="0"/>
              <a:t>Good</a:t>
            </a:r>
            <a:r>
              <a:rPr lang="es-CO" sz="1400" dirty="0" smtClean="0"/>
              <a:t> </a:t>
            </a:r>
            <a:r>
              <a:rPr lang="es-CO" sz="1400" dirty="0" err="1" smtClean="0"/>
              <a:t>for</a:t>
            </a:r>
            <a:r>
              <a:rPr lang="es-CO" sz="1400" dirty="0" smtClean="0"/>
              <a:t> </a:t>
            </a:r>
            <a:r>
              <a:rPr lang="es-CO" sz="1400" dirty="0" err="1" smtClean="0"/>
              <a:t>styling</a:t>
            </a:r>
            <a:r>
              <a:rPr lang="es-CO" sz="1400" dirty="0" smtClean="0"/>
              <a:t> </a:t>
            </a:r>
            <a:r>
              <a:rPr lang="es-CO" sz="1400" dirty="0" err="1" smtClean="0"/>
              <a:t>forms</a:t>
            </a:r>
            <a:endParaRPr lang="es-CO" sz="1400" dirty="0"/>
          </a:p>
          <a:p>
            <a:endParaRPr lang="es-CO" sz="1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11262" y="316949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selects all elements with a title attribute that contains a space-separated list of words, one of which is "flower"</a:t>
            </a:r>
            <a:endParaRPr lang="en-GB" sz="1400" dirty="0"/>
          </a:p>
        </p:txBody>
      </p:sp>
      <p:sp>
        <p:nvSpPr>
          <p:cNvPr id="11" name="Rectángulo 10"/>
          <p:cNvSpPr/>
          <p:nvPr/>
        </p:nvSpPr>
        <p:spPr>
          <a:xfrm>
            <a:off x="703385" y="288302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[title~="flower"]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border: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 5px solid yellow;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12" name="Rectángulo 11"/>
          <p:cNvSpPr/>
          <p:nvPr/>
        </p:nvSpPr>
        <p:spPr>
          <a:xfrm>
            <a:off x="703385" y="3662825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400" dirty="0">
                <a:solidFill>
                  <a:srgbClr val="A52A2A"/>
                </a:solidFill>
                <a:latin typeface="Consolas" panose="020B0609020204030204" pitchFamily="49" charset="0"/>
              </a:rPr>
              <a:t>[</a:t>
            </a:r>
            <a:r>
              <a:rPr lang="es-CO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class</a:t>
            </a:r>
            <a:r>
              <a:rPr lang="es-CO" sz="1400" dirty="0">
                <a:solidFill>
                  <a:srgbClr val="A52A2A"/>
                </a:solidFill>
                <a:latin typeface="Consolas" panose="020B0609020204030204" pitchFamily="49" charset="0"/>
              </a:rPr>
              <a:t>|="top"] </a:t>
            </a:r>
            <a:r>
              <a:rPr lang="es-C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sz="1400" dirty="0"/>
              <a:t/>
            </a:r>
            <a:br>
              <a:rPr lang="es-CO" sz="1400" dirty="0"/>
            </a:br>
            <a:r>
              <a:rPr lang="es-CO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s-CO" sz="14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4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s-CO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yellow</a:t>
            </a:r>
            <a:r>
              <a:rPr lang="es-CO" sz="1400" dirty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  <a:r>
              <a:rPr lang="es-CO" sz="1400" dirty="0"/>
              <a:t/>
            </a:r>
            <a:br>
              <a:rPr lang="es-CO" sz="1400" dirty="0"/>
            </a:br>
            <a:r>
              <a:rPr lang="es-C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13" name="Rectángulo 12"/>
          <p:cNvSpPr/>
          <p:nvPr/>
        </p:nvSpPr>
        <p:spPr>
          <a:xfrm>
            <a:off x="5111262" y="423331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either alone, like class="top", or followed by a hyphen( - ), like class="top-text"! </a:t>
            </a:r>
            <a:r>
              <a:rPr lang="en-US" sz="14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sz="14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--- if ^ then can be just starting with top like </a:t>
            </a:r>
            <a:r>
              <a:rPr lang="en-US" sz="1400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topsomething</a:t>
            </a:r>
            <a:endParaRPr lang="en-GB" sz="1400" dirty="0"/>
          </a:p>
        </p:txBody>
      </p:sp>
      <p:sp>
        <p:nvSpPr>
          <p:cNvPr id="14" name="Rectángulo 13"/>
          <p:cNvSpPr/>
          <p:nvPr/>
        </p:nvSpPr>
        <p:spPr>
          <a:xfrm>
            <a:off x="703385" y="4442626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400" dirty="0">
                <a:solidFill>
                  <a:srgbClr val="A52A2A"/>
                </a:solidFill>
                <a:latin typeface="Consolas" panose="020B0609020204030204" pitchFamily="49" charset="0"/>
              </a:rPr>
              <a:t>[</a:t>
            </a:r>
            <a:r>
              <a:rPr lang="es-CO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class</a:t>
            </a:r>
            <a:r>
              <a:rPr lang="es-CO" sz="1400" dirty="0">
                <a:solidFill>
                  <a:srgbClr val="A52A2A"/>
                </a:solidFill>
                <a:latin typeface="Consolas" panose="020B0609020204030204" pitchFamily="49" charset="0"/>
              </a:rPr>
              <a:t>^="top"] </a:t>
            </a:r>
            <a:r>
              <a:rPr lang="es-C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sz="1400" dirty="0"/>
              <a:t/>
            </a:r>
            <a:br>
              <a:rPr lang="es-CO" sz="1400" dirty="0"/>
            </a:br>
            <a:r>
              <a:rPr lang="es-CO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s-CO" sz="14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4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s-CO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yellow</a:t>
            </a:r>
            <a:r>
              <a:rPr lang="es-CO" sz="1400" dirty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  <a:r>
              <a:rPr lang="es-CO" sz="1400" dirty="0"/>
              <a:t/>
            </a:r>
            <a:br>
              <a:rPr lang="es-CO" sz="1400" dirty="0"/>
            </a:br>
            <a:r>
              <a:rPr lang="es-C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15" name="Rectángulo 14"/>
          <p:cNvSpPr/>
          <p:nvPr/>
        </p:nvSpPr>
        <p:spPr>
          <a:xfrm>
            <a:off x="703385" y="5222427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400" dirty="0">
                <a:solidFill>
                  <a:srgbClr val="A52A2A"/>
                </a:solidFill>
                <a:latin typeface="Consolas" panose="020B0609020204030204" pitchFamily="49" charset="0"/>
              </a:rPr>
              <a:t>[</a:t>
            </a:r>
            <a:r>
              <a:rPr lang="es-CO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class</a:t>
            </a:r>
            <a:r>
              <a:rPr lang="es-CO" sz="1400" dirty="0">
                <a:solidFill>
                  <a:srgbClr val="A52A2A"/>
                </a:solidFill>
                <a:latin typeface="Consolas" panose="020B0609020204030204" pitchFamily="49" charset="0"/>
              </a:rPr>
              <a:t>$="test"] </a:t>
            </a:r>
            <a:r>
              <a:rPr lang="es-C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sz="1400" dirty="0"/>
              <a:t/>
            </a:r>
            <a:br>
              <a:rPr lang="es-CO" sz="1400" dirty="0"/>
            </a:br>
            <a:r>
              <a:rPr lang="es-CO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s-CO" sz="14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4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s-CO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yellow</a:t>
            </a:r>
            <a:r>
              <a:rPr lang="es-CO" sz="1400" dirty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  <a:r>
              <a:rPr lang="es-CO" sz="1400" dirty="0"/>
              <a:t/>
            </a:r>
            <a:br>
              <a:rPr lang="es-CO" sz="1400" dirty="0"/>
            </a:br>
            <a:r>
              <a:rPr lang="es-C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16" name="Rectángulo 15"/>
          <p:cNvSpPr/>
          <p:nvPr/>
        </p:nvSpPr>
        <p:spPr>
          <a:xfrm>
            <a:off x="703385" y="6008251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400" dirty="0">
                <a:solidFill>
                  <a:srgbClr val="A52A2A"/>
                </a:solidFill>
                <a:latin typeface="Consolas" panose="020B0609020204030204" pitchFamily="49" charset="0"/>
              </a:rPr>
              <a:t>[</a:t>
            </a:r>
            <a:r>
              <a:rPr lang="es-CO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class</a:t>
            </a:r>
            <a:r>
              <a:rPr lang="es-CO" sz="1400" dirty="0">
                <a:solidFill>
                  <a:srgbClr val="A52A2A"/>
                </a:solidFill>
                <a:latin typeface="Consolas" panose="020B0609020204030204" pitchFamily="49" charset="0"/>
              </a:rPr>
              <a:t>*="te"] </a:t>
            </a:r>
            <a:r>
              <a:rPr lang="es-C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s-CO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CO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s-CO" sz="14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4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s-CO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yellow</a:t>
            </a:r>
            <a:r>
              <a:rPr lang="es-CO" sz="1400" dirty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  <a:r>
              <a:rPr lang="es-CO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s-CO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C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s-CO" sz="1400" dirty="0"/>
              <a:t/>
            </a:r>
            <a:br>
              <a:rPr lang="es-CO" sz="1400" dirty="0"/>
            </a:br>
            <a:endParaRPr lang="en-GB" sz="1400" dirty="0"/>
          </a:p>
        </p:txBody>
      </p:sp>
      <p:sp>
        <p:nvSpPr>
          <p:cNvPr id="17" name="Rectángulo 16"/>
          <p:cNvSpPr/>
          <p:nvPr/>
        </p:nvSpPr>
        <p:spPr>
          <a:xfrm>
            <a:off x="5110780" y="516694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all elements with a class attribute value that ends with "test"</a:t>
            </a:r>
            <a:endParaRPr lang="en-GB" sz="1400" dirty="0"/>
          </a:p>
        </p:txBody>
      </p:sp>
      <p:sp>
        <p:nvSpPr>
          <p:cNvPr id="18" name="Rectángulo 17"/>
          <p:cNvSpPr/>
          <p:nvPr/>
        </p:nvSpPr>
        <p:spPr>
          <a:xfrm>
            <a:off x="5110780" y="5964333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selects all elements with a class attribute value that contains "</a:t>
            </a:r>
            <a:r>
              <a:rPr lang="en-US" sz="1400" dirty="0" err="1">
                <a:solidFill>
                  <a:srgbClr val="333333"/>
                </a:solidFill>
                <a:latin typeface="Verdana" panose="020B0604030504040204" pitchFamily="34" charset="0"/>
              </a:rPr>
              <a:t>te</a:t>
            </a:r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"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29584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Css3 – cool and new</a:t>
            </a:r>
            <a:endParaRPr lang="en-GB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19" y="1690688"/>
            <a:ext cx="2124075" cy="14287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690688"/>
            <a:ext cx="1952625" cy="14859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189" y="1745108"/>
            <a:ext cx="1971675" cy="1428750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>
            <a:off x="1709056" y="3396343"/>
            <a:ext cx="0" cy="35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990600" y="3918857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10" name="CuadroTexto 9"/>
          <p:cNvSpPr txBox="1"/>
          <p:nvPr/>
        </p:nvSpPr>
        <p:spPr>
          <a:xfrm>
            <a:off x="4084864" y="3918857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Border</a:t>
            </a:r>
            <a:endParaRPr lang="en-GB" dirty="0"/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4720997" y="3396343"/>
            <a:ext cx="0" cy="35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7095445" y="3944702"/>
            <a:ext cx="1426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Background image</a:t>
            </a:r>
            <a:endParaRPr lang="en-GB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7731578" y="3422188"/>
            <a:ext cx="0" cy="35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321809" y="4728474"/>
            <a:ext cx="27153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>
                <a:solidFill>
                  <a:srgbClr val="A52A2A"/>
                </a:solidFill>
                <a:latin typeface="Consolas" panose="020B0609020204030204" pitchFamily="49" charset="0"/>
              </a:rPr>
              <a:t>#rcorners1 </a:t>
            </a:r>
            <a:r>
              <a:rPr lang="es-C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sz="1400" dirty="0"/>
              <a:t/>
            </a:r>
            <a:br>
              <a:rPr lang="es-CO" sz="1400" dirty="0"/>
            </a:br>
            <a:r>
              <a:rPr lang="es-CO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border-radius</a:t>
            </a:r>
            <a:r>
              <a:rPr lang="es-CO" sz="14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400" dirty="0">
                <a:solidFill>
                  <a:srgbClr val="0000CD"/>
                </a:solidFill>
                <a:latin typeface="Consolas" panose="020B0609020204030204" pitchFamily="49" charset="0"/>
              </a:rPr>
              <a:t> 25px;</a:t>
            </a:r>
            <a:r>
              <a:rPr lang="es-CO" sz="1400" dirty="0"/>
              <a:t/>
            </a:r>
            <a:br>
              <a:rPr lang="es-CO" sz="1400" dirty="0"/>
            </a:br>
            <a:r>
              <a:rPr lang="es-CO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s-CO" sz="14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400" dirty="0">
                <a:solidFill>
                  <a:srgbClr val="0000CD"/>
                </a:solidFill>
                <a:latin typeface="Consolas" panose="020B0609020204030204" pitchFamily="49" charset="0"/>
              </a:rPr>
              <a:t> #8AC007;</a:t>
            </a:r>
            <a:r>
              <a:rPr lang="es-CO" sz="1400" dirty="0"/>
              <a:t/>
            </a:r>
            <a:br>
              <a:rPr lang="es-CO" sz="1400" dirty="0"/>
            </a:br>
            <a:r>
              <a:rPr lang="es-CO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s-CO" sz="14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400" dirty="0">
                <a:solidFill>
                  <a:srgbClr val="0000CD"/>
                </a:solidFill>
                <a:latin typeface="Consolas" panose="020B0609020204030204" pitchFamily="49" charset="0"/>
              </a:rPr>
              <a:t> 20px;</a:t>
            </a:r>
            <a:r>
              <a:rPr lang="es-CO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sz="1400" dirty="0"/>
              <a:t/>
            </a:r>
            <a:br>
              <a:rPr lang="es-CO" sz="1400" dirty="0"/>
            </a:br>
            <a:r>
              <a:rPr lang="es-CO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s-CO" sz="14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400" dirty="0">
                <a:solidFill>
                  <a:srgbClr val="0000CD"/>
                </a:solidFill>
                <a:latin typeface="Consolas" panose="020B0609020204030204" pitchFamily="49" charset="0"/>
              </a:rPr>
              <a:t> 200px;</a:t>
            </a:r>
            <a:r>
              <a:rPr lang="es-CO" sz="1400" dirty="0"/>
              <a:t/>
            </a:r>
            <a:br>
              <a:rPr lang="es-CO" sz="1400" dirty="0"/>
            </a:br>
            <a:r>
              <a:rPr lang="es-CO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s-CO" sz="14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400" dirty="0">
                <a:solidFill>
                  <a:srgbClr val="0000CD"/>
                </a:solidFill>
                <a:latin typeface="Consolas" panose="020B0609020204030204" pitchFamily="49" charset="0"/>
              </a:rPr>
              <a:t> 150px;</a:t>
            </a:r>
            <a:r>
              <a:rPr lang="es-CO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sz="1400" dirty="0"/>
              <a:t/>
            </a:r>
            <a:br>
              <a:rPr lang="es-CO" sz="1400" dirty="0"/>
            </a:br>
            <a:r>
              <a:rPr lang="es-C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s-CO" sz="1400" dirty="0"/>
              <a:t/>
            </a:r>
            <a:br>
              <a:rPr lang="es-CO" sz="1400" dirty="0"/>
            </a:br>
            <a:endParaRPr lang="en-GB" sz="1400" dirty="0"/>
          </a:p>
        </p:txBody>
      </p:sp>
      <p:sp>
        <p:nvSpPr>
          <p:cNvPr id="15" name="Rectángulo 14"/>
          <p:cNvSpPr/>
          <p:nvPr/>
        </p:nvSpPr>
        <p:spPr>
          <a:xfrm>
            <a:off x="3294969" y="4728474"/>
            <a:ext cx="328748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>
                <a:solidFill>
                  <a:srgbClr val="A52A2A"/>
                </a:solidFill>
                <a:latin typeface="Consolas" panose="020B0609020204030204" pitchFamily="49" charset="0"/>
              </a:rPr>
              <a:t>#rcorners2 </a:t>
            </a:r>
            <a:r>
              <a:rPr lang="es-C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sz="1400" dirty="0"/>
              <a:t/>
            </a:r>
            <a:br>
              <a:rPr lang="es-CO" sz="1400" dirty="0"/>
            </a:br>
            <a:r>
              <a:rPr lang="es-CO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border-radius</a:t>
            </a:r>
            <a:r>
              <a:rPr lang="es-CO" sz="14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400" dirty="0">
                <a:solidFill>
                  <a:srgbClr val="0000CD"/>
                </a:solidFill>
                <a:latin typeface="Consolas" panose="020B0609020204030204" pitchFamily="49" charset="0"/>
              </a:rPr>
              <a:t> 25px;</a:t>
            </a:r>
            <a:r>
              <a:rPr lang="es-CO" sz="1400" dirty="0"/>
              <a:t/>
            </a:r>
            <a:br>
              <a:rPr lang="es-CO" sz="1400" dirty="0"/>
            </a:br>
            <a:r>
              <a:rPr lang="es-CO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s-CO" sz="14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400" dirty="0">
                <a:solidFill>
                  <a:srgbClr val="0000CD"/>
                </a:solidFill>
                <a:latin typeface="Consolas" panose="020B0609020204030204" pitchFamily="49" charset="0"/>
              </a:rPr>
              <a:t> 2px </a:t>
            </a:r>
            <a:r>
              <a:rPr lang="es-CO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solid</a:t>
            </a:r>
            <a:r>
              <a:rPr lang="es-CO" sz="1400" dirty="0">
                <a:solidFill>
                  <a:srgbClr val="0000CD"/>
                </a:solidFill>
                <a:latin typeface="Consolas" panose="020B0609020204030204" pitchFamily="49" charset="0"/>
              </a:rPr>
              <a:t> #8AC007;</a:t>
            </a:r>
            <a:r>
              <a:rPr lang="es-CO" sz="1400" dirty="0"/>
              <a:t/>
            </a:r>
            <a:br>
              <a:rPr lang="es-CO" sz="1400" dirty="0"/>
            </a:br>
            <a:r>
              <a:rPr lang="es-CO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s-CO" sz="14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400" dirty="0">
                <a:solidFill>
                  <a:srgbClr val="0000CD"/>
                </a:solidFill>
                <a:latin typeface="Consolas" panose="020B0609020204030204" pitchFamily="49" charset="0"/>
              </a:rPr>
              <a:t> 20px;</a:t>
            </a:r>
            <a:r>
              <a:rPr lang="es-CO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sz="1400" dirty="0"/>
              <a:t/>
            </a:r>
            <a:br>
              <a:rPr lang="es-CO" sz="1400" dirty="0"/>
            </a:br>
            <a:r>
              <a:rPr lang="es-CO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s-CO" sz="14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400" dirty="0">
                <a:solidFill>
                  <a:srgbClr val="0000CD"/>
                </a:solidFill>
                <a:latin typeface="Consolas" panose="020B0609020204030204" pitchFamily="49" charset="0"/>
              </a:rPr>
              <a:t> 200px;</a:t>
            </a:r>
            <a:r>
              <a:rPr lang="es-CO" sz="1400" dirty="0"/>
              <a:t/>
            </a:r>
            <a:br>
              <a:rPr lang="es-CO" sz="1400" dirty="0"/>
            </a:br>
            <a:r>
              <a:rPr lang="es-CO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s-CO" sz="14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400" dirty="0">
                <a:solidFill>
                  <a:srgbClr val="0000CD"/>
                </a:solidFill>
                <a:latin typeface="Consolas" panose="020B0609020204030204" pitchFamily="49" charset="0"/>
              </a:rPr>
              <a:t> 150px;</a:t>
            </a:r>
            <a:r>
              <a:rPr lang="es-CO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sz="1400" dirty="0"/>
              <a:t/>
            </a:r>
            <a:br>
              <a:rPr lang="es-CO" sz="1400" dirty="0"/>
            </a:br>
            <a:r>
              <a:rPr lang="es-C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16" name="Rectángulo 15"/>
          <p:cNvSpPr/>
          <p:nvPr/>
        </p:nvSpPr>
        <p:spPr>
          <a:xfrm>
            <a:off x="6685189" y="4754319"/>
            <a:ext cx="32092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>
                <a:solidFill>
                  <a:srgbClr val="A52A2A"/>
                </a:solidFill>
                <a:latin typeface="Consolas" panose="020B0609020204030204" pitchFamily="49" charset="0"/>
              </a:rPr>
              <a:t>#rcorners3 </a:t>
            </a: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sz="1200" dirty="0"/>
              <a:t/>
            </a:r>
            <a:br>
              <a:rPr lang="es-CO" sz="1200" dirty="0"/>
            </a:b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border-radius</a:t>
            </a:r>
            <a:r>
              <a:rPr lang="es-CO" sz="12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200" dirty="0">
                <a:solidFill>
                  <a:srgbClr val="0000CD"/>
                </a:solidFill>
                <a:latin typeface="Consolas" panose="020B0609020204030204" pitchFamily="49" charset="0"/>
              </a:rPr>
              <a:t> 25px;</a:t>
            </a:r>
            <a:r>
              <a:rPr lang="es-CO" sz="1200" dirty="0"/>
              <a:t/>
            </a:r>
            <a:br>
              <a:rPr lang="es-CO" sz="1200" dirty="0"/>
            </a:b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s-CO" sz="12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2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s-CO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url</a:t>
            </a:r>
            <a:r>
              <a:rPr lang="es-CO" sz="1200" dirty="0">
                <a:solidFill>
                  <a:srgbClr val="0000CD"/>
                </a:solidFill>
                <a:latin typeface="Consolas" panose="020B0609020204030204" pitchFamily="49" charset="0"/>
              </a:rPr>
              <a:t>(paper.gif);</a:t>
            </a:r>
            <a:r>
              <a:rPr lang="es-CO" sz="1200" dirty="0"/>
              <a:t/>
            </a:r>
            <a:br>
              <a:rPr lang="es-CO" sz="1200" dirty="0"/>
            </a:b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s-CO" sz="1200" dirty="0">
                <a:solidFill>
                  <a:srgbClr val="FF0000"/>
                </a:solidFill>
                <a:latin typeface="Consolas" panose="020B0609020204030204" pitchFamily="49" charset="0"/>
              </a:rPr>
              <a:t>-position:</a:t>
            </a:r>
            <a:r>
              <a:rPr lang="es-CO" sz="12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s-CO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left</a:t>
            </a:r>
            <a:r>
              <a:rPr lang="es-CO" sz="1200" dirty="0">
                <a:solidFill>
                  <a:srgbClr val="0000CD"/>
                </a:solidFill>
                <a:latin typeface="Consolas" panose="020B0609020204030204" pitchFamily="49" charset="0"/>
              </a:rPr>
              <a:t> top;</a:t>
            </a:r>
            <a:r>
              <a:rPr lang="es-CO" sz="1200" dirty="0"/>
              <a:t/>
            </a:r>
            <a:br>
              <a:rPr lang="es-CO" sz="1200" dirty="0"/>
            </a:b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background-repeat</a:t>
            </a:r>
            <a:r>
              <a:rPr lang="es-CO" sz="12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2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s-CO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repeat</a:t>
            </a:r>
            <a:r>
              <a:rPr lang="es-CO" sz="1200" dirty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  <a:r>
              <a:rPr lang="es-CO" sz="1200" dirty="0"/>
              <a:t/>
            </a:r>
            <a:br>
              <a:rPr lang="es-CO" sz="1200" dirty="0"/>
            </a:b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s-CO" sz="12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200" dirty="0">
                <a:solidFill>
                  <a:srgbClr val="0000CD"/>
                </a:solidFill>
                <a:latin typeface="Consolas" panose="020B0609020204030204" pitchFamily="49" charset="0"/>
              </a:rPr>
              <a:t> 20px;</a:t>
            </a: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sz="1200" dirty="0"/>
              <a:t/>
            </a:r>
            <a:br>
              <a:rPr lang="es-CO" sz="1200" dirty="0"/>
            </a:b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s-CO" sz="12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200" dirty="0">
                <a:solidFill>
                  <a:srgbClr val="0000CD"/>
                </a:solidFill>
                <a:latin typeface="Consolas" panose="020B0609020204030204" pitchFamily="49" charset="0"/>
              </a:rPr>
              <a:t> 200px;</a:t>
            </a:r>
            <a:r>
              <a:rPr lang="es-CO" sz="1200" dirty="0"/>
              <a:t/>
            </a:r>
            <a:br>
              <a:rPr lang="es-CO" sz="1200" dirty="0"/>
            </a:b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s-CO" sz="12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sz="1200" dirty="0">
                <a:solidFill>
                  <a:srgbClr val="0000CD"/>
                </a:solidFill>
                <a:latin typeface="Consolas" panose="020B0609020204030204" pitchFamily="49" charset="0"/>
              </a:rPr>
              <a:t> 150px;</a:t>
            </a: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sz="1200" dirty="0"/>
              <a:t/>
            </a:r>
            <a:br>
              <a:rPr lang="es-CO" sz="1200" dirty="0"/>
            </a:br>
            <a:r>
              <a:rPr lang="es-CO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200" dirty="0"/>
          </a:p>
        </p:txBody>
      </p:sp>
      <p:sp>
        <p:nvSpPr>
          <p:cNvPr id="17" name="Rectángulo 16"/>
          <p:cNvSpPr/>
          <p:nvPr/>
        </p:nvSpPr>
        <p:spPr>
          <a:xfrm>
            <a:off x="586727" y="6424025"/>
            <a:ext cx="2708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rgbClr val="333333"/>
                </a:solidFill>
                <a:latin typeface="Verdana" panose="020B0604030504040204" pitchFamily="34" charset="0"/>
              </a:rPr>
              <a:t>border</a:t>
            </a:r>
            <a:r>
              <a:rPr lang="es-CO" dirty="0">
                <a:solidFill>
                  <a:srgbClr val="333333"/>
                </a:solidFill>
                <a:latin typeface="Verdana" panose="020B0604030504040204" pitchFamily="34" charset="0"/>
              </a:rPr>
              <a:t>-top-</a:t>
            </a:r>
            <a:r>
              <a:rPr lang="es-CO" dirty="0" err="1">
                <a:solidFill>
                  <a:srgbClr val="333333"/>
                </a:solidFill>
                <a:latin typeface="Verdana" panose="020B0604030504040204" pitchFamily="34" charset="0"/>
              </a:rPr>
              <a:t>left</a:t>
            </a:r>
            <a:r>
              <a:rPr lang="es-CO" dirty="0">
                <a:solidFill>
                  <a:srgbClr val="333333"/>
                </a:solidFill>
                <a:latin typeface="Verdana" panose="020B0604030504040204" pitchFamily="34" charset="0"/>
              </a:rPr>
              <a:t>-</a:t>
            </a:r>
            <a:r>
              <a:rPr lang="es-CO" dirty="0" err="1">
                <a:solidFill>
                  <a:srgbClr val="333333"/>
                </a:solidFill>
                <a:latin typeface="Verdana" panose="020B0604030504040204" pitchFamily="34" charset="0"/>
              </a:rPr>
              <a:t>radius</a:t>
            </a:r>
            <a:endParaRPr lang="en-GB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245" y="1719263"/>
            <a:ext cx="2886755" cy="124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8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image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http://www.w3schools.com/css/css3_backgrounds.asp</a:t>
            </a:r>
          </a:p>
        </p:txBody>
      </p:sp>
    </p:spTree>
    <p:extLst>
      <p:ext uri="{BB962C8B-B14F-4D97-AF65-F5344CB8AC3E}">
        <p14:creationId xmlns:p14="http://schemas.microsoft.com/office/powerpoint/2010/main" val="40148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Gradients 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go from one colour to the other</a:t>
            </a:r>
            <a:endParaRPr lang="en-GB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310" y="2409144"/>
            <a:ext cx="1733550" cy="5810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125309" y="3354963"/>
            <a:ext cx="98910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>
                <a:solidFill>
                  <a:srgbClr val="444444"/>
                </a:solidFill>
                <a:latin typeface="Consolas" panose="020B0609020204030204" pitchFamily="49" charset="0"/>
              </a:rPr>
              <a:t>background</a:t>
            </a:r>
            <a:r>
              <a:rPr lang="es-CO" dirty="0">
                <a:solidFill>
                  <a:srgbClr val="444444"/>
                </a:solidFill>
                <a:latin typeface="Consolas" panose="020B0609020204030204" pitchFamily="49" charset="0"/>
              </a:rPr>
              <a:t>: linear-</a:t>
            </a:r>
            <a:r>
              <a:rPr lang="es-CO" dirty="0" err="1">
                <a:solidFill>
                  <a:srgbClr val="444444"/>
                </a:solidFill>
                <a:latin typeface="Consolas" panose="020B0609020204030204" pitchFamily="49" charset="0"/>
              </a:rPr>
              <a:t>gradient</a:t>
            </a:r>
            <a:r>
              <a:rPr lang="es-CO" dirty="0">
                <a:solidFill>
                  <a:srgbClr val="444444"/>
                </a:solidFill>
                <a:latin typeface="Consolas" panose="020B0609020204030204" pitchFamily="49" charset="0"/>
              </a:rPr>
              <a:t>(</a:t>
            </a:r>
            <a:r>
              <a:rPr lang="es-CO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direction</a:t>
            </a:r>
            <a:r>
              <a:rPr lang="es-CO" dirty="0">
                <a:solidFill>
                  <a:srgbClr val="444444"/>
                </a:solidFill>
                <a:latin typeface="Consolas" panose="020B0609020204030204" pitchFamily="49" charset="0"/>
              </a:rPr>
              <a:t>, </a:t>
            </a:r>
            <a:r>
              <a:rPr lang="es-CO" i="1" dirty="0">
                <a:solidFill>
                  <a:srgbClr val="444444"/>
                </a:solidFill>
                <a:latin typeface="Consolas" panose="020B0609020204030204" pitchFamily="49" charset="0"/>
              </a:rPr>
              <a:t>color-stop1</a:t>
            </a:r>
            <a:r>
              <a:rPr lang="es-CO" dirty="0">
                <a:solidFill>
                  <a:srgbClr val="444444"/>
                </a:solidFill>
                <a:latin typeface="Consolas" panose="020B0609020204030204" pitchFamily="49" charset="0"/>
              </a:rPr>
              <a:t>, </a:t>
            </a:r>
            <a:r>
              <a:rPr lang="es-CO" i="1" dirty="0">
                <a:solidFill>
                  <a:srgbClr val="444444"/>
                </a:solidFill>
                <a:latin typeface="Consolas" panose="020B0609020204030204" pitchFamily="49" charset="0"/>
              </a:rPr>
              <a:t>color-stop2, ...</a:t>
            </a:r>
            <a:r>
              <a:rPr lang="es-CO" dirty="0">
                <a:solidFill>
                  <a:srgbClr val="444444"/>
                </a:solidFill>
                <a:latin typeface="Consolas" panose="020B0609020204030204" pitchFamily="49" charset="0"/>
              </a:rPr>
              <a:t>);</a:t>
            </a:r>
            <a:endParaRPr lang="en-GB" dirty="0"/>
          </a:p>
        </p:txBody>
      </p:sp>
      <p:sp>
        <p:nvSpPr>
          <p:cNvPr id="6" name="Rectángulo 5"/>
          <p:cNvSpPr/>
          <p:nvPr/>
        </p:nvSpPr>
        <p:spPr>
          <a:xfrm>
            <a:off x="838200" y="4376470"/>
            <a:ext cx="100692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A52A2A"/>
                </a:solidFill>
                <a:latin typeface="Consolas" panose="020B0609020204030204" pitchFamily="49" charset="0"/>
              </a:rPr>
              <a:t>#</a:t>
            </a:r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grad</a:t>
            </a:r>
            <a:r>
              <a:rPr lang="es-CO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 -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webkit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-linear-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gradient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(red, blue);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s-CO" dirty="0" err="1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es-CO" dirty="0">
                <a:solidFill>
                  <a:srgbClr val="008000"/>
                </a:solidFill>
                <a:latin typeface="Consolas" panose="020B0609020204030204" pitchFamily="49" charset="0"/>
              </a:rPr>
              <a:t> Safari 5.1 to 6.0 */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 -o-linear-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gradient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(red, blue);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s-CO" dirty="0" err="1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es-CO" dirty="0">
                <a:solidFill>
                  <a:srgbClr val="008000"/>
                </a:solidFill>
                <a:latin typeface="Consolas" panose="020B0609020204030204" pitchFamily="49" charset="0"/>
              </a:rPr>
              <a:t> Opera 11.1 to 12.0 */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 -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moz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-linear-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gradient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(red, blue);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s-CO" dirty="0" err="1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es-CO" dirty="0">
                <a:solidFill>
                  <a:srgbClr val="008000"/>
                </a:solidFill>
                <a:latin typeface="Consolas" panose="020B0609020204030204" pitchFamily="49" charset="0"/>
              </a:rPr>
              <a:t> Firefox 3.6 to 15 */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 linear-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gradient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(red, blue);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>
                <a:solidFill>
                  <a:srgbClr val="008000"/>
                </a:solidFill>
                <a:latin typeface="Consolas" panose="020B0609020204030204" pitchFamily="49" charset="0"/>
              </a:rPr>
              <a:t>/* Standard </a:t>
            </a:r>
            <a:r>
              <a:rPr lang="es-CO" dirty="0" err="1">
                <a:solidFill>
                  <a:srgbClr val="008000"/>
                </a:solidFill>
                <a:latin typeface="Consolas" panose="020B0609020204030204" pitchFamily="49" charset="0"/>
              </a:rPr>
              <a:t>syntax</a:t>
            </a:r>
            <a:r>
              <a:rPr lang="es-CO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969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Shadows </a:t>
            </a:r>
            <a:endParaRPr lang="en-GB" dirty="0"/>
          </a:p>
        </p:txBody>
      </p:sp>
      <p:sp>
        <p:nvSpPr>
          <p:cNvPr id="4" name="Rectángulo 3"/>
          <p:cNvSpPr/>
          <p:nvPr/>
        </p:nvSpPr>
        <p:spPr>
          <a:xfrm>
            <a:off x="6781800" y="424096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>
                <a:solidFill>
                  <a:srgbClr val="A52A2A"/>
                </a:solidFill>
                <a:latin typeface="Consolas" panose="020B0609020204030204" pitchFamily="49" charset="0"/>
              </a:rPr>
              <a:t>div 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box-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shadow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 10px 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10px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 grey;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492" y="2631621"/>
            <a:ext cx="2781300" cy="10287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373" y="2955471"/>
            <a:ext cx="2409825" cy="3810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368198" y="413958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h1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text-shadow: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0 0 3px #FF0000;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79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other text options </a:t>
            </a:r>
            <a:endParaRPr lang="en-GB" dirty="0"/>
          </a:p>
        </p:txBody>
      </p:sp>
      <p:sp>
        <p:nvSpPr>
          <p:cNvPr id="4" name="Rectángulo 3"/>
          <p:cNvSpPr/>
          <p:nvPr/>
        </p:nvSpPr>
        <p:spPr>
          <a:xfrm>
            <a:off x="979714" y="2407307"/>
            <a:ext cx="20900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O" dirty="0" err="1">
                <a:solidFill>
                  <a:srgbClr val="333333"/>
                </a:solidFill>
                <a:latin typeface="Verdana" panose="020B0604030504040204" pitchFamily="34" charset="0"/>
              </a:rPr>
              <a:t>text-overflow</a:t>
            </a:r>
            <a:endParaRPr lang="es-CO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s-CO" dirty="0"/>
              <a:t/>
            </a:r>
            <a:br>
              <a:rPr lang="es-CO" dirty="0"/>
            </a:br>
            <a:endParaRPr lang="en-GB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818" y="3013778"/>
            <a:ext cx="1504950" cy="155257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646714" y="2407307"/>
            <a:ext cx="20900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O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word-wrap</a:t>
            </a:r>
            <a:endParaRPr lang="es-CO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s-CO" dirty="0"/>
              <a:t/>
            </a:r>
            <a:br>
              <a:rPr lang="es-CO" dirty="0"/>
            </a:br>
            <a:endParaRPr lang="en-GB" dirty="0"/>
          </a:p>
        </p:txBody>
      </p:sp>
      <p:sp>
        <p:nvSpPr>
          <p:cNvPr id="8" name="Rectángulo 7"/>
          <p:cNvSpPr/>
          <p:nvPr/>
        </p:nvSpPr>
        <p:spPr>
          <a:xfrm>
            <a:off x="6313714" y="2407307"/>
            <a:ext cx="20900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word</a:t>
            </a:r>
            <a:r>
              <a:rPr lang="es-CO" dirty="0" smtClean="0">
                <a:solidFill>
                  <a:srgbClr val="333333"/>
                </a:solidFill>
                <a:latin typeface="Verdana" panose="020B0604030504040204" pitchFamily="34" charset="0"/>
              </a:rPr>
              <a:t>-break</a:t>
            </a:r>
            <a:endParaRPr lang="es-CO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s-CO" dirty="0"/>
              <a:t/>
            </a:r>
            <a:br>
              <a:rPr lang="es-CO" dirty="0"/>
            </a:br>
            <a:endParaRPr lang="en-GB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882" y="3206812"/>
            <a:ext cx="1733550" cy="24765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636" y="3028081"/>
            <a:ext cx="12763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2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Put different fonts</a:t>
            </a:r>
            <a:endParaRPr lang="en-GB" dirty="0"/>
          </a:p>
        </p:txBody>
      </p:sp>
      <p:sp>
        <p:nvSpPr>
          <p:cNvPr id="4" name="Rectángulo 3"/>
          <p:cNvSpPr/>
          <p:nvPr/>
        </p:nvSpPr>
        <p:spPr>
          <a:xfrm>
            <a:off x="838200" y="207889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>
                <a:solidFill>
                  <a:srgbClr val="A52A2A"/>
                </a:solidFill>
                <a:latin typeface="Consolas" panose="020B0609020204030204" pitchFamily="49" charset="0"/>
              </a:rPr>
              <a:t>@</a:t>
            </a:r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font-face</a:t>
            </a:r>
            <a:r>
              <a:rPr lang="es-CO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myFirstFont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url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(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sansation_light.woff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);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A52A2A"/>
                </a:solidFill>
                <a:latin typeface="Consolas" panose="020B0609020204030204" pitchFamily="49" charset="0"/>
              </a:rPr>
              <a:t>div 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myFirstFont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08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Animaitons</a:t>
            </a:r>
            <a:r>
              <a:rPr lang="en-GB" dirty="0" smtClean="0"/>
              <a:t> on </a:t>
            </a:r>
            <a:r>
              <a:rPr lang="en-GB" dirty="0" err="1" smtClean="0"/>
              <a:t>css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 to the w3s </a:t>
            </a:r>
          </a:p>
          <a:p>
            <a:r>
              <a:rPr lang="en-GB" dirty="0" smtClean="0"/>
              <a:t>And open the examples</a:t>
            </a:r>
            <a:endParaRPr lang="en-GB" dirty="0"/>
          </a:p>
        </p:txBody>
      </p:sp>
      <p:sp>
        <p:nvSpPr>
          <p:cNvPr id="4" name="Rectángulo 3"/>
          <p:cNvSpPr/>
          <p:nvPr/>
        </p:nvSpPr>
        <p:spPr>
          <a:xfrm>
            <a:off x="715937" y="3309648"/>
            <a:ext cx="538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http://www.w3schools.com/css/css3_2dtransforms.asp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15937" y="3777342"/>
            <a:ext cx="516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http://www.w3schools.com/css/css3_animations.asp</a:t>
            </a:r>
          </a:p>
        </p:txBody>
      </p:sp>
    </p:spTree>
    <p:extLst>
      <p:ext uri="{BB962C8B-B14F-4D97-AF65-F5344CB8AC3E}">
        <p14:creationId xmlns:p14="http://schemas.microsoft.com/office/powerpoint/2010/main" val="422802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7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3.bp.blogspot.com/-mLHQ73NubPg/U7hlEVVToOI/AAAAAAAABUM/AaR9sFczHak/s1600/CSS3-logo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6" t="7465" r="22781" b="6937"/>
          <a:stretch/>
        </p:blipFill>
        <p:spPr bwMode="auto">
          <a:xfrm>
            <a:off x="11351846" y="118853"/>
            <a:ext cx="590977" cy="79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s://antonyjwhite.files.wordpress.com/2011/03/css_break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05" y="3378437"/>
            <a:ext cx="4750481" cy="203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ajaxonomy.com/files/html-css-websit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318" y="527057"/>
            <a:ext cx="4762500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wpsites.net/wp-content/uploads/2011/08/What-Is-CS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996" y="3167742"/>
            <a:ext cx="5126718" cy="256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61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Github</a:t>
            </a:r>
            <a:r>
              <a:rPr lang="en-GB" dirty="0" smtClean="0"/>
              <a:t> course </a:t>
            </a:r>
            <a:endParaRPr lang="en-GB" dirty="0"/>
          </a:p>
        </p:txBody>
      </p:sp>
      <p:sp>
        <p:nvSpPr>
          <p:cNvPr id="4" name="Rectángulo 3"/>
          <p:cNvSpPr/>
          <p:nvPr/>
        </p:nvSpPr>
        <p:spPr>
          <a:xfrm>
            <a:off x="5790340" y="5826534"/>
            <a:ext cx="3810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http://rogerdudler.github.io/git-guide/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68922" y="1652619"/>
            <a:ext cx="569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Install and open git bash – this is a </a:t>
            </a:r>
            <a:r>
              <a:rPr lang="en-GB" dirty="0" err="1" smtClean="0"/>
              <a:t>linux</a:t>
            </a:r>
            <a:r>
              <a:rPr lang="en-GB" dirty="0" smtClean="0"/>
              <a:t> </a:t>
            </a:r>
            <a:r>
              <a:rPr lang="en-GB" dirty="0" err="1" smtClean="0"/>
              <a:t>mashine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6" name="CuadroTexto 5"/>
          <p:cNvSpPr txBox="1"/>
          <p:nvPr/>
        </p:nvSpPr>
        <p:spPr>
          <a:xfrm>
            <a:off x="468922" y="2206617"/>
            <a:ext cx="59436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Commands </a:t>
            </a:r>
          </a:p>
          <a:p>
            <a:r>
              <a:rPr lang="en-GB" dirty="0" err="1" smtClean="0"/>
              <a:t>Pwd</a:t>
            </a:r>
            <a:r>
              <a:rPr lang="en-GB" dirty="0" smtClean="0"/>
              <a:t> – to see position folder</a:t>
            </a:r>
          </a:p>
          <a:p>
            <a:r>
              <a:rPr lang="en-GB" dirty="0" smtClean="0"/>
              <a:t>Ls  = “list” to see the list of all the files in a folder</a:t>
            </a:r>
          </a:p>
          <a:p>
            <a:r>
              <a:rPr lang="en-GB" dirty="0" smtClean="0"/>
              <a:t>Ls – a includes the </a:t>
            </a:r>
            <a:r>
              <a:rPr lang="en-GB" dirty="0" err="1" smtClean="0"/>
              <a:t>hiddent</a:t>
            </a:r>
            <a:r>
              <a:rPr lang="en-GB" dirty="0" smtClean="0"/>
              <a:t> files</a:t>
            </a:r>
          </a:p>
          <a:p>
            <a:r>
              <a:rPr lang="en-GB" dirty="0" smtClean="0"/>
              <a:t>cd – to go to a new repository – example ( the space is important --  cd /c/</a:t>
            </a:r>
          </a:p>
          <a:p>
            <a:r>
              <a:rPr lang="en-GB" dirty="0" smtClean="0"/>
              <a:t>Cd users/ will send to the  folder users inside c</a:t>
            </a:r>
          </a:p>
          <a:p>
            <a:r>
              <a:rPr lang="en-GB" dirty="0" smtClean="0"/>
              <a:t>Clear – to clean the </a:t>
            </a:r>
            <a:r>
              <a:rPr lang="en-GB" dirty="0" err="1" smtClean="0"/>
              <a:t>linux</a:t>
            </a:r>
            <a:r>
              <a:rPr lang="en-GB" dirty="0" smtClean="0"/>
              <a:t> terminal</a:t>
            </a:r>
          </a:p>
          <a:p>
            <a:r>
              <a:rPr lang="en-GB" dirty="0" err="1" smtClean="0"/>
              <a:t>Mkdir</a:t>
            </a:r>
            <a:r>
              <a:rPr lang="en-GB" dirty="0" smtClean="0"/>
              <a:t> </a:t>
            </a:r>
            <a:r>
              <a:rPr lang="en-GB" dirty="0" err="1" smtClean="0"/>
              <a:t>nameofdirectory</a:t>
            </a:r>
            <a:r>
              <a:rPr lang="en-GB" dirty="0" smtClean="0"/>
              <a:t> – to make a new directory</a:t>
            </a:r>
          </a:p>
          <a:p>
            <a:r>
              <a:rPr lang="en-GB" dirty="0" err="1" smtClean="0"/>
              <a:t>rm</a:t>
            </a:r>
            <a:r>
              <a:rPr lang="en-GB" dirty="0" smtClean="0"/>
              <a:t> -r </a:t>
            </a:r>
            <a:r>
              <a:rPr lang="en-GB" dirty="0" err="1" smtClean="0"/>
              <a:t>directory_name</a:t>
            </a:r>
            <a:r>
              <a:rPr lang="en-GB" dirty="0" smtClean="0"/>
              <a:t>  - to remove a directory</a:t>
            </a:r>
          </a:p>
          <a:p>
            <a:r>
              <a:rPr lang="en-GB" dirty="0" smtClean="0"/>
              <a:t>Rm remove file – example </a:t>
            </a:r>
            <a:r>
              <a:rPr lang="en-GB" dirty="0" err="1" smtClean="0"/>
              <a:t>rm</a:t>
            </a:r>
            <a:r>
              <a:rPr lang="en-GB" dirty="0" smtClean="0"/>
              <a:t> test.txt</a:t>
            </a:r>
          </a:p>
          <a:p>
            <a:r>
              <a:rPr lang="en-GB" dirty="0" smtClean="0"/>
              <a:t>cd.. Is go up one level</a:t>
            </a:r>
          </a:p>
          <a:p>
            <a:r>
              <a:rPr lang="en-GB" dirty="0" smtClean="0"/>
              <a:t>Git = to make sure git is there</a:t>
            </a:r>
          </a:p>
          <a:p>
            <a:endParaRPr lang="en-GB" dirty="0"/>
          </a:p>
          <a:p>
            <a:r>
              <a:rPr lang="en-GB" dirty="0" smtClean="0"/>
              <a:t>Shift + q to exit a end in the terminal</a:t>
            </a:r>
            <a:endParaRPr lang="en-GB" dirty="0"/>
          </a:p>
        </p:txBody>
      </p:sp>
      <p:sp>
        <p:nvSpPr>
          <p:cNvPr id="7" name="CuadroTexto 6"/>
          <p:cNvSpPr txBox="1"/>
          <p:nvPr/>
        </p:nvSpPr>
        <p:spPr>
          <a:xfrm>
            <a:off x="5788269" y="636957"/>
            <a:ext cx="640373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Git commands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Git </a:t>
            </a:r>
            <a:r>
              <a:rPr lang="en-GB" dirty="0" err="1" smtClean="0"/>
              <a:t>init</a:t>
            </a:r>
            <a:r>
              <a:rPr lang="en-GB" dirty="0" smtClean="0"/>
              <a:t> : to create a new git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Git add </a:t>
            </a:r>
            <a:r>
              <a:rPr lang="en-GB" dirty="0" err="1" smtClean="0"/>
              <a:t>file_name</a:t>
            </a:r>
            <a:r>
              <a:rPr lang="en-GB" dirty="0" smtClean="0"/>
              <a:t> : for staging – git add --all to add all the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Git Commit –m “this is the new index” – to make the changes m is the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Git log  : show the commits of a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Git log --graph --decorate --all --pretty=</a:t>
            </a:r>
            <a:r>
              <a:rPr lang="en-GB" dirty="0" err="1" smtClean="0"/>
              <a:t>oneline</a:t>
            </a:r>
            <a:r>
              <a:rPr lang="en-GB" dirty="0" smtClean="0"/>
              <a:t> – see commits as a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Git checkout </a:t>
            </a:r>
            <a:r>
              <a:rPr lang="en-GB" dirty="0" err="1" smtClean="0"/>
              <a:t>identificationumber</a:t>
            </a:r>
            <a:r>
              <a:rPr lang="en-GB" dirty="0"/>
              <a:t> </a:t>
            </a:r>
            <a:r>
              <a:rPr lang="en-GB" dirty="0" smtClean="0"/>
              <a:t>: to go back in time to a 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Git checkout </a:t>
            </a:r>
            <a:r>
              <a:rPr lang="en-GB" dirty="0" err="1" smtClean="0"/>
              <a:t>branchnmae</a:t>
            </a:r>
            <a:r>
              <a:rPr lang="en-GB" dirty="0" smtClean="0"/>
              <a:t> to go to other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Git branch name – to create a new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altLang="es-CO" dirty="0" err="1"/>
              <a:t>git</a:t>
            </a:r>
            <a:r>
              <a:rPr lang="es-CO" altLang="es-CO" dirty="0"/>
              <a:t> </a:t>
            </a:r>
            <a:r>
              <a:rPr lang="es-CO" altLang="es-CO" dirty="0" err="1"/>
              <a:t>config</a:t>
            </a:r>
            <a:r>
              <a:rPr lang="es-CO" altLang="es-CO" dirty="0"/>
              <a:t> --global user.name "</a:t>
            </a:r>
            <a:r>
              <a:rPr lang="es-CO" altLang="es-CO" dirty="0" err="1"/>
              <a:t>Your</a:t>
            </a:r>
            <a:r>
              <a:rPr lang="es-CO" altLang="es-CO" dirty="0"/>
              <a:t> </a:t>
            </a:r>
            <a:r>
              <a:rPr lang="es-CO" altLang="es-CO" dirty="0" err="1" smtClean="0"/>
              <a:t>Name</a:t>
            </a:r>
            <a:r>
              <a:rPr lang="es-CO" altLang="es-CO" dirty="0" smtClean="0"/>
              <a:t>“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altLang="es-CO" dirty="0" err="1" smtClean="0"/>
              <a:t>git</a:t>
            </a:r>
            <a:r>
              <a:rPr lang="es-CO" altLang="es-CO" dirty="0" smtClean="0"/>
              <a:t> </a:t>
            </a:r>
            <a:r>
              <a:rPr lang="es-CO" altLang="es-CO" dirty="0" err="1"/>
              <a:t>config</a:t>
            </a:r>
            <a:r>
              <a:rPr lang="es-CO" altLang="es-CO" dirty="0"/>
              <a:t> --global </a:t>
            </a:r>
            <a:r>
              <a:rPr lang="es-CO" altLang="es-CO" dirty="0" err="1"/>
              <a:t>user.email</a:t>
            </a:r>
            <a:r>
              <a:rPr lang="es-CO" altLang="es-CO" dirty="0"/>
              <a:t> "your_email@whatever.com" </a:t>
            </a:r>
            <a:endParaRPr lang="es-CO" altLang="es-CO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altLang="es-CO" dirty="0" err="1" smtClean="0"/>
              <a:t>Git</a:t>
            </a:r>
            <a:r>
              <a:rPr lang="es-CO" altLang="es-CO" dirty="0" smtClean="0"/>
              <a:t> </a:t>
            </a:r>
            <a:r>
              <a:rPr lang="es-CO" altLang="es-CO" dirty="0" err="1" smtClean="0"/>
              <a:t>push</a:t>
            </a:r>
            <a:r>
              <a:rPr lang="es-CO" altLang="es-CO" dirty="0" smtClean="0"/>
              <a:t> data </a:t>
            </a:r>
            <a:r>
              <a:rPr lang="es-CO" altLang="es-CO" dirty="0" err="1" smtClean="0"/>
              <a:t>form</a:t>
            </a:r>
            <a:r>
              <a:rPr lang="es-CO" altLang="es-CO" dirty="0" smtClean="0"/>
              <a:t> local to online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70069"/>
            <a:ext cx="65" cy="317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396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788269" y="6065671"/>
            <a:ext cx="5062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https://www.youtube.com/watch?v=DVDLoe_2MBc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790340" y="5549535"/>
            <a:ext cx="4934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https://www.youtube.com/watch?v=0fKg7e37bQE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5788269" y="6288199"/>
            <a:ext cx="5120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https://www.youtube.com/watch?v=61WbzS9XMwk</a:t>
            </a:r>
          </a:p>
        </p:txBody>
      </p:sp>
    </p:spTree>
    <p:extLst>
      <p:ext uri="{BB962C8B-B14F-4D97-AF65-F5344CB8AC3E}">
        <p14:creationId xmlns:p14="http://schemas.microsoft.com/office/powerpoint/2010/main" val="106553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</a:t>
            </a:r>
            <a:endParaRPr lang="en-GB" dirty="0"/>
          </a:p>
        </p:txBody>
      </p:sp>
      <p:sp>
        <p:nvSpPr>
          <p:cNvPr id="4" name="Rectángulo 3"/>
          <p:cNvSpPr/>
          <p:nvPr/>
        </p:nvSpPr>
        <p:spPr>
          <a:xfrm>
            <a:off x="193430" y="2180492"/>
            <a:ext cx="3546231" cy="2731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Create a repository </a:t>
            </a:r>
          </a:p>
          <a:p>
            <a:pPr algn="ctr"/>
            <a:endParaRPr lang="en-GB" dirty="0"/>
          </a:p>
          <a:p>
            <a:pPr algn="ctr"/>
            <a:r>
              <a:rPr lang="en-GB" dirty="0" err="1" smtClean="0"/>
              <a:t>Comand</a:t>
            </a:r>
            <a:r>
              <a:rPr lang="en-GB" dirty="0" smtClean="0"/>
              <a:t>: git </a:t>
            </a:r>
            <a:r>
              <a:rPr lang="en-GB" dirty="0" err="1" smtClean="0"/>
              <a:t>init</a:t>
            </a:r>
            <a:endParaRPr lang="en-GB" dirty="0"/>
          </a:p>
        </p:txBody>
      </p:sp>
      <p:sp>
        <p:nvSpPr>
          <p:cNvPr id="5" name="Elipse 4"/>
          <p:cNvSpPr/>
          <p:nvPr/>
        </p:nvSpPr>
        <p:spPr>
          <a:xfrm>
            <a:off x="0" y="1969477"/>
            <a:ext cx="574430" cy="574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" name="Rectángulo 5"/>
          <p:cNvSpPr/>
          <p:nvPr/>
        </p:nvSpPr>
        <p:spPr>
          <a:xfrm>
            <a:off x="4126521" y="2180492"/>
            <a:ext cx="3546231" cy="2731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Staging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Put thing ready to be </a:t>
            </a:r>
            <a:r>
              <a:rPr lang="en-GB" dirty="0" err="1" smtClean="0"/>
              <a:t>commited</a:t>
            </a:r>
            <a:endParaRPr lang="en-GB" dirty="0"/>
          </a:p>
          <a:p>
            <a:pPr algn="ctr"/>
            <a:r>
              <a:rPr lang="en-GB" dirty="0" smtClean="0"/>
              <a:t>Git add intex.html</a:t>
            </a:r>
            <a:endParaRPr lang="en-GB" dirty="0"/>
          </a:p>
        </p:txBody>
      </p:sp>
      <p:sp>
        <p:nvSpPr>
          <p:cNvPr id="7" name="Elipse 6"/>
          <p:cNvSpPr/>
          <p:nvPr/>
        </p:nvSpPr>
        <p:spPr>
          <a:xfrm>
            <a:off x="3933091" y="1969477"/>
            <a:ext cx="574430" cy="574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8" name="Rectángulo 7"/>
          <p:cNvSpPr/>
          <p:nvPr/>
        </p:nvSpPr>
        <p:spPr>
          <a:xfrm>
            <a:off x="8059612" y="2180492"/>
            <a:ext cx="3546231" cy="2731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Put thing ready to be </a:t>
            </a:r>
            <a:r>
              <a:rPr lang="en-GB" dirty="0" err="1" smtClean="0"/>
              <a:t>commited</a:t>
            </a:r>
            <a:endParaRPr lang="en-GB" dirty="0"/>
          </a:p>
          <a:p>
            <a:pPr algn="ctr"/>
            <a:r>
              <a:rPr lang="en-GB" dirty="0" smtClean="0"/>
              <a:t>Git add intex.html</a:t>
            </a:r>
            <a:endParaRPr lang="en-GB" dirty="0"/>
          </a:p>
        </p:txBody>
      </p:sp>
      <p:sp>
        <p:nvSpPr>
          <p:cNvPr id="9" name="Elipse 8"/>
          <p:cNvSpPr/>
          <p:nvPr/>
        </p:nvSpPr>
        <p:spPr>
          <a:xfrm>
            <a:off x="7866182" y="1969477"/>
            <a:ext cx="574430" cy="574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17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github</a:t>
            </a:r>
            <a:endParaRPr lang="en-GB" dirty="0"/>
          </a:p>
        </p:txBody>
      </p:sp>
      <p:sp>
        <p:nvSpPr>
          <p:cNvPr id="4" name="Rectángulo 3"/>
          <p:cNvSpPr/>
          <p:nvPr/>
        </p:nvSpPr>
        <p:spPr>
          <a:xfrm>
            <a:off x="193430" y="2180492"/>
            <a:ext cx="3546231" cy="2731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Create a repository </a:t>
            </a:r>
          </a:p>
          <a:p>
            <a:pPr algn="ctr"/>
            <a:r>
              <a:rPr lang="en-GB" dirty="0" smtClean="0"/>
              <a:t>Create an account and go to the plus and create a online repository</a:t>
            </a:r>
          </a:p>
          <a:p>
            <a:pPr algn="ctr"/>
            <a:endParaRPr lang="en-GB" dirty="0"/>
          </a:p>
        </p:txBody>
      </p:sp>
      <p:sp>
        <p:nvSpPr>
          <p:cNvPr id="5" name="Elipse 4"/>
          <p:cNvSpPr/>
          <p:nvPr/>
        </p:nvSpPr>
        <p:spPr>
          <a:xfrm>
            <a:off x="0" y="1969477"/>
            <a:ext cx="574430" cy="574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" name="Rectángulo 5"/>
          <p:cNvSpPr/>
          <p:nvPr/>
        </p:nvSpPr>
        <p:spPr>
          <a:xfrm>
            <a:off x="4126521" y="2180492"/>
            <a:ext cx="3546231" cy="2731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Push changes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Put </a:t>
            </a:r>
            <a:r>
              <a:rPr lang="en-GB" dirty="0" err="1" smtClean="0"/>
              <a:t>commited</a:t>
            </a:r>
            <a:endParaRPr lang="en-GB" dirty="0"/>
          </a:p>
          <a:p>
            <a:pPr algn="ctr"/>
            <a:r>
              <a:rPr lang="en-GB" dirty="0" smtClean="0"/>
              <a:t>Into git </a:t>
            </a:r>
          </a:p>
          <a:p>
            <a:pPr algn="ctr"/>
            <a:r>
              <a:rPr lang="en-GB" dirty="0" smtClean="0"/>
              <a:t>Git push</a:t>
            </a:r>
            <a:endParaRPr lang="en-GB" dirty="0"/>
          </a:p>
        </p:txBody>
      </p:sp>
      <p:sp>
        <p:nvSpPr>
          <p:cNvPr id="7" name="Elipse 6"/>
          <p:cNvSpPr/>
          <p:nvPr/>
        </p:nvSpPr>
        <p:spPr>
          <a:xfrm>
            <a:off x="3933091" y="1969477"/>
            <a:ext cx="574430" cy="574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8" name="Rectángulo 7"/>
          <p:cNvSpPr/>
          <p:nvPr/>
        </p:nvSpPr>
        <p:spPr>
          <a:xfrm>
            <a:off x="8059612" y="2180492"/>
            <a:ext cx="3546231" cy="2731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Keep </a:t>
            </a:r>
            <a:r>
              <a:rPr lang="en-GB" dirty="0" err="1" smtClean="0"/>
              <a:t>updted</a:t>
            </a:r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Bring to your local what other team members have changed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Git pull </a:t>
            </a:r>
            <a:endParaRPr lang="en-GB" dirty="0"/>
          </a:p>
        </p:txBody>
      </p:sp>
      <p:sp>
        <p:nvSpPr>
          <p:cNvPr id="9" name="Elipse 8"/>
          <p:cNvSpPr/>
          <p:nvPr/>
        </p:nvSpPr>
        <p:spPr>
          <a:xfrm>
            <a:off x="7866182" y="1969477"/>
            <a:ext cx="574430" cy="574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1883229" y="5148943"/>
            <a:ext cx="0" cy="43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93914" y="5747657"/>
            <a:ext cx="3744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Connect the local repository with the </a:t>
            </a:r>
            <a:r>
              <a:rPr lang="en-GB" dirty="0" err="1" smtClean="0"/>
              <a:t>github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93430" y="6440059"/>
            <a:ext cx="4910319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remote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https://github.com/flibijuan/shoppinglist.git</a:t>
            </a: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193430" y="64734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-u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master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17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hub – conflict resolution</a:t>
            </a:r>
            <a:endParaRPr lang="en-GB" dirty="0"/>
          </a:p>
        </p:txBody>
      </p:sp>
      <p:sp>
        <p:nvSpPr>
          <p:cNvPr id="4" name="Rectángulo 3"/>
          <p:cNvSpPr/>
          <p:nvPr/>
        </p:nvSpPr>
        <p:spPr>
          <a:xfrm>
            <a:off x="193430" y="2180492"/>
            <a:ext cx="3546231" cy="2731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When pushing – </a:t>
            </a:r>
            <a:r>
              <a:rPr lang="en-GB" dirty="0" err="1" smtClean="0"/>
              <a:t>github</a:t>
            </a:r>
            <a:r>
              <a:rPr lang="en-GB" dirty="0" smtClean="0"/>
              <a:t> is going to ask for a pull first</a:t>
            </a:r>
          </a:p>
          <a:p>
            <a:pPr algn="ctr"/>
            <a:endParaRPr lang="en-GB" dirty="0"/>
          </a:p>
        </p:txBody>
      </p:sp>
      <p:sp>
        <p:nvSpPr>
          <p:cNvPr id="5" name="Elipse 4"/>
          <p:cNvSpPr/>
          <p:nvPr/>
        </p:nvSpPr>
        <p:spPr>
          <a:xfrm>
            <a:off x="0" y="1969477"/>
            <a:ext cx="574430" cy="574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" name="Rectángulo 5"/>
          <p:cNvSpPr/>
          <p:nvPr/>
        </p:nvSpPr>
        <p:spPr>
          <a:xfrm>
            <a:off x="4126521" y="2180492"/>
            <a:ext cx="3546231" cy="2731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Push changes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And git will answer this is an error and is going to enter into a merging mode</a:t>
            </a:r>
            <a:endParaRPr lang="en-GB" dirty="0"/>
          </a:p>
        </p:txBody>
      </p:sp>
      <p:sp>
        <p:nvSpPr>
          <p:cNvPr id="7" name="Elipse 6"/>
          <p:cNvSpPr/>
          <p:nvPr/>
        </p:nvSpPr>
        <p:spPr>
          <a:xfrm>
            <a:off x="3933091" y="1969477"/>
            <a:ext cx="574430" cy="574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8" name="Rectángulo 7"/>
          <p:cNvSpPr/>
          <p:nvPr/>
        </p:nvSpPr>
        <p:spPr>
          <a:xfrm>
            <a:off x="8059612" y="2180492"/>
            <a:ext cx="3546231" cy="3937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Solve the problem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Go to the editor look at the problem and then </a:t>
            </a:r>
            <a:r>
              <a:rPr lang="en-GB" dirty="0" err="1" smtClean="0"/>
              <a:t>adter</a:t>
            </a:r>
            <a:r>
              <a:rPr lang="en-GB" dirty="0" smtClean="0"/>
              <a:t> is </a:t>
            </a:r>
            <a:r>
              <a:rPr lang="en-GB" dirty="0" err="1" smtClean="0"/>
              <a:t>fxied</a:t>
            </a:r>
            <a:r>
              <a:rPr lang="en-GB" dirty="0" smtClean="0"/>
              <a:t> by hand 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Git status</a:t>
            </a:r>
          </a:p>
          <a:p>
            <a:pPr algn="ctr"/>
            <a:r>
              <a:rPr lang="en-GB" dirty="0" smtClean="0"/>
              <a:t>Git add –all</a:t>
            </a:r>
          </a:p>
          <a:p>
            <a:pPr algn="ctr"/>
            <a:r>
              <a:rPr lang="en-GB" dirty="0" smtClean="0"/>
              <a:t>Git commit (without a message)</a:t>
            </a:r>
          </a:p>
          <a:p>
            <a:pPr algn="ctr"/>
            <a:r>
              <a:rPr lang="en-GB" dirty="0" smtClean="0"/>
              <a:t>Then to tell it to continue press :</a:t>
            </a:r>
            <a:r>
              <a:rPr lang="en-GB" dirty="0" err="1" smtClean="0"/>
              <a:t>wq</a:t>
            </a:r>
            <a:r>
              <a:rPr lang="en-GB" dirty="0" smtClean="0"/>
              <a:t> or if it is a separate window just close it</a:t>
            </a:r>
          </a:p>
          <a:p>
            <a:pPr algn="ctr"/>
            <a:r>
              <a:rPr lang="en-GB" dirty="0" smtClean="0"/>
              <a:t>Git push to make the changes</a:t>
            </a:r>
          </a:p>
        </p:txBody>
      </p:sp>
      <p:sp>
        <p:nvSpPr>
          <p:cNvPr id="9" name="Elipse 8"/>
          <p:cNvSpPr/>
          <p:nvPr/>
        </p:nvSpPr>
        <p:spPr>
          <a:xfrm>
            <a:off x="7866182" y="1969477"/>
            <a:ext cx="574430" cy="574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33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other team members to connect to my project</a:t>
            </a:r>
            <a:endParaRPr lang="en-GB" dirty="0"/>
          </a:p>
        </p:txBody>
      </p:sp>
      <p:sp>
        <p:nvSpPr>
          <p:cNvPr id="4" name="Rectángulo 3"/>
          <p:cNvSpPr/>
          <p:nvPr/>
        </p:nvSpPr>
        <p:spPr>
          <a:xfrm>
            <a:off x="400259" y="2180492"/>
            <a:ext cx="3546231" cy="2731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Clone the online project into your computer</a:t>
            </a:r>
          </a:p>
          <a:p>
            <a:pPr algn="ctr"/>
            <a:endParaRPr lang="en-GB" dirty="0"/>
          </a:p>
        </p:txBody>
      </p:sp>
      <p:sp>
        <p:nvSpPr>
          <p:cNvPr id="5" name="Elipse 4"/>
          <p:cNvSpPr/>
          <p:nvPr/>
        </p:nvSpPr>
        <p:spPr>
          <a:xfrm>
            <a:off x="206829" y="1969477"/>
            <a:ext cx="574430" cy="574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" name="Rectángulo 5"/>
          <p:cNvSpPr/>
          <p:nvPr/>
        </p:nvSpPr>
        <p:spPr>
          <a:xfrm>
            <a:off x="4333350" y="2180492"/>
            <a:ext cx="3546231" cy="2731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Push changes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Put </a:t>
            </a:r>
            <a:r>
              <a:rPr lang="en-GB" dirty="0" err="1" smtClean="0"/>
              <a:t>commited</a:t>
            </a:r>
            <a:endParaRPr lang="en-GB" dirty="0"/>
          </a:p>
          <a:p>
            <a:pPr algn="ctr"/>
            <a:r>
              <a:rPr lang="en-GB" dirty="0" smtClean="0"/>
              <a:t>Into git </a:t>
            </a:r>
          </a:p>
          <a:p>
            <a:pPr algn="ctr"/>
            <a:r>
              <a:rPr lang="en-GB" dirty="0" smtClean="0"/>
              <a:t>Git push</a:t>
            </a:r>
            <a:endParaRPr lang="en-GB" dirty="0"/>
          </a:p>
        </p:txBody>
      </p:sp>
      <p:sp>
        <p:nvSpPr>
          <p:cNvPr id="7" name="Elipse 6"/>
          <p:cNvSpPr/>
          <p:nvPr/>
        </p:nvSpPr>
        <p:spPr>
          <a:xfrm>
            <a:off x="4139920" y="1969477"/>
            <a:ext cx="574430" cy="574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8" name="Rectángulo 7"/>
          <p:cNvSpPr/>
          <p:nvPr/>
        </p:nvSpPr>
        <p:spPr>
          <a:xfrm>
            <a:off x="8266441" y="2180492"/>
            <a:ext cx="3546231" cy="2731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Keep </a:t>
            </a:r>
            <a:r>
              <a:rPr lang="en-GB" dirty="0" err="1" smtClean="0"/>
              <a:t>updted</a:t>
            </a:r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Bring to your local what other team members have changed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Git pull </a:t>
            </a:r>
            <a:endParaRPr lang="en-GB" dirty="0"/>
          </a:p>
        </p:txBody>
      </p:sp>
      <p:sp>
        <p:nvSpPr>
          <p:cNvPr id="9" name="Elipse 8"/>
          <p:cNvSpPr/>
          <p:nvPr/>
        </p:nvSpPr>
        <p:spPr>
          <a:xfrm>
            <a:off x="8073011" y="1969477"/>
            <a:ext cx="574430" cy="574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2166257" y="5072743"/>
            <a:ext cx="0" cy="4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66057" y="5812971"/>
            <a:ext cx="338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Git clone </a:t>
            </a:r>
            <a:r>
              <a:rPr lang="en-GB" dirty="0" err="1" smtClean="0"/>
              <a:t>url</a:t>
            </a:r>
            <a:r>
              <a:rPr lang="en-GB" dirty="0" smtClean="0"/>
              <a:t>-of the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72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</a:t>
            </a:r>
            <a:r>
              <a:rPr lang="en-GB" dirty="0" err="1" smtClean="0"/>
              <a:t>colaborators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Project owner</a:t>
            </a:r>
          </a:p>
          <a:p>
            <a:r>
              <a:rPr lang="en-GB" dirty="0" smtClean="0"/>
              <a:t>Settings </a:t>
            </a:r>
          </a:p>
          <a:p>
            <a:r>
              <a:rPr lang="en-GB" dirty="0" err="1" smtClean="0"/>
              <a:t>Colaborators</a:t>
            </a:r>
            <a:endParaRPr lang="en-GB" dirty="0" smtClean="0"/>
          </a:p>
          <a:p>
            <a:r>
              <a:rPr lang="en-GB" dirty="0" smtClean="0"/>
              <a:t>Add friend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80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bootstrap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95400" y="1702725"/>
            <a:ext cx="7957457" cy="8617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There are two container classes to choose from:</a:t>
            </a:r>
            <a:endParaRPr kumimoji="0" lang="es-CO" altLang="es-CO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s-CO" altLang="es-CO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s-CO" altLang="es-CO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.container</a:t>
            </a:r>
            <a:r>
              <a:rPr kumimoji="0" lang="es-CO" altLang="es-CO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class provides a responsive </a:t>
            </a:r>
            <a:r>
              <a:rPr kumimoji="0" lang="es-CO" altLang="es-CO" sz="11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fixed width container</a:t>
            </a:r>
            <a:endParaRPr kumimoji="0" lang="es-CO" altLang="es-CO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s-CO" altLang="es-CO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s-CO" altLang="es-CO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.container-fluid</a:t>
            </a:r>
            <a:r>
              <a:rPr kumimoji="0" lang="es-CO" altLang="es-CO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class provides a </a:t>
            </a:r>
            <a:r>
              <a:rPr kumimoji="0" lang="es-CO" altLang="es-CO" sz="11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full width container</a:t>
            </a:r>
            <a:r>
              <a:rPr kumimoji="0" lang="es-CO" altLang="es-CO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, spanning the entire width of the viewport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295400" y="2576512"/>
            <a:ext cx="5010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https://www.youtube.com/watch?v=2W03ZymI46g</a:t>
            </a:r>
          </a:p>
        </p:txBody>
      </p:sp>
    </p:spTree>
    <p:extLst>
      <p:ext uri="{BB962C8B-B14F-4D97-AF65-F5344CB8AC3E}">
        <p14:creationId xmlns:p14="http://schemas.microsoft.com/office/powerpoint/2010/main" val="395855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66056" y="513962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"row"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"col-sm-4"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.col-sm-4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"col-sm-4"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.col-sm-4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"col-sm-4"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.col-sm-4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33" y="666492"/>
            <a:ext cx="11634417" cy="3465059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10297886" y="989658"/>
            <a:ext cx="10885" cy="47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9176658" y="343327"/>
            <a:ext cx="3113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is what makes the magic of the responsive design</a:t>
            </a:r>
            <a:endParaRPr lang="en-GB" dirty="0"/>
          </a:p>
        </p:txBody>
      </p:sp>
      <p:grpSp>
        <p:nvGrpSpPr>
          <p:cNvPr id="11" name="Grupo 10"/>
          <p:cNvGrpSpPr/>
          <p:nvPr/>
        </p:nvGrpSpPr>
        <p:grpSpPr>
          <a:xfrm>
            <a:off x="130629" y="4007087"/>
            <a:ext cx="3113314" cy="1092262"/>
            <a:chOff x="-359228" y="3835153"/>
            <a:chExt cx="3113314" cy="1092262"/>
          </a:xfrm>
        </p:grpSpPr>
        <p:cxnSp>
          <p:nvCxnSpPr>
            <p:cNvPr id="8" name="Conector recto de flecha 7"/>
            <p:cNvCxnSpPr/>
            <p:nvPr/>
          </p:nvCxnSpPr>
          <p:spPr>
            <a:xfrm>
              <a:off x="1970314" y="4579455"/>
              <a:ext cx="130629" cy="347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uadroTexto 9"/>
            <p:cNvSpPr txBox="1"/>
            <p:nvPr/>
          </p:nvSpPr>
          <p:spPr>
            <a:xfrm>
              <a:off x="-359228" y="3835153"/>
              <a:ext cx="31133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First use a class row and then class Colum, the sum of the columns need to be 12</a:t>
              </a:r>
              <a:endParaRPr lang="en-GB" dirty="0"/>
            </a:p>
          </p:txBody>
        </p:sp>
      </p:grp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485" y="4351339"/>
            <a:ext cx="1828800" cy="800100"/>
          </a:xfrm>
          <a:prstGeom prst="rect">
            <a:avLst/>
          </a:prstGeom>
        </p:spPr>
      </p:pic>
      <p:cxnSp>
        <p:nvCxnSpPr>
          <p:cNvPr id="15" name="Conector recto de flecha 14"/>
          <p:cNvCxnSpPr/>
          <p:nvPr/>
        </p:nvCxnSpPr>
        <p:spPr>
          <a:xfrm flipH="1">
            <a:off x="4474029" y="5099349"/>
            <a:ext cx="914400" cy="4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8893630" y="4483736"/>
            <a:ext cx="17308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Push </a:t>
            </a:r>
          </a:p>
          <a:p>
            <a:r>
              <a:rPr lang="en-GB" dirty="0" smtClean="0"/>
              <a:t>Pull</a:t>
            </a:r>
          </a:p>
          <a:p>
            <a:endParaRPr lang="en-GB" dirty="0"/>
          </a:p>
          <a:p>
            <a:r>
              <a:rPr lang="en-GB" dirty="0" smtClean="0"/>
              <a:t>To change the order of the greed in mobile or in web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158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03" y="816429"/>
            <a:ext cx="4105275" cy="1981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r="25373"/>
          <a:stretch/>
        </p:blipFill>
        <p:spPr>
          <a:xfrm>
            <a:off x="505505" y="3010580"/>
            <a:ext cx="6809695" cy="30575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069" y="587829"/>
            <a:ext cx="1171575" cy="4572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069" y="1202871"/>
            <a:ext cx="4422943" cy="56741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4722" y="4610780"/>
            <a:ext cx="3238500" cy="1457325"/>
          </a:xfrm>
          <a:prstGeom prst="rect">
            <a:avLst/>
          </a:prstGeom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8032978" y="3778935"/>
            <a:ext cx="3590244" cy="430887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.text-muted</a:t>
            </a:r>
            <a:r>
              <a:rPr kumimoji="0" lang="es-CO" altLang="es-CO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s-CO" altLang="es-CO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.text-primary</a:t>
            </a:r>
            <a:r>
              <a:rPr kumimoji="0" lang="es-CO" altLang="es-CO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s-CO" altLang="es-CO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.text-success</a:t>
            </a:r>
            <a:r>
              <a:rPr kumimoji="0" lang="es-CO" altLang="es-CO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s-CO" altLang="es-CO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.text-info</a:t>
            </a:r>
            <a:r>
              <a:rPr kumimoji="0" lang="es-CO" altLang="es-CO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s-CO" altLang="es-CO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.text-warning</a:t>
            </a:r>
            <a:r>
              <a:rPr kumimoji="0" lang="es-CO" altLang="es-CO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, and </a:t>
            </a:r>
            <a:r>
              <a:rPr kumimoji="0" lang="es-CO" altLang="es-CO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.text-danger</a:t>
            </a:r>
            <a:r>
              <a:rPr kumimoji="0" lang="es-CO" altLang="es-CO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929" y="118160"/>
            <a:ext cx="34004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5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38200" y="490248"/>
            <a:ext cx="2411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Bootstrap</a:t>
            </a:r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 Basic </a:t>
            </a:r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Table</a:t>
            </a:r>
            <a:endParaRPr lang="es-CO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921" y="982974"/>
            <a:ext cx="9096375" cy="249555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221006" y="1384870"/>
            <a:ext cx="1955653" cy="1780487"/>
            <a:chOff x="482263" y="4104306"/>
            <a:chExt cx="1955653" cy="1780487"/>
          </a:xfrm>
        </p:grpSpPr>
        <p:sp>
          <p:nvSpPr>
            <p:cNvPr id="6" name="Rectángulo 5"/>
            <p:cNvSpPr/>
            <p:nvPr/>
          </p:nvSpPr>
          <p:spPr>
            <a:xfrm>
              <a:off x="525807" y="4104306"/>
              <a:ext cx="1518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>
                  <a:solidFill>
                    <a:srgbClr val="DC143C"/>
                  </a:solidFill>
                  <a:latin typeface="Menlo"/>
                </a:rPr>
                <a:t>.</a:t>
              </a:r>
              <a:r>
                <a:rPr lang="es-CO" dirty="0" err="1">
                  <a:solidFill>
                    <a:srgbClr val="DC143C"/>
                  </a:solidFill>
                  <a:latin typeface="Menlo"/>
                </a:rPr>
                <a:t>table-striped</a:t>
              </a:r>
              <a:endParaRPr lang="en-GB" dirty="0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482263" y="4580853"/>
              <a:ext cx="17491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>
                  <a:solidFill>
                    <a:srgbClr val="DC143C"/>
                  </a:solidFill>
                  <a:latin typeface="Menlo"/>
                </a:rPr>
                <a:t>.</a:t>
              </a:r>
              <a:r>
                <a:rPr lang="es-CO" dirty="0" err="1">
                  <a:solidFill>
                    <a:srgbClr val="DC143C"/>
                  </a:solidFill>
                  <a:latin typeface="Menlo"/>
                </a:rPr>
                <a:t>table-bordered</a:t>
              </a:r>
              <a:endParaRPr lang="en-GB" dirty="0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504035" y="5048157"/>
              <a:ext cx="14029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>
                  <a:solidFill>
                    <a:srgbClr val="DC143C"/>
                  </a:solidFill>
                  <a:latin typeface="Menlo"/>
                </a:rPr>
                <a:t>.</a:t>
              </a:r>
              <a:r>
                <a:rPr lang="es-CO" dirty="0" err="1">
                  <a:solidFill>
                    <a:srgbClr val="DC143C"/>
                  </a:solidFill>
                  <a:latin typeface="Menlo"/>
                </a:rPr>
                <a:t>table-hover</a:t>
              </a:r>
              <a:endParaRPr lang="en-GB" dirty="0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483535" y="5515461"/>
              <a:ext cx="19543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>
                  <a:solidFill>
                    <a:srgbClr val="DC143C"/>
                  </a:solidFill>
                  <a:latin typeface="Menlo"/>
                </a:rPr>
                <a:t>.</a:t>
              </a:r>
              <a:r>
                <a:rPr lang="es-CO" dirty="0" err="1">
                  <a:solidFill>
                    <a:srgbClr val="DC143C"/>
                  </a:solidFill>
                  <a:latin typeface="Menlo"/>
                </a:rPr>
                <a:t>table-condensed</a:t>
              </a:r>
              <a:endParaRPr lang="en-GB" dirty="0"/>
            </a:p>
          </p:txBody>
        </p:sp>
      </p:grp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r="4106"/>
          <a:stretch/>
        </p:blipFill>
        <p:spPr>
          <a:xfrm>
            <a:off x="4103914" y="4139744"/>
            <a:ext cx="7990115" cy="1647078"/>
          </a:xfrm>
          <a:prstGeom prst="rect">
            <a:avLst/>
          </a:prstGeom>
        </p:spPr>
      </p:pic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404648"/>
              </p:ext>
            </p:extLst>
          </p:nvPr>
        </p:nvGraphicFramePr>
        <p:xfrm>
          <a:off x="294642" y="3834706"/>
          <a:ext cx="3764034" cy="2773680"/>
        </p:xfrm>
        <a:graphic>
          <a:graphicData uri="http://schemas.openxmlformats.org/drawingml/2006/table">
            <a:tbl>
              <a:tblPr/>
              <a:tblGrid>
                <a:gridCol w="1882017"/>
                <a:gridCol w="1882017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O" dirty="0">
                          <a:effectLst/>
                        </a:rPr>
                        <a:t>.active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Applies the hover color to the table row or table cell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O">
                          <a:effectLst/>
                        </a:rPr>
                        <a:t>.success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Indicates a successful or positive action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O" dirty="0">
                          <a:effectLst/>
                        </a:rPr>
                        <a:t>.</a:t>
                      </a:r>
                      <a:r>
                        <a:rPr lang="es-CO" dirty="0" err="1">
                          <a:effectLst/>
                        </a:rPr>
                        <a:t>info</a:t>
                      </a:r>
                      <a:endParaRPr lang="es-CO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200" dirty="0" err="1">
                          <a:effectLst/>
                        </a:rPr>
                        <a:t>Indicates</a:t>
                      </a:r>
                      <a:r>
                        <a:rPr lang="es-CO" sz="1200" dirty="0">
                          <a:effectLst/>
                        </a:rPr>
                        <a:t> a neutral </a:t>
                      </a:r>
                      <a:r>
                        <a:rPr lang="es-CO" sz="1200" dirty="0" err="1">
                          <a:effectLst/>
                        </a:rPr>
                        <a:t>informative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r>
                        <a:rPr lang="es-CO" sz="1200" dirty="0" err="1">
                          <a:effectLst/>
                        </a:rPr>
                        <a:t>change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r>
                        <a:rPr lang="es-CO" sz="1200" dirty="0" err="1">
                          <a:effectLst/>
                        </a:rPr>
                        <a:t>or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r>
                        <a:rPr lang="es-CO" sz="1200" dirty="0" err="1">
                          <a:effectLst/>
                        </a:rPr>
                        <a:t>action</a:t>
                      </a:r>
                      <a:endParaRPr lang="es-CO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O">
                          <a:effectLst/>
                        </a:rPr>
                        <a:t>.warning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Indicates a warning that might need attention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O">
                          <a:effectLst/>
                        </a:rPr>
                        <a:t>.danger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Indicates a dangerous or potentially negative action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25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1522047" y="5363537"/>
            <a:ext cx="3984171" cy="8799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ángulo 13"/>
          <p:cNvSpPr/>
          <p:nvPr/>
        </p:nvSpPr>
        <p:spPr>
          <a:xfrm>
            <a:off x="1522047" y="4345174"/>
            <a:ext cx="3984171" cy="8799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ángulo 9"/>
          <p:cNvSpPr/>
          <p:nvPr/>
        </p:nvSpPr>
        <p:spPr>
          <a:xfrm>
            <a:off x="5875950" y="4439837"/>
            <a:ext cx="3984171" cy="172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ángulo 5"/>
          <p:cNvSpPr/>
          <p:nvPr/>
        </p:nvSpPr>
        <p:spPr>
          <a:xfrm>
            <a:off x="3809108" y="727930"/>
            <a:ext cx="3134024" cy="26778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 3"/>
          <p:cNvSpPr/>
          <p:nvPr/>
        </p:nvSpPr>
        <p:spPr>
          <a:xfrm>
            <a:off x="3911521" y="753214"/>
            <a:ext cx="3217729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1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body</a:t>
            </a: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 {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    </a:t>
            </a:r>
            <a:r>
              <a:rPr lang="es-CO" sz="11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background</a:t>
            </a: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-color: #d0e4fe;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}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/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h1 {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    color: </a:t>
            </a:r>
            <a:r>
              <a:rPr lang="es-CO" sz="11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orange</a:t>
            </a: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;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    </a:t>
            </a:r>
            <a:r>
              <a:rPr lang="es-CO" sz="11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text-align</a:t>
            </a: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: center;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}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/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p {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    </a:t>
            </a:r>
            <a:r>
              <a:rPr lang="es-CO" sz="11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font-family</a:t>
            </a: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: "Times New </a:t>
            </a:r>
            <a:r>
              <a:rPr lang="es-CO" sz="11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Roman</a:t>
            </a: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";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    </a:t>
            </a:r>
            <a:r>
              <a:rPr lang="es-CO" sz="11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font-size</a:t>
            </a: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: 20px;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}</a:t>
            </a:r>
          </a:p>
          <a:p>
            <a:endParaRPr lang="es-CO" sz="1100" i="1" dirty="0">
              <a:solidFill>
                <a:srgbClr val="444444"/>
              </a:solidFill>
              <a:latin typeface="Consolas" panose="020B0609020204030204" pitchFamily="49" charset="0"/>
            </a:endParaRPr>
          </a:p>
          <a:p>
            <a:r>
              <a:rPr lang="en-US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/* This is a comment */</a:t>
            </a:r>
            <a:endParaRPr lang="en-GB" sz="1100" i="1" dirty="0">
              <a:solidFill>
                <a:srgbClr val="44444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448687" y="323527"/>
            <a:ext cx="162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basic CSS </a:t>
            </a:r>
            <a:endParaRPr lang="en-GB" b="1" dirty="0"/>
          </a:p>
        </p:txBody>
      </p:sp>
      <p:pic>
        <p:nvPicPr>
          <p:cNvPr id="8" name="Picture 6" descr="http://3.bp.blogspot.com/-mLHQ73NubPg/U7hlEVVToOI/AAAAAAAABUM/AaR9sFczHak/s1600/CSS3-logo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6" t="7465" r="22781" b="6937"/>
          <a:stretch/>
        </p:blipFill>
        <p:spPr bwMode="auto">
          <a:xfrm>
            <a:off x="11351846" y="118853"/>
            <a:ext cx="590977" cy="79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6048696" y="4547227"/>
            <a:ext cx="239523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1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&lt;</a:t>
            </a:r>
            <a:r>
              <a:rPr lang="es-CO" sz="1100" i="1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Doctype</a:t>
            </a:r>
            <a:r>
              <a:rPr lang="es-CO" sz="11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s-CO" sz="1100" i="1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html</a:t>
            </a:r>
            <a:r>
              <a:rPr lang="es-CO" sz="11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CO" sz="11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&lt;</a:t>
            </a: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p id="para1“&gt; </a:t>
            </a:r>
            <a:r>
              <a:rPr lang="es-CO" sz="11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aweosme</a:t>
            </a: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 &lt;/p&gt;</a:t>
            </a:r>
          </a:p>
          <a:p>
            <a:endParaRPr lang="es-CO" sz="1100" i="1" dirty="0" smtClean="0">
              <a:solidFill>
                <a:srgbClr val="444444"/>
              </a:solidFill>
              <a:latin typeface="Consolas" panose="020B0609020204030204" pitchFamily="49" charset="0"/>
            </a:endParaRPr>
          </a:p>
          <a:p>
            <a:r>
              <a:rPr lang="es-CO" sz="11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&lt;</a:t>
            </a:r>
            <a:r>
              <a:rPr lang="es-CO" sz="1100" i="1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style</a:t>
            </a:r>
            <a:r>
              <a:rPr lang="es-CO" sz="11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  <a:endParaRPr lang="es-CO" sz="1100" i="1" dirty="0">
              <a:solidFill>
                <a:srgbClr val="444444"/>
              </a:solidFill>
              <a:latin typeface="Consolas" panose="020B0609020204030204" pitchFamily="49" charset="0"/>
            </a:endParaRPr>
          </a:p>
          <a:p>
            <a:endParaRPr lang="es-CO" sz="1100" i="1" dirty="0" smtClean="0">
              <a:solidFill>
                <a:srgbClr val="444444"/>
              </a:solidFill>
              <a:latin typeface="Consolas" panose="020B0609020204030204" pitchFamily="49" charset="0"/>
            </a:endParaRPr>
          </a:p>
          <a:p>
            <a:r>
              <a:rPr lang="es-CO" sz="11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#</a:t>
            </a: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para1 {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    </a:t>
            </a:r>
            <a:r>
              <a:rPr lang="es-CO" sz="11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text-align</a:t>
            </a: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: center;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    color: red;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}</a:t>
            </a:r>
            <a:endParaRPr lang="en-GB" sz="1100" i="1" dirty="0">
              <a:solidFill>
                <a:srgbClr val="444444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449036" y="4010914"/>
            <a:ext cx="162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class</a:t>
            </a:r>
            <a:endParaRPr lang="en-GB" b="1" dirty="0"/>
          </a:p>
        </p:txBody>
      </p:sp>
      <p:sp>
        <p:nvSpPr>
          <p:cNvPr id="12" name="Rectángulo 11"/>
          <p:cNvSpPr/>
          <p:nvPr/>
        </p:nvSpPr>
        <p:spPr>
          <a:xfrm>
            <a:off x="1875832" y="4415317"/>
            <a:ext cx="3276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.center {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    </a:t>
            </a:r>
            <a:r>
              <a:rPr lang="es-CO" sz="11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text-align</a:t>
            </a: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: center;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    color: red;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}</a:t>
            </a:r>
            <a:endParaRPr lang="en-GB" sz="1100" i="1" dirty="0">
              <a:solidFill>
                <a:srgbClr val="444444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875950" y="4045985"/>
            <a:ext cx="162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Id</a:t>
            </a:r>
            <a:endParaRPr lang="en-GB" b="1" dirty="0"/>
          </a:p>
        </p:txBody>
      </p:sp>
      <p:sp>
        <p:nvSpPr>
          <p:cNvPr id="15" name="Rectángulo 14"/>
          <p:cNvSpPr/>
          <p:nvPr/>
        </p:nvSpPr>
        <p:spPr>
          <a:xfrm>
            <a:off x="1584508" y="5474064"/>
            <a:ext cx="6096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1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p.center</a:t>
            </a: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 {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    </a:t>
            </a:r>
            <a:r>
              <a:rPr lang="es-CO" sz="11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text-align</a:t>
            </a: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: center;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    color: red;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}</a:t>
            </a:r>
            <a:endParaRPr lang="en-GB" sz="1100" i="1" dirty="0">
              <a:solidFill>
                <a:srgbClr val="444444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237611" y="5267235"/>
            <a:ext cx="1162031" cy="11620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Only affects the specific selectors  </a:t>
            </a:r>
            <a:endParaRPr lang="en-GB" sz="1200" dirty="0"/>
          </a:p>
        </p:txBody>
      </p:sp>
      <p:sp>
        <p:nvSpPr>
          <p:cNvPr id="19" name="Rectángulo 18"/>
          <p:cNvSpPr/>
          <p:nvPr/>
        </p:nvSpPr>
        <p:spPr>
          <a:xfrm>
            <a:off x="7485610" y="727930"/>
            <a:ext cx="2728907" cy="9559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ángulo 17"/>
          <p:cNvSpPr/>
          <p:nvPr/>
        </p:nvSpPr>
        <p:spPr>
          <a:xfrm>
            <a:off x="7564684" y="870854"/>
            <a:ext cx="21456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h1, h2, p {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    </a:t>
            </a:r>
            <a:r>
              <a:rPr lang="es-CO" sz="11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text-align</a:t>
            </a: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: center;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    color: red;</a:t>
            </a:r>
            <a:b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CO" sz="1100" i="1" dirty="0">
                <a:solidFill>
                  <a:srgbClr val="444444"/>
                </a:solidFill>
                <a:latin typeface="Consolas" panose="020B0609020204030204" pitchFamily="49" charset="0"/>
              </a:rPr>
              <a:t>}</a:t>
            </a:r>
            <a:endParaRPr lang="en-GB" sz="1100" i="1" dirty="0">
              <a:solidFill>
                <a:srgbClr val="444444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8039695" y="323527"/>
            <a:ext cx="202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Multiple selectors</a:t>
            </a:r>
            <a:endParaRPr lang="en-GB" b="1" dirty="0"/>
          </a:p>
        </p:txBody>
      </p:sp>
      <p:cxnSp>
        <p:nvCxnSpPr>
          <p:cNvPr id="22" name="Conector recto de flecha 21"/>
          <p:cNvCxnSpPr>
            <a:endCxn id="13" idx="3"/>
          </p:cNvCxnSpPr>
          <p:nvPr/>
        </p:nvCxnSpPr>
        <p:spPr>
          <a:xfrm>
            <a:off x="5399314" y="3405783"/>
            <a:ext cx="2097371" cy="824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6" idx="2"/>
          </p:cNvCxnSpPr>
          <p:nvPr/>
        </p:nvCxnSpPr>
        <p:spPr>
          <a:xfrm flipH="1">
            <a:off x="2383971" y="3405783"/>
            <a:ext cx="2992149" cy="566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n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11" y="1545105"/>
            <a:ext cx="3495730" cy="521751"/>
          </a:xfrm>
          <a:prstGeom prst="rect">
            <a:avLst/>
          </a:prstGeom>
        </p:spPr>
      </p:pic>
      <p:sp>
        <p:nvSpPr>
          <p:cNvPr id="26" name="CuadroTexto 25"/>
          <p:cNvSpPr txBox="1"/>
          <p:nvPr/>
        </p:nvSpPr>
        <p:spPr>
          <a:xfrm>
            <a:off x="882940" y="323527"/>
            <a:ext cx="162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Priority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944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55172" y="359229"/>
            <a:ext cx="52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Image management</a:t>
            </a:r>
            <a:endParaRPr lang="en-GB" sz="2800" dirty="0"/>
          </a:p>
        </p:txBody>
      </p:sp>
      <p:sp>
        <p:nvSpPr>
          <p:cNvPr id="5" name="Rectángulo 4"/>
          <p:cNvSpPr/>
          <p:nvPr/>
        </p:nvSpPr>
        <p:spPr>
          <a:xfrm>
            <a:off x="555172" y="3979706"/>
            <a:ext cx="8850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"cinqueterre.jpg"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img-rounded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Cinque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 Terre"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"304"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"236"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6" name="Rectángulo 5"/>
          <p:cNvSpPr/>
          <p:nvPr/>
        </p:nvSpPr>
        <p:spPr>
          <a:xfrm>
            <a:off x="555171" y="4850563"/>
            <a:ext cx="9535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"cinqueterre.jpg"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img-circle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Cinque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 Terre"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"304"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"236"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7" name="Rectángulo 6"/>
          <p:cNvSpPr/>
          <p:nvPr/>
        </p:nvSpPr>
        <p:spPr>
          <a:xfrm>
            <a:off x="506186" y="5721420"/>
            <a:ext cx="8948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"cinqueterre.jpg"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img-thumbnail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Cinque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 Terre"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"304"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"236"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931" y="1339529"/>
            <a:ext cx="8239125" cy="173355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8675914" y="3864429"/>
            <a:ext cx="2645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have to add class = “image responsive” to the </a:t>
            </a:r>
            <a:r>
              <a:rPr lang="en-GB" dirty="0" err="1" smtClean="0"/>
              <a:t>img</a:t>
            </a:r>
            <a:r>
              <a:rPr lang="en-GB" dirty="0" smtClean="0"/>
              <a:t> tag to make it responsive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859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035628" y="3041027"/>
            <a:ext cx="83602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&lt;!-- 16:9 aspect ratio --&gt;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"embed-responsive embed-responsive-16by9"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"embed-responsive-item"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"..."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/iframe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&lt;!-- 4:3 aspect ratio --&gt;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"embed-responsive embed-responsive-4by3"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"embed-responsive-item"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"..."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/iframe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pic>
        <p:nvPicPr>
          <p:cNvPr id="5122" name="Picture 2" descr="http://www.youtube.com/yt/brand/media/image/YouTube-logo-full_col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804" y="398110"/>
            <a:ext cx="3687082" cy="229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de flecha 5"/>
          <p:cNvCxnSpPr/>
          <p:nvPr/>
        </p:nvCxnSpPr>
        <p:spPr>
          <a:xfrm flipV="1">
            <a:off x="9046029" y="1850571"/>
            <a:ext cx="348342" cy="841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8806543" y="674914"/>
            <a:ext cx="3080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 scale up or down images or videos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351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018"/>
          </a:xfrm>
        </p:spPr>
        <p:txBody>
          <a:bodyPr>
            <a:normAutofit fontScale="90000"/>
          </a:bodyPr>
          <a:lstStyle/>
          <a:p>
            <a:r>
              <a:rPr lang="en-US" dirty="0"/>
              <a:t>Bootstrap </a:t>
            </a:r>
            <a:r>
              <a:rPr lang="en-US" dirty="0" err="1"/>
              <a:t>Jumbotron</a:t>
            </a:r>
            <a:r>
              <a:rPr lang="en-US" dirty="0"/>
              <a:t> and Page </a:t>
            </a:r>
            <a:r>
              <a:rPr lang="en-US" dirty="0" smtClean="0"/>
              <a:t>Header</a:t>
            </a:r>
            <a:endParaRPr lang="en-GB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687" y="1548795"/>
            <a:ext cx="8620125" cy="212407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74914" y="3884083"/>
            <a:ext cx="77288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"container"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jumbotron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Bootstrap Tutorial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Bootstrap is the most popular HTML, CSS, and JS framework for developing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responsive, mobile-first projects on the web.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 is some text.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 is another text.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grpSp>
        <p:nvGrpSpPr>
          <p:cNvPr id="10" name="Grupo 9"/>
          <p:cNvGrpSpPr/>
          <p:nvPr/>
        </p:nvGrpSpPr>
        <p:grpSpPr>
          <a:xfrm>
            <a:off x="97971" y="1727004"/>
            <a:ext cx="3080657" cy="2518425"/>
            <a:chOff x="97971" y="1727004"/>
            <a:chExt cx="3080657" cy="2518425"/>
          </a:xfrm>
        </p:grpSpPr>
        <p:cxnSp>
          <p:nvCxnSpPr>
            <p:cNvPr id="7" name="Conector recto de flecha 6"/>
            <p:cNvCxnSpPr/>
            <p:nvPr/>
          </p:nvCxnSpPr>
          <p:spPr>
            <a:xfrm>
              <a:off x="2264229" y="3415545"/>
              <a:ext cx="283028" cy="829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uadroTexto 7"/>
            <p:cNvSpPr txBox="1"/>
            <p:nvPr/>
          </p:nvSpPr>
          <p:spPr>
            <a:xfrm>
              <a:off x="97971" y="1727004"/>
              <a:ext cx="308065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We first create a container class so that the </a:t>
              </a:r>
              <a:r>
                <a:rPr lang="en-GB" dirty="0" err="1" smtClean="0"/>
                <a:t>jumbotron</a:t>
              </a:r>
              <a:r>
                <a:rPr lang="en-GB" dirty="0" smtClean="0"/>
                <a:t> take the same dimensions , if we would like it to be full screen , then we put it out</a:t>
              </a:r>
              <a:endParaRPr lang="en-GB" dirty="0"/>
            </a:p>
          </p:txBody>
        </p:sp>
      </p:grpSp>
      <p:sp>
        <p:nvSpPr>
          <p:cNvPr id="11" name="Rectángulo 10"/>
          <p:cNvSpPr/>
          <p:nvPr/>
        </p:nvSpPr>
        <p:spPr>
          <a:xfrm>
            <a:off x="8186057" y="4676392"/>
            <a:ext cx="40059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"page-header"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Example Page Header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68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23" y="341539"/>
            <a:ext cx="9991725" cy="9715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53143" y="20608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"well well-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sm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Small Well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"well well-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lg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Large Well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cxnSp>
        <p:nvCxnSpPr>
          <p:cNvPr id="7" name="Conector recto de flecha 6"/>
          <p:cNvCxnSpPr>
            <a:endCxn id="5" idx="2"/>
          </p:cNvCxnSpPr>
          <p:nvPr/>
        </p:nvCxnSpPr>
        <p:spPr>
          <a:xfrm flipV="1">
            <a:off x="3472543" y="2707137"/>
            <a:ext cx="228600" cy="482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2378529" y="3353468"/>
            <a:ext cx="218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Small or large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093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Alerts</a:t>
            </a:r>
            <a:endParaRPr lang="en-GB" dirty="0"/>
          </a:p>
        </p:txBody>
      </p:sp>
      <p:sp>
        <p:nvSpPr>
          <p:cNvPr id="4" name="Rectángulo 3"/>
          <p:cNvSpPr/>
          <p:nvPr/>
        </p:nvSpPr>
        <p:spPr>
          <a:xfrm>
            <a:off x="838200" y="256757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"alert alert-success"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strong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Success!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/strong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Indicates a successful or positive action.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cxnSp>
        <p:nvCxnSpPr>
          <p:cNvPr id="6" name="Conector recto de flecha 5"/>
          <p:cNvCxnSpPr/>
          <p:nvPr/>
        </p:nvCxnSpPr>
        <p:spPr>
          <a:xfrm flipH="1">
            <a:off x="4463143" y="2046514"/>
            <a:ext cx="370114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69328" y="1667605"/>
            <a:ext cx="4882243" cy="307777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.alert-success</a:t>
            </a:r>
            <a:r>
              <a:rPr kumimoji="0" lang="es-CO" altLang="es-CO" sz="1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s-CO" altLang="es-CO" sz="14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.alert-info</a:t>
            </a:r>
            <a:r>
              <a:rPr kumimoji="0" lang="es-CO" altLang="es-CO" sz="1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s-CO" altLang="es-CO" sz="14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.alert-warning</a:t>
            </a:r>
            <a:r>
              <a:rPr kumimoji="0" lang="es-CO" altLang="es-CO" sz="1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or </a:t>
            </a:r>
            <a:r>
              <a:rPr kumimoji="0" lang="es-CO" altLang="es-CO" sz="14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.alert-danger</a:t>
            </a:r>
            <a:r>
              <a:rPr kumimoji="0" lang="es-CO" altLang="es-CO" sz="1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:</a:t>
            </a:r>
            <a:r>
              <a:rPr kumimoji="0" lang="es-CO" altLang="es-CO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55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23998" y="2978727"/>
            <a:ext cx="8610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-default"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Default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btn-primary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CO" dirty="0" err="1">
                <a:solidFill>
                  <a:srgbClr val="000000"/>
                </a:solidFill>
                <a:latin typeface="Consolas" panose="020B0609020204030204" pitchFamily="49" charset="0"/>
              </a:rPr>
              <a:t>Primary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btn-success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CO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btn-info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CO" dirty="0" err="1">
                <a:solidFill>
                  <a:srgbClr val="000000"/>
                </a:solidFill>
                <a:latin typeface="Consolas" panose="020B0609020204030204" pitchFamily="49" charset="0"/>
              </a:rPr>
              <a:t>Info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btn-warning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CO" dirty="0" err="1">
                <a:solidFill>
                  <a:srgbClr val="000000"/>
                </a:solidFill>
                <a:latin typeface="Consolas" panose="020B0609020204030204" pitchFamily="49" charset="0"/>
              </a:rPr>
              <a:t>Warning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btn-danger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CO" dirty="0" err="1">
                <a:solidFill>
                  <a:srgbClr val="000000"/>
                </a:solidFill>
                <a:latin typeface="Consolas" panose="020B0609020204030204" pitchFamily="49" charset="0"/>
              </a:rPr>
              <a:t>Danger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-link"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Link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643" y="2124075"/>
            <a:ext cx="4953000" cy="4762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24541" y="195943"/>
            <a:ext cx="421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Button class</a:t>
            </a:r>
            <a:endParaRPr lang="en-GB" dirty="0"/>
          </a:p>
        </p:txBody>
      </p:sp>
      <p:grpSp>
        <p:nvGrpSpPr>
          <p:cNvPr id="10" name="Grupo 9"/>
          <p:cNvGrpSpPr/>
          <p:nvPr/>
        </p:nvGrpSpPr>
        <p:grpSpPr>
          <a:xfrm>
            <a:off x="1523998" y="1351060"/>
            <a:ext cx="3211288" cy="1627667"/>
            <a:chOff x="424541" y="1361945"/>
            <a:chExt cx="3211288" cy="1627667"/>
          </a:xfrm>
        </p:grpSpPr>
        <p:sp>
          <p:nvSpPr>
            <p:cNvPr id="7" name="Rectangle 1"/>
            <p:cNvSpPr>
              <a:spLocks noChangeArrowheads="1"/>
            </p:cNvSpPr>
            <p:nvPr/>
          </p:nvSpPr>
          <p:spPr bwMode="auto">
            <a:xfrm>
              <a:off x="424541" y="1361945"/>
              <a:ext cx="3211288" cy="830997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O" altLang="es-CO" sz="1600" b="0" i="0" u="none" strike="noStrike" cap="none" normalizeH="0" baseline="0" dirty="0" err="1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The</a:t>
              </a:r>
              <a:r>
                <a:rPr kumimoji="0" lang="es-CO" altLang="es-CO" sz="16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s-CO" altLang="es-CO" sz="1600" b="0" i="0" u="none" strike="noStrike" cap="none" normalizeH="0" baseline="0" dirty="0" err="1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button</a:t>
              </a:r>
              <a:r>
                <a:rPr kumimoji="0" lang="es-CO" altLang="es-CO" sz="16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s-CO" altLang="es-CO" sz="1600" b="0" i="0" u="none" strike="noStrike" cap="none" normalizeH="0" baseline="0" dirty="0" err="1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classes</a:t>
              </a:r>
              <a:r>
                <a:rPr kumimoji="0" lang="es-CO" altLang="es-CO" sz="16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 can be </a:t>
              </a:r>
              <a:r>
                <a:rPr kumimoji="0" lang="es-CO" altLang="es-CO" sz="1600" b="0" i="0" u="none" strike="noStrike" cap="none" normalizeH="0" baseline="0" dirty="0" err="1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used</a:t>
              </a:r>
              <a:r>
                <a:rPr kumimoji="0" lang="es-CO" altLang="es-CO" sz="16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s-CO" altLang="es-CO" sz="1600" b="0" i="0" u="none" strike="noStrike" cap="none" normalizeH="0" baseline="0" dirty="0" err="1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on</a:t>
              </a:r>
              <a:r>
                <a:rPr kumimoji="0" lang="es-CO" altLang="es-CO" sz="16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s-CO" altLang="es-CO" sz="1600" b="0" i="0" u="none" strike="noStrike" cap="none" normalizeH="0" baseline="0" dirty="0" err="1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an</a:t>
              </a:r>
              <a:r>
                <a:rPr kumimoji="0" lang="es-CO" altLang="es-CO" sz="16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 </a:t>
              </a:r>
              <a:r>
                <a:rPr kumimoji="0" lang="es-CO" altLang="es-CO" sz="1600" b="0" i="0" u="none" strike="noStrike" cap="none" normalizeH="0" baseline="0" dirty="0" smtClean="0">
                  <a:ln>
                    <a:noFill/>
                  </a:ln>
                  <a:solidFill>
                    <a:srgbClr val="DC143C"/>
                  </a:solidFill>
                  <a:effectLst/>
                  <a:latin typeface="Menlo"/>
                </a:rPr>
                <a:t>&lt;a&gt;</a:t>
              </a:r>
              <a:r>
                <a:rPr kumimoji="0" lang="es-CO" altLang="es-CO" sz="16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, </a:t>
              </a:r>
              <a:r>
                <a:rPr kumimoji="0" lang="es-CO" altLang="es-CO" sz="1600" b="0" i="0" u="none" strike="noStrike" cap="none" normalizeH="0" baseline="0" dirty="0" smtClean="0">
                  <a:ln>
                    <a:noFill/>
                  </a:ln>
                  <a:solidFill>
                    <a:srgbClr val="DC143C"/>
                  </a:solidFill>
                  <a:effectLst/>
                  <a:latin typeface="Menlo"/>
                </a:rPr>
                <a:t>&lt;</a:t>
              </a:r>
              <a:r>
                <a:rPr kumimoji="0" lang="es-CO" altLang="es-CO" sz="1600" b="0" i="0" u="none" strike="noStrike" cap="none" normalizeH="0" baseline="0" dirty="0" err="1" smtClean="0">
                  <a:ln>
                    <a:noFill/>
                  </a:ln>
                  <a:solidFill>
                    <a:srgbClr val="DC143C"/>
                  </a:solidFill>
                  <a:effectLst/>
                  <a:latin typeface="Menlo"/>
                </a:rPr>
                <a:t>button</a:t>
              </a:r>
              <a:r>
                <a:rPr kumimoji="0" lang="es-CO" altLang="es-CO" sz="1600" b="0" i="0" u="none" strike="noStrike" cap="none" normalizeH="0" baseline="0" dirty="0" smtClean="0">
                  <a:ln>
                    <a:noFill/>
                  </a:ln>
                  <a:solidFill>
                    <a:srgbClr val="DC143C"/>
                  </a:solidFill>
                  <a:effectLst/>
                  <a:latin typeface="Menlo"/>
                </a:rPr>
                <a:t>&gt;</a:t>
              </a:r>
              <a:r>
                <a:rPr kumimoji="0" lang="es-CO" altLang="es-CO" sz="16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, </a:t>
              </a:r>
              <a:r>
                <a:rPr kumimoji="0" lang="es-CO" altLang="es-CO" sz="1600" b="0" i="0" u="none" strike="noStrike" cap="none" normalizeH="0" baseline="0" dirty="0" err="1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or</a:t>
              </a:r>
              <a:r>
                <a:rPr kumimoji="0" lang="es-CO" altLang="es-CO" sz="16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 </a:t>
              </a:r>
              <a:r>
                <a:rPr kumimoji="0" lang="es-CO" altLang="es-CO" sz="1600" b="0" i="0" u="none" strike="noStrike" cap="none" normalizeH="0" baseline="0" dirty="0" smtClean="0">
                  <a:ln>
                    <a:noFill/>
                  </a:ln>
                  <a:solidFill>
                    <a:srgbClr val="DC143C"/>
                  </a:solidFill>
                  <a:effectLst/>
                  <a:latin typeface="Menlo"/>
                </a:rPr>
                <a:t>&lt;input&gt;</a:t>
              </a:r>
              <a:r>
                <a:rPr kumimoji="0" lang="es-CO" altLang="es-CO" sz="16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 </a:t>
              </a:r>
              <a:r>
                <a:rPr kumimoji="0" lang="es-CO" altLang="es-CO" sz="1600" b="0" i="0" u="none" strike="noStrike" cap="none" normalizeH="0" baseline="0" dirty="0" err="1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element</a:t>
              </a:r>
              <a:r>
                <a:rPr kumimoji="0" lang="es-CO" altLang="es-CO" sz="16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:</a:t>
              </a:r>
              <a:r>
                <a:rPr kumimoji="0" lang="es-CO" altLang="es-CO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s-CO" altLang="es-CO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9" name="Conector recto de flecha 8"/>
            <p:cNvCxnSpPr/>
            <p:nvPr/>
          </p:nvCxnSpPr>
          <p:spPr>
            <a:xfrm flipH="1">
              <a:off x="1055914" y="2275114"/>
              <a:ext cx="370115" cy="714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6629400" y="438682"/>
            <a:ext cx="5422446" cy="1308026"/>
            <a:chOff x="6629400" y="438682"/>
            <a:chExt cx="5422446" cy="1308026"/>
          </a:xfrm>
        </p:grpSpPr>
        <p:grpSp>
          <p:nvGrpSpPr>
            <p:cNvPr id="14" name="Grupo 13"/>
            <p:cNvGrpSpPr/>
            <p:nvPr/>
          </p:nvGrpSpPr>
          <p:grpSpPr>
            <a:xfrm>
              <a:off x="6629400" y="438682"/>
              <a:ext cx="2362201" cy="1308026"/>
              <a:chOff x="7870371" y="458532"/>
              <a:chExt cx="2362201" cy="1308026"/>
            </a:xfrm>
          </p:grpSpPr>
          <p:sp>
            <p:nvSpPr>
              <p:cNvPr id="11" name="Rectangle 2"/>
              <p:cNvSpPr>
                <a:spLocks noChangeArrowheads="1"/>
              </p:cNvSpPr>
              <p:nvPr/>
            </p:nvSpPr>
            <p:spPr bwMode="auto">
              <a:xfrm>
                <a:off x="8327572" y="458532"/>
                <a:ext cx="1905000" cy="1308026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0" rIns="91440" bIns="76176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s-CO" altLang="es-CO" sz="2000" b="0" i="0" u="none" strike="noStrike" cap="none" normalizeH="0" baseline="0" dirty="0" smtClean="0">
                    <a:ln>
                      <a:noFill/>
                    </a:ln>
                    <a:solidFill>
                      <a:srgbClr val="DC143C"/>
                    </a:solidFill>
                    <a:effectLst/>
                    <a:latin typeface="Menlo"/>
                  </a:rPr>
                  <a:t>.</a:t>
                </a:r>
                <a:r>
                  <a:rPr kumimoji="0" lang="es-CO" altLang="es-CO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DC143C"/>
                    </a:solidFill>
                    <a:effectLst/>
                    <a:latin typeface="Menlo"/>
                  </a:rPr>
                  <a:t>btn-lg</a:t>
                </a:r>
                <a:endParaRPr kumimoji="0" lang="es-CO" altLang="es-CO" sz="20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s-CO" altLang="es-CO" sz="2000" b="0" i="0" u="none" strike="noStrike" cap="none" normalizeH="0" baseline="0" dirty="0" smtClean="0">
                    <a:ln>
                      <a:noFill/>
                    </a:ln>
                    <a:solidFill>
                      <a:srgbClr val="DC143C"/>
                    </a:solidFill>
                    <a:effectLst/>
                    <a:latin typeface="Menlo"/>
                  </a:rPr>
                  <a:t>.</a:t>
                </a:r>
                <a:r>
                  <a:rPr kumimoji="0" lang="es-CO" altLang="es-CO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DC143C"/>
                    </a:solidFill>
                    <a:effectLst/>
                    <a:latin typeface="Menlo"/>
                  </a:rPr>
                  <a:t>btn</a:t>
                </a:r>
                <a:r>
                  <a:rPr kumimoji="0" lang="es-CO" altLang="es-CO" sz="2000" b="0" i="0" u="none" strike="noStrike" cap="none" normalizeH="0" baseline="0" dirty="0" smtClean="0">
                    <a:ln>
                      <a:noFill/>
                    </a:ln>
                    <a:solidFill>
                      <a:srgbClr val="DC143C"/>
                    </a:solidFill>
                    <a:effectLst/>
                    <a:latin typeface="Menlo"/>
                  </a:rPr>
                  <a:t>-md</a:t>
                </a:r>
                <a:endParaRPr kumimoji="0" lang="es-CO" altLang="es-CO" sz="20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s-CO" altLang="es-CO" sz="2000" b="0" i="0" u="none" strike="noStrike" cap="none" normalizeH="0" baseline="0" dirty="0" smtClean="0">
                    <a:ln>
                      <a:noFill/>
                    </a:ln>
                    <a:solidFill>
                      <a:srgbClr val="DC143C"/>
                    </a:solidFill>
                    <a:effectLst/>
                    <a:latin typeface="Menlo"/>
                  </a:rPr>
                  <a:t>.</a:t>
                </a:r>
                <a:r>
                  <a:rPr kumimoji="0" lang="es-CO" altLang="es-CO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DC143C"/>
                    </a:solidFill>
                    <a:effectLst/>
                    <a:latin typeface="Menlo"/>
                  </a:rPr>
                  <a:t>btn-sm</a:t>
                </a:r>
                <a:endParaRPr kumimoji="0" lang="es-CO" altLang="es-CO" sz="20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s-CO" altLang="es-CO" sz="2000" b="0" i="0" u="none" strike="noStrike" cap="none" normalizeH="0" baseline="0" dirty="0" smtClean="0">
                    <a:ln>
                      <a:noFill/>
                    </a:ln>
                    <a:solidFill>
                      <a:srgbClr val="DC143C"/>
                    </a:solidFill>
                    <a:effectLst/>
                    <a:latin typeface="Menlo"/>
                  </a:rPr>
                  <a:t>.</a:t>
                </a:r>
                <a:r>
                  <a:rPr kumimoji="0" lang="es-CO" altLang="es-CO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DC143C"/>
                    </a:solidFill>
                    <a:effectLst/>
                    <a:latin typeface="Menlo"/>
                  </a:rPr>
                  <a:t>btn-xs</a:t>
                </a:r>
                <a:endParaRPr kumimoji="0" lang="es-CO" altLang="es-CO" sz="20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endParaRPr>
              </a:p>
            </p:txBody>
          </p:sp>
          <p:cxnSp>
            <p:nvCxnSpPr>
              <p:cNvPr id="13" name="Conector recto de flecha 12"/>
              <p:cNvCxnSpPr/>
              <p:nvPr/>
            </p:nvCxnSpPr>
            <p:spPr>
              <a:xfrm flipH="1">
                <a:off x="7870371" y="1351060"/>
                <a:ext cx="402772" cy="4154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80071" y="855512"/>
              <a:ext cx="2771775" cy="466725"/>
            </a:xfrm>
            <a:prstGeom prst="rect">
              <a:avLst/>
            </a:prstGeom>
          </p:spPr>
        </p:pic>
      </p:grpSp>
      <p:grpSp>
        <p:nvGrpSpPr>
          <p:cNvPr id="20" name="Grupo 19"/>
          <p:cNvGrpSpPr/>
          <p:nvPr/>
        </p:nvGrpSpPr>
        <p:grpSpPr>
          <a:xfrm>
            <a:off x="1839686" y="5198125"/>
            <a:ext cx="3657600" cy="1443248"/>
            <a:chOff x="2971800" y="5121678"/>
            <a:chExt cx="3657600" cy="1443248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2971800" y="5549263"/>
              <a:ext cx="3526972" cy="1015663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O" altLang="es-CO" sz="2000" b="0" i="0" u="none" strike="noStrike" cap="none" normalizeH="0" baseline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Add class </a:t>
              </a:r>
              <a:r>
                <a:rPr kumimoji="0" lang="es-CO" altLang="es-CO" sz="2000" b="0" i="0" u="none" strike="noStrike" cap="none" normalizeH="0" baseline="0" smtClean="0">
                  <a:ln>
                    <a:noFill/>
                  </a:ln>
                  <a:solidFill>
                    <a:srgbClr val="DC143C"/>
                  </a:solidFill>
                  <a:effectLst/>
                  <a:latin typeface="Menlo"/>
                </a:rPr>
                <a:t>.btn-block</a:t>
              </a:r>
              <a:r>
                <a:rPr kumimoji="0" lang="es-CO" altLang="es-CO" sz="2000" b="0" i="0" u="none" strike="noStrike" cap="none" normalizeH="0" baseline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 to create a block level button:</a:t>
              </a:r>
              <a:r>
                <a:rPr kumimoji="0" lang="es-CO" altLang="es-CO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s-CO" altLang="es-CO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9" name="Conector recto de flecha 18"/>
            <p:cNvCxnSpPr/>
            <p:nvPr/>
          </p:nvCxnSpPr>
          <p:spPr>
            <a:xfrm flipV="1">
              <a:off x="4441371" y="5121678"/>
              <a:ext cx="2188029" cy="266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o 24"/>
          <p:cNvGrpSpPr/>
          <p:nvPr/>
        </p:nvGrpSpPr>
        <p:grpSpPr>
          <a:xfrm>
            <a:off x="6830786" y="5010052"/>
            <a:ext cx="4735285" cy="1578731"/>
            <a:chOff x="6830786" y="5010052"/>
            <a:chExt cx="4735285" cy="1578731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7511143" y="5388454"/>
              <a:ext cx="4054928" cy="1200329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O" altLang="es-CO" b="0" i="0" u="none" strike="noStrike" cap="none" normalizeH="0" baseline="0" dirty="0" err="1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The</a:t>
              </a:r>
              <a:r>
                <a:rPr kumimoji="0" lang="es-CO" altLang="es-CO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s-CO" altLang="es-CO" b="0" i="0" u="none" strike="noStrike" cap="none" normalizeH="0" baseline="0" dirty="0" err="1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class</a:t>
              </a:r>
              <a:r>
                <a:rPr kumimoji="0" lang="es-CO" altLang="es-CO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 </a:t>
              </a:r>
              <a:r>
                <a:rPr kumimoji="0" lang="es-CO" altLang="es-CO" b="0" i="0" u="none" strike="noStrike" cap="none" normalizeH="0" baseline="0" dirty="0" smtClean="0">
                  <a:ln>
                    <a:noFill/>
                  </a:ln>
                  <a:solidFill>
                    <a:srgbClr val="DC143C"/>
                  </a:solidFill>
                  <a:effectLst/>
                  <a:latin typeface="Menlo"/>
                </a:rPr>
                <a:t>.active</a:t>
              </a:r>
              <a:r>
                <a:rPr kumimoji="0" lang="es-CO" altLang="es-CO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 </a:t>
              </a:r>
              <a:r>
                <a:rPr kumimoji="0" lang="es-CO" altLang="es-CO" b="0" i="0" u="none" strike="noStrike" cap="none" normalizeH="0" baseline="0" dirty="0" err="1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makes</a:t>
              </a:r>
              <a:r>
                <a:rPr kumimoji="0" lang="es-CO" altLang="es-CO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 a </a:t>
              </a:r>
              <a:r>
                <a:rPr kumimoji="0" lang="es-CO" altLang="es-CO" b="0" i="0" u="none" strike="noStrike" cap="none" normalizeH="0" baseline="0" dirty="0" err="1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button</a:t>
              </a:r>
              <a:r>
                <a:rPr kumimoji="0" lang="es-CO" altLang="es-CO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s-CO" altLang="es-CO" b="0" i="0" u="none" strike="noStrike" cap="none" normalizeH="0" baseline="0" dirty="0" err="1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appear</a:t>
              </a:r>
              <a:r>
                <a:rPr kumimoji="0" lang="es-CO" altLang="es-CO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s-CO" altLang="es-CO" b="0" i="0" u="none" strike="noStrike" cap="none" normalizeH="0" baseline="0" dirty="0" err="1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pressed</a:t>
              </a:r>
              <a:r>
                <a:rPr kumimoji="0" lang="es-CO" altLang="es-CO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, and </a:t>
              </a:r>
              <a:r>
                <a:rPr kumimoji="0" lang="es-CO" altLang="es-CO" b="0" i="0" u="none" strike="noStrike" cap="none" normalizeH="0" baseline="0" dirty="0" err="1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the</a:t>
              </a:r>
              <a:r>
                <a:rPr kumimoji="0" lang="es-CO" altLang="es-CO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s-CO" altLang="es-CO" b="0" i="0" u="none" strike="noStrike" cap="none" normalizeH="0" baseline="0" dirty="0" err="1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class</a:t>
              </a:r>
              <a:r>
                <a:rPr kumimoji="0" lang="es-CO" altLang="es-CO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 </a:t>
              </a:r>
              <a:r>
                <a:rPr kumimoji="0" lang="es-CO" altLang="es-CO" b="0" i="0" u="none" strike="noStrike" cap="none" normalizeH="0" baseline="0" dirty="0" smtClean="0">
                  <a:ln>
                    <a:noFill/>
                  </a:ln>
                  <a:solidFill>
                    <a:srgbClr val="DC143C"/>
                  </a:solidFill>
                  <a:effectLst/>
                  <a:latin typeface="Menlo"/>
                </a:rPr>
                <a:t>.</a:t>
              </a:r>
              <a:r>
                <a:rPr kumimoji="0" lang="es-CO" altLang="es-CO" b="0" i="0" u="none" strike="noStrike" cap="none" normalizeH="0" baseline="0" dirty="0" err="1" smtClean="0">
                  <a:ln>
                    <a:noFill/>
                  </a:ln>
                  <a:solidFill>
                    <a:srgbClr val="DC143C"/>
                  </a:solidFill>
                  <a:effectLst/>
                  <a:latin typeface="Menlo"/>
                </a:rPr>
                <a:t>disabled</a:t>
              </a:r>
              <a:r>
                <a:rPr kumimoji="0" lang="es-CO" altLang="es-CO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 </a:t>
              </a:r>
              <a:r>
                <a:rPr kumimoji="0" lang="es-CO" altLang="es-CO" b="0" i="0" u="none" strike="noStrike" cap="none" normalizeH="0" baseline="0" dirty="0" err="1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makes</a:t>
              </a:r>
              <a:r>
                <a:rPr kumimoji="0" lang="es-CO" altLang="es-CO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 a </a:t>
              </a:r>
              <a:r>
                <a:rPr kumimoji="0" lang="es-CO" altLang="es-CO" b="0" i="0" u="none" strike="noStrike" cap="none" normalizeH="0" baseline="0" dirty="0" err="1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button</a:t>
              </a:r>
              <a:r>
                <a:rPr kumimoji="0" lang="es-CO" altLang="es-CO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s-CO" altLang="es-CO" b="0" i="0" u="none" strike="noStrike" cap="none" normalizeH="0" baseline="0" dirty="0" err="1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unclickable</a:t>
              </a:r>
              <a:r>
                <a:rPr kumimoji="0" lang="es-CO" altLang="es-CO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:</a:t>
              </a:r>
              <a:r>
                <a:rPr kumimoji="0" lang="es-CO" altLang="es-CO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s-CO" altLang="es-CO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24" name="Conector recto de flecha 23"/>
            <p:cNvCxnSpPr/>
            <p:nvPr/>
          </p:nvCxnSpPr>
          <p:spPr>
            <a:xfrm flipH="1" flipV="1">
              <a:off x="6830786" y="5010052"/>
              <a:ext cx="1039585" cy="321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uadroTexto 1"/>
          <p:cNvSpPr txBox="1"/>
          <p:nvPr/>
        </p:nvSpPr>
        <p:spPr>
          <a:xfrm>
            <a:off x="2275114" y="195943"/>
            <a:ext cx="353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There are 4 ways to create a button</a:t>
            </a:r>
          </a:p>
          <a:p>
            <a:endParaRPr lang="en-GB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971" y="567024"/>
            <a:ext cx="4038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92627" y="4375781"/>
            <a:ext cx="98080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btn-group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btn-primary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Apple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btn-primary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Samsung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0000CD"/>
                </a:solidFill>
                <a:latin typeface="Consolas" panose="020B0609020204030204" pitchFamily="49" charset="0"/>
              </a:rPr>
              <a:t>btn-primary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Sony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s-CO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CO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670" y="2646590"/>
            <a:ext cx="3125291" cy="67355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83029" y="304800"/>
            <a:ext cx="436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Button groups</a:t>
            </a:r>
            <a:endParaRPr lang="en-GB" dirty="0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2079171" y="3973286"/>
            <a:ext cx="386443" cy="402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729343" y="2646590"/>
            <a:ext cx="2558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 make a group create a div and then put the buttons inside</a:t>
            </a:r>
            <a:endParaRPr lang="en-GB" dirty="0"/>
          </a:p>
        </p:txBody>
      </p:sp>
      <p:sp>
        <p:nvSpPr>
          <p:cNvPr id="10" name="Rectángulo 9"/>
          <p:cNvSpPr/>
          <p:nvPr/>
        </p:nvSpPr>
        <p:spPr>
          <a:xfrm>
            <a:off x="3565726" y="4011639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rgbClr val="DC143C"/>
                </a:solidFill>
                <a:latin typeface="Menlo"/>
              </a:rPr>
              <a:t>.</a:t>
            </a:r>
            <a:r>
              <a:rPr lang="es-CO" dirty="0" err="1" smtClean="0">
                <a:solidFill>
                  <a:srgbClr val="DC143C"/>
                </a:solidFill>
                <a:latin typeface="Menlo"/>
              </a:rPr>
              <a:t>btn-group</a:t>
            </a:r>
            <a:r>
              <a:rPr lang="es-CO" dirty="0" smtClean="0">
                <a:solidFill>
                  <a:srgbClr val="DC143C"/>
                </a:solidFill>
                <a:latin typeface="Menlo"/>
              </a:rPr>
              <a:t>-*</a:t>
            </a:r>
            <a:endParaRPr lang="en-GB" dirty="0"/>
          </a:p>
        </p:txBody>
      </p:sp>
      <p:sp>
        <p:nvSpPr>
          <p:cNvPr id="11" name="Rectángulo 10"/>
          <p:cNvSpPr/>
          <p:nvPr/>
        </p:nvSpPr>
        <p:spPr>
          <a:xfrm>
            <a:off x="4990989" y="3639712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rgbClr val="DC143C"/>
                </a:solidFill>
                <a:latin typeface="Menlo"/>
              </a:rPr>
              <a:t>.</a:t>
            </a:r>
            <a:r>
              <a:rPr lang="es-CO" dirty="0" err="1" smtClean="0">
                <a:solidFill>
                  <a:srgbClr val="DC143C"/>
                </a:solidFill>
                <a:latin typeface="Menlo"/>
              </a:rPr>
              <a:t>btn-group-large</a:t>
            </a:r>
            <a:r>
              <a:rPr lang="es-CO" dirty="0" smtClean="0">
                <a:solidFill>
                  <a:srgbClr val="DC143C"/>
                </a:solidFill>
                <a:latin typeface="Menlo"/>
              </a:rPr>
              <a:t>     </a:t>
            </a:r>
            <a:r>
              <a:rPr lang="es-CO" dirty="0" err="1" smtClean="0">
                <a:solidFill>
                  <a:srgbClr val="DC143C"/>
                </a:solidFill>
                <a:latin typeface="Menlo"/>
              </a:rPr>
              <a:t>example</a:t>
            </a:r>
            <a:endParaRPr lang="en-GB" dirty="0"/>
          </a:p>
        </p:txBody>
      </p:sp>
      <p:sp>
        <p:nvSpPr>
          <p:cNvPr id="12" name="Rectángulo 11"/>
          <p:cNvSpPr/>
          <p:nvPr/>
        </p:nvSpPr>
        <p:spPr>
          <a:xfrm>
            <a:off x="9139739" y="1981800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rgbClr val="DC143C"/>
                </a:solidFill>
                <a:latin typeface="Menlo"/>
              </a:rPr>
              <a:t>.</a:t>
            </a:r>
            <a:r>
              <a:rPr lang="es-CO" dirty="0" err="1">
                <a:solidFill>
                  <a:srgbClr val="DC143C"/>
                </a:solidFill>
                <a:latin typeface="Menlo"/>
              </a:rPr>
              <a:t>btn</a:t>
            </a:r>
            <a:r>
              <a:rPr lang="es-CO" dirty="0">
                <a:solidFill>
                  <a:srgbClr val="DC143C"/>
                </a:solidFill>
                <a:latin typeface="Menlo"/>
              </a:rPr>
              <a:t>-</a:t>
            </a:r>
            <a:r>
              <a:rPr lang="es-CO" dirty="0" err="1">
                <a:solidFill>
                  <a:srgbClr val="DC143C"/>
                </a:solidFill>
                <a:latin typeface="Menlo"/>
              </a:rPr>
              <a:t>group</a:t>
            </a:r>
            <a:r>
              <a:rPr lang="es-CO" dirty="0">
                <a:solidFill>
                  <a:srgbClr val="DC143C"/>
                </a:solidFill>
                <a:latin typeface="Menlo"/>
              </a:rPr>
              <a:t>-vertical</a:t>
            </a:r>
            <a:endParaRPr lang="en-GB" dirty="0"/>
          </a:p>
        </p:txBody>
      </p:sp>
      <p:sp>
        <p:nvSpPr>
          <p:cNvPr id="13" name="Rectángulo 12"/>
          <p:cNvSpPr/>
          <p:nvPr/>
        </p:nvSpPr>
        <p:spPr>
          <a:xfrm>
            <a:off x="2773731" y="626239"/>
            <a:ext cx="6981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>
                <a:solidFill>
                  <a:srgbClr val="DC143C"/>
                </a:solidFill>
                <a:latin typeface="Menlo"/>
              </a:rPr>
              <a:t>http://www.w3schools.com/bootstrap/bootstrap_button_groups.asp</a:t>
            </a:r>
            <a:endParaRPr lang="en-GB" dirty="0"/>
          </a:p>
        </p:txBody>
      </p:sp>
      <p:grpSp>
        <p:nvGrpSpPr>
          <p:cNvPr id="17" name="Grupo 16"/>
          <p:cNvGrpSpPr/>
          <p:nvPr/>
        </p:nvGrpSpPr>
        <p:grpSpPr>
          <a:xfrm>
            <a:off x="1186543" y="1157733"/>
            <a:ext cx="2579914" cy="871550"/>
            <a:chOff x="1186543" y="1157733"/>
            <a:chExt cx="2579914" cy="871550"/>
          </a:xfrm>
        </p:grpSpPr>
        <p:cxnSp>
          <p:nvCxnSpPr>
            <p:cNvPr id="14" name="Conector recto de flecha 13"/>
            <p:cNvCxnSpPr/>
            <p:nvPr/>
          </p:nvCxnSpPr>
          <p:spPr>
            <a:xfrm flipV="1">
              <a:off x="2465614" y="1157733"/>
              <a:ext cx="193221" cy="322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adroTexto 15"/>
            <p:cNvSpPr txBox="1"/>
            <p:nvPr/>
          </p:nvSpPr>
          <p:spPr>
            <a:xfrm>
              <a:off x="1186543" y="1659951"/>
              <a:ext cx="2579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Go to </a:t>
              </a:r>
              <a:r>
                <a:rPr lang="en-GB" dirty="0" err="1" smtClean="0"/>
                <a:t>linck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441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43284" y="359620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Glyphicons</a:t>
            </a:r>
            <a:endParaRPr lang="es-CO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633810" y="2046906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glyphicon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glyphicon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-</a:t>
            </a:r>
            <a:r>
              <a:rPr lang="en-US" i="1" dirty="0">
                <a:solidFill>
                  <a:srgbClr val="0000CD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/span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4778829" y="2862943"/>
            <a:ext cx="21771" cy="54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3450772" y="3581400"/>
            <a:ext cx="392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Insertion of a </a:t>
            </a:r>
            <a:r>
              <a:rPr lang="en-GB" dirty="0" err="1" smtClean="0"/>
              <a:t>glyphicon</a:t>
            </a:r>
            <a:endParaRPr lang="en-GB" dirty="0"/>
          </a:p>
        </p:txBody>
      </p:sp>
      <p:sp>
        <p:nvSpPr>
          <p:cNvPr id="9" name="Rectángulo 8"/>
          <p:cNvSpPr/>
          <p:nvPr/>
        </p:nvSpPr>
        <p:spPr>
          <a:xfrm>
            <a:off x="2471057" y="4572391"/>
            <a:ext cx="7478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http://www.w3schools.com/bootstrap/bootstrap_ref_comp_glyphs.asp</a:t>
            </a:r>
          </a:p>
        </p:txBody>
      </p:sp>
    </p:spTree>
    <p:extLst>
      <p:ext uri="{BB962C8B-B14F-4D97-AF65-F5344CB8AC3E}">
        <p14:creationId xmlns:p14="http://schemas.microsoft.com/office/powerpoint/2010/main" val="36989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3" y="823232"/>
            <a:ext cx="2294092" cy="108176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87827" y="2706958"/>
            <a:ext cx="80880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"#"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News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"badge"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/span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"#"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Comments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"badge"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/span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"#"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Updates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"badge"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/span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2960915" y="3737595"/>
            <a:ext cx="10885" cy="827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1319213" y="4672217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 span to add this badge to a link</a:t>
            </a:r>
            <a:endParaRPr lang="en-GB" dirty="0"/>
          </a:p>
        </p:txBody>
      </p:sp>
      <p:sp>
        <p:nvSpPr>
          <p:cNvPr id="9" name="CuadroTexto 8"/>
          <p:cNvSpPr txBox="1"/>
          <p:nvPr/>
        </p:nvSpPr>
        <p:spPr>
          <a:xfrm>
            <a:off x="261257" y="91372"/>
            <a:ext cx="460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Badge and label</a:t>
            </a:r>
            <a:endParaRPr lang="en-GB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0059" y="611458"/>
            <a:ext cx="2257425" cy="209550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7424057" y="409839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Example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"label label-default"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/span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h2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Example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"label label-default"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/span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/h2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grpSp>
        <p:nvGrpSpPr>
          <p:cNvPr id="15" name="Grupo 14"/>
          <p:cNvGrpSpPr/>
          <p:nvPr/>
        </p:nvGrpSpPr>
        <p:grpSpPr>
          <a:xfrm>
            <a:off x="6215743" y="5298723"/>
            <a:ext cx="5704114" cy="1327980"/>
            <a:chOff x="6215743" y="5298723"/>
            <a:chExt cx="5704114" cy="1327980"/>
          </a:xfrm>
        </p:grpSpPr>
        <p:sp>
          <p:nvSpPr>
            <p:cNvPr id="12" name="Rectangle 1"/>
            <p:cNvSpPr>
              <a:spLocks noChangeArrowheads="1"/>
            </p:cNvSpPr>
            <p:nvPr/>
          </p:nvSpPr>
          <p:spPr bwMode="auto">
            <a:xfrm>
              <a:off x="6215743" y="5703373"/>
              <a:ext cx="5704114" cy="923330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O" altLang="es-CO" b="0" i="0" u="none" strike="noStrike" cap="none" normalizeH="0" baseline="0" smtClean="0">
                  <a:ln>
                    <a:noFill/>
                  </a:ln>
                  <a:solidFill>
                    <a:srgbClr val="DC143C"/>
                  </a:solidFill>
                  <a:effectLst/>
                  <a:latin typeface="Menlo"/>
                </a:rPr>
                <a:t>.label-default</a:t>
              </a:r>
              <a:r>
                <a:rPr kumimoji="0" lang="es-CO" altLang="es-CO" b="0" i="0" u="none" strike="noStrike" cap="none" normalizeH="0" baseline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, </a:t>
              </a:r>
              <a:r>
                <a:rPr kumimoji="0" lang="es-CO" altLang="es-CO" b="0" i="0" u="none" strike="noStrike" cap="none" normalizeH="0" baseline="0" smtClean="0">
                  <a:ln>
                    <a:noFill/>
                  </a:ln>
                  <a:solidFill>
                    <a:srgbClr val="DC143C"/>
                  </a:solidFill>
                  <a:effectLst/>
                  <a:latin typeface="Menlo"/>
                </a:rPr>
                <a:t>.label-primary</a:t>
              </a:r>
              <a:r>
                <a:rPr kumimoji="0" lang="es-CO" altLang="es-CO" b="0" i="0" u="none" strike="noStrike" cap="none" normalizeH="0" baseline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, </a:t>
              </a:r>
              <a:r>
                <a:rPr kumimoji="0" lang="es-CO" altLang="es-CO" b="0" i="0" u="none" strike="noStrike" cap="none" normalizeH="0" baseline="0" smtClean="0">
                  <a:ln>
                    <a:noFill/>
                  </a:ln>
                  <a:solidFill>
                    <a:srgbClr val="DC143C"/>
                  </a:solidFill>
                  <a:effectLst/>
                  <a:latin typeface="Menlo"/>
                </a:rPr>
                <a:t>.label-success</a:t>
              </a:r>
              <a:r>
                <a:rPr kumimoji="0" lang="es-CO" altLang="es-CO" b="0" i="0" u="none" strike="noStrike" cap="none" normalizeH="0" baseline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, </a:t>
              </a:r>
              <a:r>
                <a:rPr kumimoji="0" lang="es-CO" altLang="es-CO" b="0" i="0" u="none" strike="noStrike" cap="none" normalizeH="0" baseline="0" smtClean="0">
                  <a:ln>
                    <a:noFill/>
                  </a:ln>
                  <a:solidFill>
                    <a:srgbClr val="DC143C"/>
                  </a:solidFill>
                  <a:effectLst/>
                  <a:latin typeface="Menlo"/>
                </a:rPr>
                <a:t>.label-info</a:t>
              </a:r>
              <a:r>
                <a:rPr kumimoji="0" lang="es-CO" altLang="es-CO" b="0" i="0" u="none" strike="noStrike" cap="none" normalizeH="0" baseline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,</a:t>
              </a:r>
              <a:r>
                <a:rPr kumimoji="0" lang="es-CO" altLang="es-CO" b="0" i="0" u="none" strike="noStrike" cap="none" normalizeH="0" baseline="0" smtClean="0">
                  <a:ln>
                    <a:noFill/>
                  </a:ln>
                  <a:solidFill>
                    <a:srgbClr val="DC143C"/>
                  </a:solidFill>
                  <a:effectLst/>
                  <a:latin typeface="Menlo"/>
                </a:rPr>
                <a:t>.label-warning</a:t>
              </a:r>
              <a:r>
                <a:rPr kumimoji="0" lang="es-CO" altLang="es-CO" b="0" i="0" u="none" strike="noStrike" cap="none" normalizeH="0" baseline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 or </a:t>
              </a:r>
              <a:r>
                <a:rPr kumimoji="0" lang="es-CO" altLang="es-CO" b="0" i="0" u="none" strike="noStrike" cap="none" normalizeH="0" baseline="0" smtClean="0">
                  <a:ln>
                    <a:noFill/>
                  </a:ln>
                  <a:solidFill>
                    <a:srgbClr val="DC143C"/>
                  </a:solidFill>
                  <a:effectLst/>
                  <a:latin typeface="Menlo"/>
                </a:rPr>
                <a:t>.label-danger</a:t>
              </a:r>
              <a:r>
                <a:rPr kumimoji="0" lang="es-CO" altLang="es-CO" b="0" i="0" u="none" strike="noStrike" cap="none" normalizeH="0" baseline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, within a </a:t>
              </a:r>
              <a:r>
                <a:rPr kumimoji="0" lang="es-CO" altLang="es-CO" b="0" i="0" u="none" strike="noStrike" cap="none" normalizeH="0" baseline="0" smtClean="0">
                  <a:ln>
                    <a:noFill/>
                  </a:ln>
                  <a:solidFill>
                    <a:srgbClr val="DC143C"/>
                  </a:solidFill>
                  <a:effectLst/>
                  <a:latin typeface="Menlo"/>
                </a:rPr>
                <a:t>&lt;span&gt;</a:t>
              </a:r>
              <a:r>
                <a:rPr kumimoji="0" lang="es-CO" altLang="es-CO" b="0" i="0" u="none" strike="noStrike" cap="none" normalizeH="0" baseline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Verdana" panose="020B0604030504040204" pitchFamily="34" charset="0"/>
                </a:rPr>
                <a:t> element to create a label</a:t>
              </a:r>
              <a:r>
                <a:rPr kumimoji="0" lang="es-CO" altLang="es-CO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s-CO" altLang="es-CO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4" name="Conector recto de flecha 13"/>
            <p:cNvCxnSpPr/>
            <p:nvPr/>
          </p:nvCxnSpPr>
          <p:spPr>
            <a:xfrm>
              <a:off x="8153400" y="5298723"/>
              <a:ext cx="0" cy="3291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928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941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523" y="2039862"/>
            <a:ext cx="7348119" cy="3274475"/>
          </a:xfrm>
          <a:prstGeom prst="rect">
            <a:avLst/>
          </a:prstGeom>
        </p:spPr>
      </p:pic>
      <p:pic>
        <p:nvPicPr>
          <p:cNvPr id="5" name="Picture 2" descr="http://red-team-design.com/wp-content/uploads/2011/01/css3-html5-logo-initial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777" y="102048"/>
            <a:ext cx="1003873" cy="86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471582" y="99300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type=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US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"mystyle.css"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7" name="CuadroTexto 6"/>
          <p:cNvSpPr txBox="1"/>
          <p:nvPr/>
        </p:nvSpPr>
        <p:spPr>
          <a:xfrm>
            <a:off x="7290622" y="1316777"/>
            <a:ext cx="249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is how we link files</a:t>
            </a:r>
            <a:endParaRPr lang="en-GB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54004"/>
              </p:ext>
            </p:extLst>
          </p:nvPr>
        </p:nvGraphicFramePr>
        <p:xfrm>
          <a:off x="1104219" y="5434974"/>
          <a:ext cx="9972676" cy="1127760"/>
        </p:xfrm>
        <a:graphic>
          <a:graphicData uri="http://schemas.openxmlformats.org/drawingml/2006/table">
            <a:tbl>
              <a:tblPr/>
              <a:tblGrid>
                <a:gridCol w="4986338"/>
                <a:gridCol w="4986338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O" u="sng" dirty="0">
                          <a:solidFill>
                            <a:srgbClr val="333333"/>
                          </a:solidFill>
                          <a:effectLst/>
                          <a:hlinkClick r:id="rId4"/>
                        </a:rPr>
                        <a:t>&lt;script&gt;</a:t>
                      </a:r>
                      <a:endParaRPr lang="es-CO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>
                          <a:effectLst/>
                        </a:rPr>
                        <a:t>Defines a client-side script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O" u="sng">
                          <a:solidFill>
                            <a:srgbClr val="333333"/>
                          </a:solidFill>
                          <a:effectLst/>
                          <a:hlinkClick r:id="rId5"/>
                        </a:rPr>
                        <a:t>&lt;noscript&gt;</a:t>
                      </a:r>
                      <a:endParaRPr lang="es-CO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Defines an alternate content for users that do not support client-side scripts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117230" y="132028"/>
            <a:ext cx="11172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Gotham Light" pitchFamily="50" charset="0"/>
                <a:cs typeface="Gotham Light" pitchFamily="50" charset="0"/>
              </a:rPr>
              <a:t>This is how the computer interprets HTML5, what you see on the web is the white part</a:t>
            </a:r>
            <a:endParaRPr lang="en-GB" sz="2400" b="1" dirty="0"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04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 group</a:t>
            </a:r>
            <a:endParaRPr lang="en-GB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4" y="1500187"/>
            <a:ext cx="9812334" cy="524895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204857" y="365125"/>
            <a:ext cx="392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Try to make disable and active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77312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dropdown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7693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38200" y="460793"/>
            <a:ext cx="22878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The</a:t>
            </a:r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Scrollspy</a:t>
            </a:r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s-CO" dirty="0" err="1" smtClean="0">
                <a:solidFill>
                  <a:srgbClr val="333333"/>
                </a:solidFill>
                <a:latin typeface="Arial" panose="020B0604020202020204" pitchFamily="34" charset="0"/>
              </a:rPr>
              <a:t>Plugin</a:t>
            </a:r>
            <a:endParaRPr lang="es-CO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es-CO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s-CO" dirty="0" smtClean="0">
                <a:solidFill>
                  <a:srgbClr val="333333"/>
                </a:solidFill>
                <a:latin typeface="Arial" panose="020B0604020202020204" pitchFamily="34" charset="0"/>
              </a:rPr>
              <a:t>And </a:t>
            </a:r>
            <a:r>
              <a:rPr lang="es-CO" dirty="0" err="1" smtClean="0">
                <a:solidFill>
                  <a:srgbClr val="333333"/>
                </a:solidFill>
                <a:latin typeface="Arial" panose="020B0604020202020204" pitchFamily="34" charset="0"/>
              </a:rPr>
              <a:t>navbar</a:t>
            </a:r>
            <a:endParaRPr lang="es-CO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8938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74059" y="779929"/>
            <a:ext cx="863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Carrousel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429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60612" y="591671"/>
            <a:ext cx="623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modal</a:t>
            </a:r>
            <a:endParaRPr lang="en-GB" dirty="0"/>
          </a:p>
        </p:txBody>
      </p:sp>
      <p:sp>
        <p:nvSpPr>
          <p:cNvPr id="3" name="Rectángulo 2"/>
          <p:cNvSpPr/>
          <p:nvPr/>
        </p:nvSpPr>
        <p:spPr>
          <a:xfrm>
            <a:off x="745549" y="1160040"/>
            <a:ext cx="1556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Tooltip</a:t>
            </a:r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Plugin</a:t>
            </a:r>
            <a:endParaRPr lang="es-CO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45549" y="1832393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Popover</a:t>
            </a:r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Plugin</a:t>
            </a:r>
            <a:endParaRPr lang="es-CO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0900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911096"/>
              </p:ext>
            </p:extLst>
          </p:nvPr>
        </p:nvGraphicFramePr>
        <p:xfrm>
          <a:off x="1934028" y="861180"/>
          <a:ext cx="812800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Day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day2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day3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day4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day5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day6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Html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20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Setting un your computer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27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Diagram of how JavaScript works</a:t>
            </a:r>
            <a:endParaRPr lang="en-GB" dirty="0"/>
          </a:p>
        </p:txBody>
      </p:sp>
      <p:sp>
        <p:nvSpPr>
          <p:cNvPr id="4" name="Rectángulo 3"/>
          <p:cNvSpPr/>
          <p:nvPr/>
        </p:nvSpPr>
        <p:spPr>
          <a:xfrm>
            <a:off x="1006928" y="1266145"/>
            <a:ext cx="10134600" cy="2358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/>
              <a:t>Names and this java does  </a:t>
            </a:r>
            <a:r>
              <a:rPr lang="en-GB" sz="1400" dirty="0" err="1" smtClean="0"/>
              <a:t>eplain</a:t>
            </a:r>
            <a:r>
              <a:rPr lang="en-GB" sz="1400" dirty="0" smtClean="0"/>
              <a:t> why we use () and why we use ; and that ‘’ is for text and not for math numbers , java return true y </a:t>
            </a:r>
            <a:r>
              <a:rPr lang="en-GB" sz="1400" dirty="0" err="1" smtClean="0"/>
              <a:t>flase</a:t>
            </a:r>
            <a:r>
              <a:rPr lang="en-GB" sz="1400" dirty="0" smtClean="0"/>
              <a:t> of formulas with &gt; &lt;, explain all the type of variables, </a:t>
            </a:r>
            <a:r>
              <a:rPr lang="es-CO" sz="1400" dirty="0" err="1" smtClean="0"/>
              <a:t>lowerCamelCase</a:t>
            </a:r>
            <a:r>
              <a:rPr lang="es-CO" sz="1400" dirty="0" smtClean="0"/>
              <a:t>, </a:t>
            </a:r>
            <a:r>
              <a:rPr lang="es-CO" sz="1400" dirty="0" err="1" smtClean="0"/>
              <a:t>operators</a:t>
            </a:r>
            <a:r>
              <a:rPr lang="es-CO" sz="1400" dirty="0" smtClean="0"/>
              <a:t> </a:t>
            </a:r>
            <a:r>
              <a:rPr lang="es-CO" sz="1400" dirty="0"/>
              <a:t>% (</a:t>
            </a:r>
            <a:r>
              <a:rPr lang="es-CO" sz="1400" dirty="0" err="1"/>
              <a:t>Modulus</a:t>
            </a:r>
            <a:r>
              <a:rPr lang="es-CO" sz="1400" dirty="0"/>
              <a:t>)</a:t>
            </a:r>
          </a:p>
          <a:p>
            <a:r>
              <a:rPr lang="es-CO" sz="1400" dirty="0"/>
              <a:t>++ (</a:t>
            </a:r>
            <a:r>
              <a:rPr lang="es-CO" sz="1400" dirty="0" err="1"/>
              <a:t>Increment</a:t>
            </a:r>
            <a:r>
              <a:rPr lang="es-CO" sz="1400" dirty="0"/>
              <a:t>)</a:t>
            </a:r>
          </a:p>
          <a:p>
            <a:r>
              <a:rPr lang="es-CO" sz="1400" dirty="0"/>
              <a:t>-- (</a:t>
            </a:r>
            <a:r>
              <a:rPr lang="es-CO" sz="1400" dirty="0" err="1"/>
              <a:t>Decrement</a:t>
            </a:r>
            <a:r>
              <a:rPr lang="es-CO" sz="1400" dirty="0" smtClean="0"/>
              <a:t>)</a:t>
            </a:r>
          </a:p>
          <a:p>
            <a:r>
              <a:rPr lang="es-CO" sz="1400" dirty="0" err="1" smtClean="0"/>
              <a:t>Explain</a:t>
            </a:r>
            <a:r>
              <a:rPr lang="es-CO" sz="1400" dirty="0" smtClean="0"/>
              <a:t> </a:t>
            </a:r>
            <a:r>
              <a:rPr lang="es-CO" sz="1400" dirty="0" err="1" smtClean="0"/>
              <a:t>operators</a:t>
            </a:r>
            <a:r>
              <a:rPr lang="es-CO" sz="1400" dirty="0" smtClean="0"/>
              <a:t> , ( == </a:t>
            </a:r>
            <a:r>
              <a:rPr lang="es-CO" sz="1400" dirty="0" err="1" smtClean="0"/>
              <a:t>equal</a:t>
            </a:r>
            <a:r>
              <a:rPr lang="es-CO" sz="1400" dirty="0" smtClean="0"/>
              <a:t> </a:t>
            </a:r>
            <a:r>
              <a:rPr lang="es-CO" sz="1400" dirty="0" err="1" smtClean="0"/>
              <a:t>value</a:t>
            </a:r>
            <a:r>
              <a:rPr lang="es-CO" sz="1400" dirty="0"/>
              <a:t> </a:t>
            </a:r>
            <a:r>
              <a:rPr lang="es-CO" sz="1400" dirty="0" smtClean="0"/>
              <a:t>, === </a:t>
            </a:r>
            <a:r>
              <a:rPr lang="es-CO" sz="1400" dirty="0" err="1" smtClean="0"/>
              <a:t>equal</a:t>
            </a:r>
            <a:r>
              <a:rPr lang="es-CO" sz="1400" dirty="0" smtClean="0"/>
              <a:t> </a:t>
            </a:r>
            <a:r>
              <a:rPr lang="es-CO" sz="1400" dirty="0" err="1" smtClean="0"/>
              <a:t>value</a:t>
            </a:r>
            <a:r>
              <a:rPr lang="es-CO" sz="1400" dirty="0" smtClean="0"/>
              <a:t> </a:t>
            </a:r>
            <a:r>
              <a:rPr lang="es-CO" sz="1400" dirty="0" err="1" smtClean="0"/>
              <a:t>equal</a:t>
            </a:r>
            <a:r>
              <a:rPr lang="es-CO" sz="1400" dirty="0" smtClean="0"/>
              <a:t> </a:t>
            </a:r>
            <a:r>
              <a:rPr lang="es-CO" sz="1400" dirty="0" err="1" smtClean="0"/>
              <a:t>type</a:t>
            </a:r>
            <a:r>
              <a:rPr lang="es-CO" sz="1400" dirty="0" smtClean="0"/>
              <a:t>) != , !== </a:t>
            </a:r>
            <a:r>
              <a:rPr lang="es-CO" sz="1400" dirty="0" err="1" smtClean="0"/>
              <a:t>not</a:t>
            </a:r>
            <a:r>
              <a:rPr lang="es-CO" sz="1400" dirty="0" smtClean="0"/>
              <a:t> </a:t>
            </a:r>
            <a:r>
              <a:rPr lang="es-CO" sz="1400" dirty="0" err="1" smtClean="0"/>
              <a:t>equal</a:t>
            </a:r>
            <a:r>
              <a:rPr lang="es-CO" sz="1400" dirty="0" smtClean="0"/>
              <a:t> </a:t>
            </a:r>
            <a:r>
              <a:rPr lang="es-CO" sz="1400" dirty="0" err="1" smtClean="0"/>
              <a:t>value</a:t>
            </a:r>
            <a:r>
              <a:rPr lang="es-CO" sz="1400" dirty="0" smtClean="0"/>
              <a:t> </a:t>
            </a:r>
            <a:r>
              <a:rPr lang="es-CO" sz="1400" dirty="0" err="1" smtClean="0"/>
              <a:t>not</a:t>
            </a:r>
            <a:r>
              <a:rPr lang="es-CO" sz="1400" dirty="0" smtClean="0"/>
              <a:t> </a:t>
            </a:r>
            <a:r>
              <a:rPr lang="es-CO" sz="1400" dirty="0" err="1" smtClean="0"/>
              <a:t>equal</a:t>
            </a:r>
            <a:r>
              <a:rPr lang="es-CO" sz="1400" dirty="0" smtClean="0"/>
              <a:t> </a:t>
            </a:r>
            <a:r>
              <a:rPr lang="es-CO" sz="1400" dirty="0" err="1" smtClean="0"/>
              <a:t>type</a:t>
            </a:r>
            <a:r>
              <a:rPr lang="es-CO" sz="1400" dirty="0" smtClean="0"/>
              <a:t>, +=, -= , </a:t>
            </a:r>
            <a:r>
              <a:rPr lang="es-CO" sz="1400" dirty="0" err="1" smtClean="0"/>
              <a:t>string</a:t>
            </a:r>
            <a:r>
              <a:rPr lang="es-CO" sz="1400" dirty="0" smtClean="0"/>
              <a:t> variable , single </a:t>
            </a:r>
            <a:r>
              <a:rPr lang="es-CO" sz="1400" dirty="0" err="1" smtClean="0"/>
              <a:t>or</a:t>
            </a:r>
            <a:r>
              <a:rPr lang="es-CO" sz="1400" dirty="0" smtClean="0"/>
              <a:t> doble </a:t>
            </a:r>
            <a:r>
              <a:rPr lang="es-CO" sz="1400" dirty="0" err="1" smtClean="0"/>
              <a:t>quates</a:t>
            </a:r>
            <a:r>
              <a:rPr lang="es-CO" sz="1400" dirty="0" smtClean="0"/>
              <a:t> </a:t>
            </a:r>
            <a:r>
              <a:rPr lang="es-CO" sz="1400" dirty="0" err="1" smtClean="0"/>
              <a:t>is</a:t>
            </a:r>
            <a:r>
              <a:rPr lang="es-CO" sz="1400" dirty="0" smtClean="0"/>
              <a:t> </a:t>
            </a:r>
            <a:r>
              <a:rPr lang="es-CO" sz="1400" dirty="0" err="1" smtClean="0"/>
              <a:t>the</a:t>
            </a:r>
            <a:r>
              <a:rPr lang="es-CO" sz="1400" dirty="0" smtClean="0"/>
              <a:t> </a:t>
            </a:r>
            <a:r>
              <a:rPr lang="es-CO" sz="1400" dirty="0" err="1" smtClean="0"/>
              <a:t>same</a:t>
            </a:r>
            <a:r>
              <a:rPr lang="es-CO" sz="1400" dirty="0" smtClean="0"/>
              <a:t> ‘’ “”, </a:t>
            </a:r>
            <a:r>
              <a:rPr lang="es-CO" sz="1400" dirty="0" err="1" smtClean="0"/>
              <a:t>merge</a:t>
            </a:r>
            <a:r>
              <a:rPr lang="es-CO" sz="1400" dirty="0" smtClean="0"/>
              <a:t> </a:t>
            </a:r>
            <a:r>
              <a:rPr lang="es-CO" sz="1400" dirty="0" err="1" smtClean="0"/>
              <a:t>words</a:t>
            </a:r>
            <a:r>
              <a:rPr lang="es-CO" sz="1400" dirty="0" smtClean="0"/>
              <a:t> </a:t>
            </a:r>
            <a:r>
              <a:rPr lang="es-CO" sz="1400" dirty="0" err="1" smtClean="0"/>
              <a:t>with</a:t>
            </a:r>
            <a:r>
              <a:rPr lang="es-CO" sz="1400" dirty="0" smtClean="0"/>
              <a:t> plus </a:t>
            </a:r>
            <a:r>
              <a:rPr lang="es-CO" sz="1400" dirty="0" err="1" smtClean="0"/>
              <a:t>eperators</a:t>
            </a:r>
            <a:endParaRPr lang="es-CO" sz="1400" dirty="0"/>
          </a:p>
          <a:p>
            <a:pPr algn="ctr"/>
            <a:endParaRPr lang="en-GB" sz="1400" dirty="0"/>
          </a:p>
        </p:txBody>
      </p:sp>
      <p:sp>
        <p:nvSpPr>
          <p:cNvPr id="5" name="Rectángulo 4"/>
          <p:cNvSpPr/>
          <p:nvPr/>
        </p:nvSpPr>
        <p:spPr>
          <a:xfrm>
            <a:off x="1023257" y="5544231"/>
            <a:ext cx="10134600" cy="180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Ineraction</a:t>
            </a:r>
            <a:r>
              <a:rPr lang="en-GB" dirty="0" smtClean="0"/>
              <a:t> of them , method , class, object oriented programming</a:t>
            </a:r>
            <a:endParaRPr lang="en-GB" dirty="0"/>
          </a:p>
        </p:txBody>
      </p:sp>
      <p:sp>
        <p:nvSpPr>
          <p:cNvPr id="6" name="Rectángulo 5"/>
          <p:cNvSpPr/>
          <p:nvPr/>
        </p:nvSpPr>
        <p:spPr>
          <a:xfrm>
            <a:off x="930728" y="4016828"/>
            <a:ext cx="10319657" cy="113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200" dirty="0" smtClean="0"/>
              <a:t>String , </a:t>
            </a:r>
            <a:r>
              <a:rPr lang="en-GB" sz="1200" dirty="0" err="1" smtClean="0"/>
              <a:t>aja</a:t>
            </a:r>
            <a:r>
              <a:rPr lang="en-GB" sz="1200" dirty="0" smtClean="0"/>
              <a:t> methods : replace (), </a:t>
            </a:r>
            <a:r>
              <a:rPr lang="es-CO" sz="1200" dirty="0" err="1"/>
              <a:t>concatenate</a:t>
            </a:r>
            <a:r>
              <a:rPr lang="es-CO" sz="1200" dirty="0"/>
              <a:t> </a:t>
            </a:r>
            <a:r>
              <a:rPr lang="es-CO" sz="1200" dirty="0" err="1" smtClean="0"/>
              <a:t>strings</a:t>
            </a:r>
            <a:r>
              <a:rPr lang="es-CO" sz="1200" dirty="0" smtClean="0"/>
              <a:t>, </a:t>
            </a:r>
            <a:r>
              <a:rPr lang="es-CO" sz="1200" dirty="0" err="1" smtClean="0"/>
              <a:t>string</a:t>
            </a:r>
            <a:r>
              <a:rPr lang="es-CO" sz="1200" dirty="0" smtClean="0"/>
              <a:t> + </a:t>
            </a:r>
            <a:r>
              <a:rPr lang="es-CO" sz="1200" dirty="0" err="1" smtClean="0"/>
              <a:t>number</a:t>
            </a:r>
            <a:r>
              <a:rPr lang="es-CO" sz="1200" dirty="0" smtClean="0"/>
              <a:t> = </a:t>
            </a:r>
            <a:r>
              <a:rPr lang="es-CO" sz="1200" dirty="0" err="1" smtClean="0"/>
              <a:t>string</a:t>
            </a:r>
            <a:r>
              <a:rPr lang="es-CO" sz="1200" dirty="0" smtClean="0"/>
              <a:t>,  </a:t>
            </a:r>
            <a:r>
              <a:rPr lang="es-CO" sz="1200" dirty="0" err="1" smtClean="0"/>
              <a:t>float</a:t>
            </a:r>
            <a:r>
              <a:rPr lang="es-CO" sz="1200" dirty="0" smtClean="0"/>
              <a:t> variables ( </a:t>
            </a:r>
            <a:r>
              <a:rPr lang="es-CO" sz="1200" dirty="0" err="1" smtClean="0"/>
              <a:t>number</a:t>
            </a:r>
            <a:r>
              <a:rPr lang="es-CO" sz="1200" dirty="0" smtClean="0"/>
              <a:t> </a:t>
            </a:r>
            <a:r>
              <a:rPr lang="es-CO" sz="1200" dirty="0" err="1" smtClean="0"/>
              <a:t>with</a:t>
            </a:r>
            <a:r>
              <a:rPr lang="es-CO" sz="1200" dirty="0" smtClean="0"/>
              <a:t> </a:t>
            </a:r>
            <a:r>
              <a:rPr lang="es-CO" sz="1200" dirty="0" err="1" smtClean="0"/>
              <a:t>decimals</a:t>
            </a:r>
            <a:r>
              <a:rPr lang="es-CO" sz="1200" dirty="0" smtClean="0"/>
              <a:t>), </a:t>
            </a:r>
            <a:r>
              <a:rPr lang="es-CO" sz="1200" i="1" dirty="0" err="1" smtClean="0"/>
              <a:t>toFixed</a:t>
            </a:r>
            <a:r>
              <a:rPr lang="es-CO" sz="1200" i="1" dirty="0" smtClean="0"/>
              <a:t>(round </a:t>
            </a:r>
            <a:r>
              <a:rPr lang="es-CO" sz="1200" i="1" dirty="0" err="1" smtClean="0"/>
              <a:t>results</a:t>
            </a:r>
            <a:r>
              <a:rPr lang="es-CO" sz="1200" i="1" dirty="0" smtClean="0"/>
              <a:t>), 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Menlo"/>
              </a:rPr>
              <a:t>console.log(</a:t>
            </a:r>
            <a:r>
              <a:rPr kumimoji="0" lang="es-CO" altLang="es-CO" sz="12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Menlo"/>
              </a:rPr>
              <a:t>somethingWeird.toFixed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Menlo"/>
              </a:rPr>
              <a:t>(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Menlo"/>
              </a:rPr>
              <a:t>1, </a:t>
            </a:r>
            <a:r>
              <a:rPr kumimoji="0" lang="es-CO" altLang="es-CO" sz="1200" b="0" i="0" u="none" strike="noStrike" cap="none" normalizeH="0" baseline="0" dirty="0" err="1" smtClean="0">
                <a:ln>
                  <a:noFill/>
                </a:ln>
                <a:solidFill>
                  <a:srgbClr val="AE81FF"/>
                </a:solidFill>
                <a:effectLst/>
                <a:latin typeface="Menlo"/>
              </a:rPr>
              <a:t>return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Menlo"/>
              </a:rPr>
              <a:t> </a:t>
            </a:r>
            <a:r>
              <a:rPr kumimoji="0" lang="es-CO" altLang="es-CO" sz="1200" b="0" i="0" u="none" strike="noStrike" cap="none" normalizeH="0" baseline="0" dirty="0" err="1" smtClean="0">
                <a:ln>
                  <a:noFill/>
                </a:ln>
                <a:solidFill>
                  <a:srgbClr val="AE81FF"/>
                </a:solidFill>
                <a:effectLst/>
                <a:latin typeface="Menlo"/>
              </a:rPr>
              <a:t>string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Menlo"/>
              </a:rPr>
              <a:t>));, </a:t>
            </a:r>
            <a:r>
              <a:rPr lang="es-CO" sz="1200" dirty="0" err="1"/>
              <a:t>parseFloat</a:t>
            </a:r>
            <a:r>
              <a:rPr lang="es-CO" sz="1200" dirty="0"/>
              <a:t>() </a:t>
            </a:r>
            <a:r>
              <a:rPr lang="es-CO" sz="1200" dirty="0" smtClean="0"/>
              <a:t> </a:t>
            </a:r>
            <a:r>
              <a:rPr lang="es-CO" sz="1200" dirty="0" err="1" smtClean="0"/>
              <a:t>convert</a:t>
            </a:r>
            <a:r>
              <a:rPr lang="es-CO" sz="1200" dirty="0" smtClean="0"/>
              <a:t> to </a:t>
            </a:r>
            <a:r>
              <a:rPr lang="es-CO" sz="1200" dirty="0" err="1" smtClean="0"/>
              <a:t>number</a:t>
            </a:r>
            <a:r>
              <a:rPr lang="es-CO" sz="1200" dirty="0"/>
              <a:t> </a:t>
            </a:r>
            <a:r>
              <a:rPr lang="es-CO" sz="1200" dirty="0" err="1" smtClean="0"/>
              <a:t>from</a:t>
            </a:r>
            <a:r>
              <a:rPr lang="es-CO" sz="1200" dirty="0" smtClean="0"/>
              <a:t> </a:t>
            </a:r>
            <a:r>
              <a:rPr lang="es-CO" sz="1200" dirty="0" err="1" smtClean="0"/>
              <a:t>string</a:t>
            </a:r>
            <a:r>
              <a:rPr lang="es-CO" sz="1200" dirty="0" smtClean="0"/>
              <a:t>,</a:t>
            </a:r>
          </a:p>
          <a:p>
            <a:pPr lvl="0" algn="ctr"/>
            <a:endParaRPr kumimoji="0" lang="es-CO" altLang="es-CO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/>
            <a:r>
              <a:rPr lang="es-CO" altLang="es-CO" sz="1200" dirty="0" err="1" smtClean="0">
                <a:solidFill>
                  <a:schemeClr val="tx1"/>
                </a:solidFill>
              </a:rPr>
              <a:t>Boolean</a:t>
            </a:r>
            <a:r>
              <a:rPr lang="es-CO" altLang="es-CO" sz="1200" dirty="0" smtClean="0">
                <a:solidFill>
                  <a:schemeClr val="tx1"/>
                </a:solidFill>
              </a:rPr>
              <a:t> </a:t>
            </a:r>
            <a:r>
              <a:rPr lang="es-CO" altLang="es-CO" sz="1200" dirty="0" err="1" smtClean="0">
                <a:solidFill>
                  <a:schemeClr val="tx1"/>
                </a:solidFill>
              </a:rPr>
              <a:t>variabel</a:t>
            </a:r>
            <a:endParaRPr kumimoji="0" lang="es-CO" altLang="es-CO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/>
            <a:r>
              <a:rPr lang="en-US" sz="1200" dirty="0"/>
              <a:t>Notice that we define variable names with prefix </a:t>
            </a:r>
            <a:r>
              <a:rPr lang="en-US" sz="1200" i="1" dirty="0"/>
              <a:t>is</a:t>
            </a:r>
            <a:r>
              <a:rPr lang="en-US" sz="1200" dirty="0"/>
              <a:t> </a:t>
            </a:r>
            <a:r>
              <a:rPr lang="en-US" sz="1200" dirty="0" err="1"/>
              <a:t>and</a:t>
            </a:r>
            <a:r>
              <a:rPr lang="en-US" sz="1200" i="1" dirty="0" err="1"/>
              <a:t>has</a:t>
            </a:r>
            <a:r>
              <a:rPr lang="en-US" sz="1200" dirty="0"/>
              <a:t>. Adding prefix to </a:t>
            </a:r>
            <a:r>
              <a:rPr lang="en-US" sz="1200" dirty="0" err="1"/>
              <a:t>boolean</a:t>
            </a:r>
            <a:r>
              <a:rPr lang="en-US" sz="1200" dirty="0"/>
              <a:t> variable is a good practice.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s-CO" altLang="es-CO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s-CO" sz="1200" i="1" dirty="0" smtClean="0"/>
              <a:t> </a:t>
            </a:r>
            <a:endParaRPr lang="en-GB" sz="12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324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9369" y="3377292"/>
            <a:ext cx="3448050" cy="4953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686" y="2082574"/>
            <a:ext cx="3505200" cy="3171825"/>
          </a:xfrm>
          <a:prstGeom prst="rect">
            <a:avLst/>
          </a:prstGeom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-2240"/>
            <a:ext cx="6282489" cy="461665"/>
          </a:xfrm>
          <a:prstGeom prst="rect">
            <a:avLst/>
          </a:prstGeom>
          <a:solidFill>
            <a:srgbClr val="232C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0" i="0" u="none" strike="noStrike" cap="none" normalizeH="0" baseline="0" dirty="0" err="1" smtClean="0">
                <a:ln>
                  <a:noFill/>
                </a:ln>
                <a:solidFill>
                  <a:srgbClr val="B294BB"/>
                </a:solidFill>
                <a:effectLst/>
                <a:latin typeface="Monaco"/>
              </a:rPr>
              <a:t>var</a:t>
            </a:r>
            <a:r>
              <a:rPr kumimoji="0" lang="es-CO" altLang="es-CO" sz="24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Monaco"/>
              </a:rPr>
              <a:t> </a:t>
            </a:r>
            <a:r>
              <a:rPr kumimoji="0" lang="es-CO" altLang="es-CO" sz="2400" b="0" i="0" u="none" strike="noStrike" cap="none" normalizeH="0" baseline="0" dirty="0" err="1" smtClean="0">
                <a:ln>
                  <a:noFill/>
                </a:ln>
                <a:solidFill>
                  <a:srgbClr val="C5C8C6"/>
                </a:solidFill>
                <a:effectLst/>
                <a:latin typeface="Monaco"/>
              </a:rPr>
              <a:t>answer</a:t>
            </a:r>
            <a:r>
              <a:rPr kumimoji="0" lang="es-CO" altLang="es-CO" sz="24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Monaco"/>
              </a:rPr>
              <a:t> = </a:t>
            </a:r>
            <a:r>
              <a:rPr kumimoji="0" lang="es-CO" altLang="es-CO" sz="2400" b="0" i="0" u="none" strike="noStrike" cap="none" normalizeH="0" baseline="0" dirty="0" err="1" smtClean="0">
                <a:ln>
                  <a:noFill/>
                </a:ln>
                <a:solidFill>
                  <a:srgbClr val="C5C8C6"/>
                </a:solidFill>
                <a:effectLst/>
                <a:latin typeface="Monaco"/>
              </a:rPr>
              <a:t>prompt</a:t>
            </a:r>
            <a:r>
              <a:rPr kumimoji="0" lang="es-CO" altLang="es-CO" sz="24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Monaco"/>
              </a:rPr>
              <a:t>(</a:t>
            </a:r>
            <a:r>
              <a:rPr kumimoji="0" lang="es-CO" altLang="es-CO" sz="2400" b="0" i="0" u="none" strike="noStrike" cap="none" normalizeH="0" baseline="0" dirty="0" smtClean="0">
                <a:ln>
                  <a:noFill/>
                </a:ln>
                <a:solidFill>
                  <a:srgbClr val="B5BD68"/>
                </a:solidFill>
                <a:effectLst/>
                <a:latin typeface="Monaco"/>
              </a:rPr>
              <a:t>"</a:t>
            </a:r>
            <a:r>
              <a:rPr kumimoji="0" lang="es-CO" altLang="es-CO" sz="2400" b="0" i="0" u="none" strike="noStrike" cap="none" normalizeH="0" baseline="0" dirty="0" err="1" smtClean="0">
                <a:ln>
                  <a:noFill/>
                </a:ln>
                <a:solidFill>
                  <a:srgbClr val="B5BD68"/>
                </a:solidFill>
                <a:effectLst/>
                <a:latin typeface="Monaco"/>
              </a:rPr>
              <a:t>Question</a:t>
            </a:r>
            <a:r>
              <a:rPr kumimoji="0" lang="es-CO" altLang="es-CO" sz="2400" b="0" i="0" u="none" strike="noStrike" cap="none" normalizeH="0" baseline="0" dirty="0" smtClean="0">
                <a:ln>
                  <a:noFill/>
                </a:ln>
                <a:solidFill>
                  <a:srgbClr val="B5BD68"/>
                </a:solidFill>
                <a:effectLst/>
                <a:latin typeface="Monaco"/>
              </a:rPr>
              <a:t> to </a:t>
            </a:r>
            <a:r>
              <a:rPr kumimoji="0" lang="es-CO" altLang="es-CO" sz="2400" b="0" i="0" u="none" strike="noStrike" cap="none" normalizeH="0" baseline="0" dirty="0" err="1" smtClean="0">
                <a:ln>
                  <a:noFill/>
                </a:ln>
                <a:solidFill>
                  <a:srgbClr val="B5BD68"/>
                </a:solidFill>
                <a:effectLst/>
                <a:latin typeface="Monaco"/>
              </a:rPr>
              <a:t>the</a:t>
            </a:r>
            <a:r>
              <a:rPr kumimoji="0" lang="es-CO" altLang="es-CO" sz="2400" b="0" i="0" u="none" strike="noStrike" cap="none" normalizeH="0" baseline="0" dirty="0" smtClean="0">
                <a:ln>
                  <a:noFill/>
                </a:ln>
                <a:solidFill>
                  <a:srgbClr val="B5BD68"/>
                </a:solidFill>
                <a:effectLst/>
                <a:latin typeface="Monaco"/>
              </a:rPr>
              <a:t> </a:t>
            </a:r>
            <a:r>
              <a:rPr kumimoji="0" lang="es-CO" altLang="es-CO" sz="2400" b="0" i="0" u="none" strike="noStrike" cap="none" normalizeH="0" baseline="0" dirty="0" err="1" smtClean="0">
                <a:ln>
                  <a:noFill/>
                </a:ln>
                <a:solidFill>
                  <a:srgbClr val="B5BD68"/>
                </a:solidFill>
                <a:effectLst/>
                <a:latin typeface="Monaco"/>
              </a:rPr>
              <a:t>user</a:t>
            </a:r>
            <a:r>
              <a:rPr kumimoji="0" lang="es-CO" altLang="es-CO" sz="2400" b="0" i="0" u="none" strike="noStrike" cap="none" normalizeH="0" baseline="0" dirty="0" smtClean="0">
                <a:ln>
                  <a:noFill/>
                </a:ln>
                <a:solidFill>
                  <a:srgbClr val="B5BD68"/>
                </a:solidFill>
                <a:effectLst/>
                <a:latin typeface="Monaco"/>
              </a:rPr>
              <a:t>"</a:t>
            </a:r>
            <a:r>
              <a:rPr kumimoji="0" lang="es-CO" altLang="es-CO" sz="24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Monaco"/>
              </a:rPr>
              <a:t>);</a:t>
            </a:r>
            <a:r>
              <a:rPr kumimoji="0" lang="es-CO" altLang="es-CO" sz="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1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0"/>
            <a:r>
              <a:rPr lang="en-US" dirty="0"/>
              <a:t>Arrays are list of values. Arrays can contain strings, numbers, </a:t>
            </a:r>
            <a:r>
              <a:rPr lang="en-US" dirty="0" err="1"/>
              <a:t>booleans</a:t>
            </a:r>
            <a:r>
              <a:rPr lang="en-US" dirty="0"/>
              <a:t>, functions and objects</a:t>
            </a:r>
            <a:r>
              <a:rPr lang="en-US" dirty="0" smtClean="0"/>
              <a:t>. </a:t>
            </a:r>
            <a:r>
              <a:rPr kumimoji="0" lang="es-CO" altLang="es-CO" b="0" i="0" u="none" strike="noStrike" cap="none" normalizeH="0" baseline="0" dirty="0" err="1" smtClean="0">
                <a:ln>
                  <a:noFill/>
                </a:ln>
                <a:effectLst/>
                <a:latin typeface="Menlo"/>
              </a:rPr>
              <a:t>var</a:t>
            </a: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 </a:t>
            </a:r>
            <a:r>
              <a:rPr kumimoji="0" lang="es-CO" altLang="es-CO" b="0" i="0" u="none" strike="noStrike" cap="none" normalizeH="0" baseline="0" dirty="0" err="1" smtClean="0">
                <a:ln>
                  <a:noFill/>
                </a:ln>
                <a:effectLst/>
                <a:latin typeface="Menlo"/>
              </a:rPr>
              <a:t>names</a:t>
            </a: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 = ['Josh', 'Peter', 'Tom']; console.log(</a:t>
            </a:r>
            <a:r>
              <a:rPr kumimoji="0" lang="es-CO" altLang="es-CO" b="0" i="0" u="none" strike="noStrike" cap="none" normalizeH="0" baseline="0" dirty="0" err="1" smtClean="0">
                <a:ln>
                  <a:noFill/>
                </a:ln>
                <a:effectLst/>
                <a:latin typeface="Menlo"/>
              </a:rPr>
              <a:t>names</a:t>
            </a: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[0]); //</a:t>
            </a:r>
            <a:r>
              <a:rPr kumimoji="0" lang="es-CO" altLang="es-CO" b="0" i="0" u="none" strike="noStrike" cap="none" normalizeH="0" baseline="0" dirty="0" err="1" smtClean="0">
                <a:ln>
                  <a:noFill/>
                </a:ln>
                <a:effectLst/>
                <a:latin typeface="Menlo"/>
              </a:rPr>
              <a:t>Accessing</a:t>
            </a: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 non </a:t>
            </a:r>
            <a:r>
              <a:rPr kumimoji="0" lang="es-CO" altLang="es-CO" b="0" i="0" u="none" strike="noStrike" cap="none" normalizeH="0" baseline="0" dirty="0" err="1" smtClean="0">
                <a:ln>
                  <a:noFill/>
                </a:ln>
                <a:effectLst/>
                <a:latin typeface="Menlo"/>
              </a:rPr>
              <a:t>existing</a:t>
            </a: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 </a:t>
            </a:r>
            <a:r>
              <a:rPr kumimoji="0" lang="es-CO" altLang="es-CO" b="0" i="0" u="none" strike="noStrike" cap="none" normalizeH="0" baseline="0" dirty="0" err="1" smtClean="0">
                <a:ln>
                  <a:noFill/>
                </a:ln>
                <a:effectLst/>
                <a:latin typeface="Menlo"/>
              </a:rPr>
              <a:t>item</a:t>
            </a: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 console.log(</a:t>
            </a:r>
            <a:r>
              <a:rPr kumimoji="0" lang="es-CO" altLang="es-CO" b="0" i="0" u="none" strike="noStrike" cap="none" normalizeH="0" baseline="0" dirty="0" err="1" smtClean="0">
                <a:ln>
                  <a:noFill/>
                </a:ln>
                <a:effectLst/>
                <a:latin typeface="Menlo"/>
              </a:rPr>
              <a:t>names</a:t>
            </a: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[3]);</a:t>
            </a: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lang="en-US" dirty="0" smtClean="0"/>
          </a:p>
          <a:p>
            <a:r>
              <a:rPr lang="en-US" dirty="0"/>
              <a:t>We can add new item into array with function push</a:t>
            </a:r>
            <a:r>
              <a:rPr lang="en-US" dirty="0" smtClean="0"/>
              <a:t>():</a:t>
            </a:r>
          </a:p>
          <a:p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 names = ['Josh', 'Peter', 'Tom'];</a:t>
            </a:r>
          </a:p>
          <a:p>
            <a:r>
              <a:rPr lang="en-US" dirty="0" smtClean="0"/>
              <a:t>console.log(names[1]);</a:t>
            </a:r>
          </a:p>
          <a:p>
            <a:r>
              <a:rPr lang="en-US" dirty="0" smtClean="0"/>
              <a:t>//rename Peter to John</a:t>
            </a:r>
          </a:p>
          <a:p>
            <a:r>
              <a:rPr lang="en-US" dirty="0" smtClean="0"/>
              <a:t>names[1] = 'John';</a:t>
            </a:r>
          </a:p>
          <a:p>
            <a:r>
              <a:rPr lang="en-US" dirty="0" smtClean="0"/>
              <a:t>console.log(names[1]);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find out how many items are in array with property </a:t>
            </a:r>
            <a:r>
              <a:rPr lang="en-US" i="1" dirty="0"/>
              <a:t>length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fruits = ['apple', 'orange', 'banana'];console.log(fruits[1]);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kumimoji="0" lang="es-CO" altLang="es-CO" b="0" i="0" u="none" strike="noStrike" cap="none" normalizeH="0" baseline="0" dirty="0" err="1" smtClean="0">
                <a:ln>
                  <a:noFill/>
                </a:ln>
                <a:effectLst/>
                <a:latin typeface="Menlo"/>
              </a:rPr>
              <a:t>Good</a:t>
            </a:r>
            <a:endParaRPr kumimoji="0" lang="es-CO" altLang="es-CO" b="0" i="0" u="none" strike="noStrike" cap="none" normalizeH="0" baseline="0" dirty="0" smtClean="0">
              <a:ln>
                <a:noFill/>
              </a:ln>
              <a:effectLst/>
              <a:latin typeface="Menlo"/>
            </a:endParaRPr>
          </a:p>
          <a:p>
            <a:pPr marL="0" indent="0">
              <a:buNone/>
            </a:pP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 </a:t>
            </a:r>
            <a:r>
              <a:rPr kumimoji="0" lang="es-CO" altLang="es-CO" b="0" i="0" u="none" strike="noStrike" cap="none" normalizeH="0" baseline="0" dirty="0" err="1" smtClean="0">
                <a:ln>
                  <a:noFill/>
                </a:ln>
                <a:effectLst/>
                <a:latin typeface="Menlo"/>
              </a:rPr>
              <a:t>if</a:t>
            </a: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 (</a:t>
            </a:r>
            <a:r>
              <a:rPr kumimoji="0" lang="es-CO" altLang="es-CO" b="0" i="0" u="none" strike="noStrike" cap="none" normalizeH="0" baseline="0" dirty="0" err="1" smtClean="0">
                <a:ln>
                  <a:noFill/>
                </a:ln>
                <a:effectLst/>
                <a:latin typeface="Menlo"/>
              </a:rPr>
              <a:t>someValue</a:t>
            </a: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) {</a:t>
            </a:r>
          </a:p>
          <a:p>
            <a:pPr marL="0" indent="0">
              <a:buNone/>
            </a:pP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 //</a:t>
            </a:r>
            <a:r>
              <a:rPr kumimoji="0" lang="es-CO" altLang="es-CO" b="0" i="0" u="none" strike="noStrike" cap="none" normalizeH="0" baseline="0" dirty="0" err="1" smtClean="0">
                <a:ln>
                  <a:noFill/>
                </a:ln>
                <a:effectLst/>
                <a:latin typeface="Menlo"/>
              </a:rPr>
              <a:t>condition</a:t>
            </a: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 </a:t>
            </a:r>
            <a:r>
              <a:rPr kumimoji="0" lang="es-CO" altLang="es-CO" b="0" i="0" u="none" strike="noStrike" cap="none" normalizeH="0" baseline="0" dirty="0" err="1" smtClean="0">
                <a:ln>
                  <a:noFill/>
                </a:ln>
                <a:effectLst/>
                <a:latin typeface="Menlo"/>
              </a:rPr>
              <a:t>code</a:t>
            </a: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 </a:t>
            </a:r>
          </a:p>
          <a:p>
            <a:pPr marL="0" indent="0">
              <a:buNone/>
            </a:pP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324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59350"/>
            <a:ext cx="64120" cy="138499"/>
          </a:xfrm>
          <a:prstGeom prst="rect">
            <a:avLst/>
          </a:prstGeom>
          <a:solidFill>
            <a:srgbClr val="2324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Menlo"/>
              </a:rPr>
              <a:t>//</a:t>
            </a: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810" y="5566001"/>
            <a:ext cx="2266950" cy="8858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50" y="63129"/>
            <a:ext cx="3429000" cy="30670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746" y="556501"/>
            <a:ext cx="3467100" cy="18764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5896" y="2502253"/>
            <a:ext cx="3409950" cy="10001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5896" y="3571705"/>
            <a:ext cx="3429000" cy="10191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5896" y="4695131"/>
            <a:ext cx="3438525" cy="8382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1487" y="3576467"/>
            <a:ext cx="3629025" cy="20288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97321" y="5729659"/>
            <a:ext cx="3438525" cy="67627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8746" y="6539522"/>
            <a:ext cx="3419475" cy="10287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5337" y="3737030"/>
            <a:ext cx="3486150" cy="125730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80090" y="8090182"/>
            <a:ext cx="3467100" cy="1219200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-457200" y="642257"/>
            <a:ext cx="408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Two </a:t>
            </a:r>
            <a:r>
              <a:rPr lang="en-GB" dirty="0" err="1" smtClean="0"/>
              <a:t>dimentional</a:t>
            </a:r>
            <a:r>
              <a:rPr lang="en-GB" dirty="0" smtClean="0"/>
              <a:t> array and </a:t>
            </a:r>
            <a:r>
              <a:rPr lang="es-CO" b="1" dirty="0" err="1"/>
              <a:t>jagged</a:t>
            </a:r>
            <a:r>
              <a:rPr lang="es-CO" b="1" dirty="0"/>
              <a:t> </a:t>
            </a:r>
            <a:r>
              <a:rPr lang="es-CO" b="1" dirty="0" err="1"/>
              <a:t>arrays</a:t>
            </a:r>
            <a:r>
              <a:rPr lang="es-CO" dirty="0"/>
              <a:t>.</a:t>
            </a:r>
            <a:endParaRPr lang="en-GB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457200" y="282961"/>
            <a:ext cx="32099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4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ángulo 3"/>
          <p:cNvSpPr/>
          <p:nvPr/>
        </p:nvSpPr>
        <p:spPr>
          <a:xfrm>
            <a:off x="838200" y="2189593"/>
            <a:ext cx="10668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Objects in programming languages simulates objects in real life - animals, cars, people,...</a:t>
            </a:r>
          </a:p>
          <a:p>
            <a:r>
              <a:rPr 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Each object can have attributes/properties, methods (what object can do) and they can inherit attributes and methods from other objects.</a:t>
            </a:r>
          </a:p>
          <a:p>
            <a:endParaRPr lang="en-US" dirty="0">
              <a:solidFill>
                <a:srgbClr val="333333"/>
              </a:solidFill>
              <a:latin typeface="Helvetica Neue"/>
            </a:endParaRPr>
          </a:p>
          <a:p>
            <a:r>
              <a:rPr lang="en-US" dirty="0"/>
              <a:t>We define object name as variable name. Then we open object with {. We assign value to properties with </a:t>
            </a:r>
            <a:r>
              <a:rPr lang="en-US" dirty="0" err="1"/>
              <a:t>colon.We</a:t>
            </a:r>
            <a:r>
              <a:rPr lang="en-US" dirty="0"/>
              <a:t> separate properties and methods by coma. Methods are classic functions that can take parameters. We don't write coma after the last property/method. We end definition of object with } and semicolon</a:t>
            </a:r>
            <a:r>
              <a:rPr lang="en-US" dirty="0" smtClean="0"/>
              <a:t>.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dirty="0"/>
              <a:t>We can access properties and methods via dot.</a:t>
            </a:r>
          </a:p>
          <a:p>
            <a:r>
              <a:rPr lang="en-US" dirty="0"/>
              <a:t>Notice, we can access properties inside method via keyword </a:t>
            </a:r>
            <a:r>
              <a:rPr lang="en-US" b="1" dirty="0"/>
              <a:t>this</a:t>
            </a:r>
            <a:r>
              <a:rPr lang="en-US" dirty="0"/>
              <a:t>. </a:t>
            </a:r>
            <a:r>
              <a:rPr lang="en-US" b="1" dirty="0"/>
              <a:t>this</a:t>
            </a:r>
            <a:r>
              <a:rPr lang="en-US" dirty="0"/>
              <a:t> refers to the current object.</a:t>
            </a:r>
          </a:p>
          <a:p>
            <a:r>
              <a:rPr lang="en-US" dirty="0"/>
              <a:t>You can imagine methods as actions. A person can say hello with method </a:t>
            </a:r>
            <a:r>
              <a:rPr lang="en-US" i="1" dirty="0" err="1"/>
              <a:t>sayHello</a:t>
            </a:r>
            <a:r>
              <a:rPr lang="en-US" dirty="0"/>
              <a:t>. Or we could define a </a:t>
            </a:r>
            <a:r>
              <a:rPr lang="en-US" dirty="0" err="1"/>
              <a:t>method</a:t>
            </a:r>
            <a:r>
              <a:rPr lang="en-US" i="1" dirty="0" err="1"/>
              <a:t>bark</a:t>
            </a:r>
            <a:r>
              <a:rPr lang="en-US" dirty="0"/>
              <a:t> for object </a:t>
            </a:r>
            <a:r>
              <a:rPr lang="en-US" i="1" dirty="0"/>
              <a:t>dog</a:t>
            </a:r>
            <a:r>
              <a:rPr lang="en-US" dirty="0"/>
              <a:t>: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450" y="4401391"/>
            <a:ext cx="4400550" cy="22574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380" y="3192236"/>
            <a:ext cx="3514725" cy="35433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82" y="2877911"/>
            <a:ext cx="3590925" cy="38576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05557" y="2506393"/>
            <a:ext cx="4410075" cy="19335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3964" y="152242"/>
            <a:ext cx="40767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756981" y="4579739"/>
            <a:ext cx="5010475" cy="14022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 3"/>
          <p:cNvSpPr/>
          <p:nvPr/>
        </p:nvSpPr>
        <p:spPr>
          <a:xfrm>
            <a:off x="549112" y="658308"/>
            <a:ext cx="50823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i="1" dirty="0">
                <a:solidFill>
                  <a:srgbClr val="444444"/>
                </a:solidFill>
                <a:latin typeface="Consolas" panose="020B0609020204030204" pitchFamily="49" charset="0"/>
              </a:rPr>
              <a:t>&lt;pre&gt;&lt;/pre</a:t>
            </a:r>
            <a:r>
              <a:rPr lang="es-CO" sz="14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&gt;  -- </a:t>
            </a:r>
            <a:r>
              <a:rPr lang="es-CO" sz="1400" i="1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like</a:t>
            </a:r>
            <a:r>
              <a:rPr lang="es-CO" sz="14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a </a:t>
            </a:r>
            <a:r>
              <a:rPr lang="es-CO" sz="1400" i="1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super</a:t>
            </a:r>
            <a:r>
              <a:rPr lang="es-CO" sz="14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&lt;p&gt;&lt;/p&gt; </a:t>
            </a:r>
          </a:p>
        </p:txBody>
      </p:sp>
      <p:pic>
        <p:nvPicPr>
          <p:cNvPr id="6" name="Picture 2" descr="http://red-team-design.com/wp-content/uploads/2011/01/css3-html5-logo-initial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777" y="102048"/>
            <a:ext cx="1003873" cy="86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756982" y="1462592"/>
            <a:ext cx="5010475" cy="27937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ángulo 8"/>
          <p:cNvSpPr/>
          <p:nvPr/>
        </p:nvSpPr>
        <p:spPr>
          <a:xfrm>
            <a:off x="6923315" y="1603104"/>
            <a:ext cx="42594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i="1" dirty="0">
                <a:solidFill>
                  <a:srgbClr val="444444"/>
                </a:solidFill>
                <a:latin typeface="Consolas" panose="020B0609020204030204" pitchFamily="49" charset="0"/>
              </a:rPr>
              <a:t>Style</a:t>
            </a:r>
          </a:p>
          <a:p>
            <a:r>
              <a:rPr lang="en-US" sz="1400" i="1" dirty="0">
                <a:solidFill>
                  <a:srgbClr val="444444"/>
                </a:solidFill>
                <a:latin typeface="Consolas" panose="020B0609020204030204" pitchFamily="49" charset="0"/>
              </a:rPr>
              <a:t>&lt;body </a:t>
            </a:r>
            <a:r>
              <a:rPr lang="es-CO" sz="1400" dirty="0" err="1"/>
              <a:t>style</a:t>
            </a:r>
            <a:r>
              <a:rPr lang="es-CO" sz="1400" dirty="0"/>
              <a:t>="</a:t>
            </a:r>
            <a:r>
              <a:rPr lang="es-CO" sz="1400" i="1" dirty="0" err="1" smtClean="0"/>
              <a:t>property</a:t>
            </a:r>
            <a:r>
              <a:rPr lang="es-CO" sz="1400" dirty="0" err="1" smtClean="0"/>
              <a:t>:</a:t>
            </a:r>
            <a:r>
              <a:rPr lang="es-CO" sz="1400" i="1" dirty="0" err="1" smtClean="0"/>
              <a:t>value</a:t>
            </a:r>
            <a:r>
              <a:rPr lang="es-CO" sz="1400" dirty="0" smtClean="0"/>
              <a:t>“ &gt;</a:t>
            </a:r>
            <a:r>
              <a:rPr lang="en-US" sz="1400" i="1" dirty="0">
                <a:solidFill>
                  <a:srgbClr val="444444"/>
                </a:solidFill>
                <a:latin typeface="Consolas" panose="020B0609020204030204" pitchFamily="49" charset="0"/>
              </a:rPr>
              <a:t/>
            </a:r>
            <a:br>
              <a:rPr lang="en-US" sz="1400" i="1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1400" i="1" dirty="0">
                <a:solidFill>
                  <a:srgbClr val="444444"/>
                </a:solidFill>
                <a:latin typeface="Consolas" panose="020B0609020204030204" pitchFamily="49" charset="0"/>
              </a:rPr>
              <a:t>&lt;/body&gt;</a:t>
            </a:r>
            <a:r>
              <a:rPr lang="es-CO" sz="1400" i="1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endParaRPr lang="en-GB" sz="1400" i="1" dirty="0">
              <a:solidFill>
                <a:srgbClr val="444444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756982" y="838338"/>
            <a:ext cx="501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Atributes</a:t>
            </a:r>
            <a:endParaRPr lang="en-GB" b="1" dirty="0"/>
          </a:p>
        </p:txBody>
      </p:sp>
      <p:sp>
        <p:nvSpPr>
          <p:cNvPr id="11" name="Rectángulo 10"/>
          <p:cNvSpPr/>
          <p:nvPr/>
        </p:nvSpPr>
        <p:spPr>
          <a:xfrm>
            <a:off x="6756982" y="4616728"/>
            <a:ext cx="50104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444444"/>
                </a:solidFill>
                <a:latin typeface="Consolas" panose="020B0609020204030204" pitchFamily="49" charset="0"/>
              </a:rPr>
              <a:t>Use the style attribute for styling HTML elements</a:t>
            </a:r>
          </a:p>
          <a:p>
            <a:r>
              <a:rPr lang="en-US" sz="1400" i="1" dirty="0">
                <a:solidFill>
                  <a:srgbClr val="444444"/>
                </a:solidFill>
                <a:latin typeface="Consolas" panose="020B0609020204030204" pitchFamily="49" charset="0"/>
              </a:rPr>
              <a:t>Use background-color for background color</a:t>
            </a:r>
          </a:p>
          <a:p>
            <a:r>
              <a:rPr lang="en-US" sz="1400" i="1" dirty="0">
                <a:solidFill>
                  <a:srgbClr val="444444"/>
                </a:solidFill>
                <a:latin typeface="Consolas" panose="020B0609020204030204" pitchFamily="49" charset="0"/>
              </a:rPr>
              <a:t>Use color for text colors</a:t>
            </a:r>
          </a:p>
          <a:p>
            <a:r>
              <a:rPr lang="en-US" sz="1400" i="1" dirty="0">
                <a:solidFill>
                  <a:srgbClr val="444444"/>
                </a:solidFill>
                <a:latin typeface="Consolas" panose="020B0609020204030204" pitchFamily="49" charset="0"/>
              </a:rPr>
              <a:t>Use font-family for text fonts</a:t>
            </a:r>
          </a:p>
          <a:p>
            <a:r>
              <a:rPr lang="en-US" sz="1400" i="1" dirty="0">
                <a:solidFill>
                  <a:srgbClr val="444444"/>
                </a:solidFill>
                <a:latin typeface="Consolas" panose="020B0609020204030204" pitchFamily="49" charset="0"/>
              </a:rPr>
              <a:t>Use font-size for text sizes</a:t>
            </a:r>
          </a:p>
          <a:p>
            <a:r>
              <a:rPr lang="en-US" sz="1400" i="1" dirty="0">
                <a:solidFill>
                  <a:srgbClr val="444444"/>
                </a:solidFill>
                <a:latin typeface="Consolas" panose="020B0609020204030204" pitchFamily="49" charset="0"/>
              </a:rPr>
              <a:t>Use text-align for text </a:t>
            </a:r>
            <a:r>
              <a:rPr lang="en-US" sz="14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alignmen</a:t>
            </a:r>
            <a:endParaRPr lang="en-US" sz="1400" i="1" dirty="0">
              <a:solidFill>
                <a:srgbClr val="444444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756982" y="4246944"/>
            <a:ext cx="501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Style </a:t>
            </a:r>
            <a:r>
              <a:rPr lang="en-GB" dirty="0" err="1" smtClean="0"/>
              <a:t>css</a:t>
            </a:r>
            <a:r>
              <a:rPr lang="en-GB" dirty="0" smtClean="0"/>
              <a:t> properties</a:t>
            </a:r>
            <a:endParaRPr lang="en-GB" b="1" dirty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070549"/>
              </p:ext>
            </p:extLst>
          </p:nvPr>
        </p:nvGraphicFramePr>
        <p:xfrm>
          <a:off x="593254" y="978775"/>
          <a:ext cx="5202404" cy="3565738"/>
        </p:xfrm>
        <a:graphic>
          <a:graphicData uri="http://schemas.openxmlformats.org/drawingml/2006/table">
            <a:tbl>
              <a:tblPr/>
              <a:tblGrid>
                <a:gridCol w="1038493"/>
                <a:gridCol w="4163911"/>
              </a:tblGrid>
              <a:tr h="278612">
                <a:tc>
                  <a:txBody>
                    <a:bodyPr/>
                    <a:lstStyle/>
                    <a:p>
                      <a:pPr algn="l" fontAlgn="t"/>
                      <a:r>
                        <a:rPr lang="es-CO" sz="1200" dirty="0" err="1">
                          <a:effectLst/>
                        </a:rPr>
                        <a:t>Tag</a:t>
                      </a:r>
                      <a:endParaRPr lang="es-CO" sz="1200" dirty="0">
                        <a:effectLst/>
                      </a:endParaRP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200">
                          <a:effectLst/>
                        </a:rPr>
                        <a:t>Description</a:t>
                      </a: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9699">
                <a:tc>
                  <a:txBody>
                    <a:bodyPr/>
                    <a:lstStyle/>
                    <a:p>
                      <a:pPr fontAlgn="t"/>
                      <a:r>
                        <a:rPr lang="es-CO" sz="1200" u="sng">
                          <a:solidFill>
                            <a:srgbClr val="333333"/>
                          </a:solidFill>
                          <a:effectLst/>
                          <a:hlinkClick r:id="rId3"/>
                        </a:rPr>
                        <a:t>&lt;b&gt;</a:t>
                      </a:r>
                      <a:endParaRPr lang="es-CO" sz="1200">
                        <a:effectLst/>
                      </a:endParaRP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200">
                          <a:effectLst/>
                        </a:rPr>
                        <a:t>Defines bold text</a:t>
                      </a: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59699">
                <a:tc>
                  <a:txBody>
                    <a:bodyPr/>
                    <a:lstStyle/>
                    <a:p>
                      <a:pPr fontAlgn="t"/>
                      <a:r>
                        <a:rPr lang="es-CO" sz="1200" u="sng">
                          <a:solidFill>
                            <a:srgbClr val="333333"/>
                          </a:solidFill>
                          <a:effectLst/>
                          <a:hlinkClick r:id="rId4"/>
                        </a:rPr>
                        <a:t>&lt;em&gt;</a:t>
                      </a:r>
                      <a:endParaRPr lang="es-CO" sz="1200">
                        <a:effectLst/>
                      </a:endParaRP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200">
                          <a:effectLst/>
                        </a:rPr>
                        <a:t>Defines emphasized text </a:t>
                      </a: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9699">
                <a:tc>
                  <a:txBody>
                    <a:bodyPr/>
                    <a:lstStyle/>
                    <a:p>
                      <a:pPr fontAlgn="t"/>
                      <a:r>
                        <a:rPr lang="es-CO" sz="1200" u="sng">
                          <a:solidFill>
                            <a:srgbClr val="333333"/>
                          </a:solidFill>
                          <a:effectLst/>
                          <a:hlinkClick r:id="rId5"/>
                        </a:rPr>
                        <a:t>&lt;i&gt;</a:t>
                      </a:r>
                      <a:endParaRPr lang="es-CO" sz="1200">
                        <a:effectLst/>
                      </a:endParaRP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200" dirty="0">
                          <a:effectLst/>
                        </a:rPr>
                        <a:t>Defines </a:t>
                      </a:r>
                      <a:r>
                        <a:rPr lang="es-CO" sz="1200" dirty="0" err="1">
                          <a:effectLst/>
                        </a:rPr>
                        <a:t>italic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r>
                        <a:rPr lang="es-CO" sz="1200" dirty="0" err="1">
                          <a:effectLst/>
                        </a:rPr>
                        <a:t>text</a:t>
                      </a:r>
                      <a:endParaRPr lang="es-CO" sz="1200" dirty="0">
                        <a:effectLst/>
                      </a:endParaRP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59699">
                <a:tc>
                  <a:txBody>
                    <a:bodyPr/>
                    <a:lstStyle/>
                    <a:p>
                      <a:pPr fontAlgn="t"/>
                      <a:r>
                        <a:rPr lang="es-CO" sz="1200" u="sng">
                          <a:solidFill>
                            <a:srgbClr val="333333"/>
                          </a:solidFill>
                          <a:effectLst/>
                          <a:hlinkClick r:id="rId6"/>
                        </a:rPr>
                        <a:t>&lt;small&gt;</a:t>
                      </a:r>
                      <a:endParaRPr lang="es-CO" sz="1200">
                        <a:effectLst/>
                      </a:endParaRP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200" dirty="0">
                          <a:effectLst/>
                        </a:rPr>
                        <a:t>Defines </a:t>
                      </a:r>
                      <a:r>
                        <a:rPr lang="es-CO" sz="1200" dirty="0" err="1">
                          <a:effectLst/>
                        </a:rPr>
                        <a:t>smaller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r>
                        <a:rPr lang="es-CO" sz="1200" dirty="0" err="1">
                          <a:effectLst/>
                        </a:rPr>
                        <a:t>text</a:t>
                      </a:r>
                      <a:endParaRPr lang="es-CO" sz="1200" dirty="0">
                        <a:effectLst/>
                      </a:endParaRP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9699">
                <a:tc>
                  <a:txBody>
                    <a:bodyPr/>
                    <a:lstStyle/>
                    <a:p>
                      <a:pPr fontAlgn="t"/>
                      <a:r>
                        <a:rPr lang="es-CO" sz="1200" u="sng">
                          <a:solidFill>
                            <a:srgbClr val="333333"/>
                          </a:solidFill>
                          <a:effectLst/>
                          <a:hlinkClick r:id="rId7"/>
                        </a:rPr>
                        <a:t>&lt;strong&gt;</a:t>
                      </a:r>
                      <a:endParaRPr lang="es-CO" sz="1200">
                        <a:effectLst/>
                      </a:endParaRP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200">
                          <a:effectLst/>
                        </a:rPr>
                        <a:t>Defines important text</a:t>
                      </a: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59699">
                <a:tc>
                  <a:txBody>
                    <a:bodyPr/>
                    <a:lstStyle/>
                    <a:p>
                      <a:pPr fontAlgn="t"/>
                      <a:r>
                        <a:rPr lang="es-CO" sz="1200" u="sng">
                          <a:solidFill>
                            <a:srgbClr val="333333"/>
                          </a:solidFill>
                          <a:effectLst/>
                          <a:hlinkClick r:id="rId8"/>
                        </a:rPr>
                        <a:t>&lt;sub&gt;</a:t>
                      </a:r>
                      <a:endParaRPr lang="es-CO" sz="1200">
                        <a:effectLst/>
                      </a:endParaRP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200">
                          <a:effectLst/>
                        </a:rPr>
                        <a:t>Defines subscripted text</a:t>
                      </a: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9699">
                <a:tc>
                  <a:txBody>
                    <a:bodyPr/>
                    <a:lstStyle/>
                    <a:p>
                      <a:pPr fontAlgn="t"/>
                      <a:r>
                        <a:rPr lang="es-CO" sz="1200" u="sng">
                          <a:solidFill>
                            <a:srgbClr val="333333"/>
                          </a:solidFill>
                          <a:effectLst/>
                          <a:hlinkClick r:id="rId9"/>
                        </a:rPr>
                        <a:t>&lt;sup&gt;</a:t>
                      </a:r>
                      <a:endParaRPr lang="es-CO" sz="1200">
                        <a:effectLst/>
                      </a:endParaRP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200">
                          <a:effectLst/>
                        </a:rPr>
                        <a:t>Defines superscripted text</a:t>
                      </a: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59699">
                <a:tc>
                  <a:txBody>
                    <a:bodyPr/>
                    <a:lstStyle/>
                    <a:p>
                      <a:pPr fontAlgn="t"/>
                      <a:r>
                        <a:rPr lang="es-CO" sz="1200" u="sng">
                          <a:solidFill>
                            <a:srgbClr val="333333"/>
                          </a:solidFill>
                          <a:effectLst/>
                          <a:hlinkClick r:id="rId10"/>
                        </a:rPr>
                        <a:t>&lt;ins&gt;</a:t>
                      </a:r>
                      <a:endParaRPr lang="es-CO" sz="1200">
                        <a:effectLst/>
                      </a:endParaRP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200">
                          <a:effectLst/>
                        </a:rPr>
                        <a:t>Defines inserted text</a:t>
                      </a: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9699">
                <a:tc>
                  <a:txBody>
                    <a:bodyPr/>
                    <a:lstStyle/>
                    <a:p>
                      <a:pPr fontAlgn="t"/>
                      <a:r>
                        <a:rPr lang="es-CO" sz="1200" u="sng">
                          <a:solidFill>
                            <a:srgbClr val="333333"/>
                          </a:solidFill>
                          <a:effectLst/>
                          <a:hlinkClick r:id="rId11"/>
                        </a:rPr>
                        <a:t>&lt;del&gt;</a:t>
                      </a:r>
                      <a:endParaRPr lang="es-CO" sz="1200">
                        <a:effectLst/>
                      </a:endParaRP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200">
                          <a:effectLst/>
                        </a:rPr>
                        <a:t>Defines deleted text</a:t>
                      </a: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59699">
                <a:tc>
                  <a:txBody>
                    <a:bodyPr/>
                    <a:lstStyle/>
                    <a:p>
                      <a:pPr fontAlgn="t"/>
                      <a:r>
                        <a:rPr lang="es-CO" sz="1200" u="sng">
                          <a:solidFill>
                            <a:srgbClr val="333333"/>
                          </a:solidFill>
                          <a:effectLst/>
                          <a:hlinkClick r:id="rId12"/>
                        </a:rPr>
                        <a:t>&lt;mark&gt;</a:t>
                      </a:r>
                      <a:endParaRPr lang="es-CO" sz="1200">
                        <a:effectLst/>
                      </a:endParaRP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200" dirty="0">
                          <a:effectLst/>
                        </a:rPr>
                        <a:t>Defines </a:t>
                      </a:r>
                      <a:r>
                        <a:rPr lang="es-CO" sz="1200" dirty="0" err="1">
                          <a:effectLst/>
                        </a:rPr>
                        <a:t>marked</a:t>
                      </a:r>
                      <a:r>
                        <a:rPr lang="es-CO" sz="1200" dirty="0">
                          <a:effectLst/>
                        </a:rPr>
                        <a:t>/</a:t>
                      </a:r>
                      <a:r>
                        <a:rPr lang="es-CO" sz="1200" dirty="0" err="1">
                          <a:effectLst/>
                        </a:rPr>
                        <a:t>highlighted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r>
                        <a:rPr lang="es-CO" sz="1200" dirty="0" err="1">
                          <a:effectLst/>
                        </a:rPr>
                        <a:t>text</a:t>
                      </a:r>
                      <a:endParaRPr lang="es-CO" sz="1200" dirty="0">
                        <a:effectLst/>
                      </a:endParaRP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193236"/>
              </p:ext>
            </p:extLst>
          </p:nvPr>
        </p:nvGraphicFramePr>
        <p:xfrm>
          <a:off x="604139" y="4525928"/>
          <a:ext cx="5213019" cy="2346960"/>
        </p:xfrm>
        <a:graphic>
          <a:graphicData uri="http://schemas.openxmlformats.org/drawingml/2006/table">
            <a:tbl>
              <a:tblPr/>
              <a:tblGrid>
                <a:gridCol w="1032906"/>
                <a:gridCol w="4180113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O" sz="1200" u="sng" dirty="0">
                          <a:solidFill>
                            <a:srgbClr val="333333"/>
                          </a:solidFill>
                          <a:effectLst/>
                          <a:hlinkClick r:id="rId13"/>
                        </a:rPr>
                        <a:t>&lt;</a:t>
                      </a:r>
                      <a:r>
                        <a:rPr lang="es-CO" sz="1200" u="sng" dirty="0" err="1">
                          <a:solidFill>
                            <a:srgbClr val="333333"/>
                          </a:solidFill>
                          <a:effectLst/>
                          <a:hlinkClick r:id="rId13"/>
                        </a:rPr>
                        <a:t>abbr</a:t>
                      </a:r>
                      <a:r>
                        <a:rPr lang="es-CO" sz="1200" u="sng" dirty="0">
                          <a:solidFill>
                            <a:srgbClr val="333333"/>
                          </a:solidFill>
                          <a:effectLst/>
                          <a:hlinkClick r:id="rId13"/>
                        </a:rPr>
                        <a:t>&gt;</a:t>
                      </a:r>
                      <a:endParaRPr lang="es-CO" sz="12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Defines an abbreviation or acronym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O" sz="1200" u="sng">
                          <a:solidFill>
                            <a:srgbClr val="333333"/>
                          </a:solidFill>
                          <a:effectLst/>
                          <a:hlinkClick r:id="rId14"/>
                        </a:rPr>
                        <a:t>&lt;address&gt;</a:t>
                      </a:r>
                      <a:endParaRPr lang="es-CO" sz="12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Defines contact information for the author/owner of a document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O" sz="1200" u="sng">
                          <a:solidFill>
                            <a:srgbClr val="333333"/>
                          </a:solidFill>
                          <a:effectLst/>
                          <a:hlinkClick r:id="rId15"/>
                        </a:rPr>
                        <a:t>&lt;bdo&gt;</a:t>
                      </a:r>
                      <a:endParaRPr lang="es-CO" sz="12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200">
                          <a:effectLst/>
                        </a:rPr>
                        <a:t>Defines the text direction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O" sz="1200" u="sng">
                          <a:solidFill>
                            <a:srgbClr val="333333"/>
                          </a:solidFill>
                          <a:effectLst/>
                          <a:hlinkClick r:id="rId16"/>
                        </a:rPr>
                        <a:t>&lt;blockquote&gt;</a:t>
                      </a:r>
                      <a:endParaRPr lang="es-CO" sz="12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Defines a section that is quoted from another source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O" sz="1200" u="sng">
                          <a:solidFill>
                            <a:srgbClr val="333333"/>
                          </a:solidFill>
                          <a:effectLst/>
                          <a:hlinkClick r:id="rId17"/>
                        </a:rPr>
                        <a:t>&lt;dfn&gt;</a:t>
                      </a:r>
                      <a:endParaRPr lang="es-CO" sz="12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Defines the definition of a term or an abbreviation.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O" sz="1200" u="sng">
                          <a:solidFill>
                            <a:srgbClr val="333333"/>
                          </a:solidFill>
                          <a:effectLst/>
                          <a:hlinkClick r:id="rId18"/>
                        </a:rPr>
                        <a:t>&lt;q&gt;</a:t>
                      </a:r>
                      <a:endParaRPr lang="es-CO" sz="12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Defines a short inline quotation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O" sz="1200" u="sng">
                          <a:solidFill>
                            <a:srgbClr val="333333"/>
                          </a:solidFill>
                          <a:effectLst/>
                          <a:hlinkClick r:id="rId19"/>
                        </a:rPr>
                        <a:t>&lt;cite&gt;</a:t>
                      </a:r>
                      <a:endParaRPr lang="es-CO" sz="12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Defines the title of a work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16" name="CuadroTexto 15"/>
          <p:cNvSpPr txBox="1"/>
          <p:nvPr/>
        </p:nvSpPr>
        <p:spPr>
          <a:xfrm>
            <a:off x="6756980" y="6133452"/>
            <a:ext cx="501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Entity</a:t>
            </a:r>
            <a:endParaRPr lang="en-GB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17230" y="132028"/>
            <a:ext cx="12074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Gotham Light" pitchFamily="50" charset="0"/>
                <a:cs typeface="Gotham Light" pitchFamily="50" charset="0"/>
              </a:rPr>
              <a:t>The cool and useful tags</a:t>
            </a:r>
            <a:endParaRPr lang="en-GB" sz="2400" b="1" dirty="0"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9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/>
          <p:cNvSpPr/>
          <p:nvPr/>
        </p:nvSpPr>
        <p:spPr>
          <a:xfrm>
            <a:off x="10044489" y="2600241"/>
            <a:ext cx="1594757" cy="30907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ángulo 14"/>
          <p:cNvSpPr/>
          <p:nvPr/>
        </p:nvSpPr>
        <p:spPr>
          <a:xfrm>
            <a:off x="3526972" y="1290338"/>
            <a:ext cx="4604656" cy="5471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uadroTexto 3"/>
          <p:cNvSpPr txBox="1"/>
          <p:nvPr/>
        </p:nvSpPr>
        <p:spPr>
          <a:xfrm>
            <a:off x="435429" y="239486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Gotham Light" pitchFamily="50" charset="0"/>
                <a:cs typeface="Gotham Light" pitchFamily="50" charset="0"/>
              </a:rPr>
              <a:t>Array – list</a:t>
            </a:r>
            <a:endParaRPr lang="en-GB" i="1" dirty="0"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960915" y="2873829"/>
            <a:ext cx="566057" cy="5660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ángulo 5"/>
          <p:cNvSpPr/>
          <p:nvPr/>
        </p:nvSpPr>
        <p:spPr>
          <a:xfrm>
            <a:off x="3624944" y="2873829"/>
            <a:ext cx="566057" cy="5660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ángulo 6"/>
          <p:cNvSpPr/>
          <p:nvPr/>
        </p:nvSpPr>
        <p:spPr>
          <a:xfrm>
            <a:off x="4288973" y="2873829"/>
            <a:ext cx="566057" cy="5660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ángulo 7"/>
          <p:cNvSpPr/>
          <p:nvPr/>
        </p:nvSpPr>
        <p:spPr>
          <a:xfrm>
            <a:off x="4931231" y="2873829"/>
            <a:ext cx="566057" cy="5660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ángulo 8"/>
          <p:cNvSpPr/>
          <p:nvPr/>
        </p:nvSpPr>
        <p:spPr>
          <a:xfrm>
            <a:off x="5595260" y="2873829"/>
            <a:ext cx="566057" cy="5660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ángulo 9"/>
          <p:cNvSpPr/>
          <p:nvPr/>
        </p:nvSpPr>
        <p:spPr>
          <a:xfrm>
            <a:off x="6259289" y="2873829"/>
            <a:ext cx="566057" cy="5660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ángulo 10"/>
          <p:cNvSpPr/>
          <p:nvPr/>
        </p:nvSpPr>
        <p:spPr>
          <a:xfrm>
            <a:off x="6934199" y="2873829"/>
            <a:ext cx="566057" cy="5660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ángulo 11"/>
          <p:cNvSpPr/>
          <p:nvPr/>
        </p:nvSpPr>
        <p:spPr>
          <a:xfrm>
            <a:off x="7598228" y="2873829"/>
            <a:ext cx="566057" cy="5660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ángulo 12"/>
          <p:cNvSpPr/>
          <p:nvPr/>
        </p:nvSpPr>
        <p:spPr>
          <a:xfrm>
            <a:off x="8262257" y="2873829"/>
            <a:ext cx="566057" cy="5660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uadroTexto 13"/>
          <p:cNvSpPr txBox="1"/>
          <p:nvPr/>
        </p:nvSpPr>
        <p:spPr>
          <a:xfrm>
            <a:off x="3655207" y="1361315"/>
            <a:ext cx="4128077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1400" b="0" i="1">
                <a:solidFill>
                  <a:srgbClr val="444444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dirty="0" err="1" smtClean="0"/>
              <a:t>Var</a:t>
            </a:r>
            <a:r>
              <a:rPr lang="en-GB" dirty="0" smtClean="0"/>
              <a:t> array = [</a:t>
            </a:r>
            <a:r>
              <a:rPr lang="es-CO" i="0" dirty="0" smtClean="0"/>
              <a:t>"</a:t>
            </a:r>
            <a:r>
              <a:rPr lang="es-CO" i="0" dirty="0" err="1"/>
              <a:t>Saab</a:t>
            </a:r>
            <a:r>
              <a:rPr lang="es-CO" i="0" dirty="0"/>
              <a:t>", "Volvo", "BMW"</a:t>
            </a:r>
            <a:r>
              <a:rPr lang="en-GB" dirty="0" smtClean="0"/>
              <a:t>];</a:t>
            </a:r>
            <a:endParaRPr lang="en-GB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277333" y="333791"/>
            <a:ext cx="652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 can put integer, float , Boolean, arrays, functions and objects </a:t>
            </a:r>
            <a:endParaRPr lang="en-GB" dirty="0"/>
          </a:p>
        </p:txBody>
      </p:sp>
      <p:sp>
        <p:nvSpPr>
          <p:cNvPr id="19" name="Rectángulo 18"/>
          <p:cNvSpPr/>
          <p:nvPr/>
        </p:nvSpPr>
        <p:spPr>
          <a:xfrm>
            <a:off x="3526972" y="2016703"/>
            <a:ext cx="4604656" cy="5471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ángulo 17"/>
          <p:cNvSpPr/>
          <p:nvPr/>
        </p:nvSpPr>
        <p:spPr>
          <a:xfrm>
            <a:off x="3559629" y="2099348"/>
            <a:ext cx="46570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var</a:t>
            </a:r>
            <a:r>
              <a:rPr lang="en-US" sz="1400" i="1" dirty="0">
                <a:solidFill>
                  <a:srgbClr val="444444"/>
                </a:solidFill>
                <a:latin typeface="Consolas" panose="020B0609020204030204" pitchFamily="49" charset="0"/>
              </a:rPr>
              <a:t> cars = new Array("Saab", "Volvo", "BMW");</a:t>
            </a:r>
            <a:endParaRPr lang="en-GB" sz="1400" i="1" dirty="0">
              <a:solidFill>
                <a:srgbClr val="444444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3213926" y="1162026"/>
            <a:ext cx="291274" cy="2912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078184" y="921006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Gotham Light" pitchFamily="50" charset="0"/>
                <a:cs typeface="Gotham Light" pitchFamily="50" charset="0"/>
              </a:rPr>
              <a:t>Declaration</a:t>
            </a:r>
            <a:endParaRPr lang="en-GB" i="1" dirty="0">
              <a:latin typeface="Gotham Light" pitchFamily="50" charset="0"/>
              <a:cs typeface="Gotham Light" pitchFamily="50" charset="0"/>
            </a:endParaRPr>
          </a:p>
        </p:txBody>
      </p:sp>
      <p:cxnSp>
        <p:nvCxnSpPr>
          <p:cNvPr id="22" name="Conector recto 21"/>
          <p:cNvCxnSpPr/>
          <p:nvPr/>
        </p:nvCxnSpPr>
        <p:spPr>
          <a:xfrm>
            <a:off x="0" y="6200078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114816" y="6368940"/>
            <a:ext cx="291274" cy="2912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CuadroTexto 23"/>
          <p:cNvSpPr txBox="1"/>
          <p:nvPr/>
        </p:nvSpPr>
        <p:spPr>
          <a:xfrm>
            <a:off x="448704" y="6352437"/>
            <a:ext cx="31977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Amount of options to declare</a:t>
            </a:r>
            <a:endParaRPr lang="en-GB" sz="1400" dirty="0"/>
          </a:p>
        </p:txBody>
      </p:sp>
      <p:sp>
        <p:nvSpPr>
          <p:cNvPr id="26" name="Cheurón 25"/>
          <p:cNvSpPr/>
          <p:nvPr/>
        </p:nvSpPr>
        <p:spPr>
          <a:xfrm rot="5400000">
            <a:off x="5705698" y="2805680"/>
            <a:ext cx="364903" cy="2166257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169232" y="4228374"/>
            <a:ext cx="396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Gotham Light" pitchFamily="50" charset="0"/>
                <a:cs typeface="Gotham Light" pitchFamily="50" charset="0"/>
              </a:rPr>
              <a:t>Access de element of an array</a:t>
            </a:r>
            <a:endParaRPr lang="en-GB" i="1" dirty="0"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3526972" y="4940150"/>
            <a:ext cx="4604656" cy="5471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ángulo 28"/>
          <p:cNvSpPr/>
          <p:nvPr/>
        </p:nvSpPr>
        <p:spPr>
          <a:xfrm>
            <a:off x="3559629" y="5022795"/>
            <a:ext cx="46570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Cars[</a:t>
            </a:r>
            <a:r>
              <a:rPr lang="en-US" sz="1400" i="1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xposition</a:t>
            </a:r>
            <a:r>
              <a:rPr lang="en-US" sz="14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];</a:t>
            </a:r>
            <a:endParaRPr lang="en-GB" sz="1400" i="1" dirty="0">
              <a:solidFill>
                <a:srgbClr val="444444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3526972" y="5608357"/>
            <a:ext cx="4604656" cy="5471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ángulo 30"/>
          <p:cNvSpPr/>
          <p:nvPr/>
        </p:nvSpPr>
        <p:spPr>
          <a:xfrm>
            <a:off x="3559629" y="5691002"/>
            <a:ext cx="46570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Cars[</a:t>
            </a:r>
            <a:r>
              <a:rPr lang="en-US" sz="1400" i="1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xposition</a:t>
            </a:r>
            <a:r>
              <a:rPr lang="en-US" sz="14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] = “change the content”;</a:t>
            </a:r>
            <a:endParaRPr lang="en-GB" sz="1400" i="1" dirty="0">
              <a:solidFill>
                <a:srgbClr val="444444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9902975" y="1837514"/>
            <a:ext cx="2103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 smtClean="0">
                <a:latin typeface="Gotham Light" pitchFamily="50" charset="0"/>
                <a:cs typeface="Gotham Light" pitchFamily="50" charset="0"/>
              </a:rPr>
              <a:t>Array Properties and Methods</a:t>
            </a:r>
            <a:endParaRPr lang="es-CO" i="1" dirty="0"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10145318" y="2693202"/>
            <a:ext cx="439716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dirty="0"/>
              <a:t>.</a:t>
            </a:r>
            <a:r>
              <a:rPr lang="es-CO" dirty="0" err="1"/>
              <a:t>push</a:t>
            </a:r>
            <a:r>
              <a:rPr lang="es-CO" dirty="0" smtClean="0"/>
              <a:t>(“</a:t>
            </a:r>
            <a:r>
              <a:rPr lang="es-CO" dirty="0" err="1" smtClean="0"/>
              <a:t>newEelement</a:t>
            </a:r>
            <a:r>
              <a:rPr lang="es-CO" dirty="0" smtClean="0"/>
              <a:t>");</a:t>
            </a:r>
          </a:p>
          <a:p>
            <a:r>
              <a:rPr lang="es-CO" dirty="0" err="1"/>
              <a:t>fruits</a:t>
            </a:r>
            <a:r>
              <a:rPr lang="es-CO" dirty="0"/>
              <a:t>[</a:t>
            </a:r>
            <a:r>
              <a:rPr lang="es-CO" dirty="0" err="1"/>
              <a:t>fruits.length</a:t>
            </a:r>
            <a:r>
              <a:rPr lang="es-CO" dirty="0"/>
              <a:t>] = "</a:t>
            </a:r>
            <a:r>
              <a:rPr lang="es-CO" dirty="0" err="1"/>
              <a:t>Lemon</a:t>
            </a:r>
            <a:r>
              <a:rPr lang="es-CO" dirty="0" smtClean="0"/>
              <a:t>";</a:t>
            </a:r>
          </a:p>
          <a:p>
            <a:endParaRPr lang="es-CO" dirty="0" smtClean="0"/>
          </a:p>
          <a:p>
            <a:r>
              <a:rPr lang="en-US" dirty="0"/>
              <a:t>In JavaScript, </a:t>
            </a:r>
            <a:r>
              <a:rPr lang="en-US" b="1" dirty="0"/>
              <a:t>arrays</a:t>
            </a:r>
            <a:r>
              <a:rPr lang="en-US" dirty="0"/>
              <a:t> use </a:t>
            </a:r>
            <a:r>
              <a:rPr lang="en-US" b="1" dirty="0"/>
              <a:t>numbered indexes</a:t>
            </a:r>
            <a:r>
              <a:rPr lang="en-US" dirty="0"/>
              <a:t>.  </a:t>
            </a:r>
          </a:p>
          <a:p>
            <a:r>
              <a:rPr lang="en-US" dirty="0"/>
              <a:t>In JavaScript, </a:t>
            </a:r>
            <a:r>
              <a:rPr lang="en-US" b="1" dirty="0"/>
              <a:t>objects</a:t>
            </a:r>
            <a:r>
              <a:rPr lang="en-US" dirty="0"/>
              <a:t> use </a:t>
            </a:r>
            <a:r>
              <a:rPr lang="en-US" b="1" dirty="0"/>
              <a:t>named indexes</a:t>
            </a:r>
            <a:r>
              <a:rPr lang="en-US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930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/>
          <p:cNvSpPr/>
          <p:nvPr/>
        </p:nvSpPr>
        <p:spPr>
          <a:xfrm>
            <a:off x="6621035" y="1596614"/>
            <a:ext cx="2255336" cy="6336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ángulo 18"/>
          <p:cNvSpPr/>
          <p:nvPr/>
        </p:nvSpPr>
        <p:spPr>
          <a:xfrm>
            <a:off x="6621035" y="385123"/>
            <a:ext cx="2255336" cy="11202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uadroTexto 3"/>
          <p:cNvSpPr txBox="1"/>
          <p:nvPr/>
        </p:nvSpPr>
        <p:spPr>
          <a:xfrm>
            <a:off x="435429" y="239486"/>
            <a:ext cx="524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Gotham Light" pitchFamily="50" charset="0"/>
                <a:cs typeface="Gotham Light" pitchFamily="50" charset="0"/>
              </a:rPr>
              <a:t>Objects</a:t>
            </a:r>
            <a:endParaRPr lang="en-GB" i="1" dirty="0"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138058" y="1401868"/>
            <a:ext cx="827314" cy="5660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Object</a:t>
            </a:r>
            <a:endParaRPr lang="en-GB" dirty="0"/>
          </a:p>
        </p:txBody>
      </p:sp>
      <p:cxnSp>
        <p:nvCxnSpPr>
          <p:cNvPr id="7" name="Conector recto de flecha 6"/>
          <p:cNvCxnSpPr>
            <a:stCxn id="5" idx="2"/>
          </p:cNvCxnSpPr>
          <p:nvPr/>
        </p:nvCxnSpPr>
        <p:spPr>
          <a:xfrm flipH="1">
            <a:off x="4627757" y="1967925"/>
            <a:ext cx="923958" cy="1042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>
            <a:stCxn id="5" idx="2"/>
          </p:cNvCxnSpPr>
          <p:nvPr/>
        </p:nvCxnSpPr>
        <p:spPr>
          <a:xfrm>
            <a:off x="5551715" y="1967925"/>
            <a:ext cx="1384344" cy="987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3646448" y="3168289"/>
            <a:ext cx="112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Property</a:t>
            </a:r>
            <a:endParaRPr lang="en-GB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746487" y="3200947"/>
            <a:ext cx="118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Methods</a:t>
            </a:r>
            <a:endParaRPr lang="en-GB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621035" y="476322"/>
            <a:ext cx="1778619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1400" b="0" i="1">
                <a:solidFill>
                  <a:srgbClr val="444444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dirty="0" err="1"/>
              <a:t>var</a:t>
            </a:r>
            <a:r>
              <a:rPr lang="en-GB" dirty="0"/>
              <a:t> object = {</a:t>
            </a:r>
          </a:p>
          <a:p>
            <a:endParaRPr lang="en-GB" dirty="0"/>
          </a:p>
          <a:p>
            <a:r>
              <a:rPr lang="en-GB" dirty="0"/>
              <a:t>}; 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621035" y="1724131"/>
            <a:ext cx="2614962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1400" b="0" i="1">
                <a:solidFill>
                  <a:srgbClr val="444444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dirty="0"/>
              <a:t>object = new Object(); </a:t>
            </a:r>
          </a:p>
        </p:txBody>
      </p:sp>
      <p:sp>
        <p:nvSpPr>
          <p:cNvPr id="14" name="Elipse 13"/>
          <p:cNvSpPr/>
          <p:nvPr/>
        </p:nvSpPr>
        <p:spPr>
          <a:xfrm>
            <a:off x="5965371" y="239486"/>
            <a:ext cx="291274" cy="2912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cxnSp>
        <p:nvCxnSpPr>
          <p:cNvPr id="16" name="Conector recto 15"/>
          <p:cNvCxnSpPr/>
          <p:nvPr/>
        </p:nvCxnSpPr>
        <p:spPr>
          <a:xfrm>
            <a:off x="0" y="6200078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114816" y="6368940"/>
            <a:ext cx="291274" cy="2912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48704" y="6352437"/>
            <a:ext cx="31977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Amount of options to declare</a:t>
            </a:r>
            <a:endParaRPr lang="en-GB" sz="1400" dirty="0"/>
          </a:p>
        </p:txBody>
      </p:sp>
      <p:sp>
        <p:nvSpPr>
          <p:cNvPr id="23" name="Rectángulo 22"/>
          <p:cNvSpPr/>
          <p:nvPr/>
        </p:nvSpPr>
        <p:spPr>
          <a:xfrm>
            <a:off x="2985207" y="3627130"/>
            <a:ext cx="2255336" cy="9515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CuadroTexto 23"/>
          <p:cNvSpPr txBox="1"/>
          <p:nvPr/>
        </p:nvSpPr>
        <p:spPr>
          <a:xfrm>
            <a:off x="2985207" y="3754648"/>
            <a:ext cx="261496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1400" b="0" i="1">
                <a:solidFill>
                  <a:srgbClr val="444444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dirty="0"/>
              <a:t>Name: “</a:t>
            </a:r>
            <a:r>
              <a:rPr lang="en-GB" dirty="0" err="1"/>
              <a:t>juan</a:t>
            </a:r>
            <a:r>
              <a:rPr lang="en-GB" dirty="0"/>
              <a:t>”;</a:t>
            </a:r>
          </a:p>
          <a:p>
            <a:r>
              <a:rPr lang="en-GB" dirty="0"/>
              <a:t>Age: 23; 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2985207" y="4737169"/>
            <a:ext cx="2255336" cy="9515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CuadroTexto 25"/>
          <p:cNvSpPr txBox="1"/>
          <p:nvPr/>
        </p:nvSpPr>
        <p:spPr>
          <a:xfrm>
            <a:off x="2985207" y="4864687"/>
            <a:ext cx="261496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1400" b="0" i="1">
                <a:solidFill>
                  <a:srgbClr val="444444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dirty="0"/>
              <a:t>objec.name = “</a:t>
            </a:r>
            <a:r>
              <a:rPr lang="en-GB" dirty="0" err="1"/>
              <a:t>juan</a:t>
            </a:r>
            <a:r>
              <a:rPr lang="en-GB" dirty="0"/>
              <a:t>”;</a:t>
            </a:r>
          </a:p>
          <a:p>
            <a:r>
              <a:rPr lang="en-GB" dirty="0" err="1"/>
              <a:t>Object.age</a:t>
            </a:r>
            <a:r>
              <a:rPr lang="en-GB" dirty="0"/>
              <a:t> = 23;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06090" y="5007652"/>
            <a:ext cx="19920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This is hoe to Add property ones the object is already created</a:t>
            </a:r>
            <a:endParaRPr lang="en-GB" sz="1400" dirty="0"/>
          </a:p>
        </p:txBody>
      </p:sp>
      <p:cxnSp>
        <p:nvCxnSpPr>
          <p:cNvPr id="29" name="Conector recto de flecha 28"/>
          <p:cNvCxnSpPr>
            <a:stCxn id="27" idx="3"/>
            <a:endCxn id="26" idx="1"/>
          </p:cNvCxnSpPr>
          <p:nvPr/>
        </p:nvCxnSpPr>
        <p:spPr>
          <a:xfrm flipV="1">
            <a:off x="2398176" y="5126297"/>
            <a:ext cx="587031" cy="25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6746487" y="3627130"/>
            <a:ext cx="3355456" cy="9515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ángulo 31"/>
          <p:cNvSpPr/>
          <p:nvPr/>
        </p:nvSpPr>
        <p:spPr>
          <a:xfrm>
            <a:off x="6746487" y="4723262"/>
            <a:ext cx="3355456" cy="9515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CuadroTexto 32"/>
          <p:cNvSpPr txBox="1"/>
          <p:nvPr/>
        </p:nvSpPr>
        <p:spPr>
          <a:xfrm>
            <a:off x="6746486" y="4730334"/>
            <a:ext cx="3235713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1400" b="0" i="1">
                <a:solidFill>
                  <a:srgbClr val="444444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dirty="0" err="1" smtClean="0"/>
              <a:t>Object.methodName</a:t>
            </a:r>
            <a:r>
              <a:rPr lang="en-GB" dirty="0" smtClean="0"/>
              <a:t> = function() {</a:t>
            </a:r>
          </a:p>
          <a:p>
            <a:r>
              <a:rPr lang="en-GB" dirty="0" smtClean="0"/>
              <a:t>Code lines</a:t>
            </a:r>
            <a:endParaRPr lang="en-GB" dirty="0"/>
          </a:p>
          <a:p>
            <a:r>
              <a:rPr lang="en-GB" dirty="0" smtClean="0"/>
              <a:t>};</a:t>
            </a:r>
            <a:endParaRPr lang="en-GB" dirty="0"/>
          </a:p>
        </p:txBody>
      </p:sp>
      <p:sp>
        <p:nvSpPr>
          <p:cNvPr id="34" name="Rectángulo 33"/>
          <p:cNvSpPr/>
          <p:nvPr/>
        </p:nvSpPr>
        <p:spPr>
          <a:xfrm>
            <a:off x="6863008" y="3667409"/>
            <a:ext cx="27926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b="0" i="1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methodName</a:t>
            </a:r>
            <a:r>
              <a:rPr lang="es-CO" sz="1400" b="0" i="1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s-CO" sz="1400" b="0" i="1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1400" b="0" i="1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s-CO" sz="1400" b="0" i="1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s-CO" sz="1400" b="0" i="1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400" b="0" i="1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s-CO" sz="1400" b="0" i="1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CO" sz="1400" b="0" i="1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};</a:t>
            </a:r>
            <a:endParaRPr lang="en-GB" sz="14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10384972" y="5292553"/>
            <a:ext cx="19920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This is how to Add Methods ones the object is already created</a:t>
            </a:r>
            <a:endParaRPr lang="en-GB" sz="1400" dirty="0"/>
          </a:p>
        </p:txBody>
      </p:sp>
      <p:cxnSp>
        <p:nvCxnSpPr>
          <p:cNvPr id="36" name="Conector recto de flecha 35"/>
          <p:cNvCxnSpPr/>
          <p:nvPr/>
        </p:nvCxnSpPr>
        <p:spPr>
          <a:xfrm flipH="1" flipV="1">
            <a:off x="10199915" y="4864687"/>
            <a:ext cx="642256" cy="427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>
            <a:stCxn id="5" idx="1"/>
          </p:cNvCxnSpPr>
          <p:nvPr/>
        </p:nvCxnSpPr>
        <p:spPr>
          <a:xfrm flipH="1" flipV="1">
            <a:off x="4354286" y="1596614"/>
            <a:ext cx="783772" cy="88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2542744" y="803411"/>
            <a:ext cx="166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Call an object property and methods</a:t>
            </a:r>
            <a:endParaRPr lang="en-GB" sz="1200" dirty="0"/>
          </a:p>
        </p:txBody>
      </p:sp>
      <p:sp>
        <p:nvSpPr>
          <p:cNvPr id="47" name="Rectángulo 46"/>
          <p:cNvSpPr/>
          <p:nvPr/>
        </p:nvSpPr>
        <p:spPr>
          <a:xfrm>
            <a:off x="1937458" y="1431912"/>
            <a:ext cx="2255336" cy="9515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CuadroTexto 47"/>
          <p:cNvSpPr txBox="1"/>
          <p:nvPr/>
        </p:nvSpPr>
        <p:spPr>
          <a:xfrm>
            <a:off x="1937458" y="1559430"/>
            <a:ext cx="261496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1400" b="0" i="1">
                <a:solidFill>
                  <a:srgbClr val="444444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dirty="0" err="1" smtClean="0"/>
              <a:t>Object.property</a:t>
            </a:r>
            <a:r>
              <a:rPr lang="en-GB" dirty="0" smtClean="0"/>
              <a:t>;</a:t>
            </a:r>
          </a:p>
          <a:p>
            <a:r>
              <a:rPr lang="en-GB" dirty="0" err="1" smtClean="0"/>
              <a:t>Object.function</a:t>
            </a:r>
            <a:r>
              <a:rPr lang="en-GB" dirty="0" smtClean="0"/>
              <a:t>();</a:t>
            </a:r>
            <a:endParaRPr lang="en-GB" dirty="0"/>
          </a:p>
        </p:txBody>
      </p:sp>
      <p:sp>
        <p:nvSpPr>
          <p:cNvPr id="49" name="Elipse 48"/>
          <p:cNvSpPr/>
          <p:nvPr/>
        </p:nvSpPr>
        <p:spPr>
          <a:xfrm>
            <a:off x="2513929" y="3424642"/>
            <a:ext cx="291274" cy="2912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50" name="Elipse 49"/>
          <p:cNvSpPr/>
          <p:nvPr/>
        </p:nvSpPr>
        <p:spPr>
          <a:xfrm>
            <a:off x="6396953" y="3424642"/>
            <a:ext cx="291274" cy="2912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462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11787"/>
          <a:stretch/>
        </p:blipFill>
        <p:spPr>
          <a:xfrm>
            <a:off x="2247900" y="1261961"/>
            <a:ext cx="7219406" cy="4910239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>
            <a:off x="2405743" y="1600200"/>
            <a:ext cx="9688286" cy="1754326"/>
            <a:chOff x="2405743" y="1600200"/>
            <a:chExt cx="9688286" cy="1754326"/>
          </a:xfrm>
        </p:grpSpPr>
        <p:sp>
          <p:nvSpPr>
            <p:cNvPr id="6" name="CuadroTexto 5"/>
            <p:cNvSpPr txBox="1"/>
            <p:nvPr/>
          </p:nvSpPr>
          <p:spPr>
            <a:xfrm>
              <a:off x="9797144" y="1600200"/>
              <a:ext cx="229688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Gotham Light" pitchFamily="50" charset="0"/>
                  <a:cs typeface="Gotham Light" pitchFamily="50" charset="0"/>
                </a:rPr>
                <a:t>Prototype</a:t>
              </a:r>
            </a:p>
            <a:p>
              <a:r>
                <a:rPr lang="en-GB" dirty="0" smtClean="0">
                  <a:latin typeface="Gotham Light" pitchFamily="50" charset="0"/>
                  <a:cs typeface="Gotham Light" pitchFamily="50" charset="0"/>
                </a:rPr>
                <a:t>This is a object as function</a:t>
              </a:r>
            </a:p>
            <a:p>
              <a:endParaRPr lang="en-GB" dirty="0">
                <a:latin typeface="Gotham Light" pitchFamily="50" charset="0"/>
                <a:cs typeface="Gotham Light" pitchFamily="50" charset="0"/>
              </a:endParaRPr>
            </a:p>
            <a:p>
              <a:r>
                <a:rPr lang="en-GB" dirty="0" smtClean="0">
                  <a:latin typeface="Gotham Light" pitchFamily="50" charset="0"/>
                  <a:cs typeface="Gotham Light" pitchFamily="50" charset="0"/>
                </a:rPr>
                <a:t>Always with capital letter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2405743" y="2471056"/>
              <a:ext cx="2881814" cy="413657"/>
            </a:xfrm>
            <a:prstGeom prst="ellips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Conector recto 8"/>
            <p:cNvCxnSpPr>
              <a:endCxn id="6" idx="1"/>
            </p:cNvCxnSpPr>
            <p:nvPr/>
          </p:nvCxnSpPr>
          <p:spPr>
            <a:xfrm flipV="1">
              <a:off x="5287557" y="2477363"/>
              <a:ext cx="4509587" cy="200523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upo 10"/>
          <p:cNvGrpSpPr/>
          <p:nvPr/>
        </p:nvGrpSpPr>
        <p:grpSpPr>
          <a:xfrm>
            <a:off x="4528457" y="4251801"/>
            <a:ext cx="7565571" cy="1754326"/>
            <a:chOff x="2405743" y="1867830"/>
            <a:chExt cx="7565571" cy="1754326"/>
          </a:xfrm>
        </p:grpSpPr>
        <p:sp>
          <p:nvSpPr>
            <p:cNvPr id="12" name="CuadroTexto 11"/>
            <p:cNvSpPr txBox="1"/>
            <p:nvPr/>
          </p:nvSpPr>
          <p:spPr>
            <a:xfrm>
              <a:off x="7674429" y="1867830"/>
              <a:ext cx="229688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Gotham Light" pitchFamily="50" charset="0"/>
                  <a:cs typeface="Gotham Light" pitchFamily="50" charset="0"/>
                </a:rPr>
                <a:t>Use the prototype, gives al the functions of that object( you can see this like a class)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2405743" y="2471056"/>
              <a:ext cx="3946470" cy="413657"/>
            </a:xfrm>
            <a:prstGeom prst="ellips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Conector recto 13"/>
            <p:cNvCxnSpPr>
              <a:stCxn id="13" idx="6"/>
              <a:endCxn id="12" idx="1"/>
            </p:cNvCxnSpPr>
            <p:nvPr/>
          </p:nvCxnSpPr>
          <p:spPr>
            <a:xfrm>
              <a:off x="6352213" y="2677885"/>
              <a:ext cx="1322216" cy="67108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CuadroTexto 17"/>
          <p:cNvSpPr txBox="1"/>
          <p:nvPr/>
        </p:nvSpPr>
        <p:spPr>
          <a:xfrm>
            <a:off x="587829" y="391886"/>
            <a:ext cx="524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Gotham Light" pitchFamily="50" charset="0"/>
                <a:cs typeface="Gotham Light" pitchFamily="50" charset="0"/>
              </a:rPr>
              <a:t>Objects prototype/class</a:t>
            </a:r>
            <a:endParaRPr lang="en-GB" i="1" dirty="0">
              <a:latin typeface="Gotham Light" pitchFamily="50" charset="0"/>
              <a:cs typeface="Gotham Light" pitchFamily="50" charset="0"/>
            </a:endParaRPr>
          </a:p>
        </p:txBody>
      </p:sp>
      <p:grpSp>
        <p:nvGrpSpPr>
          <p:cNvPr id="20" name="Grupo 19"/>
          <p:cNvGrpSpPr/>
          <p:nvPr/>
        </p:nvGrpSpPr>
        <p:grpSpPr>
          <a:xfrm>
            <a:off x="0" y="1853558"/>
            <a:ext cx="4318728" cy="1733418"/>
            <a:chOff x="968829" y="1151295"/>
            <a:chExt cx="4318728" cy="1733418"/>
          </a:xfrm>
        </p:grpSpPr>
        <p:sp>
          <p:nvSpPr>
            <p:cNvPr id="21" name="CuadroTexto 20"/>
            <p:cNvSpPr txBox="1"/>
            <p:nvPr/>
          </p:nvSpPr>
          <p:spPr>
            <a:xfrm>
              <a:off x="968829" y="1151295"/>
              <a:ext cx="229688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s-CO"/>
              </a:defPPr>
              <a:lvl1pPr>
                <a:defRPr sz="1400" b="0" i="1">
                  <a:solidFill>
                    <a:srgbClr val="444444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GB" dirty="0" err="1"/>
                <a:t>this.property</a:t>
              </a:r>
              <a:r>
                <a:rPr lang="en-GB" dirty="0"/>
                <a:t>/method is very important because then it makes each </a:t>
              </a:r>
              <a:r>
                <a:rPr lang="en-GB" dirty="0" err="1"/>
                <a:t>onject</a:t>
              </a:r>
              <a:r>
                <a:rPr lang="en-GB" dirty="0"/>
                <a:t> be created with this </a:t>
              </a:r>
              <a:r>
                <a:rPr lang="en-GB" dirty="0" err="1"/>
                <a:t>propertyes</a:t>
              </a:r>
              <a:r>
                <a:rPr lang="en-GB" dirty="0"/>
                <a:t> 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4180115" y="2471056"/>
              <a:ext cx="1107442" cy="413657"/>
            </a:xfrm>
            <a:prstGeom prst="ellips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Conector recto 22"/>
            <p:cNvCxnSpPr>
              <a:stCxn id="22" idx="3"/>
              <a:endCxn id="21" idx="2"/>
            </p:cNvCxnSpPr>
            <p:nvPr/>
          </p:nvCxnSpPr>
          <p:spPr>
            <a:xfrm flipH="1" flipV="1">
              <a:off x="2117272" y="2536290"/>
              <a:ext cx="2225024" cy="287844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75864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19523"/>
            <a:ext cx="12094028" cy="530256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87829" y="391886"/>
            <a:ext cx="524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Gotham Light" pitchFamily="50" charset="0"/>
                <a:cs typeface="Gotham Light" pitchFamily="50" charset="0"/>
              </a:rPr>
              <a:t>Objects prototype/class – example 2</a:t>
            </a:r>
            <a:endParaRPr lang="en-GB" i="1" dirty="0"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15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35429" y="239486"/>
            <a:ext cx="524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Gotham Light" pitchFamily="50" charset="0"/>
                <a:cs typeface="Gotham Light" pitchFamily="50" charset="0"/>
              </a:rPr>
              <a:t>Objects</a:t>
            </a:r>
            <a:endParaRPr lang="en-GB" i="1" dirty="0"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29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35429" y="239486"/>
            <a:ext cx="524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Gotham Light" pitchFamily="50" charset="0"/>
                <a:cs typeface="Gotham Light" pitchFamily="50" charset="0"/>
              </a:rPr>
              <a:t>Connect with HTML</a:t>
            </a:r>
            <a:endParaRPr lang="en-GB" i="1" dirty="0"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oop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http://javascript.info/tutorial/oop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smtClean="0"/>
              <a:t>The 3 pillars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231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HEROKU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https://www.heroku.com/</a:t>
            </a:r>
          </a:p>
        </p:txBody>
      </p:sp>
    </p:spTree>
    <p:extLst>
      <p:ext uri="{BB962C8B-B14F-4D97-AF65-F5344CB8AC3E}">
        <p14:creationId xmlns:p14="http://schemas.microsoft.com/office/powerpoint/2010/main" val="91931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59169" y="82201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Economics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is the social science that seeks to describe the factors which determine the production, distribution and consumption of goods and services.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559169" y="206465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222222"/>
                </a:solidFill>
                <a:latin typeface="Gotham Light" pitchFamily="50" charset="0"/>
                <a:cs typeface="Gotham Light" pitchFamily="50" charset="0"/>
              </a:rPr>
              <a:t>Economics</a:t>
            </a:r>
            <a:r>
              <a:rPr lang="en-US" dirty="0">
                <a:solidFill>
                  <a:srgbClr val="222222"/>
                </a:solidFill>
                <a:latin typeface="Gotham Light" pitchFamily="50" charset="0"/>
                <a:cs typeface="Gotham Light" pitchFamily="50" charset="0"/>
              </a:rPr>
              <a:t> is the social science that seeks to describe the factors which determine the production, distribution and consumption of goods and services.</a:t>
            </a:r>
            <a:endParaRPr lang="en-US" b="0" i="0" dirty="0">
              <a:solidFill>
                <a:srgbClr val="222222"/>
              </a:solidFill>
              <a:effectLst/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559169" y="345970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222222"/>
                </a:solidFill>
                <a:latin typeface="Archer Book" panose="02000000000000000000" pitchFamily="50" charset="0"/>
              </a:rPr>
              <a:t>Economics</a:t>
            </a:r>
            <a:r>
              <a:rPr lang="en-US" dirty="0">
                <a:solidFill>
                  <a:srgbClr val="222222"/>
                </a:solidFill>
                <a:latin typeface="Archer Book" panose="02000000000000000000" pitchFamily="50" charset="0"/>
              </a:rPr>
              <a:t> is the social science that seeks to describe the factors which determine the production, distribution and consumption of goods and services.</a:t>
            </a:r>
            <a:endParaRPr lang="en-US" b="0" i="0" dirty="0">
              <a:solidFill>
                <a:srgbClr val="222222"/>
              </a:solidFill>
              <a:effectLst/>
              <a:latin typeface="Archer Book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67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28" y="1293967"/>
            <a:ext cx="4676775" cy="2628900"/>
          </a:xfrm>
          <a:prstGeom prst="rect">
            <a:avLst/>
          </a:prstGeom>
        </p:spPr>
      </p:pic>
      <p:pic>
        <p:nvPicPr>
          <p:cNvPr id="5" name="Picture 2" descr="http://red-team-design.com/wp-content/uploads/2011/01/css3-html5-logo-initial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777" y="102048"/>
            <a:ext cx="1003873" cy="86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01344"/>
              </p:ext>
            </p:extLst>
          </p:nvPr>
        </p:nvGraphicFramePr>
        <p:xfrm>
          <a:off x="321735" y="4409704"/>
          <a:ext cx="9972676" cy="853440"/>
        </p:xfrm>
        <a:graphic>
          <a:graphicData uri="http://schemas.openxmlformats.org/drawingml/2006/table">
            <a:tbl>
              <a:tblPr/>
              <a:tblGrid>
                <a:gridCol w="4986338"/>
                <a:gridCol w="4986338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 dirty="0" err="1">
                          <a:effectLst/>
                        </a:rPr>
                        <a:t>Tag</a:t>
                      </a:r>
                      <a:endParaRPr lang="es-CO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O" u="sng">
                          <a:solidFill>
                            <a:srgbClr val="333333"/>
                          </a:solidFill>
                          <a:effectLst/>
                          <a:hlinkClick r:id="rId4"/>
                        </a:rPr>
                        <a:t>&lt;iframe&gt;</a:t>
                      </a:r>
                      <a:endParaRPr lang="es-CO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dirty="0">
                          <a:effectLst/>
                        </a:rPr>
                        <a:t>Defines </a:t>
                      </a:r>
                      <a:r>
                        <a:rPr lang="es-CO" dirty="0" err="1">
                          <a:effectLst/>
                        </a:rPr>
                        <a:t>an</a:t>
                      </a:r>
                      <a:r>
                        <a:rPr lang="es-CO" dirty="0">
                          <a:effectLst/>
                        </a:rPr>
                        <a:t> </a:t>
                      </a:r>
                      <a:r>
                        <a:rPr lang="es-CO" dirty="0" err="1">
                          <a:effectLst/>
                        </a:rPr>
                        <a:t>inline</a:t>
                      </a:r>
                      <a:r>
                        <a:rPr lang="es-CO" dirty="0">
                          <a:effectLst/>
                        </a:rPr>
                        <a:t> </a:t>
                      </a:r>
                      <a:r>
                        <a:rPr lang="es-CO" dirty="0" err="1">
                          <a:effectLst/>
                        </a:rPr>
                        <a:t>frame</a:t>
                      </a:r>
                      <a:endParaRPr lang="es-CO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312044"/>
              </p:ext>
            </p:extLst>
          </p:nvPr>
        </p:nvGraphicFramePr>
        <p:xfrm>
          <a:off x="321736" y="5444405"/>
          <a:ext cx="9972676" cy="701040"/>
        </p:xfrm>
        <a:graphic>
          <a:graphicData uri="http://schemas.openxmlformats.org/drawingml/2006/table">
            <a:tbl>
              <a:tblPr/>
              <a:tblGrid>
                <a:gridCol w="4986338"/>
                <a:gridCol w="4986338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O" u="sng" dirty="0">
                          <a:solidFill>
                            <a:srgbClr val="333333"/>
                          </a:solidFill>
                          <a:effectLst/>
                          <a:hlinkClick r:id="rId5"/>
                        </a:rPr>
                        <a:t>&lt;base&gt;</a:t>
                      </a:r>
                      <a:endParaRPr lang="es-CO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Defines a default address or a default target for all links on a page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5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27682</TotalTime>
  <Words>3644</Words>
  <Application>Microsoft Office PowerPoint</Application>
  <PresentationFormat>Panorámica</PresentationFormat>
  <Paragraphs>1021</Paragraphs>
  <Slides>88</Slides>
  <Notes>0</Notes>
  <HiddenSlides>2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88</vt:i4>
      </vt:variant>
    </vt:vector>
  </HeadingPairs>
  <TitlesOfParts>
    <vt:vector size="100" baseType="lpstr">
      <vt:lpstr>Archer Book</vt:lpstr>
      <vt:lpstr>Arial</vt:lpstr>
      <vt:lpstr>Arial</vt:lpstr>
      <vt:lpstr>Calibri</vt:lpstr>
      <vt:lpstr>Calibri Light</vt:lpstr>
      <vt:lpstr>Consolas</vt:lpstr>
      <vt:lpstr>Gotham Light</vt:lpstr>
      <vt:lpstr>Helvetica Neue</vt:lpstr>
      <vt:lpstr>Menlo</vt:lpstr>
      <vt:lpstr>Monaco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Classes</vt:lpstr>
      <vt:lpstr>Resposive web design</vt:lpstr>
      <vt:lpstr>Adobe CC color</vt:lpstr>
      <vt:lpstr>Presentación de PowerPoint</vt:lpstr>
      <vt:lpstr>Form, imput element  --- action , type attribute</vt:lpstr>
      <vt:lpstr>Forms – new elements</vt:lpstr>
      <vt:lpstr>&lt;canvas&gt;  and &lt;svg&gt; --- a container for graphics  </vt:lpstr>
      <vt:lpstr>Presentación de PowerPoint</vt:lpstr>
      <vt:lpstr>&lt;video&gt;</vt:lpstr>
      <vt:lpstr>&lt;iframe&gt; &lt;embed&gt;  and &lt;object&gt; from plog in or call other html page</vt:lpstr>
      <vt:lpstr>Geo location</vt:lpstr>
      <vt:lpstr>Drag and drop – it is an attribute</vt:lpstr>
      <vt:lpstr>Manifesto Cache is for making webpages that load ofline</vt:lpstr>
      <vt:lpstr>Presentación de PowerPoint</vt:lpstr>
      <vt:lpstr>Html events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Css3 – cool and new</vt:lpstr>
      <vt:lpstr>Background image</vt:lpstr>
      <vt:lpstr>Gradients </vt:lpstr>
      <vt:lpstr>Shadows </vt:lpstr>
      <vt:lpstr>Some other text options </vt:lpstr>
      <vt:lpstr>Put different fonts</vt:lpstr>
      <vt:lpstr>Animaitons on css</vt:lpstr>
      <vt:lpstr>Dom</vt:lpstr>
      <vt:lpstr>Github course </vt:lpstr>
      <vt:lpstr>git</vt:lpstr>
      <vt:lpstr>github</vt:lpstr>
      <vt:lpstr>Git hub – conflict resolution</vt:lpstr>
      <vt:lpstr>For other team members to connect to my project</vt:lpstr>
      <vt:lpstr>Add colaborators</vt:lpstr>
      <vt:lpstr>bootstrap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Bootstrap Jumbotron and Page Header</vt:lpstr>
      <vt:lpstr>Presentación de PowerPoint</vt:lpstr>
      <vt:lpstr>Alerts</vt:lpstr>
      <vt:lpstr>Presentación de PowerPoint</vt:lpstr>
      <vt:lpstr>Presentación de PowerPoint</vt:lpstr>
      <vt:lpstr>Presentación de PowerPoint</vt:lpstr>
      <vt:lpstr>Presentación de PowerPoint</vt:lpstr>
      <vt:lpstr>forms</vt:lpstr>
      <vt:lpstr>List group</vt:lpstr>
      <vt:lpstr>dropdown</vt:lpstr>
      <vt:lpstr>Presentación de PowerPoint</vt:lpstr>
      <vt:lpstr>Presentación de PowerPoint</vt:lpstr>
      <vt:lpstr>Presentación de PowerPoint</vt:lpstr>
      <vt:lpstr>Presentación de PowerPoint</vt:lpstr>
      <vt:lpstr>Setting un your computer</vt:lpstr>
      <vt:lpstr>Diagram of how JavaScript works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oop</vt:lpstr>
      <vt:lpstr>HEROKU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Mendieta</dc:creator>
  <cp:lastModifiedBy>Juan David Mendieta</cp:lastModifiedBy>
  <cp:revision>218</cp:revision>
  <dcterms:created xsi:type="dcterms:W3CDTF">2015-05-31T11:56:34Z</dcterms:created>
  <dcterms:modified xsi:type="dcterms:W3CDTF">2015-07-03T07:45:00Z</dcterms:modified>
</cp:coreProperties>
</file>