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Layouts/slideLayout15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Layouts/slideLayout16.xml" ContentType="application/vnd.openxmlformats-officedocument.presentationml.slideLayout+xml"/>
  <Default Extension="jpeg" ContentType="image/jpeg"/>
  <Override PartName="/ppt/notesSlides/notesSlide37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3" r:id="rId1"/>
    <p:sldMasterId id="2147483706" r:id="rId2"/>
  </p:sldMasterIdLst>
  <p:notesMasterIdLst>
    <p:notesMasterId r:id="rId72"/>
  </p:notesMasterIdLst>
  <p:handoutMasterIdLst>
    <p:handoutMasterId r:id="rId73"/>
  </p:handoutMasterIdLst>
  <p:sldIdLst>
    <p:sldId id="465" r:id="rId3"/>
    <p:sldId id="466" r:id="rId4"/>
    <p:sldId id="446" r:id="rId5"/>
    <p:sldId id="256" r:id="rId6"/>
    <p:sldId id="464" r:id="rId7"/>
    <p:sldId id="460" r:id="rId8"/>
    <p:sldId id="461" r:id="rId9"/>
    <p:sldId id="431" r:id="rId10"/>
    <p:sldId id="366" r:id="rId11"/>
    <p:sldId id="258" r:id="rId12"/>
    <p:sldId id="259" r:id="rId13"/>
    <p:sldId id="260" r:id="rId14"/>
    <p:sldId id="261" r:id="rId15"/>
    <p:sldId id="425" r:id="rId16"/>
    <p:sldId id="262" r:id="rId17"/>
    <p:sldId id="375" r:id="rId18"/>
    <p:sldId id="432" r:id="rId19"/>
    <p:sldId id="433" r:id="rId20"/>
    <p:sldId id="306" r:id="rId21"/>
    <p:sldId id="385" r:id="rId22"/>
    <p:sldId id="435" r:id="rId23"/>
    <p:sldId id="462" r:id="rId24"/>
    <p:sldId id="384" r:id="rId25"/>
    <p:sldId id="437" r:id="rId26"/>
    <p:sldId id="386" r:id="rId27"/>
    <p:sldId id="387" r:id="rId28"/>
    <p:sldId id="388" r:id="rId29"/>
    <p:sldId id="426" r:id="rId30"/>
    <p:sldId id="266" r:id="rId31"/>
    <p:sldId id="441" r:id="rId32"/>
    <p:sldId id="439" r:id="rId33"/>
    <p:sldId id="458" r:id="rId34"/>
    <p:sldId id="459" r:id="rId35"/>
    <p:sldId id="324" r:id="rId36"/>
    <p:sldId id="452" r:id="rId37"/>
    <p:sldId id="451" r:id="rId38"/>
    <p:sldId id="453" r:id="rId39"/>
    <p:sldId id="454" r:id="rId40"/>
    <p:sldId id="455" r:id="rId41"/>
    <p:sldId id="456" r:id="rId42"/>
    <p:sldId id="447" r:id="rId43"/>
    <p:sldId id="329" r:id="rId44"/>
    <p:sldId id="427" r:id="rId45"/>
    <p:sldId id="331" r:id="rId46"/>
    <p:sldId id="309" r:id="rId47"/>
    <p:sldId id="445" r:id="rId48"/>
    <p:sldId id="391" r:id="rId49"/>
    <p:sldId id="428" r:id="rId50"/>
    <p:sldId id="286" r:id="rId51"/>
    <p:sldId id="343" r:id="rId52"/>
    <p:sldId id="354" r:id="rId53"/>
    <p:sldId id="347" r:id="rId54"/>
    <p:sldId id="463" r:id="rId55"/>
    <p:sldId id="359" r:id="rId56"/>
    <p:sldId id="355" r:id="rId57"/>
    <p:sldId id="429" r:id="rId58"/>
    <p:sldId id="403" r:id="rId59"/>
    <p:sldId id="406" r:id="rId60"/>
    <p:sldId id="468" r:id="rId61"/>
    <p:sldId id="407" r:id="rId62"/>
    <p:sldId id="409" r:id="rId63"/>
    <p:sldId id="411" r:id="rId64"/>
    <p:sldId id="430" r:id="rId65"/>
    <p:sldId id="362" r:id="rId66"/>
    <p:sldId id="363" r:id="rId67"/>
    <p:sldId id="369" r:id="rId68"/>
    <p:sldId id="364" r:id="rId69"/>
    <p:sldId id="402" r:id="rId70"/>
    <p:sldId id="353" r:id="rId7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FF"/>
    <a:srgbClr val="339900"/>
    <a:srgbClr val="336600"/>
    <a:srgbClr val="000099"/>
    <a:srgbClr val="0099CC"/>
    <a:srgbClr val="FF0000"/>
    <a:srgbClr val="DDDDDD"/>
    <a:srgbClr val="EAEAE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-1445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70238" cy="4794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20" tIns="45710" rIns="91420" bIns="4571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1"/>
            <a:ext cx="3170238" cy="4794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20" tIns="45710" rIns="91420" bIns="4571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0189"/>
            <a:ext cx="3170238" cy="4794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20" tIns="45710" rIns="91420" bIns="4571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31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9"/>
            <a:ext cx="3170238" cy="4794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20" tIns="45710" rIns="91420" bIns="4571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540E4D90-F354-4AA8-9A58-085BA11947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377892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70238" cy="4794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6640" tIns="48320" rIns="96640" bIns="48320" numCol="1" anchor="t" anchorCtr="0" compatLnSpc="1">
            <a:prstTxWarp prst="textNoShape">
              <a:avLst/>
            </a:prstTxWarp>
          </a:bodyPr>
          <a:lstStyle>
            <a:lvl1pPr defTabSz="966696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1"/>
            <a:ext cx="3170237" cy="4794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6640" tIns="48320" rIns="96640" bIns="48320" numCol="1" anchor="t" anchorCtr="0" compatLnSpc="1">
            <a:prstTxWarp prst="textNoShape">
              <a:avLst/>
            </a:prstTxWarp>
          </a:bodyPr>
          <a:lstStyle>
            <a:lvl1pPr algn="r" defTabSz="966696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6" y="4560888"/>
            <a:ext cx="5365750" cy="431958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6640" tIns="48320" rIns="96640" bIns="483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1776"/>
            <a:ext cx="3170238" cy="4794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6640" tIns="48320" rIns="96640" bIns="48320" numCol="1" anchor="b" anchorCtr="0" compatLnSpc="1">
            <a:prstTxWarp prst="textNoShape">
              <a:avLst/>
            </a:prstTxWarp>
          </a:bodyPr>
          <a:lstStyle>
            <a:lvl1pPr defTabSz="966696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1776"/>
            <a:ext cx="3170237" cy="4794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6640" tIns="48320" rIns="96640" bIns="48320" numCol="1" anchor="b" anchorCtr="0" compatLnSpc="1">
            <a:prstTxWarp prst="textNoShape">
              <a:avLst/>
            </a:prstTxWarp>
          </a:bodyPr>
          <a:lstStyle>
            <a:lvl1pPr algn="r" defTabSz="966696">
              <a:defRPr sz="1300">
                <a:latin typeface="Times New Roman" pitchFamily="18" charset="0"/>
              </a:defRPr>
            </a:lvl1pPr>
          </a:lstStyle>
          <a:p>
            <a:fld id="{E8798E02-7BBE-41AE-B5AA-372F089A0C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750808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ECED280-CF12-4CB8-AE68-111783197382}" type="slidenum">
              <a:rPr lang="en-US"/>
              <a:pPr/>
              <a:t>4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A103909-9C4E-4C15-96F8-95E3B57D2B90}" type="slidenum">
              <a:rPr lang="en-US"/>
              <a:pPr/>
              <a:t>13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 txBox="1">
            <a:spLocks noGrp="1" noChangeArrowheads="1"/>
          </p:cNvSpPr>
          <p:nvPr/>
        </p:nvSpPr>
        <p:spPr bwMode="auto">
          <a:xfrm>
            <a:off x="4144964" y="9121776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40" tIns="48320" rIns="96640" bIns="48320" anchor="b"/>
          <a:lstStyle/>
          <a:p>
            <a:pPr algn="r" defTabSz="966696"/>
            <a:fld id="{F22B21C1-0A9A-4EB8-A9B6-F2EF798384FA}" type="slidenum">
              <a:rPr lang="en-US" sz="1300">
                <a:latin typeface="Times New Roman" pitchFamily="18" charset="0"/>
              </a:rPr>
              <a:pPr algn="r" defTabSz="966696"/>
              <a:t>14</a:t>
            </a:fld>
            <a:endParaRPr lang="en-US" sz="1300" dirty="0">
              <a:latin typeface="Times New Roman" pitchFamily="18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73F3DDD-F4D4-4BA3-8E9C-7E6DDD96D69E}" type="slidenum">
              <a:rPr lang="en-US"/>
              <a:pPr/>
              <a:t>15</a:t>
            </a:fld>
            <a:endParaRPr lang="en-US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3DC8958-DCD9-424A-B6C4-03F69205C58B}" type="slidenum">
              <a:rPr lang="en-US"/>
              <a:pPr/>
              <a:t>16</a:t>
            </a:fld>
            <a:endParaRPr lang="en-US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0C4D74F-8E32-490E-BFBD-7F170642DFBF}" type="slidenum">
              <a:rPr lang="en-US"/>
              <a:pPr/>
              <a:t>19</a:t>
            </a:fld>
            <a:endParaRPr lang="en-US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Two simple multiple access control techniques.</a:t>
            </a:r>
          </a:p>
          <a:p>
            <a:endParaRPr lang="en-US" smtClean="0">
              <a:ea typeface="ＭＳ Ｐゴシック" pitchFamily="34" charset="-128"/>
            </a:endParaRPr>
          </a:p>
          <a:p>
            <a:r>
              <a:rPr lang="en-US" smtClean="0">
                <a:ea typeface="ＭＳ Ｐゴシック" pitchFamily="34" charset="-128"/>
              </a:rPr>
              <a:t>Each mobile</a:t>
            </a:r>
            <a:r>
              <a:rPr lang="ja-JP" altLang="en-US" smtClean="0">
                <a:ea typeface="ＭＳ Ｐゴシック" pitchFamily="34" charset="-128"/>
              </a:rPr>
              <a:t>’</a:t>
            </a:r>
            <a:r>
              <a:rPr lang="en-US" altLang="ja-JP" smtClean="0">
                <a:ea typeface="ＭＳ Ｐゴシック" pitchFamily="34" charset="-128"/>
              </a:rPr>
              <a:t>s share of the bandwidth is divided into portions for the uplink and the downlink. Also, possibly, out of band signaling.</a:t>
            </a:r>
          </a:p>
          <a:p>
            <a:endParaRPr lang="en-US" smtClean="0">
              <a:ea typeface="ＭＳ Ｐゴシック" pitchFamily="34" charset="-128"/>
            </a:endParaRPr>
          </a:p>
          <a:p>
            <a:r>
              <a:rPr lang="en-US" smtClean="0">
                <a:ea typeface="ＭＳ Ｐゴシック" pitchFamily="34" charset="-128"/>
              </a:rPr>
              <a:t>As we will see, used in AMPS, GSM, IS-54/136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020DB81-35A2-492E-B1CB-53C2AE338725}" type="slidenum">
              <a:rPr lang="en-US"/>
              <a:pPr/>
              <a:t>20</a:t>
            </a:fld>
            <a:endParaRPr 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6D26CEE-A1AE-42F1-B5F5-5E48A0761605}" type="slidenum">
              <a:rPr lang="en-US"/>
              <a:pPr/>
              <a:t>23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7904D2A-0A8B-42EF-A642-22C95BE9E56F}" type="slidenum">
              <a:rPr lang="en-US"/>
              <a:pPr/>
              <a:t>25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E6AAE9D-619C-46EF-A073-484628EB787C}" type="slidenum">
              <a:rPr lang="en-US"/>
              <a:pPr/>
              <a:t>26</a:t>
            </a:fld>
            <a:endParaRPr lang="en-US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42723C7-5AB7-4914-A624-D85D822C8FC0}" type="slidenum">
              <a:rPr lang="en-US"/>
              <a:pPr/>
              <a:t>27</a:t>
            </a:fld>
            <a:endParaRPr lang="en-US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ECED280-CF12-4CB8-AE68-111783197382}" type="slidenum">
              <a:rPr lang="en-US"/>
              <a:pPr/>
              <a:t>5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 txBox="1">
            <a:spLocks noGrp="1" noChangeArrowheads="1"/>
          </p:cNvSpPr>
          <p:nvPr/>
        </p:nvSpPr>
        <p:spPr bwMode="auto">
          <a:xfrm>
            <a:off x="4144964" y="9121776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40" tIns="48320" rIns="96640" bIns="48320" anchor="b"/>
          <a:lstStyle/>
          <a:p>
            <a:pPr algn="r" defTabSz="966696"/>
            <a:fld id="{BA3C7F01-40AC-4073-BFFA-6BE872EA7590}" type="slidenum">
              <a:rPr lang="en-US" sz="1300">
                <a:latin typeface="Times New Roman" pitchFamily="18" charset="0"/>
              </a:rPr>
              <a:pPr algn="r" defTabSz="966696"/>
              <a:t>28</a:t>
            </a:fld>
            <a:endParaRPr lang="en-US" sz="1300" dirty="0">
              <a:latin typeface="Times New Roman" pitchFamily="18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C836F16-204A-47C4-A838-65055F162942}" type="slidenum">
              <a:rPr lang="en-US"/>
              <a:pPr/>
              <a:t>29</a:t>
            </a:fld>
            <a:endParaRPr 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AAD397F-33CC-445B-A6CE-E623C51696EA}" type="slidenum">
              <a:rPr lang="en-US"/>
              <a:pPr/>
              <a:t>30</a:t>
            </a:fld>
            <a:endParaRPr 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6CD1C29-67BA-4319-B6A8-A96F03C8EEAD}" type="slidenum">
              <a:rPr lang="en-US"/>
              <a:pPr/>
              <a:t>32</a:t>
            </a:fld>
            <a:endParaRPr lang="en-US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5F3D671-F54B-4A43-BFC2-8883F31F4083}" type="slidenum">
              <a:rPr lang="en-US"/>
              <a:pPr/>
              <a:t>33</a:t>
            </a:fld>
            <a:endParaRPr 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FE9E54D-3376-4024-A635-CC5F6A5DBAFC}" type="slidenum">
              <a:rPr lang="en-US"/>
              <a:pPr/>
              <a:t>34</a:t>
            </a:fld>
            <a:endParaRPr 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FC8D027-2244-4379-B842-AACC15D34283}" type="slidenum">
              <a:rPr lang="en-US"/>
              <a:pPr/>
              <a:t>35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5496B93-98E9-433F-95BF-E27F0CB478CB}" type="slidenum">
              <a:rPr lang="en-US"/>
              <a:pPr/>
              <a:t>36</a:t>
            </a:fld>
            <a:endParaRPr lang="en-US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5224397-1053-42A8-B079-17932A7117E1}" type="slidenum">
              <a:rPr lang="en-US"/>
              <a:pPr/>
              <a:t>37</a:t>
            </a:fld>
            <a:endParaRPr 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88AC8E7-F367-40E4-A4A0-A35C9B05C1E2}" type="slidenum">
              <a:rPr lang="en-US"/>
              <a:pPr/>
              <a:t>38</a:t>
            </a:fld>
            <a:endParaRPr lang="en-US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ECED280-CF12-4CB8-AE68-111783197382}" type="slidenum">
              <a:rPr lang="en-US"/>
              <a:pPr/>
              <a:t>6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DF428F6-B2CC-4181-B84E-250D4D1BB85B}" type="slidenum">
              <a:rPr lang="en-US"/>
              <a:pPr/>
              <a:t>39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B72EF16-21F3-4C32-8FD1-BD0D3F8EAD29}" type="slidenum">
              <a:rPr lang="en-US"/>
              <a:pPr/>
              <a:t>40</a:t>
            </a:fld>
            <a:endParaRPr lang="en-US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D7510F6-A0F8-4C94-9FCB-C5AD23C4C2C0}" type="slidenum">
              <a:rPr lang="en-US"/>
              <a:pPr/>
              <a:t>41</a:t>
            </a:fld>
            <a:endParaRPr lang="en-US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340AB5B-B82F-4F69-A6BB-BA158288AB90}" type="slidenum">
              <a:rPr lang="en-US"/>
              <a:pPr/>
              <a:t>42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7"/>
          <p:cNvSpPr txBox="1">
            <a:spLocks noGrp="1" noChangeArrowheads="1"/>
          </p:cNvSpPr>
          <p:nvPr/>
        </p:nvSpPr>
        <p:spPr bwMode="auto">
          <a:xfrm>
            <a:off x="4144964" y="9121776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40" tIns="48320" rIns="96640" bIns="48320" anchor="b"/>
          <a:lstStyle/>
          <a:p>
            <a:pPr algn="r" defTabSz="966696"/>
            <a:fld id="{5975639F-E78D-49C0-9321-92A9AD2F80CC}" type="slidenum">
              <a:rPr lang="en-US" sz="1300">
                <a:latin typeface="Times New Roman" pitchFamily="18" charset="0"/>
              </a:rPr>
              <a:pPr algn="r" defTabSz="966696"/>
              <a:t>43</a:t>
            </a:fld>
            <a:endParaRPr lang="en-US" sz="1300" dirty="0">
              <a:latin typeface="Times New Roman" pitchFamily="18" charset="0"/>
            </a:endParaRPr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F3B2913-D699-43F3-BF38-12B6587E3CEE}" type="slidenum">
              <a:rPr lang="en-US"/>
              <a:pPr/>
              <a:t>44</a:t>
            </a:fld>
            <a:endParaRPr lang="en-US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81E0CF8-3184-465D-AC89-0DDF5B3F6177}" type="slidenum">
              <a:rPr lang="en-US"/>
              <a:pPr/>
              <a:t>45</a:t>
            </a:fld>
            <a:endParaRPr lang="en-US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217F9D2-ADCA-4ADF-A26A-E5391DF8DFA8}" type="slidenum">
              <a:rPr lang="en-US"/>
              <a:pPr/>
              <a:t>46</a:t>
            </a:fld>
            <a:endParaRPr lang="en-US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7"/>
          <p:cNvSpPr txBox="1">
            <a:spLocks noGrp="1" noChangeArrowheads="1"/>
          </p:cNvSpPr>
          <p:nvPr/>
        </p:nvSpPr>
        <p:spPr bwMode="auto">
          <a:xfrm>
            <a:off x="4144964" y="9121776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40" tIns="48320" rIns="96640" bIns="48320" anchor="b"/>
          <a:lstStyle/>
          <a:p>
            <a:pPr algn="r" defTabSz="966696"/>
            <a:fld id="{79C96EBE-409B-441A-9325-D60D68E0D006}" type="slidenum">
              <a:rPr lang="en-US" sz="1300">
                <a:latin typeface="Times New Roman" pitchFamily="18" charset="0"/>
              </a:rPr>
              <a:pPr algn="r" defTabSz="966696"/>
              <a:t>48</a:t>
            </a:fld>
            <a:endParaRPr lang="en-US" sz="1300" dirty="0">
              <a:latin typeface="Times New Roman" pitchFamily="18" charset="0"/>
            </a:endParaRPr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9300C99-4A19-47AB-B264-CDA673F85184}" type="slidenum">
              <a:rPr lang="en-US"/>
              <a:pPr/>
              <a:t>49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ECED280-CF12-4CB8-AE68-111783197382}" type="slidenum">
              <a:rPr lang="en-US"/>
              <a:pPr/>
              <a:t>7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3FA8A7E-537E-49D3-B080-E55B4D96F813}" type="slidenum">
              <a:rPr lang="en-US"/>
              <a:pPr/>
              <a:t>50</a:t>
            </a:fld>
            <a:endParaRPr lang="en-US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F04EDBB-3439-4241-94EF-1546E6BD3BC7}" type="slidenum">
              <a:rPr lang="en-US"/>
              <a:pPr/>
              <a:t>51</a:t>
            </a:fld>
            <a:endParaRPr lang="en-US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983B1BD-8055-4654-AF41-F8DE8EAD5D87}" type="slidenum">
              <a:rPr lang="en-US"/>
              <a:pPr/>
              <a:t>52</a:t>
            </a:fld>
            <a:endParaRPr lang="en-US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1137039-8727-4FBA-BBB9-F0C4753B614F}" type="slidenum">
              <a:rPr lang="en-US"/>
              <a:pPr/>
              <a:t>54</a:t>
            </a:fld>
            <a:endParaRPr lang="en-US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A0FCC90-3237-43C0-AC97-FFFD0CDB16FD}" type="slidenum">
              <a:rPr lang="en-US"/>
              <a:pPr/>
              <a:t>55</a:t>
            </a:fld>
            <a:endParaRPr lang="en-US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Rectangle 7"/>
          <p:cNvSpPr txBox="1">
            <a:spLocks noGrp="1" noChangeArrowheads="1"/>
          </p:cNvSpPr>
          <p:nvPr/>
        </p:nvSpPr>
        <p:spPr bwMode="auto">
          <a:xfrm>
            <a:off x="4144964" y="9121776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40" tIns="48320" rIns="96640" bIns="48320" anchor="b"/>
          <a:lstStyle/>
          <a:p>
            <a:pPr algn="r" defTabSz="966696"/>
            <a:fld id="{CBFB3C81-FEDC-412B-80DA-45985B047F05}" type="slidenum">
              <a:rPr lang="en-US" sz="1300">
                <a:latin typeface="Times New Roman" pitchFamily="18" charset="0"/>
              </a:rPr>
              <a:pPr algn="r" defTabSz="966696"/>
              <a:t>56</a:t>
            </a:fld>
            <a:endParaRPr lang="en-US" sz="1300" dirty="0">
              <a:latin typeface="Times New Roman" pitchFamily="18" charset="0"/>
            </a:endParaRPr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Rectangle 7"/>
          <p:cNvSpPr txBox="1">
            <a:spLocks noGrp="1" noChangeArrowheads="1"/>
          </p:cNvSpPr>
          <p:nvPr/>
        </p:nvSpPr>
        <p:spPr bwMode="auto">
          <a:xfrm>
            <a:off x="4144964" y="9121776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40" tIns="48320" rIns="96640" bIns="48320" anchor="b"/>
          <a:lstStyle/>
          <a:p>
            <a:pPr algn="r" defTabSz="966696"/>
            <a:fld id="{13A9076C-E829-420D-AA01-119CDE7DF496}" type="slidenum">
              <a:rPr lang="en-US" sz="1300">
                <a:latin typeface="Times New Roman" pitchFamily="18" charset="0"/>
              </a:rPr>
              <a:pPr algn="r" defTabSz="966696"/>
              <a:t>63</a:t>
            </a:fld>
            <a:endParaRPr lang="en-US" sz="1300" dirty="0">
              <a:latin typeface="Times New Roman" pitchFamily="18" charset="0"/>
            </a:endParaRPr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17AA7A0-08DC-490A-902E-754A8E98CFDE}" type="slidenum">
              <a:rPr lang="en-US"/>
              <a:pPr/>
              <a:t>64</a:t>
            </a:fld>
            <a:endParaRPr lang="en-US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C2F6D20-B585-40F2-AFE0-BCF901DD03BD}" type="slidenum">
              <a:rPr lang="en-US"/>
              <a:pPr/>
              <a:t>65</a:t>
            </a:fld>
            <a:endParaRPr lang="en-US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0150F7F-2A0A-45CC-B05F-F3A6861E6E46}" type="slidenum">
              <a:rPr lang="en-US"/>
              <a:pPr/>
              <a:t>66</a:t>
            </a:fld>
            <a:endParaRPr lang="en-US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 txBox="1">
            <a:spLocks noGrp="1" noChangeArrowheads="1"/>
          </p:cNvSpPr>
          <p:nvPr/>
        </p:nvSpPr>
        <p:spPr bwMode="auto">
          <a:xfrm>
            <a:off x="4144964" y="9121776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40" tIns="48320" rIns="96640" bIns="48320" anchor="b"/>
          <a:lstStyle/>
          <a:p>
            <a:pPr algn="r" defTabSz="966696"/>
            <a:fld id="{29289B2E-9761-4D3B-95B5-39B08699D899}" type="slidenum">
              <a:rPr lang="en-US" sz="1300">
                <a:latin typeface="Times New Roman" pitchFamily="18" charset="0"/>
              </a:rPr>
              <a:pPr algn="r" defTabSz="966696"/>
              <a:t>8</a:t>
            </a:fld>
            <a:endParaRPr lang="en-US" sz="1300" dirty="0">
              <a:latin typeface="Times New Roman" pitchFamily="18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DA86DF0-8509-47C6-9EF0-B393C8DA12D6}" type="slidenum">
              <a:rPr lang="en-US"/>
              <a:pPr/>
              <a:t>67</a:t>
            </a:fld>
            <a:endParaRPr lang="en-US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4634EAD-7E17-46D0-872D-74F221B55BCE}" type="slidenum">
              <a:rPr lang="en-US"/>
              <a:pPr/>
              <a:t>68</a:t>
            </a:fld>
            <a:endParaRPr lang="en-US"/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DC7B385-E1C6-4EE8-AD2B-C6F60384BFD0}" type="slidenum">
              <a:rPr lang="en-US"/>
              <a:pPr/>
              <a:t>69</a:t>
            </a:fld>
            <a:endParaRPr lang="en-US"/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01396E3-3531-4A91-B834-2574E64469E6}" type="slidenum">
              <a:rPr lang="en-US"/>
              <a:pPr/>
              <a:t>9</a:t>
            </a:fld>
            <a:endParaRPr lang="en-US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ED57F2A-7F9A-4682-ABD2-13CEBF85A74F}" type="slidenum">
              <a:rPr lang="en-US"/>
              <a:pPr/>
              <a:t>10</a:t>
            </a:fld>
            <a:endParaRPr lang="en-U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6DE1668-18F7-4CFC-981C-912C40E923D1}" type="slidenum">
              <a:rPr lang="en-US"/>
              <a:pPr/>
              <a:t>11</a:t>
            </a:fld>
            <a:endParaRPr lang="en-US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C74FCFD-446A-46BC-8B94-C3CE0A6312CA}" type="slidenum">
              <a:rPr lang="en-US"/>
              <a:pPr/>
              <a:t>12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07350B-580A-4C53-AC1F-2897B6D7EA90}" type="datetime1">
              <a:rPr lang="en-US"/>
              <a:pPr/>
              <a:t>9/11/2020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2-</a:t>
            </a:r>
            <a:fld id="{CE82673F-31C3-47C1-ADAA-AE88061DE9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7A8FA4-E635-442F-80D0-0BD02D1726E6}" type="datetime1">
              <a:rPr lang="en-US"/>
              <a:pPr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1-</a:t>
            </a:r>
            <a:fld id="{655DD0FF-E120-4394-882D-781EAF321F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30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30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EBBEDB-713B-4045-9CF3-33F9E23E7DCB}" type="datetime1">
              <a:rPr lang="en-US"/>
              <a:pPr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1-</a:t>
            </a:r>
            <a:fld id="{D6F59805-E872-43F0-8748-803C279C18C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11313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495800" y="1611313"/>
            <a:ext cx="38100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495800" y="4011613"/>
            <a:ext cx="38100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35F45C-3CA1-4D53-A3BA-64ED2FE95E70}" type="datetime1">
              <a:rPr lang="en-US"/>
              <a:pPr/>
              <a:t>9/11/2020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</a:t>
            </a:r>
            <a:fld id="{B8D707A1-E623-4C22-856E-10B23037F15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4-</a:t>
            </a:r>
            <a:fld id="{395D399D-A1A3-4E54-931D-464EEAFDE3E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4-</a:t>
            </a:r>
            <a:fld id="{4D668D80-117F-452C-A927-1B321B6B666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4-</a:t>
            </a:r>
            <a:fld id="{1EC90C1E-5E0E-4BE0-BDD9-D757C517F9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4-</a:t>
            </a:r>
            <a:fld id="{6671DD7C-E116-411C-A55E-6CAB7A29FEA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4-</a:t>
            </a:r>
            <a:fld id="{80A8DE67-48B7-4F3B-8772-09D7CED8238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4-</a:t>
            </a:r>
            <a:fld id="{1AC2EB07-846F-4417-82E6-568D8A45A6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4-</a:t>
            </a:r>
            <a:fld id="{5C6DF3E5-FA94-41B3-92E0-850B501222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083126-B602-4B7C-A99B-AA67580F6D47}" type="datetime1">
              <a:rPr lang="en-US"/>
              <a:pPr/>
              <a:t>9/11/2020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2-</a:t>
            </a:r>
            <a:fld id="{C90FA738-D4AE-4BE4-96B1-B6C2FDBC4F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4-</a:t>
            </a:r>
            <a:fld id="{289E310B-A7FF-4AA7-8D71-5ADF77987E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4-</a:t>
            </a:r>
            <a:fld id="{0598D22B-E59D-46C2-895C-4FB22A57BE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4-</a:t>
            </a:r>
            <a:fld id="{3831CD25-E03C-43DF-A59E-C4B0E8D2912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4-</a:t>
            </a:r>
            <a:fld id="{3D5E0D1D-5229-4421-B2FF-F495A4EA7D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4-</a:t>
            </a:r>
            <a:fld id="{0BC1E9D9-3566-4801-9057-8F5E057BFA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FE1EFB-3877-45F4-AA0C-AFF78BDB4CB8}" type="datetime1">
              <a:rPr lang="en-US"/>
              <a:pPr/>
              <a:t>9/11/2020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2-</a:t>
            </a:r>
            <a:fld id="{BEC31B79-90B1-47C6-828A-97FDF69852F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11313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11313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1E3976-7667-4554-A21C-A667E4E5801E}" type="datetime1">
              <a:rPr lang="en-US"/>
              <a:pPr/>
              <a:t>9/11/2020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2-</a:t>
            </a:r>
            <a:fld id="{AB3D7BA5-453F-4BD4-8813-B33ACC4628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D52761-B428-48D7-B5C1-D03DE4061FD7}" type="datetime1">
              <a:rPr lang="en-US"/>
              <a:pPr/>
              <a:t>9/11/2020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2-</a:t>
            </a:r>
            <a:fld id="{95828E4B-A5AD-4150-BD34-48BC836465E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32A86C-88E5-46DA-B8A2-9DB1F1885FD3}" type="datetime1">
              <a:rPr lang="en-US"/>
              <a:pPr/>
              <a:t>9/11/2020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2-</a:t>
            </a:r>
            <a:fld id="{682AF38C-3068-4AA4-A3E8-47C96209AD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81F6E6-5411-408F-BA05-B419CDBCCF0A}" type="datetime1">
              <a:rPr lang="en-US"/>
              <a:pPr/>
              <a:t>9/11/2020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1-</a:t>
            </a:r>
            <a:fld id="{FDD59650-754C-46A1-89A5-F3132734EF1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4C9928-D08B-457F-932A-0BD3CB33C01D}" type="datetime1">
              <a:rPr lang="en-US"/>
              <a:pPr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1-</a:t>
            </a:r>
            <a:fld id="{3193AFA3-4111-4DB8-911B-7E48687BFC6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5502DF-6FF2-4862-9ACD-B336ECB539A1}" type="datetime1">
              <a:rPr lang="en-US"/>
              <a:pPr/>
              <a:t>9/11/2020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2-</a:t>
            </a:r>
            <a:fld id="{01A69727-8021-4D66-8723-12D39835E7C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11313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</a:defRPr>
            </a:lvl1pPr>
          </a:lstStyle>
          <a:p>
            <a:fld id="{4AC0ED0B-4434-4B84-B458-A9278033E2C6}" type="datetime1">
              <a:rPr lang="en-US"/>
              <a:pPr/>
              <a:t>9/11/2020</a:t>
            </a:fld>
            <a:endParaRPr lang="en-US"/>
          </a:p>
        </p:txBody>
      </p:sp>
      <p:sp>
        <p:nvSpPr>
          <p:cNvPr id="1955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76888" y="6467475"/>
            <a:ext cx="28956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1955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24850" y="6462713"/>
            <a:ext cx="6762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r>
              <a:rPr lang="en-US"/>
              <a:t>2-</a:t>
            </a:r>
            <a:fld id="{24C8754D-ADF7-4D25-9B79-9368BA7CB51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4004" r:id="rId7"/>
    <p:sldLayoutId id="2147484005" r:id="rId8"/>
    <p:sldLayoutId id="2147483991" r:id="rId9"/>
    <p:sldLayoutId id="2147484006" r:id="rId10"/>
    <p:sldLayoutId id="2147484007" r:id="rId11"/>
    <p:sldLayoutId id="2147484008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omic Sans MS" pitchFamily="66" charset="0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32438" y="6467475"/>
            <a:ext cx="28956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0000"/>
                </a:solidFill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24850" y="6462713"/>
            <a:ext cx="6762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Tahoma" pitchFamily="34" charset="0"/>
              </a:defRPr>
            </a:lvl1pPr>
          </a:lstStyle>
          <a:p>
            <a:r>
              <a:rPr lang="en-US"/>
              <a:t>4-</a:t>
            </a:r>
            <a:fld id="{377335C3-67FF-4279-8FE7-76A95C522A8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2" r:id="rId1"/>
    <p:sldLayoutId id="2147483993" r:id="rId2"/>
    <p:sldLayoutId id="2147483994" r:id="rId3"/>
    <p:sldLayoutId id="2147483995" r:id="rId4"/>
    <p:sldLayoutId id="2147483996" r:id="rId5"/>
    <p:sldLayoutId id="2147483997" r:id="rId6"/>
    <p:sldLayoutId id="2147483998" r:id="rId7"/>
    <p:sldLayoutId id="2147483999" r:id="rId8"/>
    <p:sldLayoutId id="2147484000" r:id="rId9"/>
    <p:sldLayoutId id="2147484001" r:id="rId10"/>
    <p:sldLayoutId id="2147484002" r:id="rId11"/>
    <p:sldLayoutId id="2147484003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omic Sans MS" pitchFamily="66" charset="0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.png"/><Relationship Id="rId18" Type="http://schemas.openxmlformats.org/officeDocument/2006/relationships/image" Target="../media/image18.png"/><Relationship Id="rId3" Type="http://schemas.openxmlformats.org/officeDocument/2006/relationships/image" Target="../media/image2.png"/><Relationship Id="rId21" Type="http://schemas.openxmlformats.org/officeDocument/2006/relationships/image" Target="../media/image21.png"/><Relationship Id="rId7" Type="http://schemas.openxmlformats.org/officeDocument/2006/relationships/image" Target="../media/image10.png"/><Relationship Id="rId12" Type="http://schemas.openxmlformats.org/officeDocument/2006/relationships/image" Target="../media/image6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5" Type="http://schemas.openxmlformats.org/officeDocument/2006/relationships/image" Target="../media/image15.png"/><Relationship Id="rId10" Type="http://schemas.openxmlformats.org/officeDocument/2006/relationships/image" Target="../media/image5.png"/><Relationship Id="rId19" Type="http://schemas.openxmlformats.org/officeDocument/2006/relationships/image" Target="../media/image19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.png"/><Relationship Id="rId18" Type="http://schemas.openxmlformats.org/officeDocument/2006/relationships/image" Target="../media/image18.png"/><Relationship Id="rId3" Type="http://schemas.openxmlformats.org/officeDocument/2006/relationships/image" Target="../media/image2.png"/><Relationship Id="rId21" Type="http://schemas.openxmlformats.org/officeDocument/2006/relationships/image" Target="../media/image21.png"/><Relationship Id="rId7" Type="http://schemas.openxmlformats.org/officeDocument/2006/relationships/image" Target="../media/image10.png"/><Relationship Id="rId12" Type="http://schemas.openxmlformats.org/officeDocument/2006/relationships/image" Target="../media/image6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5" Type="http://schemas.openxmlformats.org/officeDocument/2006/relationships/image" Target="../media/image15.png"/><Relationship Id="rId10" Type="http://schemas.openxmlformats.org/officeDocument/2006/relationships/image" Target="../media/image5.png"/><Relationship Id="rId19" Type="http://schemas.openxmlformats.org/officeDocument/2006/relationships/image" Target="../media/image19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2.pn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.png"/><Relationship Id="rId18" Type="http://schemas.openxmlformats.org/officeDocument/2006/relationships/image" Target="../media/image18.png"/><Relationship Id="rId3" Type="http://schemas.openxmlformats.org/officeDocument/2006/relationships/image" Target="../media/image2.png"/><Relationship Id="rId21" Type="http://schemas.openxmlformats.org/officeDocument/2006/relationships/image" Target="../media/image21.png"/><Relationship Id="rId7" Type="http://schemas.openxmlformats.org/officeDocument/2006/relationships/image" Target="../media/image10.png"/><Relationship Id="rId12" Type="http://schemas.openxmlformats.org/officeDocument/2006/relationships/image" Target="../media/image6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5" Type="http://schemas.openxmlformats.org/officeDocument/2006/relationships/image" Target="../media/image15.png"/><Relationship Id="rId10" Type="http://schemas.openxmlformats.org/officeDocument/2006/relationships/image" Target="../media/image5.png"/><Relationship Id="rId19" Type="http://schemas.openxmlformats.org/officeDocument/2006/relationships/image" Target="../media/image19.png"/><Relationship Id="rId4" Type="http://schemas.openxmlformats.org/officeDocument/2006/relationships/image" Target="../media/image38.png"/><Relationship Id="rId9" Type="http://schemas.openxmlformats.org/officeDocument/2006/relationships/image" Target="../media/image12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5.pn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4.png"/><Relationship Id="rId5" Type="http://schemas.openxmlformats.org/officeDocument/2006/relationships/image" Target="../media/image38.png"/><Relationship Id="rId15" Type="http://schemas.openxmlformats.org/officeDocument/2006/relationships/image" Target="../media/image19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39.png"/><Relationship Id="rId1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7.png"/><Relationship Id="rId4" Type="http://schemas.openxmlformats.org/officeDocument/2006/relationships/oleObject" Target="../embeddings/oleObject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2.png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2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37.png"/><Relationship Id="rId4" Type="http://schemas.openxmlformats.org/officeDocument/2006/relationships/image" Target="../media/image5.png"/><Relationship Id="rId9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2.png"/><Relationship Id="rId3" Type="http://schemas.openxmlformats.org/officeDocument/2006/relationships/image" Target="../media/image45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1.jpe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8.png"/><Relationship Id="rId3" Type="http://schemas.openxmlformats.org/officeDocument/2006/relationships/image" Target="../media/image2.png"/><Relationship Id="rId7" Type="http://schemas.openxmlformats.org/officeDocument/2006/relationships/image" Target="../media/image63.png"/><Relationship Id="rId12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45.png"/><Relationship Id="rId15" Type="http://schemas.openxmlformats.org/officeDocument/2006/relationships/image" Target="../media/image70.png"/><Relationship Id="rId10" Type="http://schemas.openxmlformats.org/officeDocument/2006/relationships/image" Target="../media/image66.png"/><Relationship Id="rId4" Type="http://schemas.openxmlformats.org/officeDocument/2006/relationships/image" Target="../media/image5.png"/><Relationship Id="rId9" Type="http://schemas.openxmlformats.org/officeDocument/2006/relationships/image" Target="../media/image65.png"/><Relationship Id="rId14" Type="http://schemas.openxmlformats.org/officeDocument/2006/relationships/image" Target="../media/image6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2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5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84.png"/><Relationship Id="rId3" Type="http://schemas.openxmlformats.org/officeDocument/2006/relationships/image" Target="../media/image5.png"/><Relationship Id="rId7" Type="http://schemas.openxmlformats.org/officeDocument/2006/relationships/image" Target="../media/image78.png"/><Relationship Id="rId12" Type="http://schemas.openxmlformats.org/officeDocument/2006/relationships/image" Target="../media/image8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7.png"/><Relationship Id="rId11" Type="http://schemas.openxmlformats.org/officeDocument/2006/relationships/image" Target="../media/image82.png"/><Relationship Id="rId5" Type="http://schemas.openxmlformats.org/officeDocument/2006/relationships/image" Target="../media/image76.png"/><Relationship Id="rId10" Type="http://schemas.openxmlformats.org/officeDocument/2006/relationships/image" Target="../media/image81.png"/><Relationship Id="rId4" Type="http://schemas.openxmlformats.org/officeDocument/2006/relationships/image" Target="../media/image13.png"/><Relationship Id="rId9" Type="http://schemas.openxmlformats.org/officeDocument/2006/relationships/image" Target="../media/image80.png"/><Relationship Id="rId1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5.jpeg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6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7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g.bucknell.edu/~cs363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://www.eg.bucknell.edu/~cs363/2016-spring/schedule.html" TargetMode="External"/><Relationship Id="rId4" Type="http://schemas.openxmlformats.org/officeDocument/2006/relationships/hyperlink" Target="http://www.eg.bucknell.edu/~cs363/2016-spring/syllabus.html" TargetMode="Externa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0.w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0.w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4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6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31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0.jpeg"/><Relationship Id="rId11" Type="http://schemas.openxmlformats.org/officeDocument/2006/relationships/image" Target="../media/image34.jpeg"/><Relationship Id="rId5" Type="http://schemas.openxmlformats.org/officeDocument/2006/relationships/image" Target="../media/image29.png"/><Relationship Id="rId10" Type="http://schemas.openxmlformats.org/officeDocument/2006/relationships/image" Target="../media/image33.emf"/><Relationship Id="rId4" Type="http://schemas.openxmlformats.org/officeDocument/2006/relationships/image" Target="../media/image2.png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2450" y="149225"/>
            <a:ext cx="7772400" cy="1470025"/>
          </a:xfrm>
        </p:spPr>
        <p:txBody>
          <a:bodyPr/>
          <a:lstStyle/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Computer Networks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 Series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2-</a:t>
            </a:r>
            <a:fld id="{CE82673F-31C3-47C1-ADAA-AE88061DE915}" type="slidenum">
              <a:rPr lang="en-US" smtClean="0"/>
              <a:pPr/>
              <a:t>1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33426" y="1724026"/>
          <a:ext cx="7724774" cy="2744488"/>
        </p:xfrm>
        <a:graphic>
          <a:graphicData uri="http://schemas.openxmlformats.org/drawingml/2006/table">
            <a:tbl>
              <a:tblPr/>
              <a:tblGrid>
                <a:gridCol w="2023056"/>
                <a:gridCol w="1720629"/>
                <a:gridCol w="1260069"/>
                <a:gridCol w="2721020"/>
              </a:tblGrid>
              <a:tr h="229244">
                <a:tc gridSpan="4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Course Details</a:t>
                      </a:r>
                      <a:endParaRPr lang="en-US" sz="20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24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Course Code</a:t>
                      </a:r>
                      <a:endParaRPr lang="en-US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18CS51</a:t>
                      </a:r>
                      <a:endParaRPr lang="en-US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Credits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98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Course type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PC</a:t>
                      </a:r>
                      <a:endParaRPr lang="en-US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CIE Marks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50 marks 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48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Hours/week: L-T-P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 – 2 – 0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SEE Marks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50 marks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773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Total Hours: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Lecture = 40 Hrs; </a:t>
                      </a:r>
                      <a:endParaRPr lang="en-IN" sz="1600" dirty="0" smtClean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Tutorial </a:t>
                      </a:r>
                      <a:r>
                        <a:rPr lang="en-IN" sz="16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= 10Hrs</a:t>
                      </a:r>
                      <a:endParaRPr lang="en-US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Total = 50 Hrs</a:t>
                      </a:r>
                      <a:endParaRPr lang="en-US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SEE Duration</a:t>
                      </a:r>
                      <a:endParaRPr lang="en-US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 Hours for 100 marks</a:t>
                      </a:r>
                      <a:endParaRPr lang="en-US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33424" y="4575603"/>
            <a:ext cx="825817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 Topic:</a:t>
            </a:r>
          </a:p>
          <a:p>
            <a:r>
              <a:rPr lang="en-I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UNIT-1: Introduction to Computer Networks and the Internet</a:t>
            </a:r>
          </a:p>
          <a:p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 Delivery By:</a:t>
            </a:r>
          </a:p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Dr.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Umesh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M.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Kulkarni</a:t>
            </a: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Prof. P. M.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Pujar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Prof.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Amruta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Deshpande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 of CSE, KLS GIT, Belagavi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373938" y="6467475"/>
            <a:ext cx="1098550" cy="288925"/>
          </a:xfrm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46088" y="1516063"/>
            <a:ext cx="4768850" cy="4457700"/>
          </a:xfrm>
        </p:spPr>
        <p:txBody>
          <a:bodyPr/>
          <a:lstStyle/>
          <a:p>
            <a:pPr eaLnBrk="1" hangingPunct="1">
              <a:buSzPct val="75000"/>
            </a:pPr>
            <a:r>
              <a:rPr lang="en-US" i="1" dirty="0" smtClean="0">
                <a:solidFill>
                  <a:srgbClr val="CC0000"/>
                </a:solidFill>
                <a:ea typeface="ＭＳ Ｐゴシック" pitchFamily="34" charset="-128"/>
              </a:rPr>
              <a:t>Internet: </a:t>
            </a:r>
            <a:r>
              <a:rPr lang="ja-JP" altLang="en-US" smtClean="0">
                <a:solidFill>
                  <a:srgbClr val="CC0000"/>
                </a:solidFill>
                <a:ea typeface="ＭＳ Ｐゴシック" pitchFamily="34" charset="-128"/>
              </a:rPr>
              <a:t>“</a:t>
            </a:r>
            <a:r>
              <a:rPr lang="en-US" altLang="ja-JP" dirty="0" smtClean="0">
                <a:solidFill>
                  <a:srgbClr val="CC0000"/>
                </a:solidFill>
                <a:ea typeface="ＭＳ Ｐゴシック" pitchFamily="34" charset="-128"/>
              </a:rPr>
              <a:t>network of networks</a:t>
            </a:r>
            <a:r>
              <a:rPr lang="ja-JP" altLang="en-US" smtClean="0">
                <a:solidFill>
                  <a:srgbClr val="CC0000"/>
                </a:solidFill>
                <a:ea typeface="ＭＳ Ｐゴシック" pitchFamily="34" charset="-128"/>
              </a:rPr>
              <a:t>”</a:t>
            </a:r>
            <a:endParaRPr lang="en-US" altLang="ja-JP" dirty="0" smtClean="0">
              <a:solidFill>
                <a:srgbClr val="CC0000"/>
              </a:solidFill>
              <a:ea typeface="ＭＳ Ｐゴシック" pitchFamily="34" charset="-128"/>
            </a:endParaRPr>
          </a:p>
          <a:p>
            <a:pPr lvl="1" eaLnBrk="1" hangingPunct="1"/>
            <a:r>
              <a:rPr lang="en-US" dirty="0" smtClean="0"/>
              <a:t>Interconnected ISPs</a:t>
            </a:r>
          </a:p>
          <a:p>
            <a:pPr eaLnBrk="1" hangingPunct="1">
              <a:buSzPct val="75000"/>
            </a:pPr>
            <a:r>
              <a:rPr lang="en-US" i="1" dirty="0" smtClean="0">
                <a:solidFill>
                  <a:srgbClr val="CC0000"/>
                </a:solidFill>
                <a:ea typeface="ＭＳ Ｐゴシック" pitchFamily="34" charset="-128"/>
              </a:rPr>
              <a:t>Protocols:</a:t>
            </a:r>
            <a:r>
              <a:rPr lang="en-US" dirty="0" smtClean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en-US" dirty="0" smtClean="0">
                <a:ea typeface="ＭＳ Ｐゴシック" pitchFamily="34" charset="-128"/>
              </a:rPr>
              <a:t>control sending, receiving of information</a:t>
            </a:r>
          </a:p>
          <a:p>
            <a:pPr lvl="1" eaLnBrk="1" hangingPunct="1"/>
            <a:r>
              <a:rPr lang="en-US" dirty="0" smtClean="0"/>
              <a:t>e.g., TCP, IP, HTTP, Skype,  802.11</a:t>
            </a:r>
            <a:endParaRPr lang="en-US" sz="2800" dirty="0" smtClean="0"/>
          </a:p>
          <a:p>
            <a:pPr eaLnBrk="1" hangingPunct="1">
              <a:buSzPct val="75000"/>
            </a:pPr>
            <a:r>
              <a:rPr lang="en-US" i="1" dirty="0" smtClean="0">
                <a:solidFill>
                  <a:srgbClr val="C00000"/>
                </a:solidFill>
                <a:ea typeface="ＭＳ Ｐゴシック" pitchFamily="34" charset="-128"/>
              </a:rPr>
              <a:t>Internet  standards:</a:t>
            </a:r>
          </a:p>
          <a:p>
            <a:pPr lvl="1" eaLnBrk="1" hangingPunct="1"/>
            <a:r>
              <a:rPr lang="en-US" dirty="0" smtClean="0"/>
              <a:t>RFC: Request for comments</a:t>
            </a:r>
          </a:p>
          <a:p>
            <a:pPr lvl="1" eaLnBrk="1" hangingPunct="1"/>
            <a:r>
              <a:rPr lang="en-US" dirty="0" smtClean="0"/>
              <a:t>IETF: Internet Engineering Task Force</a:t>
            </a:r>
          </a:p>
        </p:txBody>
      </p:sp>
      <p:sp>
        <p:nvSpPr>
          <p:cNvPr id="38915" name="Rectangle 2"/>
          <p:cNvSpPr>
            <a:spLocks noChangeArrowheads="1"/>
          </p:cNvSpPr>
          <p:nvPr/>
        </p:nvSpPr>
        <p:spPr bwMode="auto">
          <a:xfrm>
            <a:off x="212725" y="190500"/>
            <a:ext cx="8382000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z="3600">
                <a:solidFill>
                  <a:srgbClr val="000099"/>
                </a:solidFill>
                <a:latin typeface="Gill Sans MT" pitchFamily="34" charset="0"/>
              </a:rPr>
              <a:t>What</a:t>
            </a:r>
            <a:r>
              <a:rPr lang="ja-JP" altLang="en-US" sz="3600">
                <a:solidFill>
                  <a:srgbClr val="000099"/>
                </a:solidFill>
                <a:latin typeface="Gill Sans MT" pitchFamily="34" charset="0"/>
              </a:rPr>
              <a:t>’</a:t>
            </a:r>
            <a:r>
              <a:rPr lang="en-US" altLang="ja-JP" sz="3600">
                <a:solidFill>
                  <a:srgbClr val="000099"/>
                </a:solidFill>
                <a:latin typeface="Gill Sans MT" pitchFamily="34" charset="0"/>
              </a:rPr>
              <a:t>s the Internet: </a:t>
            </a:r>
            <a:r>
              <a:rPr lang="ja-JP" altLang="en-US" sz="3600">
                <a:solidFill>
                  <a:srgbClr val="000099"/>
                </a:solidFill>
                <a:latin typeface="Gill Sans MT" pitchFamily="34" charset="0"/>
              </a:rPr>
              <a:t>“</a:t>
            </a:r>
            <a:r>
              <a:rPr lang="en-US" altLang="ja-JP" sz="3600">
                <a:solidFill>
                  <a:srgbClr val="000099"/>
                </a:solidFill>
                <a:latin typeface="Gill Sans MT" pitchFamily="34" charset="0"/>
              </a:rPr>
              <a:t>nuts and bolts</a:t>
            </a:r>
            <a:r>
              <a:rPr lang="ja-JP" altLang="en-US" sz="3600">
                <a:solidFill>
                  <a:srgbClr val="000099"/>
                </a:solidFill>
                <a:latin typeface="Gill Sans MT" pitchFamily="34" charset="0"/>
              </a:rPr>
              <a:t>”</a:t>
            </a:r>
            <a:r>
              <a:rPr lang="en-US" altLang="ja-JP" sz="3600">
                <a:solidFill>
                  <a:srgbClr val="000099"/>
                </a:solidFill>
                <a:latin typeface="Gill Sans MT" pitchFamily="34" charset="0"/>
              </a:rPr>
              <a:t> view</a:t>
            </a:r>
            <a:endParaRPr lang="en-US" sz="4400">
              <a:solidFill>
                <a:srgbClr val="000099"/>
              </a:solidFill>
              <a:latin typeface="Gill Sans MT" pitchFamily="34" charset="0"/>
            </a:endParaRPr>
          </a:p>
        </p:txBody>
      </p:sp>
      <p:pic>
        <p:nvPicPr>
          <p:cNvPr id="38916" name="Picture 330" descr="underline_bas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0200" y="846138"/>
            <a:ext cx="8228013" cy="141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8917" name="Group 366"/>
          <p:cNvGrpSpPr>
            <a:grpSpLocks/>
          </p:cNvGrpSpPr>
          <p:nvPr/>
        </p:nvGrpSpPr>
        <p:grpSpPr bwMode="auto">
          <a:xfrm>
            <a:off x="5202238" y="1384300"/>
            <a:ext cx="3551237" cy="4743450"/>
            <a:chOff x="5202238" y="1384300"/>
            <a:chExt cx="3551237" cy="4743450"/>
          </a:xfrm>
        </p:grpSpPr>
        <p:sp>
          <p:nvSpPr>
            <p:cNvPr id="38919" name="Freeform 415"/>
            <p:cNvSpPr>
              <a:spLocks/>
            </p:cNvSpPr>
            <p:nvPr/>
          </p:nvSpPr>
          <p:spPr bwMode="auto">
            <a:xfrm>
              <a:off x="7004050" y="3527425"/>
              <a:ext cx="1314450" cy="674688"/>
            </a:xfrm>
            <a:custGeom>
              <a:avLst/>
              <a:gdLst>
                <a:gd name="T0" fmla="*/ 2147483647 w 828"/>
                <a:gd name="T1" fmla="*/ 2147483647 h 425"/>
                <a:gd name="T2" fmla="*/ 2147483647 w 828"/>
                <a:gd name="T3" fmla="*/ 2147483647 h 425"/>
                <a:gd name="T4" fmla="*/ 2147483647 w 828"/>
                <a:gd name="T5" fmla="*/ 2147483647 h 425"/>
                <a:gd name="T6" fmla="*/ 2147483647 w 828"/>
                <a:gd name="T7" fmla="*/ 2147483647 h 425"/>
                <a:gd name="T8" fmla="*/ 2147483647 w 828"/>
                <a:gd name="T9" fmla="*/ 2147483647 h 425"/>
                <a:gd name="T10" fmla="*/ 2147483647 w 828"/>
                <a:gd name="T11" fmla="*/ 2147483647 h 425"/>
                <a:gd name="T12" fmla="*/ 2147483647 w 828"/>
                <a:gd name="T13" fmla="*/ 2147483647 h 425"/>
                <a:gd name="T14" fmla="*/ 2147483647 w 828"/>
                <a:gd name="T15" fmla="*/ 2147483647 h 425"/>
                <a:gd name="T16" fmla="*/ 2147483647 w 828"/>
                <a:gd name="T17" fmla="*/ 2147483647 h 425"/>
                <a:gd name="T18" fmla="*/ 2147483647 w 828"/>
                <a:gd name="T19" fmla="*/ 2147483647 h 425"/>
                <a:gd name="T20" fmla="*/ 2147483647 w 828"/>
                <a:gd name="T21" fmla="*/ 2147483647 h 425"/>
                <a:gd name="T22" fmla="*/ 2147483647 w 828"/>
                <a:gd name="T23" fmla="*/ 2147483647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28"/>
                <a:gd name="T37" fmla="*/ 0 h 425"/>
                <a:gd name="T38" fmla="*/ 828 w 828"/>
                <a:gd name="T39" fmla="*/ 425 h 4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20" name="Freeform 416"/>
            <p:cNvSpPr>
              <a:spLocks/>
            </p:cNvSpPr>
            <p:nvPr/>
          </p:nvSpPr>
          <p:spPr bwMode="auto">
            <a:xfrm>
              <a:off x="7023100" y="2001838"/>
              <a:ext cx="1730375" cy="1125538"/>
            </a:xfrm>
            <a:custGeom>
              <a:avLst/>
              <a:gdLst>
                <a:gd name="T0" fmla="*/ 2147483647 w 765"/>
                <a:gd name="T1" fmla="*/ 2147483647 h 459"/>
                <a:gd name="T2" fmla="*/ 2147483647 w 765"/>
                <a:gd name="T3" fmla="*/ 2147483647 h 459"/>
                <a:gd name="T4" fmla="*/ 2147483647 w 765"/>
                <a:gd name="T5" fmla="*/ 2147483647 h 459"/>
                <a:gd name="T6" fmla="*/ 2147483647 w 765"/>
                <a:gd name="T7" fmla="*/ 2147483647 h 459"/>
                <a:gd name="T8" fmla="*/ 2147483647 w 765"/>
                <a:gd name="T9" fmla="*/ 2147483647 h 459"/>
                <a:gd name="T10" fmla="*/ 2147483647 w 765"/>
                <a:gd name="T11" fmla="*/ 2147483647 h 459"/>
                <a:gd name="T12" fmla="*/ 2147483647 w 765"/>
                <a:gd name="T13" fmla="*/ 2147483647 h 459"/>
                <a:gd name="T14" fmla="*/ 2147483647 w 765"/>
                <a:gd name="T15" fmla="*/ 2147483647 h 459"/>
                <a:gd name="T16" fmla="*/ 2147483647 w 765"/>
                <a:gd name="T17" fmla="*/ 2147483647 h 459"/>
                <a:gd name="T18" fmla="*/ 2147483647 w 765"/>
                <a:gd name="T19" fmla="*/ 2147483647 h 459"/>
                <a:gd name="T20" fmla="*/ 2147483647 w 765"/>
                <a:gd name="T21" fmla="*/ 2147483647 h 459"/>
                <a:gd name="T22" fmla="*/ 2147483647 w 765"/>
                <a:gd name="T23" fmla="*/ 2147483647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65"/>
                <a:gd name="T37" fmla="*/ 0 h 459"/>
                <a:gd name="T38" fmla="*/ 765 w 765"/>
                <a:gd name="T39" fmla="*/ 459 h 45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21" name="Freeform 417"/>
            <p:cNvSpPr>
              <a:spLocks/>
            </p:cNvSpPr>
            <p:nvPr/>
          </p:nvSpPr>
          <p:spPr bwMode="auto">
            <a:xfrm>
              <a:off x="5202238" y="1709738"/>
              <a:ext cx="1736725" cy="1071563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922" name="Group 418"/>
            <p:cNvGrpSpPr>
              <a:grpSpLocks/>
            </p:cNvGrpSpPr>
            <p:nvPr/>
          </p:nvGrpSpPr>
          <p:grpSpPr bwMode="auto">
            <a:xfrm>
              <a:off x="5278438" y="2974975"/>
              <a:ext cx="1458912" cy="933450"/>
              <a:chOff x="2889" y="1631"/>
              <a:chExt cx="980" cy="743"/>
            </a:xfrm>
          </p:grpSpPr>
          <p:sp>
            <p:nvSpPr>
              <p:cNvPr id="39272" name="Rectangle 419"/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00C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73" name="AutoShape 420"/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00C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rgbClr val="00CCFF"/>
                  </a:solidFill>
                </a:endParaRPr>
              </a:p>
            </p:txBody>
          </p:sp>
        </p:grpSp>
        <p:sp>
          <p:nvSpPr>
            <p:cNvPr id="38923" name="Line 421"/>
            <p:cNvSpPr>
              <a:spLocks noChangeShapeType="1"/>
            </p:cNvSpPr>
            <p:nvPr/>
          </p:nvSpPr>
          <p:spPr bwMode="auto">
            <a:xfrm>
              <a:off x="7396163" y="3813175"/>
              <a:ext cx="163512" cy="120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24" name="Line 422"/>
            <p:cNvSpPr>
              <a:spLocks noChangeShapeType="1"/>
            </p:cNvSpPr>
            <p:nvPr/>
          </p:nvSpPr>
          <p:spPr bwMode="auto">
            <a:xfrm>
              <a:off x="7493000" y="3733800"/>
              <a:ext cx="27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25" name="Line 423"/>
            <p:cNvSpPr>
              <a:spLocks noChangeShapeType="1"/>
            </p:cNvSpPr>
            <p:nvPr/>
          </p:nvSpPr>
          <p:spPr bwMode="auto">
            <a:xfrm flipV="1">
              <a:off x="7729538" y="3819525"/>
              <a:ext cx="134937" cy="104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26" name="Line 424"/>
            <p:cNvSpPr>
              <a:spLocks noChangeShapeType="1"/>
            </p:cNvSpPr>
            <p:nvPr/>
          </p:nvSpPr>
          <p:spPr bwMode="auto">
            <a:xfrm>
              <a:off x="6427788" y="3740150"/>
              <a:ext cx="6794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27" name="Line 425"/>
            <p:cNvSpPr>
              <a:spLocks noChangeShapeType="1"/>
            </p:cNvSpPr>
            <p:nvPr/>
          </p:nvSpPr>
          <p:spPr bwMode="auto">
            <a:xfrm>
              <a:off x="6723063" y="2587625"/>
              <a:ext cx="509587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28" name="Line 426"/>
            <p:cNvSpPr>
              <a:spLocks noChangeShapeType="1"/>
            </p:cNvSpPr>
            <p:nvPr/>
          </p:nvSpPr>
          <p:spPr bwMode="auto">
            <a:xfrm>
              <a:off x="6289675" y="2403475"/>
              <a:ext cx="152400" cy="95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29" name="Freeform 427"/>
            <p:cNvSpPr>
              <a:spLocks/>
            </p:cNvSpPr>
            <p:nvPr/>
          </p:nvSpPr>
          <p:spPr bwMode="auto">
            <a:xfrm>
              <a:off x="5497513" y="4378325"/>
              <a:ext cx="3079750" cy="1665288"/>
            </a:xfrm>
            <a:custGeom>
              <a:avLst/>
              <a:gdLst>
                <a:gd name="T0" fmla="*/ 2147483647 w 1940"/>
                <a:gd name="T1" fmla="*/ 2147483647 h 1049"/>
                <a:gd name="T2" fmla="*/ 2147483647 w 1940"/>
                <a:gd name="T3" fmla="*/ 2147483647 h 1049"/>
                <a:gd name="T4" fmla="*/ 2147483647 w 1940"/>
                <a:gd name="T5" fmla="*/ 2147483647 h 1049"/>
                <a:gd name="T6" fmla="*/ 2147483647 w 1940"/>
                <a:gd name="T7" fmla="*/ 2147483647 h 1049"/>
                <a:gd name="T8" fmla="*/ 2147483647 w 1940"/>
                <a:gd name="T9" fmla="*/ 2147483647 h 1049"/>
                <a:gd name="T10" fmla="*/ 2147483647 w 1940"/>
                <a:gd name="T11" fmla="*/ 2147483647 h 1049"/>
                <a:gd name="T12" fmla="*/ 2147483647 w 1940"/>
                <a:gd name="T13" fmla="*/ 2147483647 h 1049"/>
                <a:gd name="T14" fmla="*/ 2147483647 w 1940"/>
                <a:gd name="T15" fmla="*/ 2147483647 h 1049"/>
                <a:gd name="T16" fmla="*/ 2147483647 w 1940"/>
                <a:gd name="T17" fmla="*/ 2147483647 h 1049"/>
                <a:gd name="T18" fmla="*/ 2147483647 w 1940"/>
                <a:gd name="T19" fmla="*/ 2147483647 h 1049"/>
                <a:gd name="T20" fmla="*/ 2147483647 w 1940"/>
                <a:gd name="T21" fmla="*/ 2147483647 h 1049"/>
                <a:gd name="T22" fmla="*/ 2147483647 w 1940"/>
                <a:gd name="T23" fmla="*/ 2147483647 h 1049"/>
                <a:gd name="T24" fmla="*/ 2147483647 w 1940"/>
                <a:gd name="T25" fmla="*/ 2147483647 h 1049"/>
                <a:gd name="T26" fmla="*/ 2147483647 w 1940"/>
                <a:gd name="T27" fmla="*/ 2147483647 h 1049"/>
                <a:gd name="T28" fmla="*/ 2147483647 w 1940"/>
                <a:gd name="T29" fmla="*/ 2147483647 h 1049"/>
                <a:gd name="T30" fmla="*/ 2147483647 w 1940"/>
                <a:gd name="T31" fmla="*/ 2147483647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40"/>
                <a:gd name="T49" fmla="*/ 0 h 1049"/>
                <a:gd name="T50" fmla="*/ 1940 w 1940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40" h="1049">
                  <a:moveTo>
                    <a:pt x="952" y="26"/>
                  </a:moveTo>
                  <a:cubicBezTo>
                    <a:pt x="867" y="45"/>
                    <a:pt x="832" y="118"/>
                    <a:pt x="755" y="125"/>
                  </a:cubicBezTo>
                  <a:cubicBezTo>
                    <a:pt x="678" y="132"/>
                    <a:pt x="587" y="72"/>
                    <a:pt x="488" y="68"/>
                  </a:cubicBezTo>
                  <a:cubicBezTo>
                    <a:pt x="389" y="64"/>
                    <a:pt x="237" y="48"/>
                    <a:pt x="158" y="101"/>
                  </a:cubicBezTo>
                  <a:cubicBezTo>
                    <a:pt x="79" y="154"/>
                    <a:pt x="28" y="298"/>
                    <a:pt x="14" y="389"/>
                  </a:cubicBezTo>
                  <a:cubicBezTo>
                    <a:pt x="0" y="480"/>
                    <a:pt x="25" y="595"/>
                    <a:pt x="71" y="648"/>
                  </a:cubicBezTo>
                  <a:cubicBezTo>
                    <a:pt x="117" y="701"/>
                    <a:pt x="205" y="665"/>
                    <a:pt x="288" y="706"/>
                  </a:cubicBezTo>
                  <a:cubicBezTo>
                    <a:pt x="371" y="747"/>
                    <a:pt x="450" y="842"/>
                    <a:pt x="568" y="893"/>
                  </a:cubicBezTo>
                  <a:cubicBezTo>
                    <a:pt x="686" y="944"/>
                    <a:pt x="852" y="991"/>
                    <a:pt x="996" y="1014"/>
                  </a:cubicBezTo>
                  <a:cubicBezTo>
                    <a:pt x="1140" y="1036"/>
                    <a:pt x="1309" y="1049"/>
                    <a:pt x="1433" y="1031"/>
                  </a:cubicBezTo>
                  <a:cubicBezTo>
                    <a:pt x="1557" y="1012"/>
                    <a:pt x="1657" y="960"/>
                    <a:pt x="1739" y="907"/>
                  </a:cubicBezTo>
                  <a:cubicBezTo>
                    <a:pt x="1821" y="855"/>
                    <a:pt x="1906" y="824"/>
                    <a:pt x="1923" y="714"/>
                  </a:cubicBezTo>
                  <a:cubicBezTo>
                    <a:pt x="1940" y="604"/>
                    <a:pt x="1898" y="350"/>
                    <a:pt x="1839" y="251"/>
                  </a:cubicBezTo>
                  <a:cubicBezTo>
                    <a:pt x="1780" y="151"/>
                    <a:pt x="1662" y="153"/>
                    <a:pt x="1566" y="114"/>
                  </a:cubicBezTo>
                  <a:cubicBezTo>
                    <a:pt x="1470" y="76"/>
                    <a:pt x="1365" y="30"/>
                    <a:pt x="1263" y="15"/>
                  </a:cubicBezTo>
                  <a:cubicBezTo>
                    <a:pt x="1161" y="0"/>
                    <a:pt x="1037" y="8"/>
                    <a:pt x="952" y="26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30" name="Line 428"/>
            <p:cNvSpPr>
              <a:spLocks noChangeShapeType="1"/>
            </p:cNvSpPr>
            <p:nvPr/>
          </p:nvSpPr>
          <p:spPr bwMode="auto">
            <a:xfrm rot="-5400000">
              <a:off x="7845425" y="5159376"/>
              <a:ext cx="523875" cy="139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1" name="Line 429"/>
            <p:cNvSpPr>
              <a:spLocks noChangeShapeType="1"/>
            </p:cNvSpPr>
            <p:nvPr/>
          </p:nvSpPr>
          <p:spPr bwMode="auto">
            <a:xfrm rot="5400000" flipV="1">
              <a:off x="7991475" y="5440363"/>
              <a:ext cx="3175" cy="85725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2" name="Line 430"/>
            <p:cNvSpPr>
              <a:spLocks noChangeShapeType="1"/>
            </p:cNvSpPr>
            <p:nvPr/>
          </p:nvSpPr>
          <p:spPr bwMode="auto">
            <a:xfrm rot="-5400000">
              <a:off x="8177213" y="5116513"/>
              <a:ext cx="0" cy="114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3" name="Line 431"/>
            <p:cNvSpPr>
              <a:spLocks noChangeShapeType="1"/>
            </p:cNvSpPr>
            <p:nvPr/>
          </p:nvSpPr>
          <p:spPr bwMode="auto">
            <a:xfrm>
              <a:off x="7358063" y="4697413"/>
              <a:ext cx="390525" cy="184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34" name="Line 432"/>
            <p:cNvSpPr>
              <a:spLocks noChangeShapeType="1"/>
            </p:cNvSpPr>
            <p:nvPr/>
          </p:nvSpPr>
          <p:spPr bwMode="auto">
            <a:xfrm flipV="1">
              <a:off x="6737350" y="4684713"/>
              <a:ext cx="322263" cy="198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35" name="Line 433"/>
            <p:cNvSpPr>
              <a:spLocks noChangeShapeType="1"/>
            </p:cNvSpPr>
            <p:nvPr/>
          </p:nvSpPr>
          <p:spPr bwMode="auto">
            <a:xfrm flipV="1">
              <a:off x="6780213" y="4976813"/>
              <a:ext cx="9715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36" name="Line 435"/>
            <p:cNvSpPr>
              <a:spLocks noChangeShapeType="1"/>
            </p:cNvSpPr>
            <p:nvPr/>
          </p:nvSpPr>
          <p:spPr bwMode="auto">
            <a:xfrm>
              <a:off x="6100763" y="4773613"/>
              <a:ext cx="263525" cy="85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37" name="Line 436"/>
            <p:cNvSpPr>
              <a:spLocks noChangeShapeType="1"/>
            </p:cNvSpPr>
            <p:nvPr/>
          </p:nvSpPr>
          <p:spPr bwMode="auto">
            <a:xfrm flipV="1">
              <a:off x="5842000" y="4983163"/>
              <a:ext cx="412750" cy="127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38" name="Line 439"/>
            <p:cNvSpPr>
              <a:spLocks noChangeShapeType="1"/>
            </p:cNvSpPr>
            <p:nvPr/>
          </p:nvSpPr>
          <p:spPr bwMode="auto">
            <a:xfrm flipH="1">
              <a:off x="6267450" y="5070475"/>
              <a:ext cx="142875" cy="198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39" name="Line 440"/>
            <p:cNvSpPr>
              <a:spLocks noChangeShapeType="1"/>
            </p:cNvSpPr>
            <p:nvPr/>
          </p:nvSpPr>
          <p:spPr bwMode="auto">
            <a:xfrm flipH="1" flipV="1">
              <a:off x="6588125" y="5097463"/>
              <a:ext cx="74613" cy="173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40" name="Line 441"/>
            <p:cNvSpPr>
              <a:spLocks noChangeShapeType="1"/>
            </p:cNvSpPr>
            <p:nvPr/>
          </p:nvSpPr>
          <p:spPr bwMode="auto">
            <a:xfrm>
              <a:off x="6743700" y="5053013"/>
              <a:ext cx="503238" cy="269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41" name="Line 443"/>
            <p:cNvSpPr>
              <a:spLocks noChangeShapeType="1"/>
            </p:cNvSpPr>
            <p:nvPr/>
          </p:nvSpPr>
          <p:spPr bwMode="auto">
            <a:xfrm>
              <a:off x="6281738" y="3522663"/>
              <a:ext cx="0" cy="1317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42" name="Line 444"/>
            <p:cNvSpPr>
              <a:spLocks noChangeShapeType="1"/>
            </p:cNvSpPr>
            <p:nvPr/>
          </p:nvSpPr>
          <p:spPr bwMode="auto">
            <a:xfrm flipV="1">
              <a:off x="7577138" y="2492375"/>
              <a:ext cx="123825" cy="87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43" name="Line 445"/>
            <p:cNvSpPr>
              <a:spLocks noChangeShapeType="1"/>
            </p:cNvSpPr>
            <p:nvPr/>
          </p:nvSpPr>
          <p:spPr bwMode="auto">
            <a:xfrm>
              <a:off x="7405688" y="2665413"/>
              <a:ext cx="0" cy="82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44" name="Line 446"/>
            <p:cNvSpPr>
              <a:spLocks noChangeShapeType="1"/>
            </p:cNvSpPr>
            <p:nvPr/>
          </p:nvSpPr>
          <p:spPr bwMode="auto">
            <a:xfrm flipV="1">
              <a:off x="7577138" y="2562225"/>
              <a:ext cx="263525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45" name="Line 447"/>
            <p:cNvSpPr>
              <a:spLocks noChangeShapeType="1"/>
            </p:cNvSpPr>
            <p:nvPr/>
          </p:nvSpPr>
          <p:spPr bwMode="auto">
            <a:xfrm>
              <a:off x="7942263" y="2560638"/>
              <a:ext cx="0" cy="196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46" name="Line 448"/>
            <p:cNvSpPr>
              <a:spLocks noChangeShapeType="1"/>
            </p:cNvSpPr>
            <p:nvPr/>
          </p:nvSpPr>
          <p:spPr bwMode="auto">
            <a:xfrm>
              <a:off x="7596188" y="2867025"/>
              <a:ext cx="188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47" name="Line 449"/>
            <p:cNvSpPr>
              <a:spLocks noChangeShapeType="1"/>
            </p:cNvSpPr>
            <p:nvPr/>
          </p:nvSpPr>
          <p:spPr bwMode="auto">
            <a:xfrm flipV="1">
              <a:off x="5891213" y="3733800"/>
              <a:ext cx="168275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48" name="Line 450"/>
            <p:cNvSpPr>
              <a:spLocks noChangeShapeType="1"/>
            </p:cNvSpPr>
            <p:nvPr/>
          </p:nvSpPr>
          <p:spPr bwMode="auto">
            <a:xfrm>
              <a:off x="8150225" y="2857500"/>
              <a:ext cx="177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49" name="Line 451"/>
            <p:cNvSpPr>
              <a:spLocks noChangeShapeType="1"/>
            </p:cNvSpPr>
            <p:nvPr/>
          </p:nvSpPr>
          <p:spPr bwMode="auto">
            <a:xfrm flipH="1">
              <a:off x="7296150" y="2933700"/>
              <a:ext cx="98425" cy="704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50" name="Line 452"/>
            <p:cNvSpPr>
              <a:spLocks noChangeShapeType="1"/>
            </p:cNvSpPr>
            <p:nvPr/>
          </p:nvSpPr>
          <p:spPr bwMode="auto">
            <a:xfrm flipH="1">
              <a:off x="7888288" y="2933700"/>
              <a:ext cx="111125" cy="7270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51" name="Line 541"/>
            <p:cNvSpPr>
              <a:spLocks noChangeShapeType="1"/>
            </p:cNvSpPr>
            <p:nvPr/>
          </p:nvSpPr>
          <p:spPr bwMode="auto">
            <a:xfrm flipV="1">
              <a:off x="7272338" y="4075113"/>
              <a:ext cx="227012" cy="4365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952" name="Group 590"/>
            <p:cNvGrpSpPr>
              <a:grpSpLocks/>
            </p:cNvGrpSpPr>
            <p:nvPr/>
          </p:nvGrpSpPr>
          <p:grpSpPr bwMode="auto">
            <a:xfrm flipH="1">
              <a:off x="5775325" y="4533900"/>
              <a:ext cx="414337" cy="373063"/>
              <a:chOff x="2839" y="3501"/>
              <a:chExt cx="755" cy="803"/>
            </a:xfrm>
          </p:grpSpPr>
          <p:pic>
            <p:nvPicPr>
              <p:cNvPr id="39270" name="Picture 59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9271" name="Freeform 592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8953" name="Group 593"/>
            <p:cNvGrpSpPr>
              <a:grpSpLocks/>
            </p:cNvGrpSpPr>
            <p:nvPr/>
          </p:nvGrpSpPr>
          <p:grpSpPr bwMode="auto">
            <a:xfrm flipH="1">
              <a:off x="5457825" y="4954588"/>
              <a:ext cx="482600" cy="406400"/>
              <a:chOff x="2839" y="3501"/>
              <a:chExt cx="755" cy="803"/>
            </a:xfrm>
          </p:grpSpPr>
          <p:pic>
            <p:nvPicPr>
              <p:cNvPr id="39268" name="Picture 59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9269" name="Freeform 595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8954" name="Group 596"/>
            <p:cNvGrpSpPr>
              <a:grpSpLocks/>
            </p:cNvGrpSpPr>
            <p:nvPr/>
          </p:nvGrpSpPr>
          <p:grpSpPr bwMode="auto">
            <a:xfrm flipH="1">
              <a:off x="5935663" y="5256213"/>
              <a:ext cx="427037" cy="349250"/>
              <a:chOff x="2839" y="3501"/>
              <a:chExt cx="755" cy="803"/>
            </a:xfrm>
          </p:grpSpPr>
          <p:pic>
            <p:nvPicPr>
              <p:cNvPr id="39266" name="Picture 59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9267" name="Freeform 598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8955" name="Group 599"/>
            <p:cNvGrpSpPr>
              <a:grpSpLocks/>
            </p:cNvGrpSpPr>
            <p:nvPr/>
          </p:nvGrpSpPr>
          <p:grpSpPr bwMode="auto">
            <a:xfrm>
              <a:off x="6550025" y="5238750"/>
              <a:ext cx="427037" cy="350838"/>
              <a:chOff x="2839" y="3501"/>
              <a:chExt cx="755" cy="803"/>
            </a:xfrm>
          </p:grpSpPr>
          <p:pic>
            <p:nvPicPr>
              <p:cNvPr id="39264" name="Picture 60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9265" name="Freeform 601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38956" name="Picture 603" descr="car_icon_small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342063" y="1720850"/>
              <a:ext cx="849312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8957" name="Group 652"/>
            <p:cNvGrpSpPr>
              <a:grpSpLocks/>
            </p:cNvGrpSpPr>
            <p:nvPr/>
          </p:nvGrpSpPr>
          <p:grpSpPr bwMode="auto">
            <a:xfrm>
              <a:off x="5613400" y="1546225"/>
              <a:ext cx="415925" cy="385763"/>
              <a:chOff x="2751" y="1851"/>
              <a:chExt cx="462" cy="478"/>
            </a:xfrm>
          </p:grpSpPr>
          <p:pic>
            <p:nvPicPr>
              <p:cNvPr id="39262" name="Picture 653" descr="iphone_stylized_small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9263" name="Picture 654" descr="antenna_radiation_stylized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38958" name="Group 665"/>
            <p:cNvGrpSpPr>
              <a:grpSpLocks/>
            </p:cNvGrpSpPr>
            <p:nvPr/>
          </p:nvGrpSpPr>
          <p:grpSpPr bwMode="auto">
            <a:xfrm>
              <a:off x="7689850" y="2395538"/>
              <a:ext cx="390525" cy="169863"/>
              <a:chOff x="4650" y="1129"/>
              <a:chExt cx="246" cy="95"/>
            </a:xfrm>
          </p:grpSpPr>
          <p:sp>
            <p:nvSpPr>
              <p:cNvPr id="39254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39255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39256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39257" name="Group 659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9260" name="Freeform 66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261" name="Freeform 66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258" name="Line 662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59" name="Line 663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59" name="Group 666"/>
            <p:cNvGrpSpPr>
              <a:grpSpLocks/>
            </p:cNvGrpSpPr>
            <p:nvPr/>
          </p:nvGrpSpPr>
          <p:grpSpPr bwMode="auto">
            <a:xfrm>
              <a:off x="7762875" y="2757488"/>
              <a:ext cx="390525" cy="176213"/>
              <a:chOff x="4650" y="1129"/>
              <a:chExt cx="246" cy="95"/>
            </a:xfrm>
          </p:grpSpPr>
          <p:sp>
            <p:nvSpPr>
              <p:cNvPr id="39246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39247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39248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39249" name="Group 670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9252" name="Freeform 67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253" name="Freeform 67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250" name="Line 673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51" name="Line 674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60" name="Group 675"/>
            <p:cNvGrpSpPr>
              <a:grpSpLocks/>
            </p:cNvGrpSpPr>
            <p:nvPr/>
          </p:nvGrpSpPr>
          <p:grpSpPr bwMode="auto">
            <a:xfrm>
              <a:off x="7204075" y="2493963"/>
              <a:ext cx="390525" cy="169863"/>
              <a:chOff x="4650" y="1129"/>
              <a:chExt cx="246" cy="95"/>
            </a:xfrm>
          </p:grpSpPr>
          <p:sp>
            <p:nvSpPr>
              <p:cNvPr id="39238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39239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39240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39241" name="Group 679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9244" name="Freeform 68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245" name="Freeform 68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242" name="Line 682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43" name="Line 683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61" name="Group 684"/>
            <p:cNvGrpSpPr>
              <a:grpSpLocks/>
            </p:cNvGrpSpPr>
            <p:nvPr/>
          </p:nvGrpSpPr>
          <p:grpSpPr bwMode="auto">
            <a:xfrm>
              <a:off x="7215188" y="2757488"/>
              <a:ext cx="390525" cy="169863"/>
              <a:chOff x="4650" y="1129"/>
              <a:chExt cx="246" cy="95"/>
            </a:xfrm>
          </p:grpSpPr>
          <p:sp>
            <p:nvSpPr>
              <p:cNvPr id="39230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39231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39232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39233" name="Group 688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9236" name="Freeform 68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237" name="Freeform 69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234" name="Line 691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35" name="Line 692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962" name="Line 693"/>
            <p:cNvSpPr>
              <a:spLocks noChangeShapeType="1"/>
            </p:cNvSpPr>
            <p:nvPr/>
          </p:nvSpPr>
          <p:spPr bwMode="auto">
            <a:xfrm>
              <a:off x="8345488" y="2855913"/>
              <a:ext cx="17780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963" name="Group 694"/>
            <p:cNvGrpSpPr>
              <a:grpSpLocks/>
            </p:cNvGrpSpPr>
            <p:nvPr/>
          </p:nvGrpSpPr>
          <p:grpSpPr bwMode="auto">
            <a:xfrm>
              <a:off x="7400925" y="3911600"/>
              <a:ext cx="485775" cy="203200"/>
              <a:chOff x="4650" y="1129"/>
              <a:chExt cx="246" cy="95"/>
            </a:xfrm>
          </p:grpSpPr>
          <p:sp>
            <p:nvSpPr>
              <p:cNvPr id="39222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39223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39224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39225" name="Group 698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9228" name="Freeform 69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229" name="Freeform 70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226" name="Line 701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27" name="Line 702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64" name="Group 712"/>
            <p:cNvGrpSpPr>
              <a:grpSpLocks/>
            </p:cNvGrpSpPr>
            <p:nvPr/>
          </p:nvGrpSpPr>
          <p:grpSpPr bwMode="auto">
            <a:xfrm>
              <a:off x="7081838" y="3630613"/>
              <a:ext cx="485775" cy="203200"/>
              <a:chOff x="4650" y="1129"/>
              <a:chExt cx="246" cy="95"/>
            </a:xfrm>
          </p:grpSpPr>
          <p:sp>
            <p:nvSpPr>
              <p:cNvPr id="39214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39215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39216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39217" name="Group 716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9220" name="Freeform 71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221" name="Freeform 71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218" name="Line 719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19" name="Line 720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65" name="Group 721"/>
            <p:cNvGrpSpPr>
              <a:grpSpLocks/>
            </p:cNvGrpSpPr>
            <p:nvPr/>
          </p:nvGrpSpPr>
          <p:grpSpPr bwMode="auto">
            <a:xfrm>
              <a:off x="7743825" y="3643313"/>
              <a:ext cx="485775" cy="203200"/>
              <a:chOff x="4650" y="1129"/>
              <a:chExt cx="246" cy="95"/>
            </a:xfrm>
          </p:grpSpPr>
          <p:sp>
            <p:nvSpPr>
              <p:cNvPr id="39206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39207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39208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39209" name="Group 725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9212" name="Freeform 72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213" name="Freeform 72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210" name="Line 728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11" name="Line 729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66" name="Group 730"/>
            <p:cNvGrpSpPr>
              <a:grpSpLocks/>
            </p:cNvGrpSpPr>
            <p:nvPr/>
          </p:nvGrpSpPr>
          <p:grpSpPr bwMode="auto">
            <a:xfrm>
              <a:off x="6962775" y="4505325"/>
              <a:ext cx="619125" cy="242888"/>
              <a:chOff x="4650" y="1129"/>
              <a:chExt cx="246" cy="95"/>
            </a:xfrm>
          </p:grpSpPr>
          <p:sp>
            <p:nvSpPr>
              <p:cNvPr id="39198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39199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39200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39201" name="Group 734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9204" name="Freeform 73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205" name="Freeform 73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202" name="Line 737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03" name="Line 738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67" name="Group 739"/>
            <p:cNvGrpSpPr>
              <a:grpSpLocks/>
            </p:cNvGrpSpPr>
            <p:nvPr/>
          </p:nvGrpSpPr>
          <p:grpSpPr bwMode="auto">
            <a:xfrm>
              <a:off x="7596188" y="4803775"/>
              <a:ext cx="619125" cy="242888"/>
              <a:chOff x="4650" y="1129"/>
              <a:chExt cx="246" cy="95"/>
            </a:xfrm>
          </p:grpSpPr>
          <p:sp>
            <p:nvSpPr>
              <p:cNvPr id="39190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39191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39192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39193" name="Group 743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9196" name="Freeform 74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197" name="Freeform 74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194" name="Line 746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95" name="Line 747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68" name="Group 748"/>
            <p:cNvGrpSpPr>
              <a:grpSpLocks/>
            </p:cNvGrpSpPr>
            <p:nvPr/>
          </p:nvGrpSpPr>
          <p:grpSpPr bwMode="auto">
            <a:xfrm>
              <a:off x="6246813" y="4848225"/>
              <a:ext cx="619125" cy="242888"/>
              <a:chOff x="4650" y="1129"/>
              <a:chExt cx="246" cy="95"/>
            </a:xfrm>
          </p:grpSpPr>
          <p:sp>
            <p:nvSpPr>
              <p:cNvPr id="39182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39183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39184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39185" name="Group 752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9188" name="Freeform 75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189" name="Freeform 75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186" name="Line 755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87" name="Line 756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69" name="Group 757"/>
            <p:cNvGrpSpPr>
              <a:grpSpLocks/>
            </p:cNvGrpSpPr>
            <p:nvPr/>
          </p:nvGrpSpPr>
          <p:grpSpPr bwMode="auto">
            <a:xfrm>
              <a:off x="6053138" y="3640138"/>
              <a:ext cx="390525" cy="169863"/>
              <a:chOff x="4650" y="1129"/>
              <a:chExt cx="246" cy="95"/>
            </a:xfrm>
          </p:grpSpPr>
          <p:sp>
            <p:nvSpPr>
              <p:cNvPr id="39174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39175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39176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39177" name="Group 761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9180" name="Freeform 76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181" name="Freeform 76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178" name="Line 764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79" name="Line 765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70" name="Group 767"/>
            <p:cNvGrpSpPr>
              <a:grpSpLocks/>
            </p:cNvGrpSpPr>
            <p:nvPr/>
          </p:nvGrpSpPr>
          <p:grpSpPr bwMode="auto">
            <a:xfrm>
              <a:off x="6353175" y="2487613"/>
              <a:ext cx="390525" cy="169863"/>
              <a:chOff x="4650" y="1129"/>
              <a:chExt cx="246" cy="95"/>
            </a:xfrm>
          </p:grpSpPr>
          <p:sp>
            <p:nvSpPr>
              <p:cNvPr id="39166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39167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39168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39169" name="Group 771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9172" name="Freeform 77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173" name="Freeform 77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170" name="Line 774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71" name="Line 775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71" name="Group 776"/>
            <p:cNvGrpSpPr>
              <a:grpSpLocks/>
            </p:cNvGrpSpPr>
            <p:nvPr/>
          </p:nvGrpSpPr>
          <p:grpSpPr bwMode="auto">
            <a:xfrm>
              <a:off x="5611813" y="3500438"/>
              <a:ext cx="506412" cy="352425"/>
              <a:chOff x="2967" y="478"/>
              <a:chExt cx="788" cy="625"/>
            </a:xfrm>
          </p:grpSpPr>
          <p:pic>
            <p:nvPicPr>
              <p:cNvPr id="39164" name="Picture 777" descr="access_point_stylized_small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9165" name="Picture 778" descr="antenna_radiation_stylized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38972" name="Group 779"/>
            <p:cNvGrpSpPr>
              <a:grpSpLocks/>
            </p:cNvGrpSpPr>
            <p:nvPr/>
          </p:nvGrpSpPr>
          <p:grpSpPr bwMode="auto">
            <a:xfrm>
              <a:off x="7132638" y="5003800"/>
              <a:ext cx="563562" cy="420688"/>
              <a:chOff x="2967" y="478"/>
              <a:chExt cx="788" cy="625"/>
            </a:xfrm>
          </p:grpSpPr>
          <p:pic>
            <p:nvPicPr>
              <p:cNvPr id="39162" name="Picture 780" descr="access_point_stylized_small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9163" name="Picture 781" descr="antenna_radiation_stylized"/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38973" name="Group 782"/>
            <p:cNvGrpSpPr>
              <a:grpSpLocks/>
            </p:cNvGrpSpPr>
            <p:nvPr/>
          </p:nvGrpSpPr>
          <p:grpSpPr bwMode="auto">
            <a:xfrm>
              <a:off x="6061075" y="1844675"/>
              <a:ext cx="457200" cy="631825"/>
              <a:chOff x="742" y="2409"/>
              <a:chExt cx="576" cy="881"/>
            </a:xfrm>
          </p:grpSpPr>
          <p:grpSp>
            <p:nvGrpSpPr>
              <p:cNvPr id="39144" name="Group 783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39147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9148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9149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9150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9151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9152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9153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9154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9155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9156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9157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9158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9159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9160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9161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pic>
            <p:nvPicPr>
              <p:cNvPr id="39145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9146" name="Oval 800"/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8974" name="Text Box 580"/>
            <p:cNvSpPr txBox="1">
              <a:spLocks noChangeArrowheads="1"/>
            </p:cNvSpPr>
            <p:nvPr/>
          </p:nvSpPr>
          <p:spPr bwMode="auto">
            <a:xfrm>
              <a:off x="5957888" y="1384300"/>
              <a:ext cx="15494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mobile network</a:t>
              </a:r>
            </a:p>
          </p:txBody>
        </p:sp>
        <p:sp>
          <p:nvSpPr>
            <p:cNvPr id="38975" name="Text Box 580"/>
            <p:cNvSpPr txBox="1">
              <a:spLocks noChangeArrowheads="1"/>
            </p:cNvSpPr>
            <p:nvPr/>
          </p:nvSpPr>
          <p:spPr bwMode="auto">
            <a:xfrm>
              <a:off x="7561263" y="2071688"/>
              <a:ext cx="110807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global ISP</a:t>
              </a:r>
            </a:p>
          </p:txBody>
        </p:sp>
        <p:sp>
          <p:nvSpPr>
            <p:cNvPr id="38976" name="Text Box 580"/>
            <p:cNvSpPr txBox="1">
              <a:spLocks noChangeArrowheads="1"/>
            </p:cNvSpPr>
            <p:nvPr/>
          </p:nvSpPr>
          <p:spPr bwMode="auto">
            <a:xfrm>
              <a:off x="7337425" y="3298825"/>
              <a:ext cx="128905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regional ISP</a:t>
              </a:r>
            </a:p>
          </p:txBody>
        </p:sp>
        <p:sp>
          <p:nvSpPr>
            <p:cNvPr id="38977" name="Text Box 580"/>
            <p:cNvSpPr txBox="1">
              <a:spLocks noChangeArrowheads="1"/>
            </p:cNvSpPr>
            <p:nvPr/>
          </p:nvSpPr>
          <p:spPr bwMode="auto">
            <a:xfrm>
              <a:off x="6324600" y="2963863"/>
              <a:ext cx="895350" cy="482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/>
                <a:t>home </a:t>
              </a:r>
            </a:p>
            <a:p>
              <a:pPr>
                <a:lnSpc>
                  <a:spcPct val="80000"/>
                </a:lnSpc>
              </a:pPr>
              <a:r>
                <a:rPr lang="en-US" sz="1600"/>
                <a:t>network</a:t>
              </a:r>
            </a:p>
          </p:txBody>
        </p:sp>
        <p:sp>
          <p:nvSpPr>
            <p:cNvPr id="38978" name="Text Box 580"/>
            <p:cNvSpPr txBox="1">
              <a:spLocks noChangeArrowheads="1"/>
            </p:cNvSpPr>
            <p:nvPr/>
          </p:nvSpPr>
          <p:spPr bwMode="auto">
            <a:xfrm>
              <a:off x="5584825" y="5645150"/>
              <a:ext cx="1295400" cy="482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/>
                <a:t>institutional</a:t>
              </a:r>
            </a:p>
            <a:p>
              <a:pPr>
                <a:lnSpc>
                  <a:spcPct val="80000"/>
                </a:lnSpc>
              </a:pPr>
              <a:r>
                <a:rPr lang="en-US" sz="1600"/>
                <a:t>       network</a:t>
              </a:r>
            </a:p>
          </p:txBody>
        </p:sp>
        <p:grpSp>
          <p:nvGrpSpPr>
            <p:cNvPr id="38979" name="Group 950"/>
            <p:cNvGrpSpPr>
              <a:grpSpLocks/>
            </p:cNvGrpSpPr>
            <p:nvPr/>
          </p:nvGrpSpPr>
          <p:grpSpPr bwMode="auto">
            <a:xfrm>
              <a:off x="8240713" y="5002213"/>
              <a:ext cx="227012" cy="481013"/>
              <a:chOff x="4140" y="429"/>
              <a:chExt cx="1425" cy="2396"/>
            </a:xfrm>
          </p:grpSpPr>
          <p:sp>
            <p:nvSpPr>
              <p:cNvPr id="39112" name="Freeform 951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13" name="Rectangle 952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114" name="Freeform 953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15" name="Freeform 954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16" name="Rectangle 955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9117" name="Group 956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9142" name="AutoShape 95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143" name="AutoShape 958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9118" name="Rectangle 959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9119" name="Group 960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39140" name="AutoShape 961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141" name="AutoShape 962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9120" name="Rectangle 963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121" name="Rectangle 964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9122" name="Group 965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39138" name="AutoShape 966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139" name="AutoShape 967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9123" name="Freeform 968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9124" name="Group 969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9136" name="AutoShape 970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137" name="AutoShape 971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9125" name="Rectangle 972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126" name="Freeform 973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27" name="Freeform 974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7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28" name="Oval 975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129" name="Freeform 976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30" name="AutoShape 977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131" name="AutoShape 978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132" name="Oval 979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133" name="Oval 980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39134" name="Oval 981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135" name="Rectangle 982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8980" name="Group 983"/>
            <p:cNvGrpSpPr>
              <a:grpSpLocks/>
            </p:cNvGrpSpPr>
            <p:nvPr/>
          </p:nvGrpSpPr>
          <p:grpSpPr bwMode="auto">
            <a:xfrm>
              <a:off x="7924800" y="5303838"/>
              <a:ext cx="227012" cy="481013"/>
              <a:chOff x="4140" y="429"/>
              <a:chExt cx="1425" cy="2396"/>
            </a:xfrm>
          </p:grpSpPr>
          <p:sp>
            <p:nvSpPr>
              <p:cNvPr id="39080" name="Freeform 984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81" name="Rectangle 985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82" name="Freeform 986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83" name="Freeform 987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84" name="Rectangle 988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9085" name="Group 989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9110" name="AutoShape 990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111" name="AutoShape 991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9086" name="Rectangle 992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9087" name="Group 993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39108" name="AutoShape 994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109" name="AutoShape 995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9088" name="Rectangle 996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89" name="Rectangle 997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9090" name="Group 998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39106" name="AutoShape 999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107" name="AutoShape 1000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9091" name="Freeform 1001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9092" name="Group 1002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9104" name="AutoShape 1003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105" name="AutoShape 1004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9093" name="Rectangle 1005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94" name="Freeform 1006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95" name="Freeform 1007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7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96" name="Oval 1008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97" name="Freeform 1009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98" name="AutoShape 1010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99" name="AutoShape 1011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100" name="Oval 1012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101" name="Oval 1013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39102" name="Oval 1014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103" name="Rectangle 1015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8981" name="Group 1016"/>
            <p:cNvGrpSpPr>
              <a:grpSpLocks/>
            </p:cNvGrpSpPr>
            <p:nvPr/>
          </p:nvGrpSpPr>
          <p:grpSpPr bwMode="auto">
            <a:xfrm>
              <a:off x="5302250" y="2043113"/>
              <a:ext cx="534987" cy="407988"/>
              <a:chOff x="877" y="1008"/>
              <a:chExt cx="2747" cy="2591"/>
            </a:xfrm>
          </p:grpSpPr>
          <p:pic>
            <p:nvPicPr>
              <p:cNvPr id="39057" name="Picture 1017" descr="antenna_stylized"/>
              <p:cNvPicPr>
                <a:picLocks noChangeAspect="1" noChangeArrowheads="1"/>
              </p:cNvPicPr>
              <p:nvPr/>
            </p:nvPicPr>
            <p:blipFill>
              <a:blip r:embed="rId14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9058" name="Picture 1018" descr="laptop_keyboard"/>
              <p:cNvPicPr>
                <a:picLocks noChangeAspect="1" noChangeArrowheads="1"/>
              </p:cNvPicPr>
              <p:nvPr/>
            </p:nvPicPr>
            <p:blipFill>
              <a:blip r:embed="rId15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9059" name="Freeform 1019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39060" name="Picture 1020" descr="screen"/>
              <p:cNvPicPr>
                <a:picLocks noChangeAspect="1" noChangeArrowheads="1"/>
              </p:cNvPicPr>
              <p:nvPr/>
            </p:nvPicPr>
            <p:blipFill>
              <a:blip r:embed="rId16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9061" name="Freeform 1021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62" name="Freeform 1022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63" name="Freeform 1023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64" name="Freeform 1024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65" name="Freeform 1025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66" name="Freeform 1026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9067" name="Group 1027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39074" name="Freeform 1028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75" name="Freeform 1029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76" name="Freeform 1030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77" name="Freeform 1031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78" name="Freeform 1032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79" name="Freeform 1033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068" name="Freeform 1034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69" name="Freeform 1035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70" name="Freeform 1036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71" name="Freeform 1037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72" name="Freeform 1038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73" name="Freeform 1039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82" name="Group 1064"/>
            <p:cNvGrpSpPr>
              <a:grpSpLocks/>
            </p:cNvGrpSpPr>
            <p:nvPr/>
          </p:nvGrpSpPr>
          <p:grpSpPr bwMode="auto">
            <a:xfrm>
              <a:off x="6872288" y="5486400"/>
              <a:ext cx="474662" cy="407988"/>
              <a:chOff x="877" y="1008"/>
              <a:chExt cx="2747" cy="2591"/>
            </a:xfrm>
          </p:grpSpPr>
          <p:pic>
            <p:nvPicPr>
              <p:cNvPr id="39034" name="Picture 1065" descr="antenna_stylized"/>
              <p:cNvPicPr>
                <a:picLocks noChangeAspect="1" noChangeArrowheads="1"/>
              </p:cNvPicPr>
              <p:nvPr/>
            </p:nvPicPr>
            <p:blipFill>
              <a:blip r:embed="rId17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9035" name="Picture 1066" descr="laptop_keyboard"/>
              <p:cNvPicPr>
                <a:picLocks noChangeAspect="1" noChangeArrowheads="1"/>
              </p:cNvPicPr>
              <p:nvPr/>
            </p:nvPicPr>
            <p:blipFill>
              <a:blip r:embed="rId18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9036" name="Freeform 1067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39037" name="Picture 1068" descr="screen"/>
              <p:cNvPicPr>
                <a:picLocks noChangeAspect="1" noChangeArrowheads="1"/>
              </p:cNvPicPr>
              <p:nvPr/>
            </p:nvPicPr>
            <p:blipFill>
              <a:blip r:embed="rId19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9038" name="Freeform 1069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39" name="Freeform 1070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40" name="Freeform 1071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41" name="Freeform 1072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42" name="Freeform 1073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43" name="Freeform 1074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9044" name="Group 1075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39051" name="Freeform 1076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52" name="Freeform 1077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53" name="Freeform 1078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54" name="Freeform 1079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55" name="Freeform 1080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56" name="Freeform 1081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045" name="Freeform 1082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46" name="Freeform 1083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47" name="Freeform 1084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48" name="Freeform 1085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49" name="Freeform 1086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50" name="Freeform 1087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83" name="Group 1114"/>
            <p:cNvGrpSpPr>
              <a:grpSpLocks/>
            </p:cNvGrpSpPr>
            <p:nvPr/>
          </p:nvGrpSpPr>
          <p:grpSpPr bwMode="auto">
            <a:xfrm>
              <a:off x="5561013" y="3041650"/>
              <a:ext cx="444500" cy="407988"/>
              <a:chOff x="877" y="1008"/>
              <a:chExt cx="2747" cy="2591"/>
            </a:xfrm>
          </p:grpSpPr>
          <p:pic>
            <p:nvPicPr>
              <p:cNvPr id="39011" name="Picture 1115" descr="antenna_stylized"/>
              <p:cNvPicPr>
                <a:picLocks noChangeAspect="1" noChangeArrowheads="1"/>
              </p:cNvPicPr>
              <p:nvPr/>
            </p:nvPicPr>
            <p:blipFill>
              <a:blip r:embed="rId20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9012" name="Picture 1116" descr="laptop_keyboard"/>
              <p:cNvPicPr>
                <a:picLocks noChangeAspect="1" noChangeArrowheads="1"/>
              </p:cNvPicPr>
              <p:nvPr/>
            </p:nvPicPr>
            <p:blipFill>
              <a:blip r:embed="rId21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9013" name="Freeform 1117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39014" name="Picture 1118" descr="screen"/>
              <p:cNvPicPr>
                <a:picLocks noChangeAspect="1" noChangeArrowheads="1"/>
              </p:cNvPicPr>
              <p:nvPr/>
            </p:nvPicPr>
            <p:blipFill>
              <a:blip r:embed="rId22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9015" name="Freeform 1119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16" name="Freeform 1120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17" name="Freeform 1121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18" name="Freeform 1122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19" name="Freeform 1123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20" name="Freeform 1124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9021" name="Group 1125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39028" name="Freeform 1126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29" name="Freeform 1127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30" name="Freeform 1128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31" name="Freeform 1129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32" name="Freeform 1130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33" name="Freeform 1131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022" name="Freeform 1132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23" name="Freeform 1133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24" name="Freeform 1134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25" name="Freeform 1135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26" name="Freeform 1136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27" name="Freeform 1137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84" name="Group 1139"/>
            <p:cNvGrpSpPr>
              <a:grpSpLocks/>
            </p:cNvGrpSpPr>
            <p:nvPr/>
          </p:nvGrpSpPr>
          <p:grpSpPr bwMode="auto">
            <a:xfrm flipH="1">
              <a:off x="5940425" y="3222625"/>
              <a:ext cx="414337" cy="373063"/>
              <a:chOff x="2839" y="3501"/>
              <a:chExt cx="755" cy="803"/>
            </a:xfrm>
          </p:grpSpPr>
          <p:pic>
            <p:nvPicPr>
              <p:cNvPr id="39009" name="Picture 114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9010" name="Freeform 1141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8985" name="Group 1142"/>
            <p:cNvGrpSpPr>
              <a:grpSpLocks/>
            </p:cNvGrpSpPr>
            <p:nvPr/>
          </p:nvGrpSpPr>
          <p:grpSpPr bwMode="auto">
            <a:xfrm>
              <a:off x="7307263" y="5422900"/>
              <a:ext cx="474662" cy="407988"/>
              <a:chOff x="877" y="1008"/>
              <a:chExt cx="2747" cy="2591"/>
            </a:xfrm>
          </p:grpSpPr>
          <p:pic>
            <p:nvPicPr>
              <p:cNvPr id="38986" name="Picture 1143" descr="antenna_stylized"/>
              <p:cNvPicPr>
                <a:picLocks noChangeAspect="1" noChangeArrowheads="1"/>
              </p:cNvPicPr>
              <p:nvPr/>
            </p:nvPicPr>
            <p:blipFill>
              <a:blip r:embed="rId17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8987" name="Picture 1144" descr="laptop_keyboard"/>
              <p:cNvPicPr>
                <a:picLocks noChangeAspect="1" noChangeArrowheads="1"/>
              </p:cNvPicPr>
              <p:nvPr/>
            </p:nvPicPr>
            <p:blipFill>
              <a:blip r:embed="rId18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8988" name="Freeform 1145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38989" name="Picture 1146" descr="screen"/>
              <p:cNvPicPr>
                <a:picLocks noChangeAspect="1" noChangeArrowheads="1"/>
              </p:cNvPicPr>
              <p:nvPr/>
            </p:nvPicPr>
            <p:blipFill>
              <a:blip r:embed="rId19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8990" name="Freeform 1147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91" name="Freeform 1148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92" name="Freeform 1149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93" name="Freeform 1150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94" name="Freeform 1151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95" name="Freeform 1152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8996" name="Group 1153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39003" name="Freeform 1154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04" name="Freeform 1155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05" name="Freeform 1156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06" name="Freeform 1157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07" name="Freeform 1158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08" name="Freeform 1159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8997" name="Freeform 1160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98" name="Freeform 1161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99" name="Freeform 1162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00" name="Freeform 1163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01" name="Freeform 1164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02" name="Freeform 1165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89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A097D292-55A7-417B-B39D-5877FB7420EB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169863"/>
            <a:ext cx="8382000" cy="846137"/>
          </a:xfrm>
        </p:spPr>
        <p:txBody>
          <a:bodyPr/>
          <a:lstStyle/>
          <a:p>
            <a:pPr eaLnBrk="1" hangingPunct="1"/>
            <a:r>
              <a:rPr lang="en-US" sz="3600" smtClean="0">
                <a:ea typeface="ＭＳ Ｐゴシック" pitchFamily="34" charset="-128"/>
              </a:rPr>
              <a:t>What</a:t>
            </a:r>
            <a:r>
              <a:rPr lang="ja-JP" altLang="en-US" sz="3600" smtClean="0">
                <a:ea typeface="ＭＳ Ｐゴシック" pitchFamily="34" charset="-128"/>
              </a:rPr>
              <a:t>’</a:t>
            </a:r>
            <a:r>
              <a:rPr lang="en-US" altLang="ja-JP" sz="3600" smtClean="0">
                <a:ea typeface="ＭＳ Ｐゴシック" pitchFamily="34" charset="-128"/>
              </a:rPr>
              <a:t>s the Internet: a service view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4096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74650" y="1655763"/>
            <a:ext cx="4435475" cy="4717328"/>
          </a:xfrm>
        </p:spPr>
        <p:txBody>
          <a:bodyPr/>
          <a:lstStyle/>
          <a:p>
            <a:pPr eaLnBrk="1" hangingPunct="1">
              <a:buSzPct val="75000"/>
            </a:pPr>
            <a:r>
              <a:rPr lang="en-US" i="1" dirty="0" smtClean="0">
                <a:solidFill>
                  <a:srgbClr val="CC0000"/>
                </a:solidFill>
                <a:ea typeface="ＭＳ Ｐゴシック" pitchFamily="34" charset="-128"/>
              </a:rPr>
              <a:t>Infrastructure that provides services to applications:</a:t>
            </a:r>
            <a:endParaRPr lang="en-US" sz="2400" dirty="0" smtClean="0">
              <a:ea typeface="ＭＳ Ｐゴシック" pitchFamily="34" charset="-128"/>
            </a:endParaRPr>
          </a:p>
          <a:p>
            <a:pPr lvl="1" eaLnBrk="1" hangingPunct="1"/>
            <a:r>
              <a:rPr lang="en-US" dirty="0" smtClean="0"/>
              <a:t>Web, VoIP, email, games, e-commerce, social nets, …</a:t>
            </a:r>
          </a:p>
          <a:p>
            <a:pPr eaLnBrk="1" hangingPunct="1">
              <a:buSzPct val="75000"/>
            </a:pPr>
            <a:r>
              <a:rPr lang="en-US" i="1" dirty="0" smtClean="0">
                <a:solidFill>
                  <a:srgbClr val="CC0000"/>
                </a:solidFill>
                <a:ea typeface="ＭＳ Ｐゴシック" pitchFamily="34" charset="-128"/>
              </a:rPr>
              <a:t>Infrastructure that provides programming interface to apps</a:t>
            </a:r>
          </a:p>
          <a:p>
            <a:pPr lvl="1" eaLnBrk="1" hangingPunct="1"/>
            <a:r>
              <a:rPr lang="en-US" dirty="0" smtClean="0"/>
              <a:t>hooks that allow sending and receiving  app programs to </a:t>
            </a:r>
            <a:r>
              <a:rPr lang="ja-JP" altLang="en-US" smtClean="0">
                <a:ea typeface="ＭＳ Ｐゴシック" pitchFamily="34" charset="-128"/>
              </a:rPr>
              <a:t>“</a:t>
            </a:r>
            <a:r>
              <a:rPr lang="en-US" altLang="ja-JP" dirty="0" smtClean="0">
                <a:ea typeface="ＭＳ Ｐゴシック" pitchFamily="34" charset="-128"/>
              </a:rPr>
              <a:t>connect</a:t>
            </a:r>
            <a:r>
              <a:rPr lang="ja-JP" altLang="en-US" smtClean="0">
                <a:ea typeface="ＭＳ Ｐゴシック" pitchFamily="34" charset="-128"/>
              </a:rPr>
              <a:t>”</a:t>
            </a:r>
            <a:r>
              <a:rPr lang="en-US" altLang="ja-JP" dirty="0" smtClean="0">
                <a:ea typeface="ＭＳ Ｐゴシック" pitchFamily="34" charset="-128"/>
              </a:rPr>
              <a:t> to Internet</a:t>
            </a:r>
          </a:p>
        </p:txBody>
      </p:sp>
      <p:pic>
        <p:nvPicPr>
          <p:cNvPr id="40963" name="Picture 645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6088" y="782638"/>
            <a:ext cx="6548437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0964" name="Group 725"/>
          <p:cNvGrpSpPr>
            <a:grpSpLocks/>
          </p:cNvGrpSpPr>
          <p:nvPr/>
        </p:nvGrpSpPr>
        <p:grpSpPr bwMode="auto">
          <a:xfrm>
            <a:off x="5167313" y="1395413"/>
            <a:ext cx="3551237" cy="4743450"/>
            <a:chOff x="5202238" y="1384300"/>
            <a:chExt cx="3551237" cy="4743450"/>
          </a:xfrm>
        </p:grpSpPr>
        <p:sp>
          <p:nvSpPr>
            <p:cNvPr id="40967" name="Freeform 415"/>
            <p:cNvSpPr>
              <a:spLocks/>
            </p:cNvSpPr>
            <p:nvPr/>
          </p:nvSpPr>
          <p:spPr bwMode="auto">
            <a:xfrm>
              <a:off x="7004050" y="3527425"/>
              <a:ext cx="1314450" cy="674688"/>
            </a:xfrm>
            <a:custGeom>
              <a:avLst/>
              <a:gdLst>
                <a:gd name="T0" fmla="*/ 2147483647 w 828"/>
                <a:gd name="T1" fmla="*/ 2147483647 h 425"/>
                <a:gd name="T2" fmla="*/ 2147483647 w 828"/>
                <a:gd name="T3" fmla="*/ 2147483647 h 425"/>
                <a:gd name="T4" fmla="*/ 2147483647 w 828"/>
                <a:gd name="T5" fmla="*/ 2147483647 h 425"/>
                <a:gd name="T6" fmla="*/ 2147483647 w 828"/>
                <a:gd name="T7" fmla="*/ 2147483647 h 425"/>
                <a:gd name="T8" fmla="*/ 2147483647 w 828"/>
                <a:gd name="T9" fmla="*/ 2147483647 h 425"/>
                <a:gd name="T10" fmla="*/ 2147483647 w 828"/>
                <a:gd name="T11" fmla="*/ 2147483647 h 425"/>
                <a:gd name="T12" fmla="*/ 2147483647 w 828"/>
                <a:gd name="T13" fmla="*/ 2147483647 h 425"/>
                <a:gd name="T14" fmla="*/ 2147483647 w 828"/>
                <a:gd name="T15" fmla="*/ 2147483647 h 425"/>
                <a:gd name="T16" fmla="*/ 2147483647 w 828"/>
                <a:gd name="T17" fmla="*/ 2147483647 h 425"/>
                <a:gd name="T18" fmla="*/ 2147483647 w 828"/>
                <a:gd name="T19" fmla="*/ 2147483647 h 425"/>
                <a:gd name="T20" fmla="*/ 2147483647 w 828"/>
                <a:gd name="T21" fmla="*/ 2147483647 h 425"/>
                <a:gd name="T22" fmla="*/ 2147483647 w 828"/>
                <a:gd name="T23" fmla="*/ 2147483647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28"/>
                <a:gd name="T37" fmla="*/ 0 h 425"/>
                <a:gd name="T38" fmla="*/ 828 w 828"/>
                <a:gd name="T39" fmla="*/ 425 h 4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8" name="Freeform 416"/>
            <p:cNvSpPr>
              <a:spLocks/>
            </p:cNvSpPr>
            <p:nvPr/>
          </p:nvSpPr>
          <p:spPr bwMode="auto">
            <a:xfrm>
              <a:off x="7023100" y="2001838"/>
              <a:ext cx="1730375" cy="1125538"/>
            </a:xfrm>
            <a:custGeom>
              <a:avLst/>
              <a:gdLst>
                <a:gd name="T0" fmla="*/ 2147483647 w 765"/>
                <a:gd name="T1" fmla="*/ 2147483647 h 459"/>
                <a:gd name="T2" fmla="*/ 2147483647 w 765"/>
                <a:gd name="T3" fmla="*/ 2147483647 h 459"/>
                <a:gd name="T4" fmla="*/ 2147483647 w 765"/>
                <a:gd name="T5" fmla="*/ 2147483647 h 459"/>
                <a:gd name="T6" fmla="*/ 2147483647 w 765"/>
                <a:gd name="T7" fmla="*/ 2147483647 h 459"/>
                <a:gd name="T8" fmla="*/ 2147483647 w 765"/>
                <a:gd name="T9" fmla="*/ 2147483647 h 459"/>
                <a:gd name="T10" fmla="*/ 2147483647 w 765"/>
                <a:gd name="T11" fmla="*/ 2147483647 h 459"/>
                <a:gd name="T12" fmla="*/ 2147483647 w 765"/>
                <a:gd name="T13" fmla="*/ 2147483647 h 459"/>
                <a:gd name="T14" fmla="*/ 2147483647 w 765"/>
                <a:gd name="T15" fmla="*/ 2147483647 h 459"/>
                <a:gd name="T16" fmla="*/ 2147483647 w 765"/>
                <a:gd name="T17" fmla="*/ 2147483647 h 459"/>
                <a:gd name="T18" fmla="*/ 2147483647 w 765"/>
                <a:gd name="T19" fmla="*/ 2147483647 h 459"/>
                <a:gd name="T20" fmla="*/ 2147483647 w 765"/>
                <a:gd name="T21" fmla="*/ 2147483647 h 459"/>
                <a:gd name="T22" fmla="*/ 2147483647 w 765"/>
                <a:gd name="T23" fmla="*/ 2147483647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65"/>
                <a:gd name="T37" fmla="*/ 0 h 459"/>
                <a:gd name="T38" fmla="*/ 765 w 765"/>
                <a:gd name="T39" fmla="*/ 459 h 45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9" name="Freeform 417"/>
            <p:cNvSpPr>
              <a:spLocks/>
            </p:cNvSpPr>
            <p:nvPr/>
          </p:nvSpPr>
          <p:spPr bwMode="auto">
            <a:xfrm>
              <a:off x="5202238" y="1709738"/>
              <a:ext cx="1736725" cy="1071563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0970" name="Group 418"/>
            <p:cNvGrpSpPr>
              <a:grpSpLocks/>
            </p:cNvGrpSpPr>
            <p:nvPr/>
          </p:nvGrpSpPr>
          <p:grpSpPr bwMode="auto">
            <a:xfrm>
              <a:off x="5278438" y="2974975"/>
              <a:ext cx="1458912" cy="933450"/>
              <a:chOff x="2889" y="1631"/>
              <a:chExt cx="980" cy="743"/>
            </a:xfrm>
          </p:grpSpPr>
          <p:sp>
            <p:nvSpPr>
              <p:cNvPr id="41320" name="Rectangle 419"/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00C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321" name="AutoShape 420"/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00C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rgbClr val="00CCFF"/>
                  </a:solidFill>
                </a:endParaRPr>
              </a:p>
            </p:txBody>
          </p:sp>
        </p:grpSp>
        <p:sp>
          <p:nvSpPr>
            <p:cNvPr id="40971" name="Line 421"/>
            <p:cNvSpPr>
              <a:spLocks noChangeShapeType="1"/>
            </p:cNvSpPr>
            <p:nvPr/>
          </p:nvSpPr>
          <p:spPr bwMode="auto">
            <a:xfrm>
              <a:off x="7396163" y="3813175"/>
              <a:ext cx="163512" cy="120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2" name="Line 422"/>
            <p:cNvSpPr>
              <a:spLocks noChangeShapeType="1"/>
            </p:cNvSpPr>
            <p:nvPr/>
          </p:nvSpPr>
          <p:spPr bwMode="auto">
            <a:xfrm>
              <a:off x="7493000" y="3733800"/>
              <a:ext cx="27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3" name="Line 423"/>
            <p:cNvSpPr>
              <a:spLocks noChangeShapeType="1"/>
            </p:cNvSpPr>
            <p:nvPr/>
          </p:nvSpPr>
          <p:spPr bwMode="auto">
            <a:xfrm flipV="1">
              <a:off x="7729538" y="3819525"/>
              <a:ext cx="134937" cy="104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4" name="Line 424"/>
            <p:cNvSpPr>
              <a:spLocks noChangeShapeType="1"/>
            </p:cNvSpPr>
            <p:nvPr/>
          </p:nvSpPr>
          <p:spPr bwMode="auto">
            <a:xfrm>
              <a:off x="6427788" y="3740150"/>
              <a:ext cx="6794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5" name="Line 425"/>
            <p:cNvSpPr>
              <a:spLocks noChangeShapeType="1"/>
            </p:cNvSpPr>
            <p:nvPr/>
          </p:nvSpPr>
          <p:spPr bwMode="auto">
            <a:xfrm>
              <a:off x="6723063" y="2587625"/>
              <a:ext cx="509587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6" name="Line 426"/>
            <p:cNvSpPr>
              <a:spLocks noChangeShapeType="1"/>
            </p:cNvSpPr>
            <p:nvPr/>
          </p:nvSpPr>
          <p:spPr bwMode="auto">
            <a:xfrm>
              <a:off x="6289675" y="2403475"/>
              <a:ext cx="152400" cy="95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7" name="Freeform 427"/>
            <p:cNvSpPr>
              <a:spLocks/>
            </p:cNvSpPr>
            <p:nvPr/>
          </p:nvSpPr>
          <p:spPr bwMode="auto">
            <a:xfrm>
              <a:off x="5497513" y="4378325"/>
              <a:ext cx="3079750" cy="1665288"/>
            </a:xfrm>
            <a:custGeom>
              <a:avLst/>
              <a:gdLst>
                <a:gd name="T0" fmla="*/ 2147483647 w 1940"/>
                <a:gd name="T1" fmla="*/ 2147483647 h 1049"/>
                <a:gd name="T2" fmla="*/ 2147483647 w 1940"/>
                <a:gd name="T3" fmla="*/ 2147483647 h 1049"/>
                <a:gd name="T4" fmla="*/ 2147483647 w 1940"/>
                <a:gd name="T5" fmla="*/ 2147483647 h 1049"/>
                <a:gd name="T6" fmla="*/ 2147483647 w 1940"/>
                <a:gd name="T7" fmla="*/ 2147483647 h 1049"/>
                <a:gd name="T8" fmla="*/ 2147483647 w 1940"/>
                <a:gd name="T9" fmla="*/ 2147483647 h 1049"/>
                <a:gd name="T10" fmla="*/ 2147483647 w 1940"/>
                <a:gd name="T11" fmla="*/ 2147483647 h 1049"/>
                <a:gd name="T12" fmla="*/ 2147483647 w 1940"/>
                <a:gd name="T13" fmla="*/ 2147483647 h 1049"/>
                <a:gd name="T14" fmla="*/ 2147483647 w 1940"/>
                <a:gd name="T15" fmla="*/ 2147483647 h 1049"/>
                <a:gd name="T16" fmla="*/ 2147483647 w 1940"/>
                <a:gd name="T17" fmla="*/ 2147483647 h 1049"/>
                <a:gd name="T18" fmla="*/ 2147483647 w 1940"/>
                <a:gd name="T19" fmla="*/ 2147483647 h 1049"/>
                <a:gd name="T20" fmla="*/ 2147483647 w 1940"/>
                <a:gd name="T21" fmla="*/ 2147483647 h 1049"/>
                <a:gd name="T22" fmla="*/ 2147483647 w 1940"/>
                <a:gd name="T23" fmla="*/ 2147483647 h 1049"/>
                <a:gd name="T24" fmla="*/ 2147483647 w 1940"/>
                <a:gd name="T25" fmla="*/ 2147483647 h 1049"/>
                <a:gd name="T26" fmla="*/ 2147483647 w 1940"/>
                <a:gd name="T27" fmla="*/ 2147483647 h 1049"/>
                <a:gd name="T28" fmla="*/ 2147483647 w 1940"/>
                <a:gd name="T29" fmla="*/ 2147483647 h 1049"/>
                <a:gd name="T30" fmla="*/ 2147483647 w 1940"/>
                <a:gd name="T31" fmla="*/ 2147483647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40"/>
                <a:gd name="T49" fmla="*/ 0 h 1049"/>
                <a:gd name="T50" fmla="*/ 1940 w 1940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40" h="1049">
                  <a:moveTo>
                    <a:pt x="952" y="26"/>
                  </a:moveTo>
                  <a:cubicBezTo>
                    <a:pt x="867" y="45"/>
                    <a:pt x="832" y="118"/>
                    <a:pt x="755" y="125"/>
                  </a:cubicBezTo>
                  <a:cubicBezTo>
                    <a:pt x="678" y="132"/>
                    <a:pt x="587" y="72"/>
                    <a:pt x="488" y="68"/>
                  </a:cubicBezTo>
                  <a:cubicBezTo>
                    <a:pt x="389" y="64"/>
                    <a:pt x="237" y="48"/>
                    <a:pt x="158" y="101"/>
                  </a:cubicBezTo>
                  <a:cubicBezTo>
                    <a:pt x="79" y="154"/>
                    <a:pt x="28" y="298"/>
                    <a:pt x="14" y="389"/>
                  </a:cubicBezTo>
                  <a:cubicBezTo>
                    <a:pt x="0" y="480"/>
                    <a:pt x="25" y="595"/>
                    <a:pt x="71" y="648"/>
                  </a:cubicBezTo>
                  <a:cubicBezTo>
                    <a:pt x="117" y="701"/>
                    <a:pt x="205" y="665"/>
                    <a:pt x="288" y="706"/>
                  </a:cubicBezTo>
                  <a:cubicBezTo>
                    <a:pt x="371" y="747"/>
                    <a:pt x="450" y="842"/>
                    <a:pt x="568" y="893"/>
                  </a:cubicBezTo>
                  <a:cubicBezTo>
                    <a:pt x="686" y="944"/>
                    <a:pt x="852" y="991"/>
                    <a:pt x="996" y="1014"/>
                  </a:cubicBezTo>
                  <a:cubicBezTo>
                    <a:pt x="1140" y="1036"/>
                    <a:pt x="1309" y="1049"/>
                    <a:pt x="1433" y="1031"/>
                  </a:cubicBezTo>
                  <a:cubicBezTo>
                    <a:pt x="1557" y="1012"/>
                    <a:pt x="1657" y="960"/>
                    <a:pt x="1739" y="907"/>
                  </a:cubicBezTo>
                  <a:cubicBezTo>
                    <a:pt x="1821" y="855"/>
                    <a:pt x="1906" y="824"/>
                    <a:pt x="1923" y="714"/>
                  </a:cubicBezTo>
                  <a:cubicBezTo>
                    <a:pt x="1940" y="604"/>
                    <a:pt x="1898" y="350"/>
                    <a:pt x="1839" y="251"/>
                  </a:cubicBezTo>
                  <a:cubicBezTo>
                    <a:pt x="1780" y="151"/>
                    <a:pt x="1662" y="153"/>
                    <a:pt x="1566" y="114"/>
                  </a:cubicBezTo>
                  <a:cubicBezTo>
                    <a:pt x="1470" y="76"/>
                    <a:pt x="1365" y="30"/>
                    <a:pt x="1263" y="15"/>
                  </a:cubicBezTo>
                  <a:cubicBezTo>
                    <a:pt x="1161" y="0"/>
                    <a:pt x="1037" y="8"/>
                    <a:pt x="952" y="26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8" name="Line 428"/>
            <p:cNvSpPr>
              <a:spLocks noChangeShapeType="1"/>
            </p:cNvSpPr>
            <p:nvPr/>
          </p:nvSpPr>
          <p:spPr bwMode="auto">
            <a:xfrm rot="-5400000">
              <a:off x="7845425" y="5159375"/>
              <a:ext cx="523875" cy="139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9" name="Line 429"/>
            <p:cNvSpPr>
              <a:spLocks noChangeShapeType="1"/>
            </p:cNvSpPr>
            <p:nvPr/>
          </p:nvSpPr>
          <p:spPr bwMode="auto">
            <a:xfrm rot="5400000" flipV="1">
              <a:off x="7991475" y="5440362"/>
              <a:ext cx="3175" cy="85725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0" name="Line 430"/>
            <p:cNvSpPr>
              <a:spLocks noChangeShapeType="1"/>
            </p:cNvSpPr>
            <p:nvPr/>
          </p:nvSpPr>
          <p:spPr bwMode="auto">
            <a:xfrm rot="-5400000">
              <a:off x="8177213" y="5116512"/>
              <a:ext cx="0" cy="114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1" name="Line 431"/>
            <p:cNvSpPr>
              <a:spLocks noChangeShapeType="1"/>
            </p:cNvSpPr>
            <p:nvPr/>
          </p:nvSpPr>
          <p:spPr bwMode="auto">
            <a:xfrm>
              <a:off x="7358063" y="4697412"/>
              <a:ext cx="390525" cy="184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82" name="Line 432"/>
            <p:cNvSpPr>
              <a:spLocks noChangeShapeType="1"/>
            </p:cNvSpPr>
            <p:nvPr/>
          </p:nvSpPr>
          <p:spPr bwMode="auto">
            <a:xfrm flipV="1">
              <a:off x="6737350" y="4684712"/>
              <a:ext cx="322263" cy="198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83" name="Line 433"/>
            <p:cNvSpPr>
              <a:spLocks noChangeShapeType="1"/>
            </p:cNvSpPr>
            <p:nvPr/>
          </p:nvSpPr>
          <p:spPr bwMode="auto">
            <a:xfrm flipV="1">
              <a:off x="6780213" y="4976812"/>
              <a:ext cx="9715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84" name="Line 435"/>
            <p:cNvSpPr>
              <a:spLocks noChangeShapeType="1"/>
            </p:cNvSpPr>
            <p:nvPr/>
          </p:nvSpPr>
          <p:spPr bwMode="auto">
            <a:xfrm>
              <a:off x="6100763" y="4773612"/>
              <a:ext cx="263525" cy="85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85" name="Line 436"/>
            <p:cNvSpPr>
              <a:spLocks noChangeShapeType="1"/>
            </p:cNvSpPr>
            <p:nvPr/>
          </p:nvSpPr>
          <p:spPr bwMode="auto">
            <a:xfrm flipV="1">
              <a:off x="5842000" y="4983162"/>
              <a:ext cx="412750" cy="127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86" name="Line 439"/>
            <p:cNvSpPr>
              <a:spLocks noChangeShapeType="1"/>
            </p:cNvSpPr>
            <p:nvPr/>
          </p:nvSpPr>
          <p:spPr bwMode="auto">
            <a:xfrm flipH="1">
              <a:off x="6267450" y="5070475"/>
              <a:ext cx="142875" cy="198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87" name="Line 440"/>
            <p:cNvSpPr>
              <a:spLocks noChangeShapeType="1"/>
            </p:cNvSpPr>
            <p:nvPr/>
          </p:nvSpPr>
          <p:spPr bwMode="auto">
            <a:xfrm flipH="1" flipV="1">
              <a:off x="6588125" y="5097462"/>
              <a:ext cx="74613" cy="1730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88" name="Line 441"/>
            <p:cNvSpPr>
              <a:spLocks noChangeShapeType="1"/>
            </p:cNvSpPr>
            <p:nvPr/>
          </p:nvSpPr>
          <p:spPr bwMode="auto">
            <a:xfrm>
              <a:off x="6743700" y="5053012"/>
              <a:ext cx="503238" cy="269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89" name="Line 443"/>
            <p:cNvSpPr>
              <a:spLocks noChangeShapeType="1"/>
            </p:cNvSpPr>
            <p:nvPr/>
          </p:nvSpPr>
          <p:spPr bwMode="auto">
            <a:xfrm>
              <a:off x="6281738" y="3522662"/>
              <a:ext cx="0" cy="131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90" name="Line 444"/>
            <p:cNvSpPr>
              <a:spLocks noChangeShapeType="1"/>
            </p:cNvSpPr>
            <p:nvPr/>
          </p:nvSpPr>
          <p:spPr bwMode="auto">
            <a:xfrm flipV="1">
              <a:off x="7577138" y="2492375"/>
              <a:ext cx="123825" cy="87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91" name="Line 445"/>
            <p:cNvSpPr>
              <a:spLocks noChangeShapeType="1"/>
            </p:cNvSpPr>
            <p:nvPr/>
          </p:nvSpPr>
          <p:spPr bwMode="auto">
            <a:xfrm>
              <a:off x="7405688" y="2665412"/>
              <a:ext cx="0" cy="82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92" name="Line 446"/>
            <p:cNvSpPr>
              <a:spLocks noChangeShapeType="1"/>
            </p:cNvSpPr>
            <p:nvPr/>
          </p:nvSpPr>
          <p:spPr bwMode="auto">
            <a:xfrm flipV="1">
              <a:off x="7577138" y="2562225"/>
              <a:ext cx="263525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93" name="Line 447"/>
            <p:cNvSpPr>
              <a:spLocks noChangeShapeType="1"/>
            </p:cNvSpPr>
            <p:nvPr/>
          </p:nvSpPr>
          <p:spPr bwMode="auto">
            <a:xfrm>
              <a:off x="7942263" y="2560637"/>
              <a:ext cx="0" cy="196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94" name="Line 448"/>
            <p:cNvSpPr>
              <a:spLocks noChangeShapeType="1"/>
            </p:cNvSpPr>
            <p:nvPr/>
          </p:nvSpPr>
          <p:spPr bwMode="auto">
            <a:xfrm>
              <a:off x="7596188" y="2867025"/>
              <a:ext cx="188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95" name="Line 449"/>
            <p:cNvSpPr>
              <a:spLocks noChangeShapeType="1"/>
            </p:cNvSpPr>
            <p:nvPr/>
          </p:nvSpPr>
          <p:spPr bwMode="auto">
            <a:xfrm flipV="1">
              <a:off x="5891213" y="3733800"/>
              <a:ext cx="168275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96" name="Line 450"/>
            <p:cNvSpPr>
              <a:spLocks noChangeShapeType="1"/>
            </p:cNvSpPr>
            <p:nvPr/>
          </p:nvSpPr>
          <p:spPr bwMode="auto">
            <a:xfrm>
              <a:off x="8150225" y="2857500"/>
              <a:ext cx="177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97" name="Line 451"/>
            <p:cNvSpPr>
              <a:spLocks noChangeShapeType="1"/>
            </p:cNvSpPr>
            <p:nvPr/>
          </p:nvSpPr>
          <p:spPr bwMode="auto">
            <a:xfrm flipH="1">
              <a:off x="7296150" y="2933700"/>
              <a:ext cx="98425" cy="704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98" name="Line 452"/>
            <p:cNvSpPr>
              <a:spLocks noChangeShapeType="1"/>
            </p:cNvSpPr>
            <p:nvPr/>
          </p:nvSpPr>
          <p:spPr bwMode="auto">
            <a:xfrm flipH="1">
              <a:off x="7888288" y="2933700"/>
              <a:ext cx="111125" cy="7270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99" name="Line 541"/>
            <p:cNvSpPr>
              <a:spLocks noChangeShapeType="1"/>
            </p:cNvSpPr>
            <p:nvPr/>
          </p:nvSpPr>
          <p:spPr bwMode="auto">
            <a:xfrm flipV="1">
              <a:off x="7272338" y="4075112"/>
              <a:ext cx="227012" cy="4365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000" name="Group 590"/>
            <p:cNvGrpSpPr>
              <a:grpSpLocks/>
            </p:cNvGrpSpPr>
            <p:nvPr/>
          </p:nvGrpSpPr>
          <p:grpSpPr bwMode="auto">
            <a:xfrm flipH="1">
              <a:off x="5775325" y="4533900"/>
              <a:ext cx="414337" cy="373063"/>
              <a:chOff x="2839" y="3501"/>
              <a:chExt cx="755" cy="803"/>
            </a:xfrm>
          </p:grpSpPr>
          <p:pic>
            <p:nvPicPr>
              <p:cNvPr id="41318" name="Picture 59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1319" name="Freeform 592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1001" name="Group 593"/>
            <p:cNvGrpSpPr>
              <a:grpSpLocks/>
            </p:cNvGrpSpPr>
            <p:nvPr/>
          </p:nvGrpSpPr>
          <p:grpSpPr bwMode="auto">
            <a:xfrm flipH="1">
              <a:off x="5457825" y="4954588"/>
              <a:ext cx="482600" cy="406400"/>
              <a:chOff x="2839" y="3501"/>
              <a:chExt cx="755" cy="803"/>
            </a:xfrm>
          </p:grpSpPr>
          <p:pic>
            <p:nvPicPr>
              <p:cNvPr id="41316" name="Picture 59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1317" name="Freeform 595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1002" name="Group 596"/>
            <p:cNvGrpSpPr>
              <a:grpSpLocks/>
            </p:cNvGrpSpPr>
            <p:nvPr/>
          </p:nvGrpSpPr>
          <p:grpSpPr bwMode="auto">
            <a:xfrm flipH="1">
              <a:off x="5935663" y="5256213"/>
              <a:ext cx="427037" cy="349250"/>
              <a:chOff x="2839" y="3501"/>
              <a:chExt cx="755" cy="803"/>
            </a:xfrm>
          </p:grpSpPr>
          <p:pic>
            <p:nvPicPr>
              <p:cNvPr id="41314" name="Picture 59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1315" name="Freeform 598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1003" name="Group 599"/>
            <p:cNvGrpSpPr>
              <a:grpSpLocks/>
            </p:cNvGrpSpPr>
            <p:nvPr/>
          </p:nvGrpSpPr>
          <p:grpSpPr bwMode="auto">
            <a:xfrm>
              <a:off x="6550025" y="5238750"/>
              <a:ext cx="427037" cy="350838"/>
              <a:chOff x="2839" y="3501"/>
              <a:chExt cx="755" cy="803"/>
            </a:xfrm>
          </p:grpSpPr>
          <p:pic>
            <p:nvPicPr>
              <p:cNvPr id="41312" name="Picture 60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1313" name="Freeform 601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41004" name="Picture 603" descr="car_icon_small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342063" y="1720850"/>
              <a:ext cx="849312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41005" name="Group 652"/>
            <p:cNvGrpSpPr>
              <a:grpSpLocks/>
            </p:cNvGrpSpPr>
            <p:nvPr/>
          </p:nvGrpSpPr>
          <p:grpSpPr bwMode="auto">
            <a:xfrm>
              <a:off x="5613400" y="1546225"/>
              <a:ext cx="415925" cy="385763"/>
              <a:chOff x="2751" y="1851"/>
              <a:chExt cx="462" cy="478"/>
            </a:xfrm>
          </p:grpSpPr>
          <p:pic>
            <p:nvPicPr>
              <p:cNvPr id="41310" name="Picture 653" descr="iphone_stylized_small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1311" name="Picture 654" descr="antenna_radiation_stylized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41006" name="Group 665"/>
            <p:cNvGrpSpPr>
              <a:grpSpLocks/>
            </p:cNvGrpSpPr>
            <p:nvPr/>
          </p:nvGrpSpPr>
          <p:grpSpPr bwMode="auto">
            <a:xfrm>
              <a:off x="7689850" y="2395538"/>
              <a:ext cx="390525" cy="169863"/>
              <a:chOff x="4650" y="1129"/>
              <a:chExt cx="246" cy="95"/>
            </a:xfrm>
          </p:grpSpPr>
          <p:sp>
            <p:nvSpPr>
              <p:cNvPr id="41302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41303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41304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41305" name="Group 659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41308" name="Freeform 66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309" name="Freeform 66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1306" name="Line 662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07" name="Line 663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1007" name="Group 666"/>
            <p:cNvGrpSpPr>
              <a:grpSpLocks/>
            </p:cNvGrpSpPr>
            <p:nvPr/>
          </p:nvGrpSpPr>
          <p:grpSpPr bwMode="auto">
            <a:xfrm>
              <a:off x="7762875" y="2757488"/>
              <a:ext cx="390525" cy="176213"/>
              <a:chOff x="4650" y="1129"/>
              <a:chExt cx="246" cy="95"/>
            </a:xfrm>
          </p:grpSpPr>
          <p:sp>
            <p:nvSpPr>
              <p:cNvPr id="41294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41295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41296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41297" name="Group 670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41300" name="Freeform 67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301" name="Freeform 67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1298" name="Line 673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99" name="Line 674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1008" name="Group 675"/>
            <p:cNvGrpSpPr>
              <a:grpSpLocks/>
            </p:cNvGrpSpPr>
            <p:nvPr/>
          </p:nvGrpSpPr>
          <p:grpSpPr bwMode="auto">
            <a:xfrm>
              <a:off x="7204075" y="2493963"/>
              <a:ext cx="390525" cy="169863"/>
              <a:chOff x="4650" y="1129"/>
              <a:chExt cx="246" cy="95"/>
            </a:xfrm>
          </p:grpSpPr>
          <p:sp>
            <p:nvSpPr>
              <p:cNvPr id="41286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41287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41288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41289" name="Group 679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41292" name="Freeform 68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293" name="Freeform 68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1290" name="Line 682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91" name="Line 683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1009" name="Group 684"/>
            <p:cNvGrpSpPr>
              <a:grpSpLocks/>
            </p:cNvGrpSpPr>
            <p:nvPr/>
          </p:nvGrpSpPr>
          <p:grpSpPr bwMode="auto">
            <a:xfrm>
              <a:off x="7215188" y="2757488"/>
              <a:ext cx="390525" cy="169863"/>
              <a:chOff x="4650" y="1129"/>
              <a:chExt cx="246" cy="95"/>
            </a:xfrm>
          </p:grpSpPr>
          <p:sp>
            <p:nvSpPr>
              <p:cNvPr id="41278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41279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41280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41281" name="Group 688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41284" name="Freeform 68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285" name="Freeform 69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1282" name="Line 691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83" name="Line 692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010" name="Line 693"/>
            <p:cNvSpPr>
              <a:spLocks noChangeShapeType="1"/>
            </p:cNvSpPr>
            <p:nvPr/>
          </p:nvSpPr>
          <p:spPr bwMode="auto">
            <a:xfrm>
              <a:off x="8345488" y="2855912"/>
              <a:ext cx="17780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011" name="Group 694"/>
            <p:cNvGrpSpPr>
              <a:grpSpLocks/>
            </p:cNvGrpSpPr>
            <p:nvPr/>
          </p:nvGrpSpPr>
          <p:grpSpPr bwMode="auto">
            <a:xfrm>
              <a:off x="7400925" y="3911600"/>
              <a:ext cx="485775" cy="203200"/>
              <a:chOff x="4650" y="1129"/>
              <a:chExt cx="246" cy="95"/>
            </a:xfrm>
          </p:grpSpPr>
          <p:sp>
            <p:nvSpPr>
              <p:cNvPr id="41270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41271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41272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41273" name="Group 698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41276" name="Freeform 69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277" name="Freeform 70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1274" name="Line 701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75" name="Line 702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1012" name="Group 712"/>
            <p:cNvGrpSpPr>
              <a:grpSpLocks/>
            </p:cNvGrpSpPr>
            <p:nvPr/>
          </p:nvGrpSpPr>
          <p:grpSpPr bwMode="auto">
            <a:xfrm>
              <a:off x="7081838" y="3630613"/>
              <a:ext cx="485775" cy="203200"/>
              <a:chOff x="4650" y="1129"/>
              <a:chExt cx="246" cy="95"/>
            </a:xfrm>
          </p:grpSpPr>
          <p:sp>
            <p:nvSpPr>
              <p:cNvPr id="41262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41263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41264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41265" name="Group 716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41268" name="Freeform 71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269" name="Freeform 71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1266" name="Line 719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67" name="Line 720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1013" name="Group 721"/>
            <p:cNvGrpSpPr>
              <a:grpSpLocks/>
            </p:cNvGrpSpPr>
            <p:nvPr/>
          </p:nvGrpSpPr>
          <p:grpSpPr bwMode="auto">
            <a:xfrm>
              <a:off x="7743825" y="3643313"/>
              <a:ext cx="485775" cy="203200"/>
              <a:chOff x="4650" y="1129"/>
              <a:chExt cx="246" cy="95"/>
            </a:xfrm>
          </p:grpSpPr>
          <p:sp>
            <p:nvSpPr>
              <p:cNvPr id="41254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41255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41256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41257" name="Group 725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41260" name="Freeform 72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261" name="Freeform 72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1258" name="Line 728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59" name="Line 729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1014" name="Group 730"/>
            <p:cNvGrpSpPr>
              <a:grpSpLocks/>
            </p:cNvGrpSpPr>
            <p:nvPr/>
          </p:nvGrpSpPr>
          <p:grpSpPr bwMode="auto">
            <a:xfrm>
              <a:off x="6962775" y="4505325"/>
              <a:ext cx="619125" cy="242888"/>
              <a:chOff x="4650" y="1129"/>
              <a:chExt cx="246" cy="95"/>
            </a:xfrm>
          </p:grpSpPr>
          <p:sp>
            <p:nvSpPr>
              <p:cNvPr id="41246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41247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41248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41249" name="Group 734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41252" name="Freeform 73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253" name="Freeform 73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1250" name="Line 737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51" name="Line 738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1015" name="Group 739"/>
            <p:cNvGrpSpPr>
              <a:grpSpLocks/>
            </p:cNvGrpSpPr>
            <p:nvPr/>
          </p:nvGrpSpPr>
          <p:grpSpPr bwMode="auto">
            <a:xfrm>
              <a:off x="7596188" y="4803775"/>
              <a:ext cx="619125" cy="242888"/>
              <a:chOff x="4650" y="1129"/>
              <a:chExt cx="246" cy="95"/>
            </a:xfrm>
          </p:grpSpPr>
          <p:sp>
            <p:nvSpPr>
              <p:cNvPr id="41238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41239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41240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41241" name="Group 743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41244" name="Freeform 74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245" name="Freeform 74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1242" name="Line 746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43" name="Line 747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1016" name="Group 748"/>
            <p:cNvGrpSpPr>
              <a:grpSpLocks/>
            </p:cNvGrpSpPr>
            <p:nvPr/>
          </p:nvGrpSpPr>
          <p:grpSpPr bwMode="auto">
            <a:xfrm>
              <a:off x="6246813" y="4848225"/>
              <a:ext cx="619125" cy="242888"/>
              <a:chOff x="4650" y="1129"/>
              <a:chExt cx="246" cy="95"/>
            </a:xfrm>
          </p:grpSpPr>
          <p:sp>
            <p:nvSpPr>
              <p:cNvPr id="41230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41231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41232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41233" name="Group 752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41236" name="Freeform 75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237" name="Freeform 75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1234" name="Line 755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35" name="Line 756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1017" name="Group 757"/>
            <p:cNvGrpSpPr>
              <a:grpSpLocks/>
            </p:cNvGrpSpPr>
            <p:nvPr/>
          </p:nvGrpSpPr>
          <p:grpSpPr bwMode="auto">
            <a:xfrm>
              <a:off x="6053138" y="3640138"/>
              <a:ext cx="390525" cy="169863"/>
              <a:chOff x="4650" y="1129"/>
              <a:chExt cx="246" cy="95"/>
            </a:xfrm>
          </p:grpSpPr>
          <p:sp>
            <p:nvSpPr>
              <p:cNvPr id="41222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41223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41224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41225" name="Group 761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41228" name="Freeform 76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229" name="Freeform 76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1226" name="Line 764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27" name="Line 765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1018" name="Group 767"/>
            <p:cNvGrpSpPr>
              <a:grpSpLocks/>
            </p:cNvGrpSpPr>
            <p:nvPr/>
          </p:nvGrpSpPr>
          <p:grpSpPr bwMode="auto">
            <a:xfrm>
              <a:off x="6353175" y="2487613"/>
              <a:ext cx="390525" cy="169863"/>
              <a:chOff x="4650" y="1129"/>
              <a:chExt cx="246" cy="95"/>
            </a:xfrm>
          </p:grpSpPr>
          <p:sp>
            <p:nvSpPr>
              <p:cNvPr id="41214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41215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41216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41217" name="Group 771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41220" name="Freeform 77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221" name="Freeform 77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1218" name="Line 774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19" name="Line 775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1019" name="Group 776"/>
            <p:cNvGrpSpPr>
              <a:grpSpLocks/>
            </p:cNvGrpSpPr>
            <p:nvPr/>
          </p:nvGrpSpPr>
          <p:grpSpPr bwMode="auto">
            <a:xfrm>
              <a:off x="5611813" y="3500438"/>
              <a:ext cx="506412" cy="352425"/>
              <a:chOff x="2967" y="478"/>
              <a:chExt cx="788" cy="625"/>
            </a:xfrm>
          </p:grpSpPr>
          <p:pic>
            <p:nvPicPr>
              <p:cNvPr id="41212" name="Picture 777" descr="access_point_stylized_small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1213" name="Picture 778" descr="antenna_radiation_stylized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41020" name="Group 779"/>
            <p:cNvGrpSpPr>
              <a:grpSpLocks/>
            </p:cNvGrpSpPr>
            <p:nvPr/>
          </p:nvGrpSpPr>
          <p:grpSpPr bwMode="auto">
            <a:xfrm>
              <a:off x="7132638" y="5003800"/>
              <a:ext cx="563562" cy="420688"/>
              <a:chOff x="2967" y="478"/>
              <a:chExt cx="788" cy="625"/>
            </a:xfrm>
          </p:grpSpPr>
          <p:pic>
            <p:nvPicPr>
              <p:cNvPr id="41210" name="Picture 780" descr="access_point_stylized_small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1211" name="Picture 781" descr="antenna_radiation_stylized"/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41021" name="Group 782"/>
            <p:cNvGrpSpPr>
              <a:grpSpLocks/>
            </p:cNvGrpSpPr>
            <p:nvPr/>
          </p:nvGrpSpPr>
          <p:grpSpPr bwMode="auto">
            <a:xfrm>
              <a:off x="6061075" y="1844675"/>
              <a:ext cx="457200" cy="631825"/>
              <a:chOff x="742" y="2409"/>
              <a:chExt cx="576" cy="881"/>
            </a:xfrm>
          </p:grpSpPr>
          <p:grpSp>
            <p:nvGrpSpPr>
              <p:cNvPr id="41192" name="Group 783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41195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196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197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198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199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200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201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202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203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204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205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206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207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208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209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pic>
            <p:nvPicPr>
              <p:cNvPr id="41193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1194" name="Oval 800"/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1022" name="Text Box 580"/>
            <p:cNvSpPr txBox="1">
              <a:spLocks noChangeArrowheads="1"/>
            </p:cNvSpPr>
            <p:nvPr/>
          </p:nvSpPr>
          <p:spPr bwMode="auto">
            <a:xfrm>
              <a:off x="5957888" y="1384300"/>
              <a:ext cx="15494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mobile network</a:t>
              </a:r>
            </a:p>
          </p:txBody>
        </p:sp>
        <p:sp>
          <p:nvSpPr>
            <p:cNvPr id="41023" name="Text Box 580"/>
            <p:cNvSpPr txBox="1">
              <a:spLocks noChangeArrowheads="1"/>
            </p:cNvSpPr>
            <p:nvPr/>
          </p:nvSpPr>
          <p:spPr bwMode="auto">
            <a:xfrm>
              <a:off x="7561263" y="2071688"/>
              <a:ext cx="110807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global ISP</a:t>
              </a:r>
            </a:p>
          </p:txBody>
        </p:sp>
        <p:sp>
          <p:nvSpPr>
            <p:cNvPr id="41024" name="Text Box 580"/>
            <p:cNvSpPr txBox="1">
              <a:spLocks noChangeArrowheads="1"/>
            </p:cNvSpPr>
            <p:nvPr/>
          </p:nvSpPr>
          <p:spPr bwMode="auto">
            <a:xfrm>
              <a:off x="7337425" y="3298825"/>
              <a:ext cx="128905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regional ISP</a:t>
              </a:r>
            </a:p>
          </p:txBody>
        </p:sp>
        <p:sp>
          <p:nvSpPr>
            <p:cNvPr id="41025" name="Text Box 580"/>
            <p:cNvSpPr txBox="1">
              <a:spLocks noChangeArrowheads="1"/>
            </p:cNvSpPr>
            <p:nvPr/>
          </p:nvSpPr>
          <p:spPr bwMode="auto">
            <a:xfrm>
              <a:off x="6324600" y="2963863"/>
              <a:ext cx="895350" cy="482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/>
                <a:t>home </a:t>
              </a:r>
            </a:p>
            <a:p>
              <a:pPr>
                <a:lnSpc>
                  <a:spcPct val="80000"/>
                </a:lnSpc>
              </a:pPr>
              <a:r>
                <a:rPr lang="en-US" sz="1600"/>
                <a:t>network</a:t>
              </a:r>
            </a:p>
          </p:txBody>
        </p:sp>
        <p:sp>
          <p:nvSpPr>
            <p:cNvPr id="41026" name="Text Box 580"/>
            <p:cNvSpPr txBox="1">
              <a:spLocks noChangeArrowheads="1"/>
            </p:cNvSpPr>
            <p:nvPr/>
          </p:nvSpPr>
          <p:spPr bwMode="auto">
            <a:xfrm>
              <a:off x="5584825" y="5645150"/>
              <a:ext cx="1295400" cy="482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/>
                <a:t>institutional</a:t>
              </a:r>
            </a:p>
            <a:p>
              <a:pPr>
                <a:lnSpc>
                  <a:spcPct val="80000"/>
                </a:lnSpc>
              </a:pPr>
              <a:r>
                <a:rPr lang="en-US" sz="1600"/>
                <a:t>       network</a:t>
              </a:r>
            </a:p>
          </p:txBody>
        </p:sp>
        <p:grpSp>
          <p:nvGrpSpPr>
            <p:cNvPr id="41027" name="Group 950"/>
            <p:cNvGrpSpPr>
              <a:grpSpLocks/>
            </p:cNvGrpSpPr>
            <p:nvPr/>
          </p:nvGrpSpPr>
          <p:grpSpPr bwMode="auto">
            <a:xfrm>
              <a:off x="8240713" y="5002213"/>
              <a:ext cx="227012" cy="481013"/>
              <a:chOff x="4140" y="429"/>
              <a:chExt cx="1425" cy="2396"/>
            </a:xfrm>
          </p:grpSpPr>
          <p:sp>
            <p:nvSpPr>
              <p:cNvPr id="41160" name="Freeform 951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61" name="Rectangle 952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62" name="Freeform 953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63" name="Freeform 954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64" name="Rectangle 955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1165" name="Group 956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1190" name="AutoShape 95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91" name="AutoShape 958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1166" name="Rectangle 959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1167" name="Group 960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1188" name="AutoShape 961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89" name="AutoShape 962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1168" name="Rectangle 963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69" name="Rectangle 964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1170" name="Group 965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1186" name="AutoShape 966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87" name="AutoShape 967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1171" name="Freeform 968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172" name="Group 969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1184" name="AutoShape 970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85" name="AutoShape 971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1173" name="Rectangle 972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74" name="Freeform 973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75" name="Freeform 974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7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76" name="Oval 975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77" name="Freeform 976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78" name="AutoShape 977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79" name="AutoShape 978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80" name="Oval 979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81" name="Oval 980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41182" name="Oval 981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83" name="Rectangle 982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1028" name="Group 983"/>
            <p:cNvGrpSpPr>
              <a:grpSpLocks/>
            </p:cNvGrpSpPr>
            <p:nvPr/>
          </p:nvGrpSpPr>
          <p:grpSpPr bwMode="auto">
            <a:xfrm>
              <a:off x="7924800" y="5303838"/>
              <a:ext cx="227012" cy="481013"/>
              <a:chOff x="4140" y="429"/>
              <a:chExt cx="1425" cy="2396"/>
            </a:xfrm>
          </p:grpSpPr>
          <p:sp>
            <p:nvSpPr>
              <p:cNvPr id="41128" name="Freeform 984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29" name="Rectangle 985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30" name="Freeform 986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31" name="Freeform 987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32" name="Rectangle 988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1133" name="Group 989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1158" name="AutoShape 990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59" name="AutoShape 991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1134" name="Rectangle 992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1135" name="Group 993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1156" name="AutoShape 994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57" name="AutoShape 995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1136" name="Rectangle 996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37" name="Rectangle 997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1138" name="Group 998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1154" name="AutoShape 999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55" name="AutoShape 1000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1139" name="Freeform 1001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140" name="Group 1002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1152" name="AutoShape 1003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53" name="AutoShape 1004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1141" name="Rectangle 1005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42" name="Freeform 1006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43" name="Freeform 1007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7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44" name="Oval 1008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45" name="Freeform 1009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46" name="AutoShape 1010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47" name="AutoShape 1011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48" name="Oval 1012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49" name="Oval 1013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41150" name="Oval 1014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51" name="Rectangle 1015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1029" name="Group 1016"/>
            <p:cNvGrpSpPr>
              <a:grpSpLocks/>
            </p:cNvGrpSpPr>
            <p:nvPr/>
          </p:nvGrpSpPr>
          <p:grpSpPr bwMode="auto">
            <a:xfrm>
              <a:off x="5302250" y="2043113"/>
              <a:ext cx="534987" cy="407988"/>
              <a:chOff x="877" y="1008"/>
              <a:chExt cx="2747" cy="2591"/>
            </a:xfrm>
          </p:grpSpPr>
          <p:pic>
            <p:nvPicPr>
              <p:cNvPr id="41105" name="Picture 1017" descr="antenna_stylized"/>
              <p:cNvPicPr>
                <a:picLocks noChangeAspect="1" noChangeArrowheads="1"/>
              </p:cNvPicPr>
              <p:nvPr/>
            </p:nvPicPr>
            <p:blipFill>
              <a:blip r:embed="rId14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1106" name="Picture 1018" descr="laptop_keyboard"/>
              <p:cNvPicPr>
                <a:picLocks noChangeAspect="1" noChangeArrowheads="1"/>
              </p:cNvPicPr>
              <p:nvPr/>
            </p:nvPicPr>
            <p:blipFill>
              <a:blip r:embed="rId15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1107" name="Freeform 1019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41108" name="Picture 1020" descr="screen"/>
              <p:cNvPicPr>
                <a:picLocks noChangeAspect="1" noChangeArrowheads="1"/>
              </p:cNvPicPr>
              <p:nvPr/>
            </p:nvPicPr>
            <p:blipFill>
              <a:blip r:embed="rId16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1109" name="Freeform 1021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10" name="Freeform 1022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11" name="Freeform 1023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12" name="Freeform 1024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13" name="Freeform 1025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14" name="Freeform 1026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115" name="Group 1027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41122" name="Freeform 1028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23" name="Freeform 1029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24" name="Freeform 1030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25" name="Freeform 1031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26" name="Freeform 1032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27" name="Freeform 1033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1116" name="Freeform 1034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17" name="Freeform 1035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18" name="Freeform 1036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19" name="Freeform 1037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20" name="Freeform 1038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21" name="Freeform 1039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1030" name="Group 1064"/>
            <p:cNvGrpSpPr>
              <a:grpSpLocks/>
            </p:cNvGrpSpPr>
            <p:nvPr/>
          </p:nvGrpSpPr>
          <p:grpSpPr bwMode="auto">
            <a:xfrm>
              <a:off x="6872288" y="5486400"/>
              <a:ext cx="474662" cy="407988"/>
              <a:chOff x="877" y="1008"/>
              <a:chExt cx="2747" cy="2591"/>
            </a:xfrm>
          </p:grpSpPr>
          <p:pic>
            <p:nvPicPr>
              <p:cNvPr id="41082" name="Picture 1065" descr="antenna_stylized"/>
              <p:cNvPicPr>
                <a:picLocks noChangeAspect="1" noChangeArrowheads="1"/>
              </p:cNvPicPr>
              <p:nvPr/>
            </p:nvPicPr>
            <p:blipFill>
              <a:blip r:embed="rId17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1083" name="Picture 1066" descr="laptop_keyboard"/>
              <p:cNvPicPr>
                <a:picLocks noChangeAspect="1" noChangeArrowheads="1"/>
              </p:cNvPicPr>
              <p:nvPr/>
            </p:nvPicPr>
            <p:blipFill>
              <a:blip r:embed="rId18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1084" name="Freeform 1067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41085" name="Picture 1068" descr="screen"/>
              <p:cNvPicPr>
                <a:picLocks noChangeAspect="1" noChangeArrowheads="1"/>
              </p:cNvPicPr>
              <p:nvPr/>
            </p:nvPicPr>
            <p:blipFill>
              <a:blip r:embed="rId19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1086" name="Freeform 1069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87" name="Freeform 1070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88" name="Freeform 1071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89" name="Freeform 1072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90" name="Freeform 1073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91" name="Freeform 1074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092" name="Group 1075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41099" name="Freeform 1076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00" name="Freeform 1077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01" name="Freeform 1078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02" name="Freeform 1079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03" name="Freeform 1080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04" name="Freeform 1081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1093" name="Freeform 1082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94" name="Freeform 1083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95" name="Freeform 1084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96" name="Freeform 1085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97" name="Freeform 1086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98" name="Freeform 1087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1031" name="Group 1114"/>
            <p:cNvGrpSpPr>
              <a:grpSpLocks/>
            </p:cNvGrpSpPr>
            <p:nvPr/>
          </p:nvGrpSpPr>
          <p:grpSpPr bwMode="auto">
            <a:xfrm>
              <a:off x="5561013" y="3041650"/>
              <a:ext cx="444500" cy="407988"/>
              <a:chOff x="877" y="1008"/>
              <a:chExt cx="2747" cy="2591"/>
            </a:xfrm>
          </p:grpSpPr>
          <p:pic>
            <p:nvPicPr>
              <p:cNvPr id="41059" name="Picture 1115" descr="antenna_stylized"/>
              <p:cNvPicPr>
                <a:picLocks noChangeAspect="1" noChangeArrowheads="1"/>
              </p:cNvPicPr>
              <p:nvPr/>
            </p:nvPicPr>
            <p:blipFill>
              <a:blip r:embed="rId20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1060" name="Picture 1116" descr="laptop_keyboard"/>
              <p:cNvPicPr>
                <a:picLocks noChangeAspect="1" noChangeArrowheads="1"/>
              </p:cNvPicPr>
              <p:nvPr/>
            </p:nvPicPr>
            <p:blipFill>
              <a:blip r:embed="rId21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1061" name="Freeform 1117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41062" name="Picture 1118" descr="screen"/>
              <p:cNvPicPr>
                <a:picLocks noChangeAspect="1" noChangeArrowheads="1"/>
              </p:cNvPicPr>
              <p:nvPr/>
            </p:nvPicPr>
            <p:blipFill>
              <a:blip r:embed="rId22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1063" name="Freeform 1119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64" name="Freeform 1120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65" name="Freeform 1121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66" name="Freeform 1122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67" name="Freeform 1123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68" name="Freeform 1124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069" name="Group 1125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41076" name="Freeform 1126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077" name="Freeform 1127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078" name="Freeform 1128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079" name="Freeform 1129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080" name="Freeform 1130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081" name="Freeform 1131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1070" name="Freeform 1132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71" name="Freeform 1133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72" name="Freeform 1134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73" name="Freeform 1135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74" name="Freeform 1136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75" name="Freeform 1137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1032" name="Group 1139"/>
            <p:cNvGrpSpPr>
              <a:grpSpLocks/>
            </p:cNvGrpSpPr>
            <p:nvPr/>
          </p:nvGrpSpPr>
          <p:grpSpPr bwMode="auto">
            <a:xfrm flipH="1">
              <a:off x="5940425" y="3222625"/>
              <a:ext cx="414337" cy="373063"/>
              <a:chOff x="2839" y="3501"/>
              <a:chExt cx="755" cy="803"/>
            </a:xfrm>
          </p:grpSpPr>
          <p:pic>
            <p:nvPicPr>
              <p:cNvPr id="41057" name="Picture 114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1058" name="Freeform 1141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1033" name="Group 1142"/>
            <p:cNvGrpSpPr>
              <a:grpSpLocks/>
            </p:cNvGrpSpPr>
            <p:nvPr/>
          </p:nvGrpSpPr>
          <p:grpSpPr bwMode="auto">
            <a:xfrm>
              <a:off x="7307263" y="5422900"/>
              <a:ext cx="474662" cy="407988"/>
              <a:chOff x="877" y="1008"/>
              <a:chExt cx="2747" cy="2591"/>
            </a:xfrm>
          </p:grpSpPr>
          <p:pic>
            <p:nvPicPr>
              <p:cNvPr id="41034" name="Picture 1143" descr="antenna_stylized"/>
              <p:cNvPicPr>
                <a:picLocks noChangeAspect="1" noChangeArrowheads="1"/>
              </p:cNvPicPr>
              <p:nvPr/>
            </p:nvPicPr>
            <p:blipFill>
              <a:blip r:embed="rId17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1035" name="Picture 1144" descr="laptop_keyboard"/>
              <p:cNvPicPr>
                <a:picLocks noChangeAspect="1" noChangeArrowheads="1"/>
              </p:cNvPicPr>
              <p:nvPr/>
            </p:nvPicPr>
            <p:blipFill>
              <a:blip r:embed="rId18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1036" name="Freeform 1145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41037" name="Picture 1146" descr="screen"/>
              <p:cNvPicPr>
                <a:picLocks noChangeAspect="1" noChangeArrowheads="1"/>
              </p:cNvPicPr>
              <p:nvPr/>
            </p:nvPicPr>
            <p:blipFill>
              <a:blip r:embed="rId19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1038" name="Freeform 1147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39" name="Freeform 1148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40" name="Freeform 1149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41" name="Freeform 1150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42" name="Freeform 1151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43" name="Freeform 1152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044" name="Group 1153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41051" name="Freeform 1154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052" name="Freeform 1155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053" name="Freeform 1156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054" name="Freeform 1157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055" name="Freeform 1158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056" name="Freeform 1159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1045" name="Freeform 1160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46" name="Freeform 1161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47" name="Freeform 1162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48" name="Freeform 1163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49" name="Freeform 1164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50" name="Freeform 1165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096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373938" y="6467475"/>
            <a:ext cx="1098550" cy="288925"/>
          </a:xfrm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sp>
        <p:nvSpPr>
          <p:cNvPr id="4096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1A8CE1DA-70AB-4117-B64E-F284D861631E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pic>
        <p:nvPicPr>
          <p:cNvPr id="43010" name="Picture 12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2775" y="879475"/>
            <a:ext cx="45704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87363" y="206375"/>
            <a:ext cx="5657850" cy="868363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What</a:t>
            </a:r>
            <a:r>
              <a:rPr lang="ja-JP" altLang="en-US" smtClean="0">
                <a:ea typeface="ＭＳ Ｐゴシック" pitchFamily="34" charset="-128"/>
              </a:rPr>
              <a:t>’</a:t>
            </a:r>
            <a:r>
              <a:rPr lang="en-US" altLang="ja-JP" smtClean="0">
                <a:ea typeface="ＭＳ Ｐゴシック" pitchFamily="34" charset="-128"/>
              </a:rPr>
              <a:t>s a protocol?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49383" y="1371600"/>
            <a:ext cx="3934690" cy="46482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i="1" dirty="0" smtClean="0">
                <a:solidFill>
                  <a:srgbClr val="CC0000"/>
                </a:solidFill>
                <a:ea typeface="ＭＳ Ｐゴシック" pitchFamily="34" charset="-128"/>
              </a:rPr>
              <a:t>human protocols:</a:t>
            </a:r>
          </a:p>
          <a:p>
            <a:pPr eaLnBrk="1" hangingPunct="1">
              <a:buSzPct val="75000"/>
            </a:pPr>
            <a:r>
              <a:rPr lang="ja-JP" altLang="en-US" sz="2400" smtClean="0">
                <a:ea typeface="ＭＳ Ｐゴシック" pitchFamily="34" charset="-128"/>
              </a:rPr>
              <a:t>“</a:t>
            </a:r>
            <a:r>
              <a:rPr lang="en-US" altLang="ja-JP" sz="2400" dirty="0" smtClean="0">
                <a:ea typeface="ＭＳ Ｐゴシック" pitchFamily="34" charset="-128"/>
              </a:rPr>
              <a:t>knock, knock, who’s there</a:t>
            </a:r>
            <a:r>
              <a:rPr lang="ja-JP" altLang="en-US" sz="2400" smtClean="0">
                <a:ea typeface="ＭＳ Ｐゴシック" pitchFamily="34" charset="-128"/>
              </a:rPr>
              <a:t>”</a:t>
            </a:r>
            <a:endParaRPr lang="en-US" altLang="ja-JP" sz="2400" dirty="0" smtClean="0">
              <a:ea typeface="ＭＳ Ｐゴシック" pitchFamily="34" charset="-128"/>
            </a:endParaRPr>
          </a:p>
          <a:p>
            <a:pPr eaLnBrk="1" hangingPunct="1">
              <a:buSzPct val="75000"/>
            </a:pPr>
            <a:r>
              <a:rPr lang="en-US" altLang="ja-JP" sz="2400" dirty="0" smtClean="0">
                <a:ea typeface="ＭＳ Ｐゴシック" pitchFamily="34" charset="-128"/>
              </a:rPr>
              <a:t>Call through phones</a:t>
            </a:r>
          </a:p>
          <a:p>
            <a:pPr eaLnBrk="1" hangingPunct="1">
              <a:buSzPct val="75000"/>
            </a:pPr>
            <a:r>
              <a:rPr lang="en-US" sz="2400" dirty="0" smtClean="0">
                <a:ea typeface="ＭＳ Ｐゴシック" pitchFamily="34" charset="-128"/>
              </a:rPr>
              <a:t>Introductions</a:t>
            </a:r>
            <a:endParaRPr lang="en-US" dirty="0" smtClean="0">
              <a:ea typeface="ＭＳ Ｐゴシック" pitchFamily="34" charset="-128"/>
            </a:endParaRPr>
          </a:p>
          <a:p>
            <a:pPr lvl="1" eaLnBrk="1" hangingPunct="1"/>
            <a:endParaRPr lang="en-US" sz="20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sz="2400" dirty="0" smtClean="0">
                <a:ea typeface="ＭＳ Ｐゴシック" pitchFamily="34" charset="-128"/>
              </a:rPr>
              <a:t>… specific </a:t>
            </a:r>
            <a:r>
              <a:rPr lang="en-US" sz="2400" dirty="0" err="1" smtClean="0">
                <a:ea typeface="ＭＳ Ｐゴシック" pitchFamily="34" charset="-128"/>
              </a:rPr>
              <a:t>msgs</a:t>
            </a:r>
            <a:r>
              <a:rPr lang="en-US" sz="2400" dirty="0" smtClean="0">
                <a:ea typeface="ＭＳ Ｐゴシック" pitchFamily="34" charset="-128"/>
              </a:rPr>
              <a:t> sent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 smtClean="0">
                <a:ea typeface="ＭＳ Ｐゴシック" pitchFamily="34" charset="-128"/>
              </a:rPr>
              <a:t>… specific actions taken when </a:t>
            </a:r>
            <a:r>
              <a:rPr lang="en-US" sz="2400" dirty="0" err="1" smtClean="0">
                <a:ea typeface="ＭＳ Ｐゴシック" pitchFamily="34" charset="-128"/>
              </a:rPr>
              <a:t>msgs</a:t>
            </a:r>
            <a:r>
              <a:rPr lang="en-US" sz="2400" dirty="0" smtClean="0">
                <a:ea typeface="ＭＳ Ｐゴシック" pitchFamily="34" charset="-128"/>
              </a:rPr>
              <a:t> received, or other events</a:t>
            </a:r>
          </a:p>
        </p:txBody>
      </p:sp>
      <p:sp>
        <p:nvSpPr>
          <p:cNvPr id="43013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495800" y="1371600"/>
            <a:ext cx="3810000" cy="2590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i="1" dirty="0" smtClean="0">
                <a:solidFill>
                  <a:srgbClr val="CC0000"/>
                </a:solidFill>
                <a:ea typeface="ＭＳ Ｐゴシック" pitchFamily="34" charset="-128"/>
              </a:rPr>
              <a:t>network protocols:</a:t>
            </a:r>
          </a:p>
          <a:p>
            <a:pPr eaLnBrk="1" hangingPunct="1">
              <a:buSzPct val="75000"/>
            </a:pPr>
            <a:r>
              <a:rPr lang="en-US" sz="2400" dirty="0" smtClean="0">
                <a:ea typeface="ＭＳ Ｐゴシック" pitchFamily="34" charset="-128"/>
              </a:rPr>
              <a:t>machines rather than humans</a:t>
            </a:r>
          </a:p>
          <a:p>
            <a:pPr eaLnBrk="1" hangingPunct="1">
              <a:buSzPct val="75000"/>
            </a:pPr>
            <a:r>
              <a:rPr lang="en-US" sz="2400" dirty="0" smtClean="0">
                <a:ea typeface="ＭＳ Ｐゴシック" pitchFamily="34" charset="-128"/>
              </a:rPr>
              <a:t>all communication activity in Internet governed by protocols</a:t>
            </a:r>
          </a:p>
        </p:txBody>
      </p:sp>
      <p:sp>
        <p:nvSpPr>
          <p:cNvPr id="43014" name="Rectangle 5"/>
          <p:cNvSpPr>
            <a:spLocks noChangeArrowheads="1"/>
          </p:cNvSpPr>
          <p:nvPr/>
        </p:nvSpPr>
        <p:spPr bwMode="auto">
          <a:xfrm>
            <a:off x="4343400" y="3962400"/>
            <a:ext cx="42672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sz="2800" i="1">
                <a:solidFill>
                  <a:srgbClr val="CC0000"/>
                </a:solidFill>
                <a:latin typeface="Gill Sans MT" pitchFamily="34" charset="0"/>
              </a:rPr>
              <a:t>protocols</a:t>
            </a:r>
            <a:r>
              <a:rPr lang="en-US" sz="2800" i="1">
                <a:latin typeface="Gill Sans MT" pitchFamily="34" charset="0"/>
              </a:rPr>
              <a:t> define </a:t>
            </a:r>
            <a:r>
              <a:rPr lang="en-US" sz="2800" i="1">
                <a:solidFill>
                  <a:srgbClr val="CC0000"/>
                </a:solidFill>
                <a:latin typeface="Gill Sans MT" pitchFamily="34" charset="0"/>
              </a:rPr>
              <a:t>format</a:t>
            </a:r>
            <a:r>
              <a:rPr lang="en-US" sz="2800" i="1">
                <a:latin typeface="Gill Sans MT" pitchFamily="34" charset="0"/>
              </a:rPr>
              <a:t>, </a:t>
            </a:r>
            <a:r>
              <a:rPr lang="en-US" sz="2800" i="1">
                <a:solidFill>
                  <a:srgbClr val="CC0000"/>
                </a:solidFill>
                <a:latin typeface="Gill Sans MT" pitchFamily="34" charset="0"/>
              </a:rPr>
              <a:t>order</a:t>
            </a:r>
            <a:r>
              <a:rPr lang="en-US" sz="2800" i="1">
                <a:latin typeface="Gill Sans MT" pitchFamily="34" charset="0"/>
              </a:rPr>
              <a:t> of </a:t>
            </a:r>
            <a:r>
              <a:rPr lang="en-US" sz="2800" i="1">
                <a:solidFill>
                  <a:srgbClr val="CC0000"/>
                </a:solidFill>
                <a:latin typeface="Gill Sans MT" pitchFamily="34" charset="0"/>
              </a:rPr>
              <a:t>msgs sent and received</a:t>
            </a:r>
            <a:r>
              <a:rPr lang="en-US" sz="2800" i="1">
                <a:latin typeface="Gill Sans MT" pitchFamily="34" charset="0"/>
              </a:rPr>
              <a:t> among network entities, and </a:t>
            </a:r>
            <a:r>
              <a:rPr lang="en-US" sz="2800" i="1">
                <a:solidFill>
                  <a:srgbClr val="CC0000"/>
                </a:solidFill>
                <a:latin typeface="Gill Sans MT" pitchFamily="34" charset="0"/>
              </a:rPr>
              <a:t>actions taken</a:t>
            </a:r>
            <a:r>
              <a:rPr lang="en-US" sz="2800" i="1">
                <a:latin typeface="Gill Sans MT" pitchFamily="34" charset="0"/>
              </a:rPr>
              <a:t> on msg transmission, receipt</a:t>
            </a:r>
            <a:r>
              <a:rPr lang="en-US" i="1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43015" name="Rectangle 6"/>
          <p:cNvSpPr>
            <a:spLocks noChangeArrowheads="1"/>
          </p:cNvSpPr>
          <p:nvPr/>
        </p:nvSpPr>
        <p:spPr bwMode="auto">
          <a:xfrm>
            <a:off x="4335463" y="3962400"/>
            <a:ext cx="4503737" cy="2362200"/>
          </a:xfrm>
          <a:prstGeom prst="rect">
            <a:avLst/>
          </a:prstGeom>
          <a:noFill/>
          <a:ln w="19050">
            <a:solidFill>
              <a:srgbClr val="00009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30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8C1CF7DA-01A4-4B97-9E75-00E5C9B7F48E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3400" y="1371600"/>
            <a:ext cx="8153400" cy="685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>
                <a:ea typeface="ＭＳ Ｐゴシック" pitchFamily="34" charset="-128"/>
              </a:rPr>
              <a:t>a human protocol and a computer network protocol: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>
              <a:ea typeface="ＭＳ Ｐゴシック" pitchFamily="34" charset="-128"/>
            </a:endParaRPr>
          </a:p>
        </p:txBody>
      </p:sp>
      <p:sp>
        <p:nvSpPr>
          <p:cNvPr id="45059" name="Rectangle 8"/>
          <p:cNvSpPr>
            <a:spLocks noChangeArrowheads="1"/>
          </p:cNvSpPr>
          <p:nvPr/>
        </p:nvSpPr>
        <p:spPr bwMode="auto">
          <a:xfrm>
            <a:off x="628650" y="5862638"/>
            <a:ext cx="441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sz="2800" i="1">
                <a:solidFill>
                  <a:srgbClr val="CC0000"/>
                </a:solidFill>
                <a:latin typeface="Gill Sans MT" pitchFamily="34" charset="0"/>
              </a:rPr>
              <a:t>Q:</a:t>
            </a:r>
            <a:r>
              <a:rPr lang="en-US" sz="2800">
                <a:latin typeface="Gill Sans MT" pitchFamily="34" charset="0"/>
              </a:rPr>
              <a:t> other human protocols? </a:t>
            </a:r>
          </a:p>
        </p:txBody>
      </p:sp>
      <p:sp>
        <p:nvSpPr>
          <p:cNvPr id="45060" name="Line 10"/>
          <p:cNvSpPr>
            <a:spLocks noChangeShapeType="1"/>
          </p:cNvSpPr>
          <p:nvPr/>
        </p:nvSpPr>
        <p:spPr bwMode="auto">
          <a:xfrm>
            <a:off x="1257300" y="2771775"/>
            <a:ext cx="1762125" cy="27622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5061" name="Picture 62" descr="Alic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613" y="2376488"/>
            <a:ext cx="561975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2" name="Picture 63" descr="Bob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28963" y="2771775"/>
            <a:ext cx="676275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3" name="Text Box 64"/>
          <p:cNvSpPr txBox="1">
            <a:spLocks noChangeArrowheads="1"/>
          </p:cNvSpPr>
          <p:nvPr/>
        </p:nvSpPr>
        <p:spPr bwMode="auto">
          <a:xfrm>
            <a:off x="1698625" y="2484438"/>
            <a:ext cx="473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0000"/>
                </a:solidFill>
              </a:rPr>
              <a:t>Hi</a:t>
            </a:r>
          </a:p>
        </p:txBody>
      </p:sp>
      <p:sp>
        <p:nvSpPr>
          <p:cNvPr id="45064" name="Line 66"/>
          <p:cNvSpPr>
            <a:spLocks noChangeShapeType="1"/>
          </p:cNvSpPr>
          <p:nvPr/>
        </p:nvSpPr>
        <p:spPr bwMode="auto">
          <a:xfrm flipV="1">
            <a:off x="949325" y="3330575"/>
            <a:ext cx="2085975" cy="3619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5" name="Text Box 67"/>
          <p:cNvSpPr txBox="1">
            <a:spLocks noChangeArrowheads="1"/>
          </p:cNvSpPr>
          <p:nvPr/>
        </p:nvSpPr>
        <p:spPr bwMode="auto">
          <a:xfrm>
            <a:off x="1689100" y="3108325"/>
            <a:ext cx="473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0000"/>
                </a:solidFill>
              </a:rPr>
              <a:t>Hi</a:t>
            </a:r>
          </a:p>
        </p:txBody>
      </p:sp>
      <p:sp>
        <p:nvSpPr>
          <p:cNvPr id="45066" name="Line 70"/>
          <p:cNvSpPr>
            <a:spLocks noChangeShapeType="1"/>
          </p:cNvSpPr>
          <p:nvPr/>
        </p:nvSpPr>
        <p:spPr bwMode="auto">
          <a:xfrm>
            <a:off x="933450" y="3762375"/>
            <a:ext cx="2162175" cy="4381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5067" name="Group 72"/>
          <p:cNvGrpSpPr>
            <a:grpSpLocks/>
          </p:cNvGrpSpPr>
          <p:nvPr/>
        </p:nvGrpSpPr>
        <p:grpSpPr bwMode="auto">
          <a:xfrm>
            <a:off x="1471613" y="3694113"/>
            <a:ext cx="1014412" cy="701675"/>
            <a:chOff x="761" y="2747"/>
            <a:chExt cx="639" cy="442"/>
          </a:xfrm>
        </p:grpSpPr>
        <p:sp>
          <p:nvSpPr>
            <p:cNvPr id="45128" name="Rectangle 71"/>
            <p:cNvSpPr>
              <a:spLocks noChangeArrowheads="1"/>
            </p:cNvSpPr>
            <p:nvPr/>
          </p:nvSpPr>
          <p:spPr bwMode="auto">
            <a:xfrm>
              <a:off x="786" y="2790"/>
              <a:ext cx="588" cy="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CC0000"/>
                </a:solidFill>
              </a:endParaRPr>
            </a:p>
          </p:txBody>
        </p:sp>
        <p:sp>
          <p:nvSpPr>
            <p:cNvPr id="45129" name="Text Box 69"/>
            <p:cNvSpPr txBox="1">
              <a:spLocks noChangeArrowheads="1"/>
            </p:cNvSpPr>
            <p:nvPr/>
          </p:nvSpPr>
          <p:spPr bwMode="auto">
            <a:xfrm>
              <a:off x="761" y="2747"/>
              <a:ext cx="639" cy="44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rgbClr val="CC0000"/>
                  </a:solidFill>
                </a:rPr>
                <a:t>Got the</a:t>
              </a:r>
            </a:p>
            <a:p>
              <a:pPr algn="ctr"/>
              <a:r>
                <a:rPr lang="en-US" sz="2000">
                  <a:solidFill>
                    <a:srgbClr val="CC0000"/>
                  </a:solidFill>
                </a:rPr>
                <a:t>time?</a:t>
              </a:r>
            </a:p>
          </p:txBody>
        </p:sp>
      </p:grpSp>
      <p:sp>
        <p:nvSpPr>
          <p:cNvPr id="45068" name="Line 73"/>
          <p:cNvSpPr>
            <a:spLocks noChangeShapeType="1"/>
          </p:cNvSpPr>
          <p:nvPr/>
        </p:nvSpPr>
        <p:spPr bwMode="auto">
          <a:xfrm flipV="1">
            <a:off x="1095375" y="4333875"/>
            <a:ext cx="1952625" cy="33337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5069" name="Group 76"/>
          <p:cNvGrpSpPr>
            <a:grpSpLocks/>
          </p:cNvGrpSpPr>
          <p:nvPr/>
        </p:nvGrpSpPr>
        <p:grpSpPr bwMode="auto">
          <a:xfrm>
            <a:off x="1565275" y="4338638"/>
            <a:ext cx="796925" cy="457200"/>
            <a:chOff x="1046" y="2771"/>
            <a:chExt cx="502" cy="288"/>
          </a:xfrm>
        </p:grpSpPr>
        <p:sp>
          <p:nvSpPr>
            <p:cNvPr id="45126" name="Rectangle 75"/>
            <p:cNvSpPr>
              <a:spLocks noChangeArrowheads="1"/>
            </p:cNvSpPr>
            <p:nvPr/>
          </p:nvSpPr>
          <p:spPr bwMode="auto">
            <a:xfrm>
              <a:off x="1104" y="2820"/>
              <a:ext cx="444" cy="18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CC0000"/>
                </a:solidFill>
              </a:endParaRPr>
            </a:p>
          </p:txBody>
        </p:sp>
        <p:sp>
          <p:nvSpPr>
            <p:cNvPr id="45127" name="Text Box 74"/>
            <p:cNvSpPr txBox="1">
              <a:spLocks noChangeArrowheads="1"/>
            </p:cNvSpPr>
            <p:nvPr/>
          </p:nvSpPr>
          <p:spPr bwMode="auto">
            <a:xfrm>
              <a:off x="1046" y="2771"/>
              <a:ext cx="4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0000"/>
                  </a:solidFill>
                </a:rPr>
                <a:t>2:00</a:t>
              </a:r>
            </a:p>
          </p:txBody>
        </p:sp>
      </p:grpSp>
      <p:sp>
        <p:nvSpPr>
          <p:cNvPr id="45070" name="Line 85"/>
          <p:cNvSpPr>
            <a:spLocks noChangeShapeType="1"/>
          </p:cNvSpPr>
          <p:nvPr/>
        </p:nvSpPr>
        <p:spPr bwMode="auto">
          <a:xfrm flipV="1">
            <a:off x="5165725" y="4525963"/>
            <a:ext cx="2343150" cy="42862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1" name="Line 89"/>
          <p:cNvSpPr>
            <a:spLocks noChangeShapeType="1"/>
          </p:cNvSpPr>
          <p:nvPr/>
        </p:nvSpPr>
        <p:spPr bwMode="auto">
          <a:xfrm>
            <a:off x="5180013" y="2811463"/>
            <a:ext cx="2176462" cy="3476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2" name="Line 90"/>
          <p:cNvSpPr>
            <a:spLocks noChangeShapeType="1"/>
          </p:cNvSpPr>
          <p:nvPr/>
        </p:nvSpPr>
        <p:spPr bwMode="auto">
          <a:xfrm flipV="1">
            <a:off x="5118100" y="3317875"/>
            <a:ext cx="2216150" cy="398463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3" name="Rectangle 92"/>
          <p:cNvSpPr>
            <a:spLocks noChangeArrowheads="1"/>
          </p:cNvSpPr>
          <p:nvPr/>
        </p:nvSpPr>
        <p:spPr bwMode="auto">
          <a:xfrm>
            <a:off x="5553075" y="3340100"/>
            <a:ext cx="1438275" cy="3937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CC0000"/>
              </a:solidFill>
            </a:endParaRPr>
          </a:p>
        </p:txBody>
      </p:sp>
      <p:sp>
        <p:nvSpPr>
          <p:cNvPr id="45074" name="Text Box 91"/>
          <p:cNvSpPr txBox="1">
            <a:spLocks noChangeArrowheads="1"/>
          </p:cNvSpPr>
          <p:nvPr/>
        </p:nvSpPr>
        <p:spPr bwMode="auto">
          <a:xfrm>
            <a:off x="5370513" y="3341688"/>
            <a:ext cx="1809750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800">
                <a:solidFill>
                  <a:srgbClr val="CC0000"/>
                </a:solidFill>
              </a:rPr>
              <a:t>TCP connection</a:t>
            </a:r>
          </a:p>
          <a:p>
            <a:pPr algn="ctr">
              <a:lnSpc>
                <a:spcPct val="85000"/>
              </a:lnSpc>
            </a:pPr>
            <a:r>
              <a:rPr lang="en-US" sz="1800">
                <a:solidFill>
                  <a:srgbClr val="CC0000"/>
                </a:solidFill>
              </a:rPr>
              <a:t>response</a:t>
            </a:r>
          </a:p>
        </p:txBody>
      </p:sp>
      <p:sp>
        <p:nvSpPr>
          <p:cNvPr id="45075" name="Line 94"/>
          <p:cNvSpPr>
            <a:spLocks noChangeShapeType="1"/>
          </p:cNvSpPr>
          <p:nvPr/>
        </p:nvSpPr>
        <p:spPr bwMode="auto">
          <a:xfrm>
            <a:off x="5165725" y="3963988"/>
            <a:ext cx="2400300" cy="4191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5076" name="Group 97"/>
          <p:cNvGrpSpPr>
            <a:grpSpLocks/>
          </p:cNvGrpSpPr>
          <p:nvPr/>
        </p:nvGrpSpPr>
        <p:grpSpPr bwMode="auto">
          <a:xfrm>
            <a:off x="5378450" y="4029075"/>
            <a:ext cx="3794125" cy="366713"/>
            <a:chOff x="3212" y="2597"/>
            <a:chExt cx="2390" cy="231"/>
          </a:xfrm>
        </p:grpSpPr>
        <p:sp>
          <p:nvSpPr>
            <p:cNvPr id="45124" name="Rectangle 96"/>
            <p:cNvSpPr>
              <a:spLocks noChangeArrowheads="1"/>
            </p:cNvSpPr>
            <p:nvPr/>
          </p:nvSpPr>
          <p:spPr bwMode="auto">
            <a:xfrm>
              <a:off x="3252" y="2628"/>
              <a:ext cx="2100" cy="11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CC0000"/>
                </a:solidFill>
              </a:endParaRPr>
            </a:p>
          </p:txBody>
        </p:sp>
        <p:sp>
          <p:nvSpPr>
            <p:cNvPr id="45125" name="Text Box 95"/>
            <p:cNvSpPr txBox="1">
              <a:spLocks noChangeArrowheads="1"/>
            </p:cNvSpPr>
            <p:nvPr/>
          </p:nvSpPr>
          <p:spPr bwMode="auto">
            <a:xfrm>
              <a:off x="3212" y="2597"/>
              <a:ext cx="239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CC0000"/>
                  </a:solidFill>
                </a:rPr>
                <a:t>Get</a:t>
              </a:r>
              <a:r>
                <a:rPr lang="en-US" sz="1400">
                  <a:solidFill>
                    <a:srgbClr val="CC0000"/>
                  </a:solidFill>
                </a:rPr>
                <a:t> http://www.awl.com/kurose-ross</a:t>
              </a:r>
              <a:endParaRPr lang="en-US">
                <a:solidFill>
                  <a:srgbClr val="CC0000"/>
                </a:solidFill>
              </a:endParaRPr>
            </a:p>
          </p:txBody>
        </p:sp>
      </p:grpSp>
      <p:sp>
        <p:nvSpPr>
          <p:cNvPr id="45077" name="Rectangle 99"/>
          <p:cNvSpPr>
            <a:spLocks noChangeArrowheads="1"/>
          </p:cNvSpPr>
          <p:nvPr/>
        </p:nvSpPr>
        <p:spPr bwMode="auto">
          <a:xfrm>
            <a:off x="5934075" y="4624388"/>
            <a:ext cx="919163" cy="295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CC0000"/>
              </a:solidFill>
            </a:endParaRPr>
          </a:p>
        </p:txBody>
      </p:sp>
      <p:sp>
        <p:nvSpPr>
          <p:cNvPr id="45078" name="Text Box 100"/>
          <p:cNvSpPr txBox="1">
            <a:spLocks noChangeArrowheads="1"/>
          </p:cNvSpPr>
          <p:nvPr/>
        </p:nvSpPr>
        <p:spPr bwMode="auto">
          <a:xfrm>
            <a:off x="5900738" y="4510088"/>
            <a:ext cx="930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0000"/>
                </a:solidFill>
              </a:rPr>
              <a:t>&lt;file&gt;</a:t>
            </a:r>
          </a:p>
        </p:txBody>
      </p:sp>
      <p:sp>
        <p:nvSpPr>
          <p:cNvPr id="45079" name="Line 101"/>
          <p:cNvSpPr>
            <a:spLocks noChangeShapeType="1"/>
          </p:cNvSpPr>
          <p:nvPr/>
        </p:nvSpPr>
        <p:spPr bwMode="auto">
          <a:xfrm>
            <a:off x="4057650" y="2068513"/>
            <a:ext cx="0" cy="3573462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5080" name="Group 105"/>
          <p:cNvGrpSpPr>
            <a:grpSpLocks/>
          </p:cNvGrpSpPr>
          <p:nvPr/>
        </p:nvGrpSpPr>
        <p:grpSpPr bwMode="auto">
          <a:xfrm>
            <a:off x="3735388" y="4972050"/>
            <a:ext cx="720725" cy="396875"/>
            <a:chOff x="2198" y="3221"/>
            <a:chExt cx="454" cy="250"/>
          </a:xfrm>
        </p:grpSpPr>
        <p:sp>
          <p:nvSpPr>
            <p:cNvPr id="45122" name="Rectangle 104"/>
            <p:cNvSpPr>
              <a:spLocks noChangeArrowheads="1"/>
            </p:cNvSpPr>
            <p:nvPr/>
          </p:nvSpPr>
          <p:spPr bwMode="auto">
            <a:xfrm>
              <a:off x="2244" y="3282"/>
              <a:ext cx="408" cy="16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45123" name="Text Box 102"/>
            <p:cNvSpPr txBox="1">
              <a:spLocks noChangeArrowheads="1"/>
            </p:cNvSpPr>
            <p:nvPr/>
          </p:nvSpPr>
          <p:spPr bwMode="auto">
            <a:xfrm>
              <a:off x="2198" y="3221"/>
              <a:ext cx="4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</a:rPr>
                <a:t>time</a:t>
              </a:r>
            </a:p>
          </p:txBody>
        </p:sp>
      </p:grpSp>
      <p:sp>
        <p:nvSpPr>
          <p:cNvPr id="45081" name="Rectangle 52"/>
          <p:cNvSpPr>
            <a:spLocks noChangeArrowheads="1"/>
          </p:cNvSpPr>
          <p:nvPr/>
        </p:nvSpPr>
        <p:spPr bwMode="auto">
          <a:xfrm>
            <a:off x="5465763" y="2751138"/>
            <a:ext cx="1365250" cy="4397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82" name="Text Box 91"/>
          <p:cNvSpPr txBox="1">
            <a:spLocks noChangeArrowheads="1"/>
          </p:cNvSpPr>
          <p:nvPr/>
        </p:nvSpPr>
        <p:spPr bwMode="auto">
          <a:xfrm>
            <a:off x="5414963" y="2682875"/>
            <a:ext cx="1809750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800">
                <a:solidFill>
                  <a:srgbClr val="CC0000"/>
                </a:solidFill>
              </a:rPr>
              <a:t>TCP connection</a:t>
            </a:r>
          </a:p>
          <a:p>
            <a:pPr algn="ctr">
              <a:lnSpc>
                <a:spcPct val="85000"/>
              </a:lnSpc>
            </a:pPr>
            <a:r>
              <a:rPr lang="en-US" sz="1800">
                <a:solidFill>
                  <a:srgbClr val="CC0000"/>
                </a:solidFill>
              </a:rPr>
              <a:t>request</a:t>
            </a:r>
          </a:p>
        </p:txBody>
      </p:sp>
      <p:pic>
        <p:nvPicPr>
          <p:cNvPr id="45083" name="Picture 53" descr="underline_base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2775" y="879475"/>
            <a:ext cx="45704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84" name="Rectangle 2"/>
          <p:cNvSpPr>
            <a:spLocks noChangeArrowheads="1"/>
          </p:cNvSpPr>
          <p:nvPr/>
        </p:nvSpPr>
        <p:spPr bwMode="auto">
          <a:xfrm>
            <a:off x="487363" y="206375"/>
            <a:ext cx="5657850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z="4400">
                <a:solidFill>
                  <a:srgbClr val="000099"/>
                </a:solidFill>
                <a:latin typeface="Gill Sans MT" pitchFamily="34" charset="0"/>
              </a:rPr>
              <a:t>What</a:t>
            </a:r>
            <a:r>
              <a:rPr lang="ja-JP" altLang="en-US" sz="4400">
                <a:solidFill>
                  <a:srgbClr val="000099"/>
                </a:solidFill>
                <a:latin typeface="Gill Sans MT" pitchFamily="34" charset="0"/>
              </a:rPr>
              <a:t>’</a:t>
            </a:r>
            <a:r>
              <a:rPr lang="en-US" altLang="ja-JP" sz="4400">
                <a:solidFill>
                  <a:srgbClr val="000099"/>
                </a:solidFill>
                <a:latin typeface="Gill Sans MT" pitchFamily="34" charset="0"/>
              </a:rPr>
              <a:t>s a protocol?</a:t>
            </a:r>
            <a:endParaRPr lang="en-US" sz="4400">
              <a:solidFill>
                <a:srgbClr val="000099"/>
              </a:solidFill>
              <a:latin typeface="Gill Sans MT" pitchFamily="34" charset="0"/>
            </a:endParaRPr>
          </a:p>
        </p:txBody>
      </p:sp>
      <p:grpSp>
        <p:nvGrpSpPr>
          <p:cNvPr id="45085" name="Group 57"/>
          <p:cNvGrpSpPr>
            <a:grpSpLocks/>
          </p:cNvGrpSpPr>
          <p:nvPr/>
        </p:nvGrpSpPr>
        <p:grpSpPr bwMode="auto">
          <a:xfrm>
            <a:off x="7412038" y="2782888"/>
            <a:ext cx="431800" cy="755650"/>
            <a:chOff x="4140" y="429"/>
            <a:chExt cx="1425" cy="2396"/>
          </a:xfrm>
        </p:grpSpPr>
        <p:sp>
          <p:nvSpPr>
            <p:cNvPr id="45090" name="Freeform 5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91" name="Rectangle 59"/>
            <p:cNvSpPr>
              <a:spLocks noChangeArrowheads="1"/>
            </p:cNvSpPr>
            <p:nvPr/>
          </p:nvSpPr>
          <p:spPr bwMode="auto">
            <a:xfrm>
              <a:off x="4208" y="429"/>
              <a:ext cx="1043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2" name="Freeform 6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93" name="Freeform 6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94" name="Rectangle 62"/>
            <p:cNvSpPr>
              <a:spLocks noChangeArrowheads="1"/>
            </p:cNvSpPr>
            <p:nvPr/>
          </p:nvSpPr>
          <p:spPr bwMode="auto">
            <a:xfrm>
              <a:off x="4213" y="691"/>
              <a:ext cx="597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5095" name="Group 6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5120" name="AutoShape 64"/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26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21" name="AutoShape 65"/>
              <p:cNvSpPr>
                <a:spLocks noChangeArrowheads="1"/>
              </p:cNvSpPr>
              <p:nvPr/>
            </p:nvSpPr>
            <p:spPr bwMode="auto">
              <a:xfrm>
                <a:off x="625" y="2580"/>
                <a:ext cx="693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5096" name="Rectangle 66"/>
            <p:cNvSpPr>
              <a:spLocks noChangeArrowheads="1"/>
            </p:cNvSpPr>
            <p:nvPr/>
          </p:nvSpPr>
          <p:spPr bwMode="auto">
            <a:xfrm>
              <a:off x="4224" y="1018"/>
              <a:ext cx="597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5097" name="Group 6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5118" name="AutoShape 68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6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19" name="AutoShape 69"/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3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5098" name="Rectangle 70"/>
            <p:cNvSpPr>
              <a:spLocks noChangeArrowheads="1"/>
            </p:cNvSpPr>
            <p:nvPr/>
          </p:nvSpPr>
          <p:spPr bwMode="auto">
            <a:xfrm>
              <a:off x="4219" y="1360"/>
              <a:ext cx="592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9" name="Rectangle 71"/>
            <p:cNvSpPr>
              <a:spLocks noChangeArrowheads="1"/>
            </p:cNvSpPr>
            <p:nvPr/>
          </p:nvSpPr>
          <p:spPr bwMode="auto">
            <a:xfrm>
              <a:off x="4229" y="1657"/>
              <a:ext cx="597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5100" name="Group 7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5116" name="AutoShape 73"/>
              <p:cNvSpPr>
                <a:spLocks noChangeArrowheads="1"/>
              </p:cNvSpPr>
              <p:nvPr/>
            </p:nvSpPr>
            <p:spPr bwMode="auto">
              <a:xfrm>
                <a:off x="617" y="2568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17" name="AutoShape 74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2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5101" name="Freeform 7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5102" name="Group 7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5114" name="AutoShape 77"/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24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15" name="AutoShape 78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2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5103" name="Rectangle 79"/>
            <p:cNvSpPr>
              <a:spLocks noChangeArrowheads="1"/>
            </p:cNvSpPr>
            <p:nvPr/>
          </p:nvSpPr>
          <p:spPr bwMode="auto">
            <a:xfrm>
              <a:off x="5251" y="429"/>
              <a:ext cx="68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04" name="Freeform 8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05" name="Freeform 8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7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06" name="Oval 82"/>
            <p:cNvSpPr>
              <a:spLocks noChangeArrowheads="1"/>
            </p:cNvSpPr>
            <p:nvPr/>
          </p:nvSpPr>
          <p:spPr bwMode="auto">
            <a:xfrm>
              <a:off x="5518" y="2609"/>
              <a:ext cx="47" cy="101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07" name="Freeform 8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08" name="AutoShape 84"/>
            <p:cNvSpPr>
              <a:spLocks noChangeArrowheads="1"/>
            </p:cNvSpPr>
            <p:nvPr/>
          </p:nvSpPr>
          <p:spPr bwMode="auto">
            <a:xfrm>
              <a:off x="4140" y="2679"/>
              <a:ext cx="1200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09" name="AutoShape 85"/>
            <p:cNvSpPr>
              <a:spLocks noChangeArrowheads="1"/>
            </p:cNvSpPr>
            <p:nvPr/>
          </p:nvSpPr>
          <p:spPr bwMode="auto">
            <a:xfrm>
              <a:off x="4208" y="2709"/>
              <a:ext cx="1069" cy="8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10" name="Oval 86"/>
            <p:cNvSpPr>
              <a:spLocks noChangeArrowheads="1"/>
            </p:cNvSpPr>
            <p:nvPr/>
          </p:nvSpPr>
          <p:spPr bwMode="auto">
            <a:xfrm>
              <a:off x="4308" y="2382"/>
              <a:ext cx="157" cy="146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11" name="Oval 87"/>
            <p:cNvSpPr>
              <a:spLocks noChangeArrowheads="1"/>
            </p:cNvSpPr>
            <p:nvPr/>
          </p:nvSpPr>
          <p:spPr bwMode="auto">
            <a:xfrm>
              <a:off x="4486" y="2382"/>
              <a:ext cx="162" cy="146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>
                <a:solidFill>
                  <a:srgbClr val="FF0000"/>
                </a:solidFill>
              </a:endParaRPr>
            </a:p>
          </p:txBody>
        </p:sp>
        <p:sp>
          <p:nvSpPr>
            <p:cNvPr id="45112" name="Oval 88"/>
            <p:cNvSpPr>
              <a:spLocks noChangeArrowheads="1"/>
            </p:cNvSpPr>
            <p:nvPr/>
          </p:nvSpPr>
          <p:spPr bwMode="auto">
            <a:xfrm>
              <a:off x="4664" y="2382"/>
              <a:ext cx="157" cy="141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13" name="Rectangle 89"/>
            <p:cNvSpPr>
              <a:spLocks noChangeArrowheads="1"/>
            </p:cNvSpPr>
            <p:nvPr/>
          </p:nvSpPr>
          <p:spPr bwMode="auto">
            <a:xfrm>
              <a:off x="5062" y="1833"/>
              <a:ext cx="84" cy="765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5086" name="Group 90"/>
          <p:cNvGrpSpPr>
            <a:grpSpLocks/>
          </p:cNvGrpSpPr>
          <p:nvPr/>
        </p:nvGrpSpPr>
        <p:grpSpPr bwMode="auto">
          <a:xfrm>
            <a:off x="4275138" y="2339975"/>
            <a:ext cx="893762" cy="828675"/>
            <a:chOff x="-44" y="1473"/>
            <a:chExt cx="981" cy="1105"/>
          </a:xfrm>
        </p:grpSpPr>
        <p:pic>
          <p:nvPicPr>
            <p:cNvPr id="45088" name="Picture 91" descr="desktop_computer_stylized_medium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089" name="Freeform 9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508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A1E52650-4ECE-40F7-8C72-A9C379E83BD0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pic>
        <p:nvPicPr>
          <p:cNvPr id="47106" name="Picture 2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9450" y="1028700"/>
            <a:ext cx="45704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Chapter 1: roadmap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87363" y="1406525"/>
            <a:ext cx="8207375" cy="4648200"/>
          </a:xfrm>
        </p:spPr>
        <p:txBody>
          <a:bodyPr/>
          <a:lstStyle/>
          <a:p>
            <a:pPr lvl="1" eaLnBrk="1" hangingPunct="1">
              <a:buFont typeface="Wingdings" pitchFamily="2" charset="2"/>
              <a:buNone/>
            </a:pPr>
            <a:r>
              <a:rPr lang="en-US" sz="2800" smtClean="0">
                <a:solidFill>
                  <a:srgbClr val="000099"/>
                </a:solidFill>
              </a:rPr>
              <a:t>1.1 what </a:t>
            </a:r>
            <a:r>
              <a:rPr lang="en-US" sz="2800" i="1" smtClean="0">
                <a:solidFill>
                  <a:srgbClr val="000099"/>
                </a:solidFill>
              </a:rPr>
              <a:t>is</a:t>
            </a:r>
            <a:r>
              <a:rPr lang="en-US" sz="2800" smtClean="0">
                <a:solidFill>
                  <a:srgbClr val="000099"/>
                </a:solidFill>
              </a:rPr>
              <a:t> the Internet?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800" smtClean="0">
                <a:solidFill>
                  <a:srgbClr val="CC0000"/>
                </a:solidFill>
              </a:rPr>
              <a:t>1.2 network edge</a:t>
            </a:r>
          </a:p>
          <a:p>
            <a:pPr lvl="2" eaLnBrk="1" hangingPunct="1"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800" smtClean="0">
                <a:solidFill>
                  <a:srgbClr val="CC0000"/>
                </a:solidFill>
                <a:latin typeface="Gill Sans MT" pitchFamily="34" charset="0"/>
              </a:rPr>
              <a:t> </a:t>
            </a:r>
            <a:r>
              <a:rPr lang="en-US" sz="2400" smtClean="0">
                <a:solidFill>
                  <a:srgbClr val="CC0000"/>
                </a:solidFill>
                <a:latin typeface="Gill Sans MT" pitchFamily="34" charset="0"/>
              </a:rPr>
              <a:t>end systems, access networks, links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800" smtClean="0">
                <a:solidFill>
                  <a:srgbClr val="000099"/>
                </a:solidFill>
              </a:rPr>
              <a:t>1.3 </a:t>
            </a:r>
            <a:r>
              <a:rPr lang="en-US" sz="2800" smtClean="0"/>
              <a:t>network core</a:t>
            </a:r>
          </a:p>
          <a:p>
            <a:pPr lvl="2" eaLnBrk="1" hangingPunct="1"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400" smtClean="0">
                <a:latin typeface="Gill Sans MT" pitchFamily="34" charset="0"/>
              </a:rPr>
              <a:t>packet switching, circuit switching, network structure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800" smtClean="0">
                <a:solidFill>
                  <a:srgbClr val="000099"/>
                </a:solidFill>
              </a:rPr>
              <a:t>1.4 </a:t>
            </a:r>
            <a:r>
              <a:rPr lang="en-US" sz="2800" smtClean="0"/>
              <a:t>delay, loss, throughput in networks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800" smtClean="0">
                <a:solidFill>
                  <a:srgbClr val="000099"/>
                </a:solidFill>
              </a:rPr>
              <a:t>1.5</a:t>
            </a:r>
            <a:r>
              <a:rPr lang="en-US" sz="2800" smtClean="0"/>
              <a:t> protocol layers, service models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800" smtClean="0">
                <a:solidFill>
                  <a:srgbClr val="000099"/>
                </a:solidFill>
              </a:rPr>
              <a:t>1.6</a:t>
            </a:r>
            <a:r>
              <a:rPr lang="en-US" sz="2800" smtClean="0"/>
              <a:t> networks under attack: security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800" smtClean="0">
                <a:solidFill>
                  <a:srgbClr val="000099"/>
                </a:solidFill>
              </a:rPr>
              <a:t>1.7</a:t>
            </a:r>
            <a:r>
              <a:rPr lang="en-US" sz="2800" smtClean="0"/>
              <a:t> history</a:t>
            </a:r>
          </a:p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4710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842A7B16-A5D9-4BFA-841A-F7A288E27253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01613"/>
            <a:ext cx="7772400" cy="892175"/>
          </a:xfrm>
        </p:spPr>
        <p:txBody>
          <a:bodyPr/>
          <a:lstStyle/>
          <a:p>
            <a:pPr eaLnBrk="1" hangingPunct="1"/>
            <a:r>
              <a:rPr lang="en-US" sz="4000" smtClean="0">
                <a:ea typeface="ＭＳ Ｐゴシック" pitchFamily="34" charset="-128"/>
              </a:rPr>
              <a:t>A closer look at network structure: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17513" y="1381125"/>
            <a:ext cx="4203700" cy="1047750"/>
          </a:xfrm>
        </p:spPr>
        <p:txBody>
          <a:bodyPr/>
          <a:lstStyle/>
          <a:p>
            <a:pPr eaLnBrk="1" hangingPunct="1">
              <a:buSzPct val="75000"/>
            </a:pPr>
            <a:r>
              <a:rPr lang="en-US" i="1" smtClean="0">
                <a:solidFill>
                  <a:srgbClr val="CC0000"/>
                </a:solidFill>
                <a:ea typeface="ＭＳ Ｐゴシック" pitchFamily="34" charset="-128"/>
              </a:rPr>
              <a:t>network edge:</a:t>
            </a:r>
          </a:p>
          <a:p>
            <a:pPr lvl="1" eaLnBrk="1" hangingPunct="1">
              <a:buSzPct val="75000"/>
            </a:pPr>
            <a:r>
              <a:rPr lang="en-US" smtClean="0">
                <a:ea typeface="ＭＳ Ｐゴシック" pitchFamily="34" charset="-128"/>
              </a:rPr>
              <a:t>hosts: clients and servers</a:t>
            </a:r>
          </a:p>
          <a:p>
            <a:pPr lvl="1" eaLnBrk="1" hangingPunct="1">
              <a:buSzPct val="75000"/>
            </a:pPr>
            <a:r>
              <a:rPr lang="en-US" smtClean="0">
                <a:ea typeface="ＭＳ Ｐゴシック" pitchFamily="34" charset="-128"/>
              </a:rPr>
              <a:t>servers often in data centers</a:t>
            </a:r>
          </a:p>
          <a:p>
            <a:pPr lvl="1" eaLnBrk="1" hangingPunct="1">
              <a:buSzPct val="75000"/>
            </a:pPr>
            <a:endParaRPr lang="en-US" smtClean="0">
              <a:ea typeface="ＭＳ Ｐゴシック" pitchFamily="34" charset="-128"/>
            </a:endParaRPr>
          </a:p>
        </p:txBody>
      </p:sp>
      <p:sp>
        <p:nvSpPr>
          <p:cNvPr id="10088" name="Rectangle 872"/>
          <p:cNvSpPr>
            <a:spLocks noChangeArrowheads="1"/>
          </p:cNvSpPr>
          <p:nvPr/>
        </p:nvSpPr>
        <p:spPr bwMode="auto">
          <a:xfrm>
            <a:off x="419100" y="3068638"/>
            <a:ext cx="4027488" cy="141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800" i="1">
                <a:solidFill>
                  <a:srgbClr val="CC0000"/>
                </a:solidFill>
                <a:latin typeface="Gill Sans MT" pitchFamily="34" charset="0"/>
              </a:rPr>
              <a:t>access networks, physical media:</a:t>
            </a:r>
            <a:r>
              <a:rPr lang="en-US" sz="2800">
                <a:latin typeface="Gill Sans MT" pitchFamily="34" charset="0"/>
              </a:rPr>
              <a:t> wired, wireless communication links</a:t>
            </a:r>
            <a:r>
              <a:rPr lang="en-US" sz="2800">
                <a:solidFill>
                  <a:srgbClr val="FF0000"/>
                </a:solidFill>
                <a:latin typeface="Gill Sans MT" pitchFamily="34" charset="0"/>
              </a:rPr>
              <a:t> </a:t>
            </a:r>
            <a:endParaRPr lang="en-US">
              <a:latin typeface="Gill Sans MT" pitchFamily="34" charset="0"/>
            </a:endParaRPr>
          </a:p>
        </p:txBody>
      </p:sp>
      <p:sp>
        <p:nvSpPr>
          <p:cNvPr id="10089" name="Rectangle 873"/>
          <p:cNvSpPr>
            <a:spLocks noChangeArrowheads="1"/>
          </p:cNvSpPr>
          <p:nvPr/>
        </p:nvSpPr>
        <p:spPr bwMode="auto">
          <a:xfrm>
            <a:off x="447675" y="4784725"/>
            <a:ext cx="381000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15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800" i="1">
                <a:solidFill>
                  <a:srgbClr val="CC0000"/>
                </a:solidFill>
                <a:latin typeface="Gill Sans MT" pitchFamily="34" charset="0"/>
              </a:rPr>
              <a:t>network core: </a:t>
            </a:r>
          </a:p>
          <a:p>
            <a:pPr marL="628650" lvl="1" indent="-171450">
              <a:lnSpc>
                <a:spcPct val="85000"/>
              </a:lnSpc>
              <a:spcBef>
                <a:spcPct val="15000"/>
              </a:spcBef>
              <a:buClr>
                <a:srgbClr val="000099"/>
              </a:buClr>
              <a:buSzPct val="95000"/>
              <a:buFont typeface="Wingdings" pitchFamily="2" charset="2"/>
              <a:buChar char="§"/>
            </a:pPr>
            <a:r>
              <a:rPr lang="en-US">
                <a:latin typeface="Gill Sans MT" pitchFamily="34" charset="0"/>
              </a:rPr>
              <a:t>interconnected routers</a:t>
            </a:r>
          </a:p>
          <a:p>
            <a:pPr marL="628650" lvl="1" indent="-171450">
              <a:lnSpc>
                <a:spcPct val="85000"/>
              </a:lnSpc>
              <a:spcBef>
                <a:spcPct val="15000"/>
              </a:spcBef>
              <a:buClr>
                <a:srgbClr val="000099"/>
              </a:buClr>
              <a:buSzPct val="95000"/>
              <a:buFont typeface="Wingdings" pitchFamily="2" charset="2"/>
              <a:buChar char="§"/>
            </a:pPr>
            <a:r>
              <a:rPr lang="en-US">
                <a:latin typeface="Gill Sans MT" pitchFamily="34" charset="0"/>
              </a:rPr>
              <a:t>network of networks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endParaRPr lang="en-US">
              <a:latin typeface="Gill Sans MT" pitchFamily="34" charset="0"/>
            </a:endParaRPr>
          </a:p>
        </p:txBody>
      </p:sp>
      <p:pic>
        <p:nvPicPr>
          <p:cNvPr id="49158" name="Picture 544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663" y="877888"/>
            <a:ext cx="7769225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9159" name="Group 733"/>
          <p:cNvGrpSpPr>
            <a:grpSpLocks/>
          </p:cNvGrpSpPr>
          <p:nvPr/>
        </p:nvGrpSpPr>
        <p:grpSpPr bwMode="auto">
          <a:xfrm>
            <a:off x="5202238" y="1384300"/>
            <a:ext cx="3551237" cy="4743450"/>
            <a:chOff x="5202238" y="1384300"/>
            <a:chExt cx="3551237" cy="4743450"/>
          </a:xfrm>
        </p:grpSpPr>
        <p:sp>
          <p:nvSpPr>
            <p:cNvPr id="49161" name="Freeform 415"/>
            <p:cNvSpPr>
              <a:spLocks/>
            </p:cNvSpPr>
            <p:nvPr/>
          </p:nvSpPr>
          <p:spPr bwMode="auto">
            <a:xfrm>
              <a:off x="7004050" y="3527425"/>
              <a:ext cx="1314450" cy="674688"/>
            </a:xfrm>
            <a:custGeom>
              <a:avLst/>
              <a:gdLst>
                <a:gd name="T0" fmla="*/ 2147483647 w 828"/>
                <a:gd name="T1" fmla="*/ 2147483647 h 425"/>
                <a:gd name="T2" fmla="*/ 2147483647 w 828"/>
                <a:gd name="T3" fmla="*/ 2147483647 h 425"/>
                <a:gd name="T4" fmla="*/ 2147483647 w 828"/>
                <a:gd name="T5" fmla="*/ 2147483647 h 425"/>
                <a:gd name="T6" fmla="*/ 2147483647 w 828"/>
                <a:gd name="T7" fmla="*/ 2147483647 h 425"/>
                <a:gd name="T8" fmla="*/ 2147483647 w 828"/>
                <a:gd name="T9" fmla="*/ 2147483647 h 425"/>
                <a:gd name="T10" fmla="*/ 2147483647 w 828"/>
                <a:gd name="T11" fmla="*/ 2147483647 h 425"/>
                <a:gd name="T12" fmla="*/ 2147483647 w 828"/>
                <a:gd name="T13" fmla="*/ 2147483647 h 425"/>
                <a:gd name="T14" fmla="*/ 2147483647 w 828"/>
                <a:gd name="T15" fmla="*/ 2147483647 h 425"/>
                <a:gd name="T16" fmla="*/ 2147483647 w 828"/>
                <a:gd name="T17" fmla="*/ 2147483647 h 425"/>
                <a:gd name="T18" fmla="*/ 2147483647 w 828"/>
                <a:gd name="T19" fmla="*/ 2147483647 h 425"/>
                <a:gd name="T20" fmla="*/ 2147483647 w 828"/>
                <a:gd name="T21" fmla="*/ 2147483647 h 425"/>
                <a:gd name="T22" fmla="*/ 2147483647 w 828"/>
                <a:gd name="T23" fmla="*/ 2147483647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28"/>
                <a:gd name="T37" fmla="*/ 0 h 425"/>
                <a:gd name="T38" fmla="*/ 828 w 828"/>
                <a:gd name="T39" fmla="*/ 425 h 4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62" name="Freeform 416"/>
            <p:cNvSpPr>
              <a:spLocks/>
            </p:cNvSpPr>
            <p:nvPr/>
          </p:nvSpPr>
          <p:spPr bwMode="auto">
            <a:xfrm>
              <a:off x="7023100" y="2001838"/>
              <a:ext cx="1730375" cy="1125538"/>
            </a:xfrm>
            <a:custGeom>
              <a:avLst/>
              <a:gdLst>
                <a:gd name="T0" fmla="*/ 2147483647 w 765"/>
                <a:gd name="T1" fmla="*/ 2147483647 h 459"/>
                <a:gd name="T2" fmla="*/ 2147483647 w 765"/>
                <a:gd name="T3" fmla="*/ 2147483647 h 459"/>
                <a:gd name="T4" fmla="*/ 2147483647 w 765"/>
                <a:gd name="T5" fmla="*/ 2147483647 h 459"/>
                <a:gd name="T6" fmla="*/ 2147483647 w 765"/>
                <a:gd name="T7" fmla="*/ 2147483647 h 459"/>
                <a:gd name="T8" fmla="*/ 2147483647 w 765"/>
                <a:gd name="T9" fmla="*/ 2147483647 h 459"/>
                <a:gd name="T10" fmla="*/ 2147483647 w 765"/>
                <a:gd name="T11" fmla="*/ 2147483647 h 459"/>
                <a:gd name="T12" fmla="*/ 2147483647 w 765"/>
                <a:gd name="T13" fmla="*/ 2147483647 h 459"/>
                <a:gd name="T14" fmla="*/ 2147483647 w 765"/>
                <a:gd name="T15" fmla="*/ 2147483647 h 459"/>
                <a:gd name="T16" fmla="*/ 2147483647 w 765"/>
                <a:gd name="T17" fmla="*/ 2147483647 h 459"/>
                <a:gd name="T18" fmla="*/ 2147483647 w 765"/>
                <a:gd name="T19" fmla="*/ 2147483647 h 459"/>
                <a:gd name="T20" fmla="*/ 2147483647 w 765"/>
                <a:gd name="T21" fmla="*/ 2147483647 h 459"/>
                <a:gd name="T22" fmla="*/ 2147483647 w 765"/>
                <a:gd name="T23" fmla="*/ 2147483647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65"/>
                <a:gd name="T37" fmla="*/ 0 h 459"/>
                <a:gd name="T38" fmla="*/ 765 w 765"/>
                <a:gd name="T39" fmla="*/ 459 h 45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63" name="Freeform 417"/>
            <p:cNvSpPr>
              <a:spLocks/>
            </p:cNvSpPr>
            <p:nvPr/>
          </p:nvSpPr>
          <p:spPr bwMode="auto">
            <a:xfrm>
              <a:off x="5202238" y="1709738"/>
              <a:ext cx="1736725" cy="1071563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9164" name="Group 418"/>
            <p:cNvGrpSpPr>
              <a:grpSpLocks/>
            </p:cNvGrpSpPr>
            <p:nvPr/>
          </p:nvGrpSpPr>
          <p:grpSpPr bwMode="auto">
            <a:xfrm>
              <a:off x="5278438" y="2974975"/>
              <a:ext cx="1458912" cy="933450"/>
              <a:chOff x="2889" y="1631"/>
              <a:chExt cx="980" cy="743"/>
            </a:xfrm>
          </p:grpSpPr>
          <p:sp>
            <p:nvSpPr>
              <p:cNvPr id="49514" name="Rectangle 419"/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00C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515" name="AutoShape 420"/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00C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rgbClr val="00CCFF"/>
                  </a:solidFill>
                </a:endParaRPr>
              </a:p>
            </p:txBody>
          </p:sp>
        </p:grpSp>
        <p:sp>
          <p:nvSpPr>
            <p:cNvPr id="49165" name="Line 421"/>
            <p:cNvSpPr>
              <a:spLocks noChangeShapeType="1"/>
            </p:cNvSpPr>
            <p:nvPr/>
          </p:nvSpPr>
          <p:spPr bwMode="auto">
            <a:xfrm>
              <a:off x="7396163" y="3813175"/>
              <a:ext cx="163512" cy="120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66" name="Line 422"/>
            <p:cNvSpPr>
              <a:spLocks noChangeShapeType="1"/>
            </p:cNvSpPr>
            <p:nvPr/>
          </p:nvSpPr>
          <p:spPr bwMode="auto">
            <a:xfrm>
              <a:off x="7493000" y="3733800"/>
              <a:ext cx="27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67" name="Line 423"/>
            <p:cNvSpPr>
              <a:spLocks noChangeShapeType="1"/>
            </p:cNvSpPr>
            <p:nvPr/>
          </p:nvSpPr>
          <p:spPr bwMode="auto">
            <a:xfrm flipV="1">
              <a:off x="7729538" y="3819525"/>
              <a:ext cx="134937" cy="104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68" name="Line 424"/>
            <p:cNvSpPr>
              <a:spLocks noChangeShapeType="1"/>
            </p:cNvSpPr>
            <p:nvPr/>
          </p:nvSpPr>
          <p:spPr bwMode="auto">
            <a:xfrm>
              <a:off x="6427788" y="3740150"/>
              <a:ext cx="6794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69" name="Line 425"/>
            <p:cNvSpPr>
              <a:spLocks noChangeShapeType="1"/>
            </p:cNvSpPr>
            <p:nvPr/>
          </p:nvSpPr>
          <p:spPr bwMode="auto">
            <a:xfrm>
              <a:off x="6723063" y="2587625"/>
              <a:ext cx="509587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70" name="Line 426"/>
            <p:cNvSpPr>
              <a:spLocks noChangeShapeType="1"/>
            </p:cNvSpPr>
            <p:nvPr/>
          </p:nvSpPr>
          <p:spPr bwMode="auto">
            <a:xfrm>
              <a:off x="6289675" y="2403475"/>
              <a:ext cx="152400" cy="95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71" name="Freeform 427"/>
            <p:cNvSpPr>
              <a:spLocks/>
            </p:cNvSpPr>
            <p:nvPr/>
          </p:nvSpPr>
          <p:spPr bwMode="auto">
            <a:xfrm>
              <a:off x="5497513" y="4378325"/>
              <a:ext cx="3079750" cy="1665288"/>
            </a:xfrm>
            <a:custGeom>
              <a:avLst/>
              <a:gdLst>
                <a:gd name="T0" fmla="*/ 2147483647 w 1940"/>
                <a:gd name="T1" fmla="*/ 2147483647 h 1049"/>
                <a:gd name="T2" fmla="*/ 2147483647 w 1940"/>
                <a:gd name="T3" fmla="*/ 2147483647 h 1049"/>
                <a:gd name="T4" fmla="*/ 2147483647 w 1940"/>
                <a:gd name="T5" fmla="*/ 2147483647 h 1049"/>
                <a:gd name="T6" fmla="*/ 2147483647 w 1940"/>
                <a:gd name="T7" fmla="*/ 2147483647 h 1049"/>
                <a:gd name="T8" fmla="*/ 2147483647 w 1940"/>
                <a:gd name="T9" fmla="*/ 2147483647 h 1049"/>
                <a:gd name="T10" fmla="*/ 2147483647 w 1940"/>
                <a:gd name="T11" fmla="*/ 2147483647 h 1049"/>
                <a:gd name="T12" fmla="*/ 2147483647 w 1940"/>
                <a:gd name="T13" fmla="*/ 2147483647 h 1049"/>
                <a:gd name="T14" fmla="*/ 2147483647 w 1940"/>
                <a:gd name="T15" fmla="*/ 2147483647 h 1049"/>
                <a:gd name="T16" fmla="*/ 2147483647 w 1940"/>
                <a:gd name="T17" fmla="*/ 2147483647 h 1049"/>
                <a:gd name="T18" fmla="*/ 2147483647 w 1940"/>
                <a:gd name="T19" fmla="*/ 2147483647 h 1049"/>
                <a:gd name="T20" fmla="*/ 2147483647 w 1940"/>
                <a:gd name="T21" fmla="*/ 2147483647 h 1049"/>
                <a:gd name="T22" fmla="*/ 2147483647 w 1940"/>
                <a:gd name="T23" fmla="*/ 2147483647 h 1049"/>
                <a:gd name="T24" fmla="*/ 2147483647 w 1940"/>
                <a:gd name="T25" fmla="*/ 2147483647 h 1049"/>
                <a:gd name="T26" fmla="*/ 2147483647 w 1940"/>
                <a:gd name="T27" fmla="*/ 2147483647 h 1049"/>
                <a:gd name="T28" fmla="*/ 2147483647 w 1940"/>
                <a:gd name="T29" fmla="*/ 2147483647 h 1049"/>
                <a:gd name="T30" fmla="*/ 2147483647 w 1940"/>
                <a:gd name="T31" fmla="*/ 2147483647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40"/>
                <a:gd name="T49" fmla="*/ 0 h 1049"/>
                <a:gd name="T50" fmla="*/ 1940 w 1940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40" h="1049">
                  <a:moveTo>
                    <a:pt x="952" y="26"/>
                  </a:moveTo>
                  <a:cubicBezTo>
                    <a:pt x="867" y="45"/>
                    <a:pt x="832" y="118"/>
                    <a:pt x="755" y="125"/>
                  </a:cubicBezTo>
                  <a:cubicBezTo>
                    <a:pt x="678" y="132"/>
                    <a:pt x="587" y="72"/>
                    <a:pt x="488" y="68"/>
                  </a:cubicBezTo>
                  <a:cubicBezTo>
                    <a:pt x="389" y="64"/>
                    <a:pt x="237" y="48"/>
                    <a:pt x="158" y="101"/>
                  </a:cubicBezTo>
                  <a:cubicBezTo>
                    <a:pt x="79" y="154"/>
                    <a:pt x="28" y="298"/>
                    <a:pt x="14" y="389"/>
                  </a:cubicBezTo>
                  <a:cubicBezTo>
                    <a:pt x="0" y="480"/>
                    <a:pt x="25" y="595"/>
                    <a:pt x="71" y="648"/>
                  </a:cubicBezTo>
                  <a:cubicBezTo>
                    <a:pt x="117" y="701"/>
                    <a:pt x="205" y="665"/>
                    <a:pt x="288" y="706"/>
                  </a:cubicBezTo>
                  <a:cubicBezTo>
                    <a:pt x="371" y="747"/>
                    <a:pt x="450" y="842"/>
                    <a:pt x="568" y="893"/>
                  </a:cubicBezTo>
                  <a:cubicBezTo>
                    <a:pt x="686" y="944"/>
                    <a:pt x="852" y="991"/>
                    <a:pt x="996" y="1014"/>
                  </a:cubicBezTo>
                  <a:cubicBezTo>
                    <a:pt x="1140" y="1036"/>
                    <a:pt x="1309" y="1049"/>
                    <a:pt x="1433" y="1031"/>
                  </a:cubicBezTo>
                  <a:cubicBezTo>
                    <a:pt x="1557" y="1012"/>
                    <a:pt x="1657" y="960"/>
                    <a:pt x="1739" y="907"/>
                  </a:cubicBezTo>
                  <a:cubicBezTo>
                    <a:pt x="1821" y="855"/>
                    <a:pt x="1906" y="824"/>
                    <a:pt x="1923" y="714"/>
                  </a:cubicBezTo>
                  <a:cubicBezTo>
                    <a:pt x="1940" y="604"/>
                    <a:pt x="1898" y="350"/>
                    <a:pt x="1839" y="251"/>
                  </a:cubicBezTo>
                  <a:cubicBezTo>
                    <a:pt x="1780" y="151"/>
                    <a:pt x="1662" y="153"/>
                    <a:pt x="1566" y="114"/>
                  </a:cubicBezTo>
                  <a:cubicBezTo>
                    <a:pt x="1470" y="76"/>
                    <a:pt x="1365" y="30"/>
                    <a:pt x="1263" y="15"/>
                  </a:cubicBezTo>
                  <a:cubicBezTo>
                    <a:pt x="1161" y="0"/>
                    <a:pt x="1037" y="8"/>
                    <a:pt x="952" y="26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72" name="Line 428"/>
            <p:cNvSpPr>
              <a:spLocks noChangeShapeType="1"/>
            </p:cNvSpPr>
            <p:nvPr/>
          </p:nvSpPr>
          <p:spPr bwMode="auto">
            <a:xfrm rot="-5400000">
              <a:off x="7845425" y="5159376"/>
              <a:ext cx="523875" cy="139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3" name="Line 429"/>
            <p:cNvSpPr>
              <a:spLocks noChangeShapeType="1"/>
            </p:cNvSpPr>
            <p:nvPr/>
          </p:nvSpPr>
          <p:spPr bwMode="auto">
            <a:xfrm rot="5400000" flipV="1">
              <a:off x="7991475" y="5440363"/>
              <a:ext cx="3175" cy="85725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4" name="Line 430"/>
            <p:cNvSpPr>
              <a:spLocks noChangeShapeType="1"/>
            </p:cNvSpPr>
            <p:nvPr/>
          </p:nvSpPr>
          <p:spPr bwMode="auto">
            <a:xfrm rot="-5400000">
              <a:off x="8177213" y="5116513"/>
              <a:ext cx="0" cy="114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5" name="Line 431"/>
            <p:cNvSpPr>
              <a:spLocks noChangeShapeType="1"/>
            </p:cNvSpPr>
            <p:nvPr/>
          </p:nvSpPr>
          <p:spPr bwMode="auto">
            <a:xfrm>
              <a:off x="7358063" y="4697413"/>
              <a:ext cx="390525" cy="184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76" name="Line 432"/>
            <p:cNvSpPr>
              <a:spLocks noChangeShapeType="1"/>
            </p:cNvSpPr>
            <p:nvPr/>
          </p:nvSpPr>
          <p:spPr bwMode="auto">
            <a:xfrm flipV="1">
              <a:off x="6737350" y="4684713"/>
              <a:ext cx="322263" cy="198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77" name="Line 433"/>
            <p:cNvSpPr>
              <a:spLocks noChangeShapeType="1"/>
            </p:cNvSpPr>
            <p:nvPr/>
          </p:nvSpPr>
          <p:spPr bwMode="auto">
            <a:xfrm flipV="1">
              <a:off x="6780213" y="4976813"/>
              <a:ext cx="9715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78" name="Line 435"/>
            <p:cNvSpPr>
              <a:spLocks noChangeShapeType="1"/>
            </p:cNvSpPr>
            <p:nvPr/>
          </p:nvSpPr>
          <p:spPr bwMode="auto">
            <a:xfrm>
              <a:off x="6100763" y="4773613"/>
              <a:ext cx="263525" cy="85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79" name="Line 436"/>
            <p:cNvSpPr>
              <a:spLocks noChangeShapeType="1"/>
            </p:cNvSpPr>
            <p:nvPr/>
          </p:nvSpPr>
          <p:spPr bwMode="auto">
            <a:xfrm flipV="1">
              <a:off x="5842000" y="4983163"/>
              <a:ext cx="412750" cy="127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80" name="Line 439"/>
            <p:cNvSpPr>
              <a:spLocks noChangeShapeType="1"/>
            </p:cNvSpPr>
            <p:nvPr/>
          </p:nvSpPr>
          <p:spPr bwMode="auto">
            <a:xfrm flipH="1">
              <a:off x="6267450" y="5070475"/>
              <a:ext cx="142875" cy="198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81" name="Line 440"/>
            <p:cNvSpPr>
              <a:spLocks noChangeShapeType="1"/>
            </p:cNvSpPr>
            <p:nvPr/>
          </p:nvSpPr>
          <p:spPr bwMode="auto">
            <a:xfrm flipH="1" flipV="1">
              <a:off x="6588125" y="5097463"/>
              <a:ext cx="74613" cy="173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82" name="Line 441"/>
            <p:cNvSpPr>
              <a:spLocks noChangeShapeType="1"/>
            </p:cNvSpPr>
            <p:nvPr/>
          </p:nvSpPr>
          <p:spPr bwMode="auto">
            <a:xfrm>
              <a:off x="6743700" y="5053013"/>
              <a:ext cx="503238" cy="269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83" name="Line 443"/>
            <p:cNvSpPr>
              <a:spLocks noChangeShapeType="1"/>
            </p:cNvSpPr>
            <p:nvPr/>
          </p:nvSpPr>
          <p:spPr bwMode="auto">
            <a:xfrm>
              <a:off x="6281738" y="3522663"/>
              <a:ext cx="0" cy="1317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84" name="Line 444"/>
            <p:cNvSpPr>
              <a:spLocks noChangeShapeType="1"/>
            </p:cNvSpPr>
            <p:nvPr/>
          </p:nvSpPr>
          <p:spPr bwMode="auto">
            <a:xfrm flipV="1">
              <a:off x="7577138" y="2492375"/>
              <a:ext cx="123825" cy="87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85" name="Line 445"/>
            <p:cNvSpPr>
              <a:spLocks noChangeShapeType="1"/>
            </p:cNvSpPr>
            <p:nvPr/>
          </p:nvSpPr>
          <p:spPr bwMode="auto">
            <a:xfrm>
              <a:off x="7405688" y="2665413"/>
              <a:ext cx="0" cy="82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86" name="Line 446"/>
            <p:cNvSpPr>
              <a:spLocks noChangeShapeType="1"/>
            </p:cNvSpPr>
            <p:nvPr/>
          </p:nvSpPr>
          <p:spPr bwMode="auto">
            <a:xfrm flipV="1">
              <a:off x="7577138" y="2562225"/>
              <a:ext cx="263525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87" name="Line 447"/>
            <p:cNvSpPr>
              <a:spLocks noChangeShapeType="1"/>
            </p:cNvSpPr>
            <p:nvPr/>
          </p:nvSpPr>
          <p:spPr bwMode="auto">
            <a:xfrm>
              <a:off x="7942263" y="2560638"/>
              <a:ext cx="0" cy="196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88" name="Line 448"/>
            <p:cNvSpPr>
              <a:spLocks noChangeShapeType="1"/>
            </p:cNvSpPr>
            <p:nvPr/>
          </p:nvSpPr>
          <p:spPr bwMode="auto">
            <a:xfrm>
              <a:off x="7596188" y="2867025"/>
              <a:ext cx="188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89" name="Line 449"/>
            <p:cNvSpPr>
              <a:spLocks noChangeShapeType="1"/>
            </p:cNvSpPr>
            <p:nvPr/>
          </p:nvSpPr>
          <p:spPr bwMode="auto">
            <a:xfrm flipV="1">
              <a:off x="5891213" y="3733800"/>
              <a:ext cx="168275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90" name="Line 450"/>
            <p:cNvSpPr>
              <a:spLocks noChangeShapeType="1"/>
            </p:cNvSpPr>
            <p:nvPr/>
          </p:nvSpPr>
          <p:spPr bwMode="auto">
            <a:xfrm>
              <a:off x="8150225" y="2857500"/>
              <a:ext cx="177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91" name="Line 451"/>
            <p:cNvSpPr>
              <a:spLocks noChangeShapeType="1"/>
            </p:cNvSpPr>
            <p:nvPr/>
          </p:nvSpPr>
          <p:spPr bwMode="auto">
            <a:xfrm flipH="1">
              <a:off x="7296150" y="2933700"/>
              <a:ext cx="98425" cy="704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92" name="Line 452"/>
            <p:cNvSpPr>
              <a:spLocks noChangeShapeType="1"/>
            </p:cNvSpPr>
            <p:nvPr/>
          </p:nvSpPr>
          <p:spPr bwMode="auto">
            <a:xfrm flipH="1">
              <a:off x="7888288" y="2933700"/>
              <a:ext cx="111125" cy="7270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93" name="Line 541"/>
            <p:cNvSpPr>
              <a:spLocks noChangeShapeType="1"/>
            </p:cNvSpPr>
            <p:nvPr/>
          </p:nvSpPr>
          <p:spPr bwMode="auto">
            <a:xfrm flipV="1">
              <a:off x="7272338" y="4075113"/>
              <a:ext cx="227012" cy="4365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9194" name="Group 590"/>
            <p:cNvGrpSpPr>
              <a:grpSpLocks/>
            </p:cNvGrpSpPr>
            <p:nvPr/>
          </p:nvGrpSpPr>
          <p:grpSpPr bwMode="auto">
            <a:xfrm flipH="1">
              <a:off x="5775325" y="4533900"/>
              <a:ext cx="414337" cy="373063"/>
              <a:chOff x="2839" y="3501"/>
              <a:chExt cx="755" cy="803"/>
            </a:xfrm>
          </p:grpSpPr>
          <p:pic>
            <p:nvPicPr>
              <p:cNvPr id="49512" name="Picture 59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9513" name="Freeform 592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9195" name="Group 593"/>
            <p:cNvGrpSpPr>
              <a:grpSpLocks/>
            </p:cNvGrpSpPr>
            <p:nvPr/>
          </p:nvGrpSpPr>
          <p:grpSpPr bwMode="auto">
            <a:xfrm flipH="1">
              <a:off x="5457825" y="4954588"/>
              <a:ext cx="482600" cy="406400"/>
              <a:chOff x="2839" y="3501"/>
              <a:chExt cx="755" cy="803"/>
            </a:xfrm>
          </p:grpSpPr>
          <p:pic>
            <p:nvPicPr>
              <p:cNvPr id="49510" name="Picture 59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9511" name="Freeform 595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9196" name="Group 596"/>
            <p:cNvGrpSpPr>
              <a:grpSpLocks/>
            </p:cNvGrpSpPr>
            <p:nvPr/>
          </p:nvGrpSpPr>
          <p:grpSpPr bwMode="auto">
            <a:xfrm flipH="1">
              <a:off x="5935663" y="5256213"/>
              <a:ext cx="427037" cy="349250"/>
              <a:chOff x="2839" y="3501"/>
              <a:chExt cx="755" cy="803"/>
            </a:xfrm>
          </p:grpSpPr>
          <p:pic>
            <p:nvPicPr>
              <p:cNvPr id="49508" name="Picture 59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9509" name="Freeform 598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9197" name="Group 599"/>
            <p:cNvGrpSpPr>
              <a:grpSpLocks/>
            </p:cNvGrpSpPr>
            <p:nvPr/>
          </p:nvGrpSpPr>
          <p:grpSpPr bwMode="auto">
            <a:xfrm>
              <a:off x="6550025" y="5238750"/>
              <a:ext cx="427037" cy="350838"/>
              <a:chOff x="2839" y="3501"/>
              <a:chExt cx="755" cy="803"/>
            </a:xfrm>
          </p:grpSpPr>
          <p:pic>
            <p:nvPicPr>
              <p:cNvPr id="49506" name="Picture 60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9507" name="Freeform 601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49198" name="Picture 603" descr="car_icon_small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342063" y="1720850"/>
              <a:ext cx="849312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49199" name="Group 652"/>
            <p:cNvGrpSpPr>
              <a:grpSpLocks/>
            </p:cNvGrpSpPr>
            <p:nvPr/>
          </p:nvGrpSpPr>
          <p:grpSpPr bwMode="auto">
            <a:xfrm>
              <a:off x="5613400" y="1546225"/>
              <a:ext cx="415925" cy="385763"/>
              <a:chOff x="2751" y="1851"/>
              <a:chExt cx="462" cy="478"/>
            </a:xfrm>
          </p:grpSpPr>
          <p:pic>
            <p:nvPicPr>
              <p:cNvPr id="49504" name="Picture 653" descr="iphone_stylized_small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9505" name="Picture 654" descr="antenna_radiation_stylized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49200" name="Group 665"/>
            <p:cNvGrpSpPr>
              <a:grpSpLocks/>
            </p:cNvGrpSpPr>
            <p:nvPr/>
          </p:nvGrpSpPr>
          <p:grpSpPr bwMode="auto">
            <a:xfrm>
              <a:off x="7689850" y="2395538"/>
              <a:ext cx="390525" cy="169863"/>
              <a:chOff x="4650" y="1129"/>
              <a:chExt cx="246" cy="95"/>
            </a:xfrm>
          </p:grpSpPr>
          <p:sp>
            <p:nvSpPr>
              <p:cNvPr id="49496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49497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49498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49499" name="Group 659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49502" name="Freeform 66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503" name="Freeform 66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9500" name="Line 662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501" name="Line 663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9201" name="Group 666"/>
            <p:cNvGrpSpPr>
              <a:grpSpLocks/>
            </p:cNvGrpSpPr>
            <p:nvPr/>
          </p:nvGrpSpPr>
          <p:grpSpPr bwMode="auto">
            <a:xfrm>
              <a:off x="7762875" y="2757488"/>
              <a:ext cx="390525" cy="176213"/>
              <a:chOff x="4650" y="1129"/>
              <a:chExt cx="246" cy="95"/>
            </a:xfrm>
          </p:grpSpPr>
          <p:sp>
            <p:nvSpPr>
              <p:cNvPr id="49488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49489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49490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49491" name="Group 670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49494" name="Freeform 67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495" name="Freeform 67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9492" name="Line 673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493" name="Line 674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9202" name="Group 675"/>
            <p:cNvGrpSpPr>
              <a:grpSpLocks/>
            </p:cNvGrpSpPr>
            <p:nvPr/>
          </p:nvGrpSpPr>
          <p:grpSpPr bwMode="auto">
            <a:xfrm>
              <a:off x="7204075" y="2493963"/>
              <a:ext cx="390525" cy="169863"/>
              <a:chOff x="4650" y="1129"/>
              <a:chExt cx="246" cy="95"/>
            </a:xfrm>
          </p:grpSpPr>
          <p:sp>
            <p:nvSpPr>
              <p:cNvPr id="49480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49481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49482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49483" name="Group 679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49486" name="Freeform 68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487" name="Freeform 68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9484" name="Line 682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485" name="Line 683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9203" name="Group 684"/>
            <p:cNvGrpSpPr>
              <a:grpSpLocks/>
            </p:cNvGrpSpPr>
            <p:nvPr/>
          </p:nvGrpSpPr>
          <p:grpSpPr bwMode="auto">
            <a:xfrm>
              <a:off x="7215188" y="2757488"/>
              <a:ext cx="390525" cy="169863"/>
              <a:chOff x="4650" y="1129"/>
              <a:chExt cx="246" cy="95"/>
            </a:xfrm>
          </p:grpSpPr>
          <p:sp>
            <p:nvSpPr>
              <p:cNvPr id="49472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49473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49474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49475" name="Group 688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49478" name="Freeform 68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479" name="Freeform 69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9476" name="Line 691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477" name="Line 692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9204" name="Line 693"/>
            <p:cNvSpPr>
              <a:spLocks noChangeShapeType="1"/>
            </p:cNvSpPr>
            <p:nvPr/>
          </p:nvSpPr>
          <p:spPr bwMode="auto">
            <a:xfrm>
              <a:off x="8345488" y="2855913"/>
              <a:ext cx="17780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9205" name="Group 694"/>
            <p:cNvGrpSpPr>
              <a:grpSpLocks/>
            </p:cNvGrpSpPr>
            <p:nvPr/>
          </p:nvGrpSpPr>
          <p:grpSpPr bwMode="auto">
            <a:xfrm>
              <a:off x="7400925" y="3911600"/>
              <a:ext cx="485775" cy="203200"/>
              <a:chOff x="4650" y="1129"/>
              <a:chExt cx="246" cy="95"/>
            </a:xfrm>
          </p:grpSpPr>
          <p:sp>
            <p:nvSpPr>
              <p:cNvPr id="49464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49465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49466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49467" name="Group 698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49470" name="Freeform 69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471" name="Freeform 70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9468" name="Line 701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469" name="Line 702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9206" name="Group 712"/>
            <p:cNvGrpSpPr>
              <a:grpSpLocks/>
            </p:cNvGrpSpPr>
            <p:nvPr/>
          </p:nvGrpSpPr>
          <p:grpSpPr bwMode="auto">
            <a:xfrm>
              <a:off x="7081838" y="3630613"/>
              <a:ext cx="485775" cy="203200"/>
              <a:chOff x="4650" y="1129"/>
              <a:chExt cx="246" cy="95"/>
            </a:xfrm>
          </p:grpSpPr>
          <p:sp>
            <p:nvSpPr>
              <p:cNvPr id="49456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49457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49458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49459" name="Group 716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49462" name="Freeform 71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463" name="Freeform 71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9460" name="Line 719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461" name="Line 720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9207" name="Group 721"/>
            <p:cNvGrpSpPr>
              <a:grpSpLocks/>
            </p:cNvGrpSpPr>
            <p:nvPr/>
          </p:nvGrpSpPr>
          <p:grpSpPr bwMode="auto">
            <a:xfrm>
              <a:off x="7743825" y="3643313"/>
              <a:ext cx="485775" cy="203200"/>
              <a:chOff x="4650" y="1129"/>
              <a:chExt cx="246" cy="95"/>
            </a:xfrm>
          </p:grpSpPr>
          <p:sp>
            <p:nvSpPr>
              <p:cNvPr id="49448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49449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49450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49451" name="Group 725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49454" name="Freeform 72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455" name="Freeform 72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9452" name="Line 728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453" name="Line 729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9208" name="Group 730"/>
            <p:cNvGrpSpPr>
              <a:grpSpLocks/>
            </p:cNvGrpSpPr>
            <p:nvPr/>
          </p:nvGrpSpPr>
          <p:grpSpPr bwMode="auto">
            <a:xfrm>
              <a:off x="6962775" y="4505325"/>
              <a:ext cx="619125" cy="242888"/>
              <a:chOff x="4650" y="1129"/>
              <a:chExt cx="246" cy="95"/>
            </a:xfrm>
          </p:grpSpPr>
          <p:sp>
            <p:nvSpPr>
              <p:cNvPr id="49440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49441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49442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49443" name="Group 734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49446" name="Freeform 73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447" name="Freeform 73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9444" name="Line 737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445" name="Line 738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9209" name="Group 739"/>
            <p:cNvGrpSpPr>
              <a:grpSpLocks/>
            </p:cNvGrpSpPr>
            <p:nvPr/>
          </p:nvGrpSpPr>
          <p:grpSpPr bwMode="auto">
            <a:xfrm>
              <a:off x="7596188" y="4803775"/>
              <a:ext cx="619125" cy="242888"/>
              <a:chOff x="4650" y="1129"/>
              <a:chExt cx="246" cy="95"/>
            </a:xfrm>
          </p:grpSpPr>
          <p:sp>
            <p:nvSpPr>
              <p:cNvPr id="49432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49433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49434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49435" name="Group 743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49438" name="Freeform 74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439" name="Freeform 74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9436" name="Line 746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437" name="Line 747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9210" name="Group 748"/>
            <p:cNvGrpSpPr>
              <a:grpSpLocks/>
            </p:cNvGrpSpPr>
            <p:nvPr/>
          </p:nvGrpSpPr>
          <p:grpSpPr bwMode="auto">
            <a:xfrm>
              <a:off x="6246813" y="4848225"/>
              <a:ext cx="619125" cy="242888"/>
              <a:chOff x="4650" y="1129"/>
              <a:chExt cx="246" cy="95"/>
            </a:xfrm>
          </p:grpSpPr>
          <p:sp>
            <p:nvSpPr>
              <p:cNvPr id="49424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49425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49426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49427" name="Group 752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49430" name="Freeform 75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431" name="Freeform 75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9428" name="Line 755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429" name="Line 756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9211" name="Group 757"/>
            <p:cNvGrpSpPr>
              <a:grpSpLocks/>
            </p:cNvGrpSpPr>
            <p:nvPr/>
          </p:nvGrpSpPr>
          <p:grpSpPr bwMode="auto">
            <a:xfrm>
              <a:off x="6053138" y="3640138"/>
              <a:ext cx="390525" cy="169863"/>
              <a:chOff x="4650" y="1129"/>
              <a:chExt cx="246" cy="95"/>
            </a:xfrm>
          </p:grpSpPr>
          <p:sp>
            <p:nvSpPr>
              <p:cNvPr id="49416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49417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49418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49419" name="Group 761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49422" name="Freeform 76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423" name="Freeform 76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9420" name="Line 764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421" name="Line 765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9212" name="Group 767"/>
            <p:cNvGrpSpPr>
              <a:grpSpLocks/>
            </p:cNvGrpSpPr>
            <p:nvPr/>
          </p:nvGrpSpPr>
          <p:grpSpPr bwMode="auto">
            <a:xfrm>
              <a:off x="6353175" y="2487613"/>
              <a:ext cx="390525" cy="169863"/>
              <a:chOff x="4650" y="1129"/>
              <a:chExt cx="246" cy="95"/>
            </a:xfrm>
          </p:grpSpPr>
          <p:sp>
            <p:nvSpPr>
              <p:cNvPr id="49408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49409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49410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49411" name="Group 771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49414" name="Freeform 77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415" name="Freeform 77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9412" name="Line 774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413" name="Line 775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9213" name="Group 776"/>
            <p:cNvGrpSpPr>
              <a:grpSpLocks/>
            </p:cNvGrpSpPr>
            <p:nvPr/>
          </p:nvGrpSpPr>
          <p:grpSpPr bwMode="auto">
            <a:xfrm>
              <a:off x="5611813" y="3500438"/>
              <a:ext cx="506412" cy="352425"/>
              <a:chOff x="2967" y="478"/>
              <a:chExt cx="788" cy="625"/>
            </a:xfrm>
          </p:grpSpPr>
          <p:pic>
            <p:nvPicPr>
              <p:cNvPr id="49406" name="Picture 777" descr="access_point_stylized_small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9407" name="Picture 778" descr="antenna_radiation_stylized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49214" name="Group 779"/>
            <p:cNvGrpSpPr>
              <a:grpSpLocks/>
            </p:cNvGrpSpPr>
            <p:nvPr/>
          </p:nvGrpSpPr>
          <p:grpSpPr bwMode="auto">
            <a:xfrm>
              <a:off x="7132638" y="5003800"/>
              <a:ext cx="563562" cy="420688"/>
              <a:chOff x="2967" y="478"/>
              <a:chExt cx="788" cy="625"/>
            </a:xfrm>
          </p:grpSpPr>
          <p:pic>
            <p:nvPicPr>
              <p:cNvPr id="49404" name="Picture 780" descr="access_point_stylized_small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9405" name="Picture 781" descr="antenna_radiation_stylized"/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49215" name="Group 782"/>
            <p:cNvGrpSpPr>
              <a:grpSpLocks/>
            </p:cNvGrpSpPr>
            <p:nvPr/>
          </p:nvGrpSpPr>
          <p:grpSpPr bwMode="auto">
            <a:xfrm>
              <a:off x="6061075" y="1844675"/>
              <a:ext cx="457200" cy="631825"/>
              <a:chOff x="742" y="2409"/>
              <a:chExt cx="576" cy="881"/>
            </a:xfrm>
          </p:grpSpPr>
          <p:grpSp>
            <p:nvGrpSpPr>
              <p:cNvPr id="49386" name="Group 783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49389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9390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9391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9392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9393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9394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9395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9396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9397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9398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9399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9400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9401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9402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9403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pic>
            <p:nvPicPr>
              <p:cNvPr id="49387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9388" name="Oval 800"/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9216" name="Text Box 580"/>
            <p:cNvSpPr txBox="1">
              <a:spLocks noChangeArrowheads="1"/>
            </p:cNvSpPr>
            <p:nvPr/>
          </p:nvSpPr>
          <p:spPr bwMode="auto">
            <a:xfrm>
              <a:off x="5957888" y="1384300"/>
              <a:ext cx="15494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mobile network</a:t>
              </a:r>
            </a:p>
          </p:txBody>
        </p:sp>
        <p:sp>
          <p:nvSpPr>
            <p:cNvPr id="49217" name="Text Box 580"/>
            <p:cNvSpPr txBox="1">
              <a:spLocks noChangeArrowheads="1"/>
            </p:cNvSpPr>
            <p:nvPr/>
          </p:nvSpPr>
          <p:spPr bwMode="auto">
            <a:xfrm>
              <a:off x="7561263" y="2071688"/>
              <a:ext cx="110807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global ISP</a:t>
              </a:r>
            </a:p>
          </p:txBody>
        </p:sp>
        <p:sp>
          <p:nvSpPr>
            <p:cNvPr id="49218" name="Text Box 580"/>
            <p:cNvSpPr txBox="1">
              <a:spLocks noChangeArrowheads="1"/>
            </p:cNvSpPr>
            <p:nvPr/>
          </p:nvSpPr>
          <p:spPr bwMode="auto">
            <a:xfrm>
              <a:off x="7337425" y="3298825"/>
              <a:ext cx="128905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regional ISP</a:t>
              </a:r>
            </a:p>
          </p:txBody>
        </p:sp>
        <p:sp>
          <p:nvSpPr>
            <p:cNvPr id="49219" name="Text Box 580"/>
            <p:cNvSpPr txBox="1">
              <a:spLocks noChangeArrowheads="1"/>
            </p:cNvSpPr>
            <p:nvPr/>
          </p:nvSpPr>
          <p:spPr bwMode="auto">
            <a:xfrm>
              <a:off x="6324600" y="2963863"/>
              <a:ext cx="895350" cy="482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/>
                <a:t>home </a:t>
              </a:r>
            </a:p>
            <a:p>
              <a:pPr>
                <a:lnSpc>
                  <a:spcPct val="80000"/>
                </a:lnSpc>
              </a:pPr>
              <a:r>
                <a:rPr lang="en-US" sz="1600"/>
                <a:t>network</a:t>
              </a:r>
            </a:p>
          </p:txBody>
        </p:sp>
        <p:sp>
          <p:nvSpPr>
            <p:cNvPr id="49220" name="Text Box 580"/>
            <p:cNvSpPr txBox="1">
              <a:spLocks noChangeArrowheads="1"/>
            </p:cNvSpPr>
            <p:nvPr/>
          </p:nvSpPr>
          <p:spPr bwMode="auto">
            <a:xfrm>
              <a:off x="5584825" y="5645150"/>
              <a:ext cx="1295400" cy="482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/>
                <a:t>institutional</a:t>
              </a:r>
            </a:p>
            <a:p>
              <a:pPr>
                <a:lnSpc>
                  <a:spcPct val="80000"/>
                </a:lnSpc>
              </a:pPr>
              <a:r>
                <a:rPr lang="en-US" sz="1600"/>
                <a:t>       network</a:t>
              </a:r>
            </a:p>
          </p:txBody>
        </p:sp>
        <p:grpSp>
          <p:nvGrpSpPr>
            <p:cNvPr id="49221" name="Group 950"/>
            <p:cNvGrpSpPr>
              <a:grpSpLocks/>
            </p:cNvGrpSpPr>
            <p:nvPr/>
          </p:nvGrpSpPr>
          <p:grpSpPr bwMode="auto">
            <a:xfrm>
              <a:off x="8240713" y="5002213"/>
              <a:ext cx="227012" cy="481013"/>
              <a:chOff x="4140" y="429"/>
              <a:chExt cx="1425" cy="2396"/>
            </a:xfrm>
          </p:grpSpPr>
          <p:sp>
            <p:nvSpPr>
              <p:cNvPr id="49354" name="Freeform 951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55" name="Rectangle 952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56" name="Freeform 953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57" name="Freeform 954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58" name="Rectangle 955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9359" name="Group 956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9384" name="AutoShape 95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385" name="AutoShape 958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9360" name="Rectangle 959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9361" name="Group 960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9382" name="AutoShape 961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383" name="AutoShape 962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9362" name="Rectangle 963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63" name="Rectangle 964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9364" name="Group 965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9380" name="AutoShape 966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381" name="AutoShape 967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9365" name="Freeform 968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9366" name="Group 969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9378" name="AutoShape 970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379" name="AutoShape 971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9367" name="Rectangle 972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68" name="Freeform 973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69" name="Freeform 974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7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70" name="Oval 975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71" name="Freeform 976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72" name="AutoShape 977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73" name="AutoShape 978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74" name="Oval 979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75" name="Oval 980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49376" name="Oval 981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77" name="Rectangle 982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9222" name="Group 983"/>
            <p:cNvGrpSpPr>
              <a:grpSpLocks/>
            </p:cNvGrpSpPr>
            <p:nvPr/>
          </p:nvGrpSpPr>
          <p:grpSpPr bwMode="auto">
            <a:xfrm>
              <a:off x="7924800" y="5303838"/>
              <a:ext cx="227012" cy="481013"/>
              <a:chOff x="4140" y="429"/>
              <a:chExt cx="1425" cy="2396"/>
            </a:xfrm>
          </p:grpSpPr>
          <p:sp>
            <p:nvSpPr>
              <p:cNvPr id="49322" name="Freeform 984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23" name="Rectangle 985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24" name="Freeform 986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25" name="Freeform 987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26" name="Rectangle 988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9327" name="Group 989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9352" name="AutoShape 990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353" name="AutoShape 991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9328" name="Rectangle 992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9329" name="Group 993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9350" name="AutoShape 994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351" name="AutoShape 995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9330" name="Rectangle 996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31" name="Rectangle 997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9332" name="Group 998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9348" name="AutoShape 999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349" name="AutoShape 1000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9333" name="Freeform 1001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9334" name="Group 1002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9346" name="AutoShape 1003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347" name="AutoShape 1004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9335" name="Rectangle 1005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36" name="Freeform 1006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37" name="Freeform 1007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7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38" name="Oval 1008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39" name="Freeform 1009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40" name="AutoShape 1010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41" name="AutoShape 1011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42" name="Oval 1012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43" name="Oval 1013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49344" name="Oval 1014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45" name="Rectangle 1015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9223" name="Group 1016"/>
            <p:cNvGrpSpPr>
              <a:grpSpLocks/>
            </p:cNvGrpSpPr>
            <p:nvPr/>
          </p:nvGrpSpPr>
          <p:grpSpPr bwMode="auto">
            <a:xfrm>
              <a:off x="5302250" y="2043113"/>
              <a:ext cx="534987" cy="407988"/>
              <a:chOff x="877" y="1008"/>
              <a:chExt cx="2747" cy="2591"/>
            </a:xfrm>
          </p:grpSpPr>
          <p:pic>
            <p:nvPicPr>
              <p:cNvPr id="49299" name="Picture 1017" descr="antenna_stylized"/>
              <p:cNvPicPr>
                <a:picLocks noChangeAspect="1" noChangeArrowheads="1"/>
              </p:cNvPicPr>
              <p:nvPr/>
            </p:nvPicPr>
            <p:blipFill>
              <a:blip r:embed="rId14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9300" name="Picture 1018" descr="laptop_keyboard"/>
              <p:cNvPicPr>
                <a:picLocks noChangeAspect="1" noChangeArrowheads="1"/>
              </p:cNvPicPr>
              <p:nvPr/>
            </p:nvPicPr>
            <p:blipFill>
              <a:blip r:embed="rId15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9301" name="Freeform 1019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49302" name="Picture 1020" descr="screen"/>
              <p:cNvPicPr>
                <a:picLocks noChangeAspect="1" noChangeArrowheads="1"/>
              </p:cNvPicPr>
              <p:nvPr/>
            </p:nvPicPr>
            <p:blipFill>
              <a:blip r:embed="rId16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9303" name="Freeform 1021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04" name="Freeform 1022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05" name="Freeform 1023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06" name="Freeform 1024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07" name="Freeform 1025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08" name="Freeform 1026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9309" name="Group 1027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49316" name="Freeform 1028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317" name="Freeform 1029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318" name="Freeform 1030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319" name="Freeform 1031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320" name="Freeform 1032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321" name="Freeform 1033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9310" name="Freeform 1034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11" name="Freeform 1035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12" name="Freeform 1036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13" name="Freeform 1037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14" name="Freeform 1038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15" name="Freeform 1039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9224" name="Group 1064"/>
            <p:cNvGrpSpPr>
              <a:grpSpLocks/>
            </p:cNvGrpSpPr>
            <p:nvPr/>
          </p:nvGrpSpPr>
          <p:grpSpPr bwMode="auto">
            <a:xfrm>
              <a:off x="6872288" y="5486400"/>
              <a:ext cx="474662" cy="407988"/>
              <a:chOff x="877" y="1008"/>
              <a:chExt cx="2747" cy="2591"/>
            </a:xfrm>
          </p:grpSpPr>
          <p:pic>
            <p:nvPicPr>
              <p:cNvPr id="49276" name="Picture 1065" descr="antenna_stylized"/>
              <p:cNvPicPr>
                <a:picLocks noChangeAspect="1" noChangeArrowheads="1"/>
              </p:cNvPicPr>
              <p:nvPr/>
            </p:nvPicPr>
            <p:blipFill>
              <a:blip r:embed="rId17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9277" name="Picture 1066" descr="laptop_keyboard"/>
              <p:cNvPicPr>
                <a:picLocks noChangeAspect="1" noChangeArrowheads="1"/>
              </p:cNvPicPr>
              <p:nvPr/>
            </p:nvPicPr>
            <p:blipFill>
              <a:blip r:embed="rId18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9278" name="Freeform 1067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49279" name="Picture 1068" descr="screen"/>
              <p:cNvPicPr>
                <a:picLocks noChangeAspect="1" noChangeArrowheads="1"/>
              </p:cNvPicPr>
              <p:nvPr/>
            </p:nvPicPr>
            <p:blipFill>
              <a:blip r:embed="rId19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9280" name="Freeform 1069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81" name="Freeform 1070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82" name="Freeform 1071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83" name="Freeform 1072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84" name="Freeform 1073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85" name="Freeform 1074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9286" name="Group 1075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49293" name="Freeform 1076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94" name="Freeform 1077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95" name="Freeform 1078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96" name="Freeform 1079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97" name="Freeform 1080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98" name="Freeform 1081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9287" name="Freeform 1082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88" name="Freeform 1083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89" name="Freeform 1084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90" name="Freeform 1085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91" name="Freeform 1086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92" name="Freeform 1087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9225" name="Group 1114"/>
            <p:cNvGrpSpPr>
              <a:grpSpLocks/>
            </p:cNvGrpSpPr>
            <p:nvPr/>
          </p:nvGrpSpPr>
          <p:grpSpPr bwMode="auto">
            <a:xfrm>
              <a:off x="5561013" y="3041650"/>
              <a:ext cx="444500" cy="407988"/>
              <a:chOff x="877" y="1008"/>
              <a:chExt cx="2747" cy="2591"/>
            </a:xfrm>
          </p:grpSpPr>
          <p:pic>
            <p:nvPicPr>
              <p:cNvPr id="49253" name="Picture 1115" descr="antenna_stylized"/>
              <p:cNvPicPr>
                <a:picLocks noChangeAspect="1" noChangeArrowheads="1"/>
              </p:cNvPicPr>
              <p:nvPr/>
            </p:nvPicPr>
            <p:blipFill>
              <a:blip r:embed="rId20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9254" name="Picture 1116" descr="laptop_keyboard"/>
              <p:cNvPicPr>
                <a:picLocks noChangeAspect="1" noChangeArrowheads="1"/>
              </p:cNvPicPr>
              <p:nvPr/>
            </p:nvPicPr>
            <p:blipFill>
              <a:blip r:embed="rId21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9255" name="Freeform 1117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49256" name="Picture 1118" descr="screen"/>
              <p:cNvPicPr>
                <a:picLocks noChangeAspect="1" noChangeArrowheads="1"/>
              </p:cNvPicPr>
              <p:nvPr/>
            </p:nvPicPr>
            <p:blipFill>
              <a:blip r:embed="rId22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9257" name="Freeform 1119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58" name="Freeform 1120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59" name="Freeform 1121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60" name="Freeform 1122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61" name="Freeform 1123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62" name="Freeform 1124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9263" name="Group 1125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49270" name="Freeform 1126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71" name="Freeform 1127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72" name="Freeform 1128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73" name="Freeform 1129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74" name="Freeform 1130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75" name="Freeform 1131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9264" name="Freeform 1132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65" name="Freeform 1133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66" name="Freeform 1134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67" name="Freeform 1135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68" name="Freeform 1136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69" name="Freeform 1137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9226" name="Group 1139"/>
            <p:cNvGrpSpPr>
              <a:grpSpLocks/>
            </p:cNvGrpSpPr>
            <p:nvPr/>
          </p:nvGrpSpPr>
          <p:grpSpPr bwMode="auto">
            <a:xfrm flipH="1">
              <a:off x="5940425" y="3222625"/>
              <a:ext cx="414337" cy="373063"/>
              <a:chOff x="2839" y="3501"/>
              <a:chExt cx="755" cy="803"/>
            </a:xfrm>
          </p:grpSpPr>
          <p:pic>
            <p:nvPicPr>
              <p:cNvPr id="49251" name="Picture 114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9252" name="Freeform 1141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9227" name="Group 1142"/>
            <p:cNvGrpSpPr>
              <a:grpSpLocks/>
            </p:cNvGrpSpPr>
            <p:nvPr/>
          </p:nvGrpSpPr>
          <p:grpSpPr bwMode="auto">
            <a:xfrm>
              <a:off x="7307263" y="5422900"/>
              <a:ext cx="474662" cy="407988"/>
              <a:chOff x="877" y="1008"/>
              <a:chExt cx="2747" cy="2591"/>
            </a:xfrm>
          </p:grpSpPr>
          <p:pic>
            <p:nvPicPr>
              <p:cNvPr id="49228" name="Picture 1143" descr="antenna_stylized"/>
              <p:cNvPicPr>
                <a:picLocks noChangeAspect="1" noChangeArrowheads="1"/>
              </p:cNvPicPr>
              <p:nvPr/>
            </p:nvPicPr>
            <p:blipFill>
              <a:blip r:embed="rId17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9229" name="Picture 1144" descr="laptop_keyboard"/>
              <p:cNvPicPr>
                <a:picLocks noChangeAspect="1" noChangeArrowheads="1"/>
              </p:cNvPicPr>
              <p:nvPr/>
            </p:nvPicPr>
            <p:blipFill>
              <a:blip r:embed="rId18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9230" name="Freeform 1145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49231" name="Picture 1146" descr="screen"/>
              <p:cNvPicPr>
                <a:picLocks noChangeAspect="1" noChangeArrowheads="1"/>
              </p:cNvPicPr>
              <p:nvPr/>
            </p:nvPicPr>
            <p:blipFill>
              <a:blip r:embed="rId19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9232" name="Freeform 1147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33" name="Freeform 1148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34" name="Freeform 1149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35" name="Freeform 1150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36" name="Freeform 1151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37" name="Freeform 1152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9238" name="Group 1153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49245" name="Freeform 1154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46" name="Freeform 1155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47" name="Freeform 1156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48" name="Freeform 1157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49" name="Freeform 1158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50" name="Freeform 1159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9239" name="Freeform 1160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40" name="Freeform 1161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41" name="Freeform 1162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42" name="Freeform 1163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43" name="Freeform 1164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44" name="Freeform 1165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91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569FBD95-1D71-4FCD-97DB-2758E09F25B2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0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0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38138" y="196850"/>
            <a:ext cx="8382000" cy="835025"/>
          </a:xfrm>
        </p:spPr>
        <p:txBody>
          <a:bodyPr/>
          <a:lstStyle/>
          <a:p>
            <a:pPr eaLnBrk="1" hangingPunct="1"/>
            <a:r>
              <a:rPr lang="en-US" sz="3600" smtClean="0">
                <a:ea typeface="ＭＳ Ｐゴシック" pitchFamily="34" charset="-128"/>
              </a:rPr>
              <a:t>Access networks and physical media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00075" y="1371600"/>
            <a:ext cx="4010025" cy="50101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i="1" smtClean="0">
                <a:solidFill>
                  <a:srgbClr val="CC0000"/>
                </a:solidFill>
                <a:ea typeface="ＭＳ Ｐゴシック" pitchFamily="34" charset="-128"/>
              </a:rPr>
              <a:t>Q: How to connect end systems to edge router?</a:t>
            </a:r>
          </a:p>
          <a:p>
            <a:pPr eaLnBrk="1" hangingPunct="1">
              <a:buSzPct val="75000"/>
            </a:pPr>
            <a:r>
              <a:rPr lang="en-US" sz="2400" smtClean="0">
                <a:ea typeface="ＭＳ Ｐゴシック" pitchFamily="34" charset="-128"/>
              </a:rPr>
              <a:t>residential access nets</a:t>
            </a:r>
          </a:p>
          <a:p>
            <a:pPr eaLnBrk="1" hangingPunct="1">
              <a:buSzPct val="75000"/>
            </a:pPr>
            <a:r>
              <a:rPr lang="en-US" sz="2400" smtClean="0">
                <a:ea typeface="ＭＳ Ｐゴシック" pitchFamily="34" charset="-128"/>
              </a:rPr>
              <a:t>institutional access networks (school, company)</a:t>
            </a:r>
          </a:p>
          <a:p>
            <a:pPr eaLnBrk="1" hangingPunct="1">
              <a:spcAft>
                <a:spcPct val="30000"/>
              </a:spcAft>
              <a:buSzPct val="75000"/>
            </a:pPr>
            <a:r>
              <a:rPr lang="en-US" sz="2400" smtClean="0">
                <a:ea typeface="ＭＳ Ｐゴシック" pitchFamily="34" charset="-128"/>
              </a:rPr>
              <a:t>mobile access networks</a:t>
            </a:r>
            <a:endParaRPr lang="en-US" sz="2400" smtClean="0">
              <a:solidFill>
                <a:srgbClr val="FF0000"/>
              </a:solidFill>
              <a:ea typeface="ＭＳ Ｐゴシック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i="1" smtClean="0">
                <a:solidFill>
                  <a:srgbClr val="CC0000"/>
                </a:solidFill>
                <a:ea typeface="ＭＳ Ｐゴシック" pitchFamily="34" charset="-128"/>
              </a:rPr>
              <a:t>keep in mind: </a:t>
            </a:r>
          </a:p>
          <a:p>
            <a:pPr eaLnBrk="1" hangingPunct="1">
              <a:buSzPct val="75000"/>
            </a:pPr>
            <a:r>
              <a:rPr lang="en-US" sz="2400" smtClean="0">
                <a:ea typeface="ＭＳ Ｐゴシック" pitchFamily="34" charset="-128"/>
              </a:rPr>
              <a:t>bandwidth (bits per second) of access network?</a:t>
            </a:r>
          </a:p>
          <a:p>
            <a:pPr eaLnBrk="1" hangingPunct="1">
              <a:buSzPct val="75000"/>
            </a:pPr>
            <a:r>
              <a:rPr lang="en-US" sz="2400" smtClean="0">
                <a:ea typeface="ＭＳ Ｐゴシック" pitchFamily="34" charset="-128"/>
              </a:rPr>
              <a:t>shared or dedicated?</a:t>
            </a:r>
          </a:p>
        </p:txBody>
      </p:sp>
      <p:sp>
        <p:nvSpPr>
          <p:cNvPr id="51204" name="Freeform 665"/>
          <p:cNvSpPr>
            <a:spLocks/>
          </p:cNvSpPr>
          <p:nvPr/>
        </p:nvSpPr>
        <p:spPr bwMode="auto">
          <a:xfrm>
            <a:off x="5202238" y="1712913"/>
            <a:ext cx="1736725" cy="1071562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1205" name="Group 666"/>
          <p:cNvGrpSpPr>
            <a:grpSpLocks/>
          </p:cNvGrpSpPr>
          <p:nvPr/>
        </p:nvGrpSpPr>
        <p:grpSpPr bwMode="auto">
          <a:xfrm>
            <a:off x="5370513" y="3048000"/>
            <a:ext cx="1458912" cy="933450"/>
            <a:chOff x="2889" y="1631"/>
            <a:chExt cx="980" cy="743"/>
          </a:xfrm>
        </p:grpSpPr>
        <p:sp>
          <p:nvSpPr>
            <p:cNvPr id="51651" name="Rectangle 667"/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00CC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52" name="AutoShape 668"/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00CC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00CCFF"/>
                </a:solidFill>
              </a:endParaRPr>
            </a:p>
          </p:txBody>
        </p:sp>
      </p:grpSp>
      <p:sp>
        <p:nvSpPr>
          <p:cNvPr id="51206" name="Freeform 669"/>
          <p:cNvSpPr>
            <a:spLocks/>
          </p:cNvSpPr>
          <p:nvPr/>
        </p:nvSpPr>
        <p:spPr bwMode="auto">
          <a:xfrm>
            <a:off x="5364163" y="4425950"/>
            <a:ext cx="3225800" cy="1665288"/>
          </a:xfrm>
          <a:custGeom>
            <a:avLst/>
            <a:gdLst>
              <a:gd name="T0" fmla="*/ 2147483647 w 2032"/>
              <a:gd name="T1" fmla="*/ 2147483647 h 1049"/>
              <a:gd name="T2" fmla="*/ 2147483647 w 2032"/>
              <a:gd name="T3" fmla="*/ 2147483647 h 1049"/>
              <a:gd name="T4" fmla="*/ 2147483647 w 2032"/>
              <a:gd name="T5" fmla="*/ 2147483647 h 1049"/>
              <a:gd name="T6" fmla="*/ 2147483647 w 2032"/>
              <a:gd name="T7" fmla="*/ 2147483647 h 1049"/>
              <a:gd name="T8" fmla="*/ 2147483647 w 2032"/>
              <a:gd name="T9" fmla="*/ 2147483647 h 1049"/>
              <a:gd name="T10" fmla="*/ 2147483647 w 2032"/>
              <a:gd name="T11" fmla="*/ 2147483647 h 1049"/>
              <a:gd name="T12" fmla="*/ 2147483647 w 2032"/>
              <a:gd name="T13" fmla="*/ 2147483647 h 1049"/>
              <a:gd name="T14" fmla="*/ 2147483647 w 2032"/>
              <a:gd name="T15" fmla="*/ 2147483647 h 1049"/>
              <a:gd name="T16" fmla="*/ 2147483647 w 2032"/>
              <a:gd name="T17" fmla="*/ 2147483647 h 1049"/>
              <a:gd name="T18" fmla="*/ 2147483647 w 2032"/>
              <a:gd name="T19" fmla="*/ 2147483647 h 1049"/>
              <a:gd name="T20" fmla="*/ 2147483647 w 2032"/>
              <a:gd name="T21" fmla="*/ 2147483647 h 1049"/>
              <a:gd name="T22" fmla="*/ 2147483647 w 2032"/>
              <a:gd name="T23" fmla="*/ 2147483647 h 1049"/>
              <a:gd name="T24" fmla="*/ 2147483647 w 2032"/>
              <a:gd name="T25" fmla="*/ 2147483647 h 1049"/>
              <a:gd name="T26" fmla="*/ 2147483647 w 2032"/>
              <a:gd name="T27" fmla="*/ 2147483647 h 1049"/>
              <a:gd name="T28" fmla="*/ 2147483647 w 2032"/>
              <a:gd name="T29" fmla="*/ 2147483647 h 1049"/>
              <a:gd name="T30" fmla="*/ 2147483647 w 2032"/>
              <a:gd name="T31" fmla="*/ 2147483647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032"/>
              <a:gd name="T49" fmla="*/ 0 h 1049"/>
              <a:gd name="T50" fmla="*/ 2032 w 2032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032" h="1049">
                <a:moveTo>
                  <a:pt x="1044" y="26"/>
                </a:moveTo>
                <a:cubicBezTo>
                  <a:pt x="959" y="45"/>
                  <a:pt x="924" y="118"/>
                  <a:pt x="847" y="125"/>
                </a:cubicBezTo>
                <a:cubicBezTo>
                  <a:pt x="770" y="132"/>
                  <a:pt x="697" y="61"/>
                  <a:pt x="580" y="68"/>
                </a:cubicBezTo>
                <a:cubicBezTo>
                  <a:pt x="463" y="75"/>
                  <a:pt x="232" y="119"/>
                  <a:pt x="143" y="170"/>
                </a:cubicBezTo>
                <a:cubicBezTo>
                  <a:pt x="54" y="221"/>
                  <a:pt x="65" y="289"/>
                  <a:pt x="48" y="374"/>
                </a:cubicBezTo>
                <a:cubicBezTo>
                  <a:pt x="31" y="459"/>
                  <a:pt x="0" y="618"/>
                  <a:pt x="41" y="680"/>
                </a:cubicBezTo>
                <a:cubicBezTo>
                  <a:pt x="82" y="742"/>
                  <a:pt x="191" y="709"/>
                  <a:pt x="294" y="744"/>
                </a:cubicBezTo>
                <a:cubicBezTo>
                  <a:pt x="397" y="779"/>
                  <a:pt x="527" y="849"/>
                  <a:pt x="660" y="893"/>
                </a:cubicBezTo>
                <a:cubicBezTo>
                  <a:pt x="793" y="938"/>
                  <a:pt x="944" y="991"/>
                  <a:pt x="1088" y="1014"/>
                </a:cubicBezTo>
                <a:cubicBezTo>
                  <a:pt x="1232" y="1036"/>
                  <a:pt x="1401" y="1049"/>
                  <a:pt x="1525" y="1031"/>
                </a:cubicBezTo>
                <a:cubicBezTo>
                  <a:pt x="1649" y="1012"/>
                  <a:pt x="1749" y="960"/>
                  <a:pt x="1831" y="907"/>
                </a:cubicBezTo>
                <a:cubicBezTo>
                  <a:pt x="1913" y="855"/>
                  <a:pt x="1998" y="824"/>
                  <a:pt x="2015" y="714"/>
                </a:cubicBezTo>
                <a:cubicBezTo>
                  <a:pt x="2032" y="604"/>
                  <a:pt x="1990" y="350"/>
                  <a:pt x="1931" y="251"/>
                </a:cubicBezTo>
                <a:cubicBezTo>
                  <a:pt x="1872" y="151"/>
                  <a:pt x="1754" y="153"/>
                  <a:pt x="1658" y="114"/>
                </a:cubicBezTo>
                <a:cubicBezTo>
                  <a:pt x="1562" y="76"/>
                  <a:pt x="1457" y="30"/>
                  <a:pt x="1355" y="15"/>
                </a:cubicBezTo>
                <a:cubicBezTo>
                  <a:pt x="1253" y="0"/>
                  <a:pt x="1129" y="8"/>
                  <a:pt x="1044" y="26"/>
                </a:cubicBezTo>
                <a:close/>
              </a:path>
            </a:pathLst>
          </a:custGeom>
          <a:solidFill>
            <a:srgbClr val="00CC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07" name="Line 670"/>
          <p:cNvSpPr>
            <a:spLocks noChangeShapeType="1"/>
          </p:cNvSpPr>
          <p:nvPr/>
        </p:nvSpPr>
        <p:spPr bwMode="auto">
          <a:xfrm rot="-5400000">
            <a:off x="7845425" y="5162551"/>
            <a:ext cx="523875" cy="1397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8" name="Line 671"/>
          <p:cNvSpPr>
            <a:spLocks noChangeShapeType="1"/>
          </p:cNvSpPr>
          <p:nvPr/>
        </p:nvSpPr>
        <p:spPr bwMode="auto">
          <a:xfrm rot="5400000" flipV="1">
            <a:off x="7991475" y="5443538"/>
            <a:ext cx="3175" cy="857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9" name="Line 672"/>
          <p:cNvSpPr>
            <a:spLocks noChangeShapeType="1"/>
          </p:cNvSpPr>
          <p:nvPr/>
        </p:nvSpPr>
        <p:spPr bwMode="auto">
          <a:xfrm rot="-5400000">
            <a:off x="8177213" y="5116513"/>
            <a:ext cx="0" cy="1143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0" name="Line 674"/>
          <p:cNvSpPr>
            <a:spLocks noChangeShapeType="1"/>
          </p:cNvSpPr>
          <p:nvPr/>
        </p:nvSpPr>
        <p:spPr bwMode="auto">
          <a:xfrm>
            <a:off x="6100763" y="4776788"/>
            <a:ext cx="217487" cy="10001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11" name="Line 675"/>
          <p:cNvSpPr>
            <a:spLocks noChangeShapeType="1"/>
          </p:cNvSpPr>
          <p:nvPr/>
        </p:nvSpPr>
        <p:spPr bwMode="auto">
          <a:xfrm flipV="1">
            <a:off x="5842000" y="5038725"/>
            <a:ext cx="407988" cy="746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12" name="Line 678"/>
          <p:cNvSpPr>
            <a:spLocks noChangeShapeType="1"/>
          </p:cNvSpPr>
          <p:nvPr/>
        </p:nvSpPr>
        <p:spPr bwMode="auto">
          <a:xfrm flipH="1">
            <a:off x="6267450" y="5102225"/>
            <a:ext cx="144463" cy="1698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13" name="Line 679"/>
          <p:cNvSpPr>
            <a:spLocks noChangeShapeType="1"/>
          </p:cNvSpPr>
          <p:nvPr/>
        </p:nvSpPr>
        <p:spPr bwMode="auto">
          <a:xfrm flipH="1" flipV="1">
            <a:off x="6586538" y="5110163"/>
            <a:ext cx="76200" cy="16351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14" name="Line 680"/>
          <p:cNvSpPr>
            <a:spLocks noChangeShapeType="1"/>
          </p:cNvSpPr>
          <p:nvPr/>
        </p:nvSpPr>
        <p:spPr bwMode="auto">
          <a:xfrm>
            <a:off x="6743700" y="5056188"/>
            <a:ext cx="503238" cy="2698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15" name="Line 682"/>
          <p:cNvSpPr>
            <a:spLocks noChangeShapeType="1"/>
          </p:cNvSpPr>
          <p:nvPr/>
        </p:nvSpPr>
        <p:spPr bwMode="auto">
          <a:xfrm>
            <a:off x="6284913" y="3551238"/>
            <a:ext cx="0" cy="10636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16" name="Line 683"/>
          <p:cNvSpPr>
            <a:spLocks noChangeShapeType="1"/>
          </p:cNvSpPr>
          <p:nvPr/>
        </p:nvSpPr>
        <p:spPr bwMode="auto">
          <a:xfrm flipV="1">
            <a:off x="5891213" y="3736975"/>
            <a:ext cx="168275" cy="31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51217" name="Picture 684" descr="access_point_stylized_smal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40388" y="3548063"/>
            <a:ext cx="369887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18" name="Line 685"/>
          <p:cNvSpPr>
            <a:spLocks noChangeShapeType="1"/>
          </p:cNvSpPr>
          <p:nvPr/>
        </p:nvSpPr>
        <p:spPr bwMode="auto">
          <a:xfrm rot="5400000" flipV="1">
            <a:off x="7994650" y="5440363"/>
            <a:ext cx="3175" cy="857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9" name="Line 686"/>
          <p:cNvSpPr>
            <a:spLocks noChangeShapeType="1"/>
          </p:cNvSpPr>
          <p:nvPr/>
        </p:nvSpPr>
        <p:spPr bwMode="auto">
          <a:xfrm flipV="1">
            <a:off x="5894388" y="3733800"/>
            <a:ext cx="168275" cy="31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51220" name="Picture 708" descr="access_point_stylized_smal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41975" y="3546475"/>
            <a:ext cx="369888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21" name="Freeform 709"/>
          <p:cNvSpPr>
            <a:spLocks/>
          </p:cNvSpPr>
          <p:nvPr/>
        </p:nvSpPr>
        <p:spPr bwMode="auto">
          <a:xfrm>
            <a:off x="7015163" y="3530600"/>
            <a:ext cx="1314450" cy="674688"/>
          </a:xfrm>
          <a:custGeom>
            <a:avLst/>
            <a:gdLst>
              <a:gd name="T0" fmla="*/ 2147483647 w 828"/>
              <a:gd name="T1" fmla="*/ 2147483647 h 425"/>
              <a:gd name="T2" fmla="*/ 2147483647 w 828"/>
              <a:gd name="T3" fmla="*/ 2147483647 h 425"/>
              <a:gd name="T4" fmla="*/ 2147483647 w 828"/>
              <a:gd name="T5" fmla="*/ 2147483647 h 425"/>
              <a:gd name="T6" fmla="*/ 2147483647 w 828"/>
              <a:gd name="T7" fmla="*/ 2147483647 h 425"/>
              <a:gd name="T8" fmla="*/ 2147483647 w 828"/>
              <a:gd name="T9" fmla="*/ 2147483647 h 425"/>
              <a:gd name="T10" fmla="*/ 2147483647 w 828"/>
              <a:gd name="T11" fmla="*/ 2147483647 h 425"/>
              <a:gd name="T12" fmla="*/ 2147483647 w 828"/>
              <a:gd name="T13" fmla="*/ 2147483647 h 425"/>
              <a:gd name="T14" fmla="*/ 2147483647 w 828"/>
              <a:gd name="T15" fmla="*/ 2147483647 h 425"/>
              <a:gd name="T16" fmla="*/ 2147483647 w 828"/>
              <a:gd name="T17" fmla="*/ 2147483647 h 425"/>
              <a:gd name="T18" fmla="*/ 2147483647 w 828"/>
              <a:gd name="T19" fmla="*/ 2147483647 h 425"/>
              <a:gd name="T20" fmla="*/ 2147483647 w 828"/>
              <a:gd name="T21" fmla="*/ 2147483647 h 425"/>
              <a:gd name="T22" fmla="*/ 2147483647 w 828"/>
              <a:gd name="T23" fmla="*/ 2147483647 h 42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28"/>
              <a:gd name="T37" fmla="*/ 0 h 425"/>
              <a:gd name="T38" fmla="*/ 828 w 828"/>
              <a:gd name="T39" fmla="*/ 425 h 42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28" h="425">
                <a:moveTo>
                  <a:pt x="382" y="30"/>
                </a:moveTo>
                <a:cubicBezTo>
                  <a:pt x="350" y="29"/>
                  <a:pt x="413" y="30"/>
                  <a:pt x="370" y="30"/>
                </a:cubicBezTo>
                <a:cubicBezTo>
                  <a:pt x="327" y="30"/>
                  <a:pt x="187" y="16"/>
                  <a:pt x="126" y="32"/>
                </a:cubicBezTo>
                <a:cubicBezTo>
                  <a:pt x="65" y="48"/>
                  <a:pt x="12" y="86"/>
                  <a:pt x="6" y="126"/>
                </a:cubicBezTo>
                <a:cubicBezTo>
                  <a:pt x="0" y="166"/>
                  <a:pt x="44" y="231"/>
                  <a:pt x="92" y="274"/>
                </a:cubicBezTo>
                <a:cubicBezTo>
                  <a:pt x="140" y="317"/>
                  <a:pt x="217" y="360"/>
                  <a:pt x="292" y="384"/>
                </a:cubicBezTo>
                <a:cubicBezTo>
                  <a:pt x="367" y="408"/>
                  <a:pt x="472" y="425"/>
                  <a:pt x="540" y="416"/>
                </a:cubicBezTo>
                <a:cubicBezTo>
                  <a:pt x="608" y="407"/>
                  <a:pt x="659" y="371"/>
                  <a:pt x="698" y="330"/>
                </a:cubicBezTo>
                <a:cubicBezTo>
                  <a:pt x="737" y="289"/>
                  <a:pt x="760" y="221"/>
                  <a:pt x="776" y="170"/>
                </a:cubicBezTo>
                <a:cubicBezTo>
                  <a:pt x="792" y="119"/>
                  <a:pt x="828" y="44"/>
                  <a:pt x="792" y="22"/>
                </a:cubicBezTo>
                <a:cubicBezTo>
                  <a:pt x="756" y="0"/>
                  <a:pt x="630" y="37"/>
                  <a:pt x="560" y="38"/>
                </a:cubicBezTo>
                <a:cubicBezTo>
                  <a:pt x="490" y="39"/>
                  <a:pt x="414" y="31"/>
                  <a:pt x="382" y="30"/>
                </a:cubicBez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22" name="Freeform 710"/>
          <p:cNvSpPr>
            <a:spLocks/>
          </p:cNvSpPr>
          <p:nvPr/>
        </p:nvSpPr>
        <p:spPr bwMode="auto">
          <a:xfrm>
            <a:off x="7023100" y="2005013"/>
            <a:ext cx="1730375" cy="1125537"/>
          </a:xfrm>
          <a:custGeom>
            <a:avLst/>
            <a:gdLst>
              <a:gd name="T0" fmla="*/ 2147483647 w 765"/>
              <a:gd name="T1" fmla="*/ 2147483647 h 459"/>
              <a:gd name="T2" fmla="*/ 2147483647 w 765"/>
              <a:gd name="T3" fmla="*/ 2147483647 h 459"/>
              <a:gd name="T4" fmla="*/ 2147483647 w 765"/>
              <a:gd name="T5" fmla="*/ 2147483647 h 459"/>
              <a:gd name="T6" fmla="*/ 2147483647 w 765"/>
              <a:gd name="T7" fmla="*/ 2147483647 h 459"/>
              <a:gd name="T8" fmla="*/ 2147483647 w 765"/>
              <a:gd name="T9" fmla="*/ 2147483647 h 459"/>
              <a:gd name="T10" fmla="*/ 2147483647 w 765"/>
              <a:gd name="T11" fmla="*/ 2147483647 h 459"/>
              <a:gd name="T12" fmla="*/ 2147483647 w 765"/>
              <a:gd name="T13" fmla="*/ 2147483647 h 459"/>
              <a:gd name="T14" fmla="*/ 2147483647 w 765"/>
              <a:gd name="T15" fmla="*/ 2147483647 h 459"/>
              <a:gd name="T16" fmla="*/ 2147483647 w 765"/>
              <a:gd name="T17" fmla="*/ 2147483647 h 459"/>
              <a:gd name="T18" fmla="*/ 2147483647 w 765"/>
              <a:gd name="T19" fmla="*/ 2147483647 h 459"/>
              <a:gd name="T20" fmla="*/ 2147483647 w 765"/>
              <a:gd name="T21" fmla="*/ 2147483647 h 459"/>
              <a:gd name="T22" fmla="*/ 2147483647 w 765"/>
              <a:gd name="T23" fmla="*/ 2147483647 h 4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765"/>
              <a:gd name="T37" fmla="*/ 0 h 459"/>
              <a:gd name="T38" fmla="*/ 765 w 765"/>
              <a:gd name="T39" fmla="*/ 459 h 45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765" h="459">
                <a:moveTo>
                  <a:pt x="424" y="10"/>
                </a:moveTo>
                <a:cubicBezTo>
                  <a:pt x="362" y="16"/>
                  <a:pt x="343" y="55"/>
                  <a:pt x="288" y="70"/>
                </a:cubicBezTo>
                <a:cubicBezTo>
                  <a:pt x="233" y="85"/>
                  <a:pt x="142" y="56"/>
                  <a:pt x="96" y="100"/>
                </a:cubicBezTo>
                <a:cubicBezTo>
                  <a:pt x="50" y="144"/>
                  <a:pt x="0" y="279"/>
                  <a:pt x="14" y="336"/>
                </a:cubicBezTo>
                <a:cubicBezTo>
                  <a:pt x="28" y="393"/>
                  <a:pt x="125" y="429"/>
                  <a:pt x="180" y="444"/>
                </a:cubicBezTo>
                <a:cubicBezTo>
                  <a:pt x="235" y="459"/>
                  <a:pt x="279" y="426"/>
                  <a:pt x="346" y="426"/>
                </a:cubicBezTo>
                <a:cubicBezTo>
                  <a:pt x="413" y="426"/>
                  <a:pt x="525" y="443"/>
                  <a:pt x="584" y="444"/>
                </a:cubicBezTo>
                <a:cubicBezTo>
                  <a:pt x="643" y="445"/>
                  <a:pt x="670" y="446"/>
                  <a:pt x="698" y="434"/>
                </a:cubicBezTo>
                <a:cubicBezTo>
                  <a:pt x="726" y="422"/>
                  <a:pt x="743" y="418"/>
                  <a:pt x="752" y="372"/>
                </a:cubicBezTo>
                <a:cubicBezTo>
                  <a:pt x="761" y="326"/>
                  <a:pt x="765" y="214"/>
                  <a:pt x="750" y="158"/>
                </a:cubicBezTo>
                <a:cubicBezTo>
                  <a:pt x="735" y="102"/>
                  <a:pt x="716" y="58"/>
                  <a:pt x="662" y="34"/>
                </a:cubicBezTo>
                <a:cubicBezTo>
                  <a:pt x="608" y="10"/>
                  <a:pt x="505" y="0"/>
                  <a:pt x="424" y="10"/>
                </a:cubicBez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23" name="Line 711"/>
          <p:cNvSpPr>
            <a:spLocks noChangeShapeType="1"/>
          </p:cNvSpPr>
          <p:nvPr/>
        </p:nvSpPr>
        <p:spPr bwMode="auto">
          <a:xfrm>
            <a:off x="7396163" y="3816350"/>
            <a:ext cx="163512" cy="1206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24" name="Line 712"/>
          <p:cNvSpPr>
            <a:spLocks noChangeShapeType="1"/>
          </p:cNvSpPr>
          <p:nvPr/>
        </p:nvSpPr>
        <p:spPr bwMode="auto">
          <a:xfrm>
            <a:off x="7493000" y="3736975"/>
            <a:ext cx="2794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25" name="Line 713"/>
          <p:cNvSpPr>
            <a:spLocks noChangeShapeType="1"/>
          </p:cNvSpPr>
          <p:nvPr/>
        </p:nvSpPr>
        <p:spPr bwMode="auto">
          <a:xfrm flipV="1">
            <a:off x="7729538" y="3822700"/>
            <a:ext cx="134937" cy="1047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26" name="Line 714"/>
          <p:cNvSpPr>
            <a:spLocks noChangeShapeType="1"/>
          </p:cNvSpPr>
          <p:nvPr/>
        </p:nvSpPr>
        <p:spPr bwMode="auto">
          <a:xfrm>
            <a:off x="6723063" y="2590800"/>
            <a:ext cx="509587" cy="3175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27" name="Line 715"/>
          <p:cNvSpPr>
            <a:spLocks noChangeShapeType="1"/>
          </p:cNvSpPr>
          <p:nvPr/>
        </p:nvSpPr>
        <p:spPr bwMode="auto">
          <a:xfrm>
            <a:off x="7358063" y="4700588"/>
            <a:ext cx="390525" cy="1841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28" name="Line 716"/>
          <p:cNvSpPr>
            <a:spLocks noChangeShapeType="1"/>
          </p:cNvSpPr>
          <p:nvPr/>
        </p:nvSpPr>
        <p:spPr bwMode="auto">
          <a:xfrm flipV="1">
            <a:off x="6737350" y="4687888"/>
            <a:ext cx="322263" cy="19843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29" name="Line 717"/>
          <p:cNvSpPr>
            <a:spLocks noChangeShapeType="1"/>
          </p:cNvSpPr>
          <p:nvPr/>
        </p:nvSpPr>
        <p:spPr bwMode="auto">
          <a:xfrm flipV="1">
            <a:off x="6780213" y="4979988"/>
            <a:ext cx="971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30" name="Line 718"/>
          <p:cNvSpPr>
            <a:spLocks noChangeShapeType="1"/>
          </p:cNvSpPr>
          <p:nvPr/>
        </p:nvSpPr>
        <p:spPr bwMode="auto">
          <a:xfrm flipV="1">
            <a:off x="7577138" y="2495550"/>
            <a:ext cx="123825" cy="8731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31" name="Line 719"/>
          <p:cNvSpPr>
            <a:spLocks noChangeShapeType="1"/>
          </p:cNvSpPr>
          <p:nvPr/>
        </p:nvSpPr>
        <p:spPr bwMode="auto">
          <a:xfrm>
            <a:off x="7405688" y="2668588"/>
            <a:ext cx="0" cy="82550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32" name="Line 720"/>
          <p:cNvSpPr>
            <a:spLocks noChangeShapeType="1"/>
          </p:cNvSpPr>
          <p:nvPr/>
        </p:nvSpPr>
        <p:spPr bwMode="auto">
          <a:xfrm flipV="1">
            <a:off x="7577138" y="2565400"/>
            <a:ext cx="263525" cy="2889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33" name="Line 721"/>
          <p:cNvSpPr>
            <a:spLocks noChangeShapeType="1"/>
          </p:cNvSpPr>
          <p:nvPr/>
        </p:nvSpPr>
        <p:spPr bwMode="auto">
          <a:xfrm>
            <a:off x="7942263" y="2563813"/>
            <a:ext cx="0" cy="196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34" name="Line 722"/>
          <p:cNvSpPr>
            <a:spLocks noChangeShapeType="1"/>
          </p:cNvSpPr>
          <p:nvPr/>
        </p:nvSpPr>
        <p:spPr bwMode="auto">
          <a:xfrm>
            <a:off x="7596188" y="2870200"/>
            <a:ext cx="188912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35" name="Line 723"/>
          <p:cNvSpPr>
            <a:spLocks noChangeShapeType="1"/>
          </p:cNvSpPr>
          <p:nvPr/>
        </p:nvSpPr>
        <p:spPr bwMode="auto">
          <a:xfrm>
            <a:off x="8150225" y="2860675"/>
            <a:ext cx="1778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36" name="Line 724"/>
          <p:cNvSpPr>
            <a:spLocks noChangeShapeType="1"/>
          </p:cNvSpPr>
          <p:nvPr/>
        </p:nvSpPr>
        <p:spPr bwMode="auto">
          <a:xfrm flipH="1">
            <a:off x="7296150" y="2936875"/>
            <a:ext cx="98425" cy="704850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37" name="Line 725"/>
          <p:cNvSpPr>
            <a:spLocks noChangeShapeType="1"/>
          </p:cNvSpPr>
          <p:nvPr/>
        </p:nvSpPr>
        <p:spPr bwMode="auto">
          <a:xfrm flipH="1">
            <a:off x="7888288" y="2936875"/>
            <a:ext cx="111125" cy="7270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38" name="Line 726"/>
          <p:cNvSpPr>
            <a:spLocks noChangeShapeType="1"/>
          </p:cNvSpPr>
          <p:nvPr/>
        </p:nvSpPr>
        <p:spPr bwMode="auto">
          <a:xfrm flipV="1">
            <a:off x="7272338" y="4078288"/>
            <a:ext cx="227012" cy="43656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39" name="Line 727"/>
          <p:cNvSpPr>
            <a:spLocks noChangeShapeType="1"/>
          </p:cNvSpPr>
          <p:nvPr/>
        </p:nvSpPr>
        <p:spPr bwMode="auto">
          <a:xfrm>
            <a:off x="8345488" y="2859088"/>
            <a:ext cx="177800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40" name="Line 728"/>
          <p:cNvSpPr>
            <a:spLocks noChangeShapeType="1"/>
          </p:cNvSpPr>
          <p:nvPr/>
        </p:nvSpPr>
        <p:spPr bwMode="auto">
          <a:xfrm>
            <a:off x="6289675" y="2406650"/>
            <a:ext cx="152400" cy="952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41" name="Oval 407"/>
          <p:cNvSpPr>
            <a:spLocks noChangeArrowheads="1"/>
          </p:cNvSpPr>
          <p:nvPr/>
        </p:nvSpPr>
        <p:spPr bwMode="auto">
          <a:xfrm>
            <a:off x="6354763" y="2565400"/>
            <a:ext cx="387350" cy="95250"/>
          </a:xfrm>
          <a:prstGeom prst="ellipse">
            <a:avLst/>
          </a:prstGeom>
          <a:gradFill rotWithShape="1">
            <a:gsLst>
              <a:gs pos="0">
                <a:schemeClr val="folHlink"/>
              </a:gs>
              <a:gs pos="100000">
                <a:srgbClr val="EAEAEA"/>
              </a:gs>
            </a:gsLst>
            <a:lin ang="0" scaled="1"/>
          </a:gra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1242" name="Rectangle 410"/>
          <p:cNvSpPr>
            <a:spLocks noChangeArrowheads="1"/>
          </p:cNvSpPr>
          <p:nvPr/>
        </p:nvSpPr>
        <p:spPr bwMode="auto">
          <a:xfrm>
            <a:off x="6354763" y="2555875"/>
            <a:ext cx="388937" cy="58738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rgbClr val="EAEAEA"/>
              </a:gs>
            </a:gsLst>
            <a:lin ang="0" scaled="1"/>
          </a:gra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51243" name="Oval 411"/>
          <p:cNvSpPr>
            <a:spLocks noChangeArrowheads="1"/>
          </p:cNvSpPr>
          <p:nvPr/>
        </p:nvSpPr>
        <p:spPr bwMode="auto">
          <a:xfrm>
            <a:off x="6353175" y="2490788"/>
            <a:ext cx="387350" cy="111125"/>
          </a:xfrm>
          <a:prstGeom prst="ellipse">
            <a:avLst/>
          </a:prstGeom>
          <a:gradFill rotWithShape="1">
            <a:gsLst>
              <a:gs pos="0">
                <a:schemeClr val="folHlink"/>
              </a:gs>
              <a:gs pos="100000">
                <a:srgbClr val="EAEAEA"/>
              </a:gs>
            </a:gsLst>
            <a:lin ang="0" scaled="1"/>
          </a:gra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  <p:grpSp>
        <p:nvGrpSpPr>
          <p:cNvPr id="51244" name="Group 732"/>
          <p:cNvGrpSpPr>
            <a:grpSpLocks/>
          </p:cNvGrpSpPr>
          <p:nvPr/>
        </p:nvGrpSpPr>
        <p:grpSpPr bwMode="auto">
          <a:xfrm>
            <a:off x="6430963" y="2519363"/>
            <a:ext cx="219075" cy="52387"/>
            <a:chOff x="2468" y="1332"/>
            <a:chExt cx="310" cy="60"/>
          </a:xfrm>
        </p:grpSpPr>
        <p:sp>
          <p:nvSpPr>
            <p:cNvPr id="51649" name="Freeform 733"/>
            <p:cNvSpPr>
              <a:spLocks/>
            </p:cNvSpPr>
            <p:nvPr/>
          </p:nvSpPr>
          <p:spPr bwMode="auto">
            <a:xfrm>
              <a:off x="2468" y="1332"/>
              <a:ext cx="310" cy="60"/>
            </a:xfrm>
            <a:custGeom>
              <a:avLst/>
              <a:gdLst>
                <a:gd name="T0" fmla="*/ 0 w 310"/>
                <a:gd name="T1" fmla="*/ 60 h 60"/>
                <a:gd name="T2" fmla="*/ 96 w 310"/>
                <a:gd name="T3" fmla="*/ 60 h 60"/>
                <a:gd name="T4" fmla="*/ 192 w 310"/>
                <a:gd name="T5" fmla="*/ 0 h 60"/>
                <a:gd name="T6" fmla="*/ 310 w 310"/>
                <a:gd name="T7" fmla="*/ 0 h 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0"/>
                <a:gd name="T13" fmla="*/ 0 h 60"/>
                <a:gd name="T14" fmla="*/ 310 w 310"/>
                <a:gd name="T15" fmla="*/ 60 h 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0" h="60">
                  <a:moveTo>
                    <a:pt x="0" y="60"/>
                  </a:moveTo>
                  <a:lnTo>
                    <a:pt x="96" y="60"/>
                  </a:lnTo>
                  <a:lnTo>
                    <a:pt x="192" y="0"/>
                  </a:lnTo>
                  <a:lnTo>
                    <a:pt x="310" y="0"/>
                  </a:lnTo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12700" cmpd="sng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50" name="Freeform 734"/>
            <p:cNvSpPr>
              <a:spLocks/>
            </p:cNvSpPr>
            <p:nvPr/>
          </p:nvSpPr>
          <p:spPr bwMode="auto">
            <a:xfrm>
              <a:off x="2482" y="1332"/>
              <a:ext cx="282" cy="60"/>
            </a:xfrm>
            <a:custGeom>
              <a:avLst/>
              <a:gdLst>
                <a:gd name="T0" fmla="*/ 0 w 282"/>
                <a:gd name="T1" fmla="*/ 0 h 60"/>
                <a:gd name="T2" fmla="*/ 96 w 282"/>
                <a:gd name="T3" fmla="*/ 0 h 60"/>
                <a:gd name="T4" fmla="*/ 192 w 282"/>
                <a:gd name="T5" fmla="*/ 60 h 60"/>
                <a:gd name="T6" fmla="*/ 282 w 282"/>
                <a:gd name="T7" fmla="*/ 60 h 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2"/>
                <a:gd name="T13" fmla="*/ 0 h 60"/>
                <a:gd name="T14" fmla="*/ 282 w 282"/>
                <a:gd name="T15" fmla="*/ 60 h 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2" h="60">
                  <a:moveTo>
                    <a:pt x="0" y="0"/>
                  </a:moveTo>
                  <a:lnTo>
                    <a:pt x="96" y="0"/>
                  </a:lnTo>
                  <a:lnTo>
                    <a:pt x="192" y="60"/>
                  </a:lnTo>
                  <a:lnTo>
                    <a:pt x="282" y="60"/>
                  </a:lnTo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12700" cmpd="sng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245" name="Line 735"/>
          <p:cNvSpPr>
            <a:spLocks noChangeShapeType="1"/>
          </p:cNvSpPr>
          <p:nvPr/>
        </p:nvSpPr>
        <p:spPr bwMode="auto">
          <a:xfrm>
            <a:off x="6354763" y="2543175"/>
            <a:ext cx="0" cy="7461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46" name="Line 736"/>
          <p:cNvSpPr>
            <a:spLocks noChangeShapeType="1"/>
          </p:cNvSpPr>
          <p:nvPr/>
        </p:nvSpPr>
        <p:spPr bwMode="auto">
          <a:xfrm>
            <a:off x="6740525" y="2546350"/>
            <a:ext cx="0" cy="730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1247" name="Group 737"/>
          <p:cNvGrpSpPr>
            <a:grpSpLocks/>
          </p:cNvGrpSpPr>
          <p:nvPr/>
        </p:nvGrpSpPr>
        <p:grpSpPr bwMode="auto">
          <a:xfrm>
            <a:off x="7202488" y="2493963"/>
            <a:ext cx="390525" cy="174625"/>
            <a:chOff x="4334" y="1470"/>
            <a:chExt cx="246" cy="107"/>
          </a:xfrm>
        </p:grpSpPr>
        <p:sp>
          <p:nvSpPr>
            <p:cNvPr id="51641" name="Oval 407"/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51642" name="Rectangle 410"/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51643" name="Oval 411"/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51644" name="Group 741"/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51647" name="Freeform 742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648" name="Freeform 743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1645" name="Line 744"/>
            <p:cNvSpPr>
              <a:spLocks noChangeShapeType="1"/>
            </p:cNvSpPr>
            <p:nvPr/>
          </p:nvSpPr>
          <p:spPr bwMode="auto">
            <a:xfrm>
              <a:off x="4335" y="1503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46" name="Line 745"/>
            <p:cNvSpPr>
              <a:spLocks noChangeShapeType="1"/>
            </p:cNvSpPr>
            <p:nvPr/>
          </p:nvSpPr>
          <p:spPr bwMode="auto">
            <a:xfrm>
              <a:off x="4578" y="1505"/>
              <a:ext cx="0" cy="4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48" name="Group 746"/>
          <p:cNvGrpSpPr>
            <a:grpSpLocks/>
          </p:cNvGrpSpPr>
          <p:nvPr/>
        </p:nvGrpSpPr>
        <p:grpSpPr bwMode="auto">
          <a:xfrm>
            <a:off x="7213600" y="2757488"/>
            <a:ext cx="390525" cy="174625"/>
            <a:chOff x="4334" y="1470"/>
            <a:chExt cx="246" cy="107"/>
          </a:xfrm>
        </p:grpSpPr>
        <p:sp>
          <p:nvSpPr>
            <p:cNvPr id="51633" name="Oval 407"/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51634" name="Rectangle 410"/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51635" name="Oval 411"/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51636" name="Group 750"/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51639" name="Freeform 751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640" name="Freeform 752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1637" name="Line 753"/>
            <p:cNvSpPr>
              <a:spLocks noChangeShapeType="1"/>
            </p:cNvSpPr>
            <p:nvPr/>
          </p:nvSpPr>
          <p:spPr bwMode="auto">
            <a:xfrm>
              <a:off x="4335" y="1503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38" name="Line 754"/>
            <p:cNvSpPr>
              <a:spLocks noChangeShapeType="1"/>
            </p:cNvSpPr>
            <p:nvPr/>
          </p:nvSpPr>
          <p:spPr bwMode="auto">
            <a:xfrm>
              <a:off x="4578" y="1505"/>
              <a:ext cx="0" cy="4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49" name="Group 755"/>
          <p:cNvGrpSpPr>
            <a:grpSpLocks/>
          </p:cNvGrpSpPr>
          <p:nvPr/>
        </p:nvGrpSpPr>
        <p:grpSpPr bwMode="auto">
          <a:xfrm>
            <a:off x="7762875" y="2759075"/>
            <a:ext cx="390525" cy="174625"/>
            <a:chOff x="4334" y="1470"/>
            <a:chExt cx="246" cy="107"/>
          </a:xfrm>
        </p:grpSpPr>
        <p:sp>
          <p:nvSpPr>
            <p:cNvPr id="51625" name="Oval 407"/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51626" name="Rectangle 410"/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51627" name="Oval 411"/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51628" name="Group 759"/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51631" name="Freeform 76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632" name="Freeform 76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1629" name="Line 762"/>
            <p:cNvSpPr>
              <a:spLocks noChangeShapeType="1"/>
            </p:cNvSpPr>
            <p:nvPr/>
          </p:nvSpPr>
          <p:spPr bwMode="auto">
            <a:xfrm>
              <a:off x="4335" y="1503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30" name="Line 763"/>
            <p:cNvSpPr>
              <a:spLocks noChangeShapeType="1"/>
            </p:cNvSpPr>
            <p:nvPr/>
          </p:nvSpPr>
          <p:spPr bwMode="auto">
            <a:xfrm>
              <a:off x="4578" y="1505"/>
              <a:ext cx="0" cy="4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50" name="Group 764"/>
          <p:cNvGrpSpPr>
            <a:grpSpLocks/>
          </p:cNvGrpSpPr>
          <p:nvPr/>
        </p:nvGrpSpPr>
        <p:grpSpPr bwMode="auto">
          <a:xfrm>
            <a:off x="7689850" y="2393950"/>
            <a:ext cx="390525" cy="174625"/>
            <a:chOff x="4334" y="1470"/>
            <a:chExt cx="246" cy="107"/>
          </a:xfrm>
        </p:grpSpPr>
        <p:sp>
          <p:nvSpPr>
            <p:cNvPr id="51617" name="Oval 407"/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51618" name="Rectangle 410"/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51619" name="Oval 411"/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51620" name="Group 768"/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51623" name="Freeform 769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624" name="Freeform 770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1621" name="Line 771"/>
            <p:cNvSpPr>
              <a:spLocks noChangeShapeType="1"/>
            </p:cNvSpPr>
            <p:nvPr/>
          </p:nvSpPr>
          <p:spPr bwMode="auto">
            <a:xfrm>
              <a:off x="4335" y="1503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22" name="Line 772"/>
            <p:cNvSpPr>
              <a:spLocks noChangeShapeType="1"/>
            </p:cNvSpPr>
            <p:nvPr/>
          </p:nvSpPr>
          <p:spPr bwMode="auto">
            <a:xfrm>
              <a:off x="4578" y="1505"/>
              <a:ext cx="0" cy="4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51" name="Group 773"/>
          <p:cNvGrpSpPr>
            <a:grpSpLocks/>
          </p:cNvGrpSpPr>
          <p:nvPr/>
        </p:nvGrpSpPr>
        <p:grpSpPr bwMode="auto">
          <a:xfrm>
            <a:off x="7737475" y="3644900"/>
            <a:ext cx="492125" cy="206375"/>
            <a:chOff x="4334" y="1470"/>
            <a:chExt cx="246" cy="107"/>
          </a:xfrm>
        </p:grpSpPr>
        <p:sp>
          <p:nvSpPr>
            <p:cNvPr id="51609" name="Oval 407"/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51610" name="Rectangle 410"/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51611" name="Oval 411"/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51612" name="Group 777"/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51615" name="Freeform 77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616" name="Freeform 77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1613" name="Line 780"/>
            <p:cNvSpPr>
              <a:spLocks noChangeShapeType="1"/>
            </p:cNvSpPr>
            <p:nvPr/>
          </p:nvSpPr>
          <p:spPr bwMode="auto">
            <a:xfrm>
              <a:off x="4335" y="1503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14" name="Line 781"/>
            <p:cNvSpPr>
              <a:spLocks noChangeShapeType="1"/>
            </p:cNvSpPr>
            <p:nvPr/>
          </p:nvSpPr>
          <p:spPr bwMode="auto">
            <a:xfrm>
              <a:off x="4578" y="1505"/>
              <a:ext cx="0" cy="4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252" name="Line 782"/>
          <p:cNvSpPr>
            <a:spLocks noChangeShapeType="1"/>
          </p:cNvSpPr>
          <p:nvPr/>
        </p:nvSpPr>
        <p:spPr bwMode="auto">
          <a:xfrm>
            <a:off x="6427788" y="3743325"/>
            <a:ext cx="6794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1253" name="Group 783"/>
          <p:cNvGrpSpPr>
            <a:grpSpLocks/>
          </p:cNvGrpSpPr>
          <p:nvPr/>
        </p:nvGrpSpPr>
        <p:grpSpPr bwMode="auto">
          <a:xfrm>
            <a:off x="7086600" y="3632200"/>
            <a:ext cx="492125" cy="206375"/>
            <a:chOff x="4334" y="1470"/>
            <a:chExt cx="246" cy="107"/>
          </a:xfrm>
        </p:grpSpPr>
        <p:sp>
          <p:nvSpPr>
            <p:cNvPr id="51601" name="Oval 407"/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51602" name="Rectangle 410"/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51603" name="Oval 411"/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51604" name="Group 787"/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51607" name="Freeform 78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608" name="Freeform 78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1605" name="Line 790"/>
            <p:cNvSpPr>
              <a:spLocks noChangeShapeType="1"/>
            </p:cNvSpPr>
            <p:nvPr/>
          </p:nvSpPr>
          <p:spPr bwMode="auto">
            <a:xfrm>
              <a:off x="4335" y="1503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06" name="Line 791"/>
            <p:cNvSpPr>
              <a:spLocks noChangeShapeType="1"/>
            </p:cNvSpPr>
            <p:nvPr/>
          </p:nvSpPr>
          <p:spPr bwMode="auto">
            <a:xfrm>
              <a:off x="4578" y="1505"/>
              <a:ext cx="0" cy="4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54" name="Group 792"/>
          <p:cNvGrpSpPr>
            <a:grpSpLocks/>
          </p:cNvGrpSpPr>
          <p:nvPr/>
        </p:nvGrpSpPr>
        <p:grpSpPr bwMode="auto">
          <a:xfrm>
            <a:off x="7397750" y="3911600"/>
            <a:ext cx="492125" cy="206375"/>
            <a:chOff x="4334" y="1470"/>
            <a:chExt cx="246" cy="107"/>
          </a:xfrm>
        </p:grpSpPr>
        <p:sp>
          <p:nvSpPr>
            <p:cNvPr id="51593" name="Oval 407"/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51594" name="Rectangle 410"/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51595" name="Oval 411"/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51596" name="Group 796"/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51599" name="Freeform 797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600" name="Freeform 798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1597" name="Line 799"/>
            <p:cNvSpPr>
              <a:spLocks noChangeShapeType="1"/>
            </p:cNvSpPr>
            <p:nvPr/>
          </p:nvSpPr>
          <p:spPr bwMode="auto">
            <a:xfrm>
              <a:off x="4335" y="1503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98" name="Line 800"/>
            <p:cNvSpPr>
              <a:spLocks noChangeShapeType="1"/>
            </p:cNvSpPr>
            <p:nvPr/>
          </p:nvSpPr>
          <p:spPr bwMode="auto">
            <a:xfrm>
              <a:off x="4578" y="1505"/>
              <a:ext cx="0" cy="4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55" name="Group 801"/>
          <p:cNvGrpSpPr>
            <a:grpSpLocks/>
          </p:cNvGrpSpPr>
          <p:nvPr/>
        </p:nvGrpSpPr>
        <p:grpSpPr bwMode="auto">
          <a:xfrm>
            <a:off x="7591425" y="4806950"/>
            <a:ext cx="622300" cy="244475"/>
            <a:chOff x="4334" y="1470"/>
            <a:chExt cx="246" cy="107"/>
          </a:xfrm>
        </p:grpSpPr>
        <p:sp>
          <p:nvSpPr>
            <p:cNvPr id="51585" name="Oval 407"/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51586" name="Rectangle 410"/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51587" name="Oval 411"/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51588" name="Group 805"/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51591" name="Freeform 80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592" name="Freeform 80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1589" name="Line 808"/>
            <p:cNvSpPr>
              <a:spLocks noChangeShapeType="1"/>
            </p:cNvSpPr>
            <p:nvPr/>
          </p:nvSpPr>
          <p:spPr bwMode="auto">
            <a:xfrm>
              <a:off x="4335" y="1503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90" name="Line 809"/>
            <p:cNvSpPr>
              <a:spLocks noChangeShapeType="1"/>
            </p:cNvSpPr>
            <p:nvPr/>
          </p:nvSpPr>
          <p:spPr bwMode="auto">
            <a:xfrm>
              <a:off x="4578" y="1505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56" name="Group 810"/>
          <p:cNvGrpSpPr>
            <a:grpSpLocks/>
          </p:cNvGrpSpPr>
          <p:nvPr/>
        </p:nvGrpSpPr>
        <p:grpSpPr bwMode="auto">
          <a:xfrm>
            <a:off x="6965950" y="4508500"/>
            <a:ext cx="622300" cy="244475"/>
            <a:chOff x="4334" y="1470"/>
            <a:chExt cx="246" cy="107"/>
          </a:xfrm>
        </p:grpSpPr>
        <p:sp>
          <p:nvSpPr>
            <p:cNvPr id="51577" name="Oval 407"/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51578" name="Rectangle 410"/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51579" name="Oval 411"/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51580" name="Group 814"/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51583" name="Freeform 81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584" name="Freeform 81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1581" name="Line 817"/>
            <p:cNvSpPr>
              <a:spLocks noChangeShapeType="1"/>
            </p:cNvSpPr>
            <p:nvPr/>
          </p:nvSpPr>
          <p:spPr bwMode="auto">
            <a:xfrm>
              <a:off x="4335" y="1503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82" name="Line 818"/>
            <p:cNvSpPr>
              <a:spLocks noChangeShapeType="1"/>
            </p:cNvSpPr>
            <p:nvPr/>
          </p:nvSpPr>
          <p:spPr bwMode="auto">
            <a:xfrm>
              <a:off x="4578" y="1505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57" name="Group 819"/>
          <p:cNvGrpSpPr>
            <a:grpSpLocks/>
          </p:cNvGrpSpPr>
          <p:nvPr/>
        </p:nvGrpSpPr>
        <p:grpSpPr bwMode="auto">
          <a:xfrm>
            <a:off x="6242050" y="4851400"/>
            <a:ext cx="622300" cy="244475"/>
            <a:chOff x="4334" y="1470"/>
            <a:chExt cx="246" cy="107"/>
          </a:xfrm>
        </p:grpSpPr>
        <p:sp>
          <p:nvSpPr>
            <p:cNvPr id="51569" name="Oval 407"/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51570" name="Rectangle 410"/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51571" name="Oval 411"/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51572" name="Group 823"/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51575" name="Freeform 824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576" name="Freeform 825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1573" name="Line 826"/>
            <p:cNvSpPr>
              <a:spLocks noChangeShapeType="1"/>
            </p:cNvSpPr>
            <p:nvPr/>
          </p:nvSpPr>
          <p:spPr bwMode="auto">
            <a:xfrm>
              <a:off x="4335" y="1503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74" name="Line 827"/>
            <p:cNvSpPr>
              <a:spLocks noChangeShapeType="1"/>
            </p:cNvSpPr>
            <p:nvPr/>
          </p:nvSpPr>
          <p:spPr bwMode="auto">
            <a:xfrm>
              <a:off x="4578" y="1505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58" name="Group 828"/>
          <p:cNvGrpSpPr>
            <a:grpSpLocks/>
          </p:cNvGrpSpPr>
          <p:nvPr/>
        </p:nvGrpSpPr>
        <p:grpSpPr bwMode="auto">
          <a:xfrm>
            <a:off x="6051550" y="3644900"/>
            <a:ext cx="390525" cy="171450"/>
            <a:chOff x="4334" y="1470"/>
            <a:chExt cx="246" cy="107"/>
          </a:xfrm>
        </p:grpSpPr>
        <p:sp>
          <p:nvSpPr>
            <p:cNvPr id="51561" name="Oval 407"/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51562" name="Rectangle 410"/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51563" name="Oval 411"/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51564" name="Group 832"/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51567" name="Freeform 83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568" name="Freeform 83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1565" name="Line 835"/>
            <p:cNvSpPr>
              <a:spLocks noChangeShapeType="1"/>
            </p:cNvSpPr>
            <p:nvPr/>
          </p:nvSpPr>
          <p:spPr bwMode="auto">
            <a:xfrm>
              <a:off x="4335" y="1503"/>
              <a:ext cx="0" cy="5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66" name="Line 836"/>
            <p:cNvSpPr>
              <a:spLocks noChangeShapeType="1"/>
            </p:cNvSpPr>
            <p:nvPr/>
          </p:nvSpPr>
          <p:spPr bwMode="auto">
            <a:xfrm>
              <a:off x="4578" y="1505"/>
              <a:ext cx="0" cy="4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59" name="Group 837"/>
          <p:cNvGrpSpPr>
            <a:grpSpLocks/>
          </p:cNvGrpSpPr>
          <p:nvPr/>
        </p:nvGrpSpPr>
        <p:grpSpPr bwMode="auto">
          <a:xfrm>
            <a:off x="6024563" y="1744663"/>
            <a:ext cx="517525" cy="508000"/>
            <a:chOff x="2922" y="1424"/>
            <a:chExt cx="326" cy="320"/>
          </a:xfrm>
        </p:grpSpPr>
        <p:sp>
          <p:nvSpPr>
            <p:cNvPr id="51553" name="Oval 838"/>
            <p:cNvSpPr>
              <a:spLocks noChangeArrowheads="1"/>
            </p:cNvSpPr>
            <p:nvPr/>
          </p:nvSpPr>
          <p:spPr bwMode="auto">
            <a:xfrm>
              <a:off x="2922" y="1445"/>
              <a:ext cx="326" cy="28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1554" name="Group 839"/>
            <p:cNvGrpSpPr>
              <a:grpSpLocks/>
            </p:cNvGrpSpPr>
            <p:nvPr/>
          </p:nvGrpSpPr>
          <p:grpSpPr bwMode="auto">
            <a:xfrm>
              <a:off x="2949" y="1424"/>
              <a:ext cx="265" cy="280"/>
              <a:chOff x="2949" y="1424"/>
              <a:chExt cx="265" cy="280"/>
            </a:xfrm>
          </p:grpSpPr>
          <p:sp>
            <p:nvSpPr>
              <p:cNvPr id="51556" name="Oval 840"/>
              <p:cNvSpPr>
                <a:spLocks noChangeArrowheads="1"/>
              </p:cNvSpPr>
              <p:nvPr/>
            </p:nvSpPr>
            <p:spPr bwMode="auto">
              <a:xfrm>
                <a:off x="3030" y="1545"/>
                <a:ext cx="107" cy="9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557" name="Oval 841"/>
              <p:cNvSpPr>
                <a:spLocks noChangeArrowheads="1"/>
              </p:cNvSpPr>
              <p:nvPr/>
            </p:nvSpPr>
            <p:spPr bwMode="auto">
              <a:xfrm>
                <a:off x="3006" y="1525"/>
                <a:ext cx="154" cy="131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558" name="Oval 842"/>
              <p:cNvSpPr>
                <a:spLocks noChangeArrowheads="1"/>
              </p:cNvSpPr>
              <p:nvPr/>
            </p:nvSpPr>
            <p:spPr bwMode="auto">
              <a:xfrm>
                <a:off x="2983" y="1501"/>
                <a:ext cx="203" cy="179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559" name="Oval 843"/>
              <p:cNvSpPr>
                <a:spLocks noChangeArrowheads="1"/>
              </p:cNvSpPr>
              <p:nvPr/>
            </p:nvSpPr>
            <p:spPr bwMode="auto">
              <a:xfrm>
                <a:off x="2949" y="1476"/>
                <a:ext cx="265" cy="228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560" name="Freeform 844"/>
              <p:cNvSpPr>
                <a:spLocks/>
              </p:cNvSpPr>
              <p:nvPr/>
            </p:nvSpPr>
            <p:spPr bwMode="auto">
              <a:xfrm flipV="1">
                <a:off x="2987" y="1424"/>
                <a:ext cx="205" cy="143"/>
              </a:xfrm>
              <a:custGeom>
                <a:avLst/>
                <a:gdLst>
                  <a:gd name="T0" fmla="*/ 0 w 1180"/>
                  <a:gd name="T1" fmla="*/ 0 h 956"/>
                  <a:gd name="T2" fmla="*/ 0 w 1180"/>
                  <a:gd name="T3" fmla="*/ 0 h 956"/>
                  <a:gd name="T4" fmla="*/ 0 w 1180"/>
                  <a:gd name="T5" fmla="*/ 0 h 956"/>
                  <a:gd name="T6" fmla="*/ 0 w 1180"/>
                  <a:gd name="T7" fmla="*/ 0 h 956"/>
                  <a:gd name="T8" fmla="*/ 0 w 1180"/>
                  <a:gd name="T9" fmla="*/ 0 h 956"/>
                  <a:gd name="T10" fmla="*/ 0 w 1180"/>
                  <a:gd name="T11" fmla="*/ 0 h 956"/>
                  <a:gd name="T12" fmla="*/ 0 w 1180"/>
                  <a:gd name="T13" fmla="*/ 0 h 956"/>
                  <a:gd name="T14" fmla="*/ 0 w 1180"/>
                  <a:gd name="T15" fmla="*/ 0 h 956"/>
                  <a:gd name="T16" fmla="*/ 0 w 1180"/>
                  <a:gd name="T17" fmla="*/ 0 h 956"/>
                  <a:gd name="T18" fmla="*/ 0 w 1180"/>
                  <a:gd name="T19" fmla="*/ 0 h 9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80"/>
                  <a:gd name="T31" fmla="*/ 0 h 956"/>
                  <a:gd name="T32" fmla="*/ 1180 w 1180"/>
                  <a:gd name="T33" fmla="*/ 956 h 95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80" h="956">
                    <a:moveTo>
                      <a:pt x="499" y="7"/>
                    </a:moveTo>
                    <a:lnTo>
                      <a:pt x="0" y="780"/>
                    </a:lnTo>
                    <a:lnTo>
                      <a:pt x="134" y="885"/>
                    </a:lnTo>
                    <a:lnTo>
                      <a:pt x="366" y="920"/>
                    </a:lnTo>
                    <a:lnTo>
                      <a:pt x="534" y="956"/>
                    </a:lnTo>
                    <a:lnTo>
                      <a:pt x="829" y="949"/>
                    </a:lnTo>
                    <a:lnTo>
                      <a:pt x="1096" y="850"/>
                    </a:lnTo>
                    <a:lnTo>
                      <a:pt x="1180" y="801"/>
                    </a:lnTo>
                    <a:lnTo>
                      <a:pt x="668" y="0"/>
                    </a:lnTo>
                    <a:lnTo>
                      <a:pt x="499" y="7"/>
                    </a:lnTo>
                    <a:close/>
                  </a:path>
                </a:pathLst>
              </a:custGeom>
              <a:solidFill>
                <a:srgbClr val="33CCFF"/>
              </a:solidFill>
              <a:ln w="19050" cmpd="sng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1555" name="Freeform 845"/>
            <p:cNvSpPr>
              <a:spLocks/>
            </p:cNvSpPr>
            <p:nvPr/>
          </p:nvSpPr>
          <p:spPr bwMode="auto">
            <a:xfrm>
              <a:off x="2995" y="1615"/>
              <a:ext cx="178" cy="129"/>
            </a:xfrm>
            <a:custGeom>
              <a:avLst/>
              <a:gdLst>
                <a:gd name="T0" fmla="*/ 0 w 1180"/>
                <a:gd name="T1" fmla="*/ 0 h 956"/>
                <a:gd name="T2" fmla="*/ 0 w 1180"/>
                <a:gd name="T3" fmla="*/ 0 h 956"/>
                <a:gd name="T4" fmla="*/ 0 w 1180"/>
                <a:gd name="T5" fmla="*/ 0 h 956"/>
                <a:gd name="T6" fmla="*/ 0 w 1180"/>
                <a:gd name="T7" fmla="*/ 0 h 956"/>
                <a:gd name="T8" fmla="*/ 0 w 1180"/>
                <a:gd name="T9" fmla="*/ 0 h 956"/>
                <a:gd name="T10" fmla="*/ 0 w 1180"/>
                <a:gd name="T11" fmla="*/ 0 h 956"/>
                <a:gd name="T12" fmla="*/ 0 w 1180"/>
                <a:gd name="T13" fmla="*/ 0 h 956"/>
                <a:gd name="T14" fmla="*/ 0 w 1180"/>
                <a:gd name="T15" fmla="*/ 0 h 956"/>
                <a:gd name="T16" fmla="*/ 0 w 1180"/>
                <a:gd name="T17" fmla="*/ 0 h 956"/>
                <a:gd name="T18" fmla="*/ 0 w 1180"/>
                <a:gd name="T19" fmla="*/ 0 h 9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80"/>
                <a:gd name="T31" fmla="*/ 0 h 956"/>
                <a:gd name="T32" fmla="*/ 1180 w 1180"/>
                <a:gd name="T33" fmla="*/ 956 h 95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80" h="956">
                  <a:moveTo>
                    <a:pt x="499" y="7"/>
                  </a:moveTo>
                  <a:lnTo>
                    <a:pt x="0" y="780"/>
                  </a:lnTo>
                  <a:lnTo>
                    <a:pt x="134" y="885"/>
                  </a:lnTo>
                  <a:lnTo>
                    <a:pt x="366" y="920"/>
                  </a:lnTo>
                  <a:lnTo>
                    <a:pt x="534" y="956"/>
                  </a:lnTo>
                  <a:lnTo>
                    <a:pt x="829" y="949"/>
                  </a:lnTo>
                  <a:lnTo>
                    <a:pt x="1096" y="850"/>
                  </a:lnTo>
                  <a:lnTo>
                    <a:pt x="1180" y="801"/>
                  </a:lnTo>
                  <a:lnTo>
                    <a:pt x="668" y="0"/>
                  </a:lnTo>
                  <a:lnTo>
                    <a:pt x="499" y="7"/>
                  </a:lnTo>
                  <a:close/>
                </a:path>
              </a:pathLst>
            </a:custGeom>
            <a:solidFill>
              <a:srgbClr val="33CCFF"/>
            </a:solidFill>
            <a:ln w="19050" cmpd="sng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60" name="Group 846"/>
          <p:cNvGrpSpPr>
            <a:grpSpLocks/>
          </p:cNvGrpSpPr>
          <p:nvPr/>
        </p:nvGrpSpPr>
        <p:grpSpPr bwMode="auto">
          <a:xfrm>
            <a:off x="6138863" y="1989138"/>
            <a:ext cx="282575" cy="477837"/>
            <a:chOff x="3748" y="1253"/>
            <a:chExt cx="178" cy="301"/>
          </a:xfrm>
        </p:grpSpPr>
        <p:sp>
          <p:nvSpPr>
            <p:cNvPr id="51537" name="Line 270"/>
            <p:cNvSpPr>
              <a:spLocks noChangeShapeType="1"/>
            </p:cNvSpPr>
            <p:nvPr/>
          </p:nvSpPr>
          <p:spPr bwMode="auto">
            <a:xfrm flipH="1">
              <a:off x="3748" y="1276"/>
              <a:ext cx="89" cy="2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538" name="Line 271"/>
            <p:cNvSpPr>
              <a:spLocks noChangeShapeType="1"/>
            </p:cNvSpPr>
            <p:nvPr/>
          </p:nvSpPr>
          <p:spPr bwMode="auto">
            <a:xfrm>
              <a:off x="3837" y="1276"/>
              <a:ext cx="89" cy="25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539" name="Line 272"/>
            <p:cNvSpPr>
              <a:spLocks noChangeShapeType="1"/>
            </p:cNvSpPr>
            <p:nvPr/>
          </p:nvSpPr>
          <p:spPr bwMode="auto">
            <a:xfrm>
              <a:off x="3748" y="1527"/>
              <a:ext cx="89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540" name="Line 273"/>
            <p:cNvSpPr>
              <a:spLocks noChangeShapeType="1"/>
            </p:cNvSpPr>
            <p:nvPr/>
          </p:nvSpPr>
          <p:spPr bwMode="auto">
            <a:xfrm flipH="1">
              <a:off x="3837" y="1527"/>
              <a:ext cx="89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541" name="Line 274"/>
            <p:cNvSpPr>
              <a:spLocks noChangeShapeType="1"/>
            </p:cNvSpPr>
            <p:nvPr/>
          </p:nvSpPr>
          <p:spPr bwMode="auto">
            <a:xfrm>
              <a:off x="3837" y="1282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542" name="Line 275"/>
            <p:cNvSpPr>
              <a:spLocks noChangeShapeType="1"/>
            </p:cNvSpPr>
            <p:nvPr/>
          </p:nvSpPr>
          <p:spPr bwMode="auto">
            <a:xfrm flipV="1">
              <a:off x="3748" y="1501"/>
              <a:ext cx="89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543" name="Line 276"/>
            <p:cNvSpPr>
              <a:spLocks noChangeShapeType="1"/>
            </p:cNvSpPr>
            <p:nvPr/>
          </p:nvSpPr>
          <p:spPr bwMode="auto">
            <a:xfrm flipH="1" flipV="1">
              <a:off x="3837" y="1501"/>
              <a:ext cx="89" cy="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544" name="Line 277"/>
            <p:cNvSpPr>
              <a:spLocks noChangeShapeType="1"/>
            </p:cNvSpPr>
            <p:nvPr/>
          </p:nvSpPr>
          <p:spPr bwMode="auto">
            <a:xfrm>
              <a:off x="3786" y="1418"/>
              <a:ext cx="51" cy="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545" name="Line 278"/>
            <p:cNvSpPr>
              <a:spLocks noChangeShapeType="1"/>
            </p:cNvSpPr>
            <p:nvPr/>
          </p:nvSpPr>
          <p:spPr bwMode="auto">
            <a:xfrm flipV="1">
              <a:off x="3837" y="1418"/>
              <a:ext cx="54" cy="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546" name="Line 279"/>
            <p:cNvSpPr>
              <a:spLocks noChangeShapeType="1"/>
            </p:cNvSpPr>
            <p:nvPr/>
          </p:nvSpPr>
          <p:spPr bwMode="auto">
            <a:xfrm>
              <a:off x="3768" y="1455"/>
              <a:ext cx="66" cy="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547" name="Line 280"/>
            <p:cNvSpPr>
              <a:spLocks noChangeShapeType="1"/>
            </p:cNvSpPr>
            <p:nvPr/>
          </p:nvSpPr>
          <p:spPr bwMode="auto">
            <a:xfrm flipV="1">
              <a:off x="3837" y="1461"/>
              <a:ext cx="66" cy="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548" name="Line 281"/>
            <p:cNvSpPr>
              <a:spLocks noChangeShapeType="1"/>
            </p:cNvSpPr>
            <p:nvPr/>
          </p:nvSpPr>
          <p:spPr bwMode="auto">
            <a:xfrm flipV="1">
              <a:off x="3837" y="1381"/>
              <a:ext cx="34" cy="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549" name="Line 282"/>
            <p:cNvSpPr>
              <a:spLocks noChangeShapeType="1"/>
            </p:cNvSpPr>
            <p:nvPr/>
          </p:nvSpPr>
          <p:spPr bwMode="auto">
            <a:xfrm flipV="1">
              <a:off x="3837" y="1329"/>
              <a:ext cx="21" cy="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550" name="Line 283"/>
            <p:cNvSpPr>
              <a:spLocks noChangeShapeType="1"/>
            </p:cNvSpPr>
            <p:nvPr/>
          </p:nvSpPr>
          <p:spPr bwMode="auto">
            <a:xfrm>
              <a:off x="3798" y="1377"/>
              <a:ext cx="42" cy="1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551" name="Line 284"/>
            <p:cNvSpPr>
              <a:spLocks noChangeShapeType="1"/>
            </p:cNvSpPr>
            <p:nvPr/>
          </p:nvSpPr>
          <p:spPr bwMode="auto">
            <a:xfrm>
              <a:off x="3817" y="1327"/>
              <a:ext cx="24" cy="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552" name="Oval 862"/>
            <p:cNvSpPr>
              <a:spLocks noChangeArrowheads="1"/>
            </p:cNvSpPr>
            <p:nvPr/>
          </p:nvSpPr>
          <p:spPr bwMode="auto">
            <a:xfrm>
              <a:off x="3821" y="1253"/>
              <a:ext cx="30" cy="2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61" name="Group 863"/>
          <p:cNvGrpSpPr>
            <a:grpSpLocks/>
          </p:cNvGrpSpPr>
          <p:nvPr/>
        </p:nvGrpSpPr>
        <p:grpSpPr bwMode="auto">
          <a:xfrm>
            <a:off x="5318125" y="1997075"/>
            <a:ext cx="519113" cy="128588"/>
            <a:chOff x="2199" y="955"/>
            <a:chExt cx="2547" cy="506"/>
          </a:xfrm>
        </p:grpSpPr>
        <p:sp>
          <p:nvSpPr>
            <p:cNvPr id="51531" name="Freeform 864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0"/>
                <a:gd name="T13" fmla="*/ 0 h 281"/>
                <a:gd name="T14" fmla="*/ 260 w 260"/>
                <a:gd name="T15" fmla="*/ 281 h 2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32" name="Freeform 865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00"/>
                <a:gd name="T22" fmla="*/ 0 h 421"/>
                <a:gd name="T23" fmla="*/ 900 w 900"/>
                <a:gd name="T24" fmla="*/ 421 h 42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33" name="Freeform 866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8"/>
                <a:gd name="T19" fmla="*/ 0 h 269"/>
                <a:gd name="T20" fmla="*/ 428 w 428"/>
                <a:gd name="T21" fmla="*/ 269 h 26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34" name="Freeform 867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7"/>
                <a:gd name="T13" fmla="*/ 0 h 239"/>
                <a:gd name="T14" fmla="*/ 377 w 377"/>
                <a:gd name="T15" fmla="*/ 239 h 2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35" name="Freeform 868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425 w 646"/>
                <a:gd name="T1" fmla="*/ 932 h 300"/>
                <a:gd name="T2" fmla="*/ 605 w 646"/>
                <a:gd name="T3" fmla="*/ 787 h 300"/>
                <a:gd name="T4" fmla="*/ 752 w 646"/>
                <a:gd name="T5" fmla="*/ 594 h 300"/>
                <a:gd name="T6" fmla="*/ 776 w 646"/>
                <a:gd name="T7" fmla="*/ 332 h 300"/>
                <a:gd name="T8" fmla="*/ 569 w 646"/>
                <a:gd name="T9" fmla="*/ 187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6"/>
                <a:gd name="T19" fmla="*/ 0 h 300"/>
                <a:gd name="T20" fmla="*/ 646 w 646"/>
                <a:gd name="T21" fmla="*/ 300 h 3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36" name="Freeform 869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0"/>
                <a:gd name="T19" fmla="*/ 0 h 397"/>
                <a:gd name="T20" fmla="*/ 630 w 630"/>
                <a:gd name="T21" fmla="*/ 397 h 39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62" name="Group 870"/>
          <p:cNvGrpSpPr>
            <a:grpSpLocks/>
          </p:cNvGrpSpPr>
          <p:nvPr/>
        </p:nvGrpSpPr>
        <p:grpSpPr bwMode="auto">
          <a:xfrm>
            <a:off x="5541963" y="1539875"/>
            <a:ext cx="519112" cy="128588"/>
            <a:chOff x="2199" y="955"/>
            <a:chExt cx="2547" cy="506"/>
          </a:xfrm>
        </p:grpSpPr>
        <p:sp>
          <p:nvSpPr>
            <p:cNvPr id="51525" name="Freeform 87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0"/>
                <a:gd name="T13" fmla="*/ 0 h 281"/>
                <a:gd name="T14" fmla="*/ 260 w 260"/>
                <a:gd name="T15" fmla="*/ 281 h 2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26" name="Freeform 87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00"/>
                <a:gd name="T22" fmla="*/ 0 h 421"/>
                <a:gd name="T23" fmla="*/ 900 w 900"/>
                <a:gd name="T24" fmla="*/ 421 h 42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27" name="Freeform 87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8"/>
                <a:gd name="T19" fmla="*/ 0 h 269"/>
                <a:gd name="T20" fmla="*/ 428 w 428"/>
                <a:gd name="T21" fmla="*/ 269 h 26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28" name="Freeform 87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7"/>
                <a:gd name="T13" fmla="*/ 0 h 239"/>
                <a:gd name="T14" fmla="*/ 377 w 377"/>
                <a:gd name="T15" fmla="*/ 239 h 2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29" name="Freeform 87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425 w 646"/>
                <a:gd name="T1" fmla="*/ 932 h 300"/>
                <a:gd name="T2" fmla="*/ 605 w 646"/>
                <a:gd name="T3" fmla="*/ 787 h 300"/>
                <a:gd name="T4" fmla="*/ 752 w 646"/>
                <a:gd name="T5" fmla="*/ 594 h 300"/>
                <a:gd name="T6" fmla="*/ 776 w 646"/>
                <a:gd name="T7" fmla="*/ 332 h 300"/>
                <a:gd name="T8" fmla="*/ 569 w 646"/>
                <a:gd name="T9" fmla="*/ 187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6"/>
                <a:gd name="T19" fmla="*/ 0 h 300"/>
                <a:gd name="T20" fmla="*/ 646 w 646"/>
                <a:gd name="T21" fmla="*/ 300 h 3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30" name="Freeform 87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0"/>
                <a:gd name="T19" fmla="*/ 0 h 397"/>
                <a:gd name="T20" fmla="*/ 630 w 630"/>
                <a:gd name="T21" fmla="*/ 397 h 39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263" name="Line 877"/>
          <p:cNvSpPr>
            <a:spLocks noChangeShapeType="1"/>
          </p:cNvSpPr>
          <p:nvPr/>
        </p:nvSpPr>
        <p:spPr bwMode="auto">
          <a:xfrm flipH="1" flipV="1">
            <a:off x="5626100" y="2027238"/>
            <a:ext cx="39688" cy="63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1264" name="Group 885"/>
          <p:cNvGrpSpPr>
            <a:grpSpLocks/>
          </p:cNvGrpSpPr>
          <p:nvPr/>
        </p:nvGrpSpPr>
        <p:grpSpPr bwMode="auto">
          <a:xfrm>
            <a:off x="5392738" y="3527425"/>
            <a:ext cx="519112" cy="128588"/>
            <a:chOff x="2199" y="955"/>
            <a:chExt cx="2547" cy="506"/>
          </a:xfrm>
        </p:grpSpPr>
        <p:sp>
          <p:nvSpPr>
            <p:cNvPr id="51519" name="Freeform 886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0"/>
                <a:gd name="T13" fmla="*/ 0 h 281"/>
                <a:gd name="T14" fmla="*/ 260 w 260"/>
                <a:gd name="T15" fmla="*/ 281 h 2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20" name="Freeform 887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00"/>
                <a:gd name="T22" fmla="*/ 0 h 421"/>
                <a:gd name="T23" fmla="*/ 900 w 900"/>
                <a:gd name="T24" fmla="*/ 421 h 42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21" name="Freeform 888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8"/>
                <a:gd name="T19" fmla="*/ 0 h 269"/>
                <a:gd name="T20" fmla="*/ 428 w 428"/>
                <a:gd name="T21" fmla="*/ 269 h 26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22" name="Freeform 889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7"/>
                <a:gd name="T13" fmla="*/ 0 h 239"/>
                <a:gd name="T14" fmla="*/ 377 w 377"/>
                <a:gd name="T15" fmla="*/ 239 h 2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23" name="Freeform 890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425 w 646"/>
                <a:gd name="T1" fmla="*/ 932 h 300"/>
                <a:gd name="T2" fmla="*/ 605 w 646"/>
                <a:gd name="T3" fmla="*/ 787 h 300"/>
                <a:gd name="T4" fmla="*/ 752 w 646"/>
                <a:gd name="T5" fmla="*/ 594 h 300"/>
                <a:gd name="T6" fmla="*/ 776 w 646"/>
                <a:gd name="T7" fmla="*/ 332 h 300"/>
                <a:gd name="T8" fmla="*/ 569 w 646"/>
                <a:gd name="T9" fmla="*/ 187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6"/>
                <a:gd name="T19" fmla="*/ 0 h 300"/>
                <a:gd name="T20" fmla="*/ 646 w 646"/>
                <a:gd name="T21" fmla="*/ 300 h 3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24" name="Freeform 891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0"/>
                <a:gd name="T19" fmla="*/ 0 h 397"/>
                <a:gd name="T20" fmla="*/ 630 w 630"/>
                <a:gd name="T21" fmla="*/ 397 h 39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265" name="Line 892"/>
          <p:cNvSpPr>
            <a:spLocks noChangeShapeType="1"/>
          </p:cNvSpPr>
          <p:nvPr/>
        </p:nvSpPr>
        <p:spPr bwMode="auto">
          <a:xfrm>
            <a:off x="5778500" y="3119438"/>
            <a:ext cx="20638" cy="55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1266" name="Group 893"/>
          <p:cNvGrpSpPr>
            <a:grpSpLocks/>
          </p:cNvGrpSpPr>
          <p:nvPr/>
        </p:nvGrpSpPr>
        <p:grpSpPr bwMode="auto">
          <a:xfrm>
            <a:off x="7007225" y="5005388"/>
            <a:ext cx="519113" cy="128587"/>
            <a:chOff x="2199" y="955"/>
            <a:chExt cx="2547" cy="506"/>
          </a:xfrm>
        </p:grpSpPr>
        <p:sp>
          <p:nvSpPr>
            <p:cNvPr id="51513" name="Freeform 894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0"/>
                <a:gd name="T13" fmla="*/ 0 h 281"/>
                <a:gd name="T14" fmla="*/ 260 w 260"/>
                <a:gd name="T15" fmla="*/ 281 h 2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14" name="Freeform 895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00"/>
                <a:gd name="T22" fmla="*/ 0 h 421"/>
                <a:gd name="T23" fmla="*/ 900 w 900"/>
                <a:gd name="T24" fmla="*/ 421 h 42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15" name="Freeform 896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8"/>
                <a:gd name="T19" fmla="*/ 0 h 269"/>
                <a:gd name="T20" fmla="*/ 428 w 428"/>
                <a:gd name="T21" fmla="*/ 269 h 26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16" name="Freeform 897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7"/>
                <a:gd name="T13" fmla="*/ 0 h 239"/>
                <a:gd name="T14" fmla="*/ 377 w 377"/>
                <a:gd name="T15" fmla="*/ 239 h 2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17" name="Freeform 898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425 w 646"/>
                <a:gd name="T1" fmla="*/ 932 h 300"/>
                <a:gd name="T2" fmla="*/ 605 w 646"/>
                <a:gd name="T3" fmla="*/ 787 h 300"/>
                <a:gd name="T4" fmla="*/ 752 w 646"/>
                <a:gd name="T5" fmla="*/ 594 h 300"/>
                <a:gd name="T6" fmla="*/ 776 w 646"/>
                <a:gd name="T7" fmla="*/ 332 h 300"/>
                <a:gd name="T8" fmla="*/ 569 w 646"/>
                <a:gd name="T9" fmla="*/ 187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6"/>
                <a:gd name="T19" fmla="*/ 0 h 300"/>
                <a:gd name="T20" fmla="*/ 646 w 646"/>
                <a:gd name="T21" fmla="*/ 300 h 3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18" name="Freeform 899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0"/>
                <a:gd name="T19" fmla="*/ 0 h 397"/>
                <a:gd name="T20" fmla="*/ 630 w 630"/>
                <a:gd name="T21" fmla="*/ 397 h 39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67" name="Group 900"/>
          <p:cNvGrpSpPr>
            <a:grpSpLocks/>
          </p:cNvGrpSpPr>
          <p:nvPr/>
        </p:nvGrpSpPr>
        <p:grpSpPr bwMode="auto">
          <a:xfrm>
            <a:off x="7245350" y="5429250"/>
            <a:ext cx="519113" cy="128588"/>
            <a:chOff x="2199" y="955"/>
            <a:chExt cx="2547" cy="506"/>
          </a:xfrm>
        </p:grpSpPr>
        <p:sp>
          <p:nvSpPr>
            <p:cNvPr id="51507" name="Freeform 90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0"/>
                <a:gd name="T13" fmla="*/ 0 h 281"/>
                <a:gd name="T14" fmla="*/ 260 w 260"/>
                <a:gd name="T15" fmla="*/ 281 h 2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08" name="Freeform 90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00"/>
                <a:gd name="T22" fmla="*/ 0 h 421"/>
                <a:gd name="T23" fmla="*/ 900 w 900"/>
                <a:gd name="T24" fmla="*/ 421 h 42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09" name="Freeform 90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8"/>
                <a:gd name="T19" fmla="*/ 0 h 269"/>
                <a:gd name="T20" fmla="*/ 428 w 428"/>
                <a:gd name="T21" fmla="*/ 269 h 26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10" name="Freeform 90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7"/>
                <a:gd name="T13" fmla="*/ 0 h 239"/>
                <a:gd name="T14" fmla="*/ 377 w 377"/>
                <a:gd name="T15" fmla="*/ 239 h 2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11" name="Freeform 90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425 w 646"/>
                <a:gd name="T1" fmla="*/ 932 h 300"/>
                <a:gd name="T2" fmla="*/ 605 w 646"/>
                <a:gd name="T3" fmla="*/ 787 h 300"/>
                <a:gd name="T4" fmla="*/ 752 w 646"/>
                <a:gd name="T5" fmla="*/ 594 h 300"/>
                <a:gd name="T6" fmla="*/ 776 w 646"/>
                <a:gd name="T7" fmla="*/ 332 h 300"/>
                <a:gd name="T8" fmla="*/ 569 w 646"/>
                <a:gd name="T9" fmla="*/ 187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6"/>
                <a:gd name="T19" fmla="*/ 0 h 300"/>
                <a:gd name="T20" fmla="*/ 646 w 646"/>
                <a:gd name="T21" fmla="*/ 300 h 3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12" name="Freeform 90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0"/>
                <a:gd name="T19" fmla="*/ 0 h 397"/>
                <a:gd name="T20" fmla="*/ 630 w 630"/>
                <a:gd name="T21" fmla="*/ 397 h 39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68" name="Group 907"/>
          <p:cNvGrpSpPr>
            <a:grpSpLocks/>
          </p:cNvGrpSpPr>
          <p:nvPr/>
        </p:nvGrpSpPr>
        <p:grpSpPr bwMode="auto">
          <a:xfrm>
            <a:off x="6821488" y="5408613"/>
            <a:ext cx="519112" cy="128587"/>
            <a:chOff x="2199" y="955"/>
            <a:chExt cx="2547" cy="506"/>
          </a:xfrm>
        </p:grpSpPr>
        <p:sp>
          <p:nvSpPr>
            <p:cNvPr id="51501" name="Freeform 908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0"/>
                <a:gd name="T13" fmla="*/ 0 h 281"/>
                <a:gd name="T14" fmla="*/ 260 w 260"/>
                <a:gd name="T15" fmla="*/ 281 h 2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02" name="Freeform 909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00"/>
                <a:gd name="T22" fmla="*/ 0 h 421"/>
                <a:gd name="T23" fmla="*/ 900 w 900"/>
                <a:gd name="T24" fmla="*/ 421 h 42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03" name="Freeform 910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8"/>
                <a:gd name="T19" fmla="*/ 0 h 269"/>
                <a:gd name="T20" fmla="*/ 428 w 428"/>
                <a:gd name="T21" fmla="*/ 269 h 26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04" name="Freeform 911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7"/>
                <a:gd name="T13" fmla="*/ 0 h 239"/>
                <a:gd name="T14" fmla="*/ 377 w 377"/>
                <a:gd name="T15" fmla="*/ 239 h 2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05" name="Freeform 912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425 w 646"/>
                <a:gd name="T1" fmla="*/ 932 h 300"/>
                <a:gd name="T2" fmla="*/ 605 w 646"/>
                <a:gd name="T3" fmla="*/ 787 h 300"/>
                <a:gd name="T4" fmla="*/ 752 w 646"/>
                <a:gd name="T5" fmla="*/ 594 h 300"/>
                <a:gd name="T6" fmla="*/ 776 w 646"/>
                <a:gd name="T7" fmla="*/ 332 h 300"/>
                <a:gd name="T8" fmla="*/ 569 w 646"/>
                <a:gd name="T9" fmla="*/ 187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6"/>
                <a:gd name="T19" fmla="*/ 0 h 300"/>
                <a:gd name="T20" fmla="*/ 646 w 646"/>
                <a:gd name="T21" fmla="*/ 300 h 3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06" name="Freeform 913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0"/>
                <a:gd name="T19" fmla="*/ 0 h 397"/>
                <a:gd name="T20" fmla="*/ 630 w 630"/>
                <a:gd name="T21" fmla="*/ 397 h 39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51269" name="Picture 915" descr="access_point_stylized_smal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59625" y="5056188"/>
            <a:ext cx="433388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70" name="Picture 916" descr="underline_base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8938" y="830263"/>
            <a:ext cx="68564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71" name="Line 918"/>
          <p:cNvSpPr>
            <a:spLocks noChangeShapeType="1"/>
          </p:cNvSpPr>
          <p:nvPr/>
        </p:nvSpPr>
        <p:spPr bwMode="auto">
          <a:xfrm rot="5400000" flipV="1">
            <a:off x="7991475" y="5440363"/>
            <a:ext cx="3175" cy="857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1272" name="Group 919"/>
          <p:cNvGrpSpPr>
            <a:grpSpLocks/>
          </p:cNvGrpSpPr>
          <p:nvPr/>
        </p:nvGrpSpPr>
        <p:grpSpPr bwMode="auto">
          <a:xfrm flipH="1">
            <a:off x="5775325" y="4533900"/>
            <a:ext cx="414338" cy="373063"/>
            <a:chOff x="2839" y="3501"/>
            <a:chExt cx="755" cy="803"/>
          </a:xfrm>
        </p:grpSpPr>
        <p:pic>
          <p:nvPicPr>
            <p:cNvPr id="51499" name="Picture 920" descr="desktop_computer_stylized_medium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1500" name="Freeform 921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1273" name="Group 922"/>
          <p:cNvGrpSpPr>
            <a:grpSpLocks/>
          </p:cNvGrpSpPr>
          <p:nvPr/>
        </p:nvGrpSpPr>
        <p:grpSpPr bwMode="auto">
          <a:xfrm flipH="1">
            <a:off x="5457825" y="4954588"/>
            <a:ext cx="482600" cy="406400"/>
            <a:chOff x="2839" y="3501"/>
            <a:chExt cx="755" cy="803"/>
          </a:xfrm>
        </p:grpSpPr>
        <p:pic>
          <p:nvPicPr>
            <p:cNvPr id="51497" name="Picture 923" descr="desktop_computer_stylized_medium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1498" name="Freeform 924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1274" name="Group 925"/>
          <p:cNvGrpSpPr>
            <a:grpSpLocks/>
          </p:cNvGrpSpPr>
          <p:nvPr/>
        </p:nvGrpSpPr>
        <p:grpSpPr bwMode="auto">
          <a:xfrm flipH="1">
            <a:off x="5935663" y="5256213"/>
            <a:ext cx="427037" cy="349250"/>
            <a:chOff x="2839" y="3501"/>
            <a:chExt cx="755" cy="803"/>
          </a:xfrm>
        </p:grpSpPr>
        <p:pic>
          <p:nvPicPr>
            <p:cNvPr id="51495" name="Picture 926" descr="desktop_computer_stylized_medium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1496" name="Freeform 927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1275" name="Group 928"/>
          <p:cNvGrpSpPr>
            <a:grpSpLocks/>
          </p:cNvGrpSpPr>
          <p:nvPr/>
        </p:nvGrpSpPr>
        <p:grpSpPr bwMode="auto">
          <a:xfrm>
            <a:off x="6550025" y="5238750"/>
            <a:ext cx="427038" cy="350838"/>
            <a:chOff x="2839" y="3501"/>
            <a:chExt cx="755" cy="803"/>
          </a:xfrm>
        </p:grpSpPr>
        <p:pic>
          <p:nvPicPr>
            <p:cNvPr id="51493" name="Picture 929" descr="desktop_computer_stylized_medium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1494" name="Freeform 930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51276" name="Picture 931" descr="car_icon_small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42063" y="1720850"/>
            <a:ext cx="849312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1277" name="Group 932"/>
          <p:cNvGrpSpPr>
            <a:grpSpLocks/>
          </p:cNvGrpSpPr>
          <p:nvPr/>
        </p:nvGrpSpPr>
        <p:grpSpPr bwMode="auto">
          <a:xfrm>
            <a:off x="5618163" y="1558925"/>
            <a:ext cx="415925" cy="373063"/>
            <a:chOff x="2756" y="1866"/>
            <a:chExt cx="462" cy="463"/>
          </a:xfrm>
        </p:grpSpPr>
        <p:pic>
          <p:nvPicPr>
            <p:cNvPr id="51491" name="Picture 933" descr="iphone_stylized_small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492" name="Picture 934" descr="antenna_radiation_stylized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2756" y="1866"/>
              <a:ext cx="462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51278" name="Picture 936" descr="access_point_stylized_smal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4388" y="5057775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1279" name="Group 938"/>
          <p:cNvGrpSpPr>
            <a:grpSpLocks/>
          </p:cNvGrpSpPr>
          <p:nvPr/>
        </p:nvGrpSpPr>
        <p:grpSpPr bwMode="auto">
          <a:xfrm>
            <a:off x="8240713" y="5002213"/>
            <a:ext cx="227012" cy="481012"/>
            <a:chOff x="4140" y="429"/>
            <a:chExt cx="1425" cy="2396"/>
          </a:xfrm>
        </p:grpSpPr>
        <p:sp>
          <p:nvSpPr>
            <p:cNvPr id="51459" name="Freeform 939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60" name="Rectangle 940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61" name="Freeform 941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62" name="Freeform 942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63" name="Rectangle 943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1464" name="Group 944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1489" name="AutoShape 945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90" name="AutoShape 946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1465" name="Rectangle 947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1466" name="Group 948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1487" name="AutoShape 949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88" name="AutoShape 950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1467" name="Rectangle 951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68" name="Rectangle 952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1469" name="Group 953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1485" name="AutoShape 954"/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86" name="AutoShape 955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1470" name="Freeform 956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1471" name="Group 957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1483" name="AutoShape 958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84" name="AutoShape 959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1472" name="Rectangle 960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73" name="Freeform 961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74" name="Freeform 962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7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75" name="Oval 963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76" name="Freeform 964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77" name="AutoShape 965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78" name="AutoShape 966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79" name="Oval 967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80" name="Oval 968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>
                <a:solidFill>
                  <a:srgbClr val="FF0000"/>
                </a:solidFill>
              </a:endParaRPr>
            </a:p>
          </p:txBody>
        </p:sp>
        <p:sp>
          <p:nvSpPr>
            <p:cNvPr id="51481" name="Oval 969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82" name="Rectangle 970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80" name="Group 971"/>
          <p:cNvGrpSpPr>
            <a:grpSpLocks/>
          </p:cNvGrpSpPr>
          <p:nvPr/>
        </p:nvGrpSpPr>
        <p:grpSpPr bwMode="auto">
          <a:xfrm>
            <a:off x="7924800" y="5303838"/>
            <a:ext cx="227013" cy="481012"/>
            <a:chOff x="4140" y="429"/>
            <a:chExt cx="1425" cy="2396"/>
          </a:xfrm>
        </p:grpSpPr>
        <p:sp>
          <p:nvSpPr>
            <p:cNvPr id="51427" name="Freeform 972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28" name="Rectangle 973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29" name="Freeform 974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30" name="Freeform 975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31" name="Rectangle 976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1432" name="Group 977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1457" name="AutoShape 978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58" name="AutoShape 979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1433" name="Rectangle 980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1434" name="Group 981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1455" name="AutoShape 982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56" name="AutoShape 983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1435" name="Rectangle 984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36" name="Rectangle 985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1437" name="Group 986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1453" name="AutoShape 987"/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54" name="AutoShape 988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1438" name="Freeform 989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1439" name="Group 990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1451" name="AutoShape 991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52" name="AutoShape 992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1440" name="Rectangle 993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41" name="Freeform 994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42" name="Freeform 995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7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43" name="Oval 996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44" name="Freeform 997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45" name="AutoShape 998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46" name="AutoShape 999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47" name="Oval 1000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48" name="Oval 1001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>
                <a:solidFill>
                  <a:srgbClr val="FF0000"/>
                </a:solidFill>
              </a:endParaRPr>
            </a:p>
          </p:txBody>
        </p:sp>
        <p:sp>
          <p:nvSpPr>
            <p:cNvPr id="51449" name="Oval 1002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50" name="Rectangle 1003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81" name="Group 1004"/>
          <p:cNvGrpSpPr>
            <a:grpSpLocks/>
          </p:cNvGrpSpPr>
          <p:nvPr/>
        </p:nvGrpSpPr>
        <p:grpSpPr bwMode="auto">
          <a:xfrm>
            <a:off x="5302250" y="2043113"/>
            <a:ext cx="534988" cy="407987"/>
            <a:chOff x="877" y="1008"/>
            <a:chExt cx="2747" cy="2591"/>
          </a:xfrm>
        </p:grpSpPr>
        <p:pic>
          <p:nvPicPr>
            <p:cNvPr id="51404" name="Picture 1005" descr="antenna_stylized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405" name="Picture 1006" descr="laptop_keyboard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1406" name="Freeform 1007"/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4 w 2982"/>
                <a:gd name="T1" fmla="*/ 0 h 2442"/>
                <a:gd name="T2" fmla="*/ 0 w 2982"/>
                <a:gd name="T3" fmla="*/ 4 h 2442"/>
                <a:gd name="T4" fmla="*/ 16 w 2982"/>
                <a:gd name="T5" fmla="*/ 5 h 2442"/>
                <a:gd name="T6" fmla="*/ 20 w 2982"/>
                <a:gd name="T7" fmla="*/ 1 h 2442"/>
                <a:gd name="T8" fmla="*/ 4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51407" name="Picture 1008" descr="screen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1408" name="Freeform 1009"/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17 w 2528"/>
                <a:gd name="T3" fmla="*/ 1 h 455"/>
                <a:gd name="T4" fmla="*/ 16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09" name="Freeform 1010"/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4 w 702"/>
                <a:gd name="T1" fmla="*/ 0 h 1893"/>
                <a:gd name="T2" fmla="*/ 0 w 702"/>
                <a:gd name="T3" fmla="*/ 4 h 1893"/>
                <a:gd name="T4" fmla="*/ 1 w 702"/>
                <a:gd name="T5" fmla="*/ 4 h 1893"/>
                <a:gd name="T6" fmla="*/ 5 w 702"/>
                <a:gd name="T7" fmla="*/ 1 h 1893"/>
                <a:gd name="T8" fmla="*/ 4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10" name="Freeform 1011"/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5 w 756"/>
                <a:gd name="T1" fmla="*/ 0 h 2184"/>
                <a:gd name="T2" fmla="*/ 1 w 756"/>
                <a:gd name="T3" fmla="*/ 5 h 2184"/>
                <a:gd name="T4" fmla="*/ 0 w 756"/>
                <a:gd name="T5" fmla="*/ 5 h 2184"/>
                <a:gd name="T6" fmla="*/ 4 w 756"/>
                <a:gd name="T7" fmla="*/ 1 h 2184"/>
                <a:gd name="T8" fmla="*/ 5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11" name="Freeform 1012"/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16 w 2773"/>
                <a:gd name="T5" fmla="*/ 2 h 738"/>
                <a:gd name="T6" fmla="*/ 16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12" name="Freeform 1013"/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12 w 637"/>
                <a:gd name="T1" fmla="*/ 0 h 1659"/>
                <a:gd name="T2" fmla="*/ 12 w 637"/>
                <a:gd name="T3" fmla="*/ 0 h 1659"/>
                <a:gd name="T4" fmla="*/ 1 w 637"/>
                <a:gd name="T5" fmla="*/ 59 h 1659"/>
                <a:gd name="T6" fmla="*/ 0 w 637"/>
                <a:gd name="T7" fmla="*/ 57 h 1659"/>
                <a:gd name="T8" fmla="*/ 1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13" name="Freeform 1014"/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2 h 550"/>
                <a:gd name="T4" fmla="*/ 42 w 2216"/>
                <a:gd name="T5" fmla="*/ 20 h 550"/>
                <a:gd name="T6" fmla="*/ 42 w 2216"/>
                <a:gd name="T7" fmla="*/ 17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1414" name="Group 1015"/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51421" name="Freeform 1016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422" name="Freeform 1017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423" name="Freeform 1018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424" name="Freeform 1019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425" name="Freeform 1020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426" name="Freeform 1021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1415" name="Freeform 1022"/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10 h 792"/>
                <a:gd name="T2" fmla="*/ 9 w 990"/>
                <a:gd name="T3" fmla="*/ 0 h 792"/>
                <a:gd name="T4" fmla="*/ 9 w 990"/>
                <a:gd name="T5" fmla="*/ 1 h 792"/>
                <a:gd name="T6" fmla="*/ 0 w 990"/>
                <a:gd name="T7" fmla="*/ 10 h 792"/>
                <a:gd name="T8" fmla="*/ 1 w 990"/>
                <a:gd name="T9" fmla="*/ 1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16" name="Freeform 1023"/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22 w 2532"/>
                <a:gd name="T5" fmla="*/ 9 h 723"/>
                <a:gd name="T6" fmla="*/ 22 w 2532"/>
                <a:gd name="T7" fmla="*/ 10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17" name="Freeform 1024"/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2 h 147"/>
                <a:gd name="T4" fmla="*/ 0 w 26"/>
                <a:gd name="T5" fmla="*/ 2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18" name="Freeform 1025"/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0 w 1176"/>
                <a:gd name="T1" fmla="*/ 0 h 606"/>
                <a:gd name="T2" fmla="*/ 0 w 1176"/>
                <a:gd name="T3" fmla="*/ 8 h 606"/>
                <a:gd name="T4" fmla="*/ 1 w 1176"/>
                <a:gd name="T5" fmla="*/ 8 h 606"/>
                <a:gd name="T6" fmla="*/ 10 w 1176"/>
                <a:gd name="T7" fmla="*/ 1 h 606"/>
                <a:gd name="T8" fmla="*/ 1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19" name="Freeform 1026"/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2 w 2532"/>
                <a:gd name="T5" fmla="*/ 6 h 723"/>
                <a:gd name="T6" fmla="*/ 12 w 2532"/>
                <a:gd name="T7" fmla="*/ 6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20" name="Freeform 1027"/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 h 723"/>
                <a:gd name="T6" fmla="*/ 0 w 2532"/>
                <a:gd name="T7" fmla="*/ 9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51282" name="Picture 1030" descr="laptop_keyboard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09064" flipH="1">
            <a:off x="6897688" y="5735638"/>
            <a:ext cx="388937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83" name="Freeform 1031"/>
          <p:cNvSpPr>
            <a:spLocks/>
          </p:cNvSpPr>
          <p:nvPr/>
        </p:nvSpPr>
        <p:spPr bwMode="auto">
          <a:xfrm>
            <a:off x="7026275" y="5580063"/>
            <a:ext cx="312738" cy="207962"/>
          </a:xfrm>
          <a:custGeom>
            <a:avLst/>
            <a:gdLst>
              <a:gd name="T0" fmla="*/ 2147483647 w 2982"/>
              <a:gd name="T1" fmla="*/ 0 h 2442"/>
              <a:gd name="T2" fmla="*/ 0 w 2982"/>
              <a:gd name="T3" fmla="*/ 2147483647 h 2442"/>
              <a:gd name="T4" fmla="*/ 2147483647 w 2982"/>
              <a:gd name="T5" fmla="*/ 2147483647 h 2442"/>
              <a:gd name="T6" fmla="*/ 2147483647 w 2982"/>
              <a:gd name="T7" fmla="*/ 2147483647 h 2442"/>
              <a:gd name="T8" fmla="*/ 2147483647 w 2982"/>
              <a:gd name="T9" fmla="*/ 0 h 24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82"/>
              <a:gd name="T16" fmla="*/ 0 h 2442"/>
              <a:gd name="T17" fmla="*/ 2982 w 2982"/>
              <a:gd name="T18" fmla="*/ 2442 h 24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82" h="2442">
                <a:moveTo>
                  <a:pt x="540" y="0"/>
                </a:moveTo>
                <a:lnTo>
                  <a:pt x="0" y="1734"/>
                </a:lnTo>
                <a:lnTo>
                  <a:pt x="2394" y="2442"/>
                </a:lnTo>
                <a:lnTo>
                  <a:pt x="2982" y="318"/>
                </a:lnTo>
                <a:lnTo>
                  <a:pt x="54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51284" name="Picture 1032" descr="screen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042150" y="5584825"/>
            <a:ext cx="284163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85" name="Freeform 1033"/>
          <p:cNvSpPr>
            <a:spLocks/>
          </p:cNvSpPr>
          <p:nvPr/>
        </p:nvSpPr>
        <p:spPr bwMode="auto">
          <a:xfrm>
            <a:off x="7083425" y="5573713"/>
            <a:ext cx="265113" cy="39687"/>
          </a:xfrm>
          <a:custGeom>
            <a:avLst/>
            <a:gdLst>
              <a:gd name="T0" fmla="*/ 2147483647 w 2528"/>
              <a:gd name="T1" fmla="*/ 0 h 455"/>
              <a:gd name="T2" fmla="*/ 2147483647 w 2528"/>
              <a:gd name="T3" fmla="*/ 2147483647 h 455"/>
              <a:gd name="T4" fmla="*/ 2147483647 w 2528"/>
              <a:gd name="T5" fmla="*/ 2147483647 h 455"/>
              <a:gd name="T6" fmla="*/ 0 w 2528"/>
              <a:gd name="T7" fmla="*/ 2147483647 h 455"/>
              <a:gd name="T8" fmla="*/ 2147483647 w 2528"/>
              <a:gd name="T9" fmla="*/ 0 h 4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8"/>
              <a:gd name="T16" fmla="*/ 0 h 455"/>
              <a:gd name="T17" fmla="*/ 2528 w 2528"/>
              <a:gd name="T18" fmla="*/ 455 h 4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8" h="455">
                <a:moveTo>
                  <a:pt x="14" y="0"/>
                </a:moveTo>
                <a:lnTo>
                  <a:pt x="2528" y="341"/>
                </a:lnTo>
                <a:lnTo>
                  <a:pt x="2480" y="455"/>
                </a:lnTo>
                <a:lnTo>
                  <a:pt x="0" y="86"/>
                </a:lnTo>
                <a:lnTo>
                  <a:pt x="14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EAEAEA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86" name="Freeform 1034"/>
          <p:cNvSpPr>
            <a:spLocks/>
          </p:cNvSpPr>
          <p:nvPr/>
        </p:nvSpPr>
        <p:spPr bwMode="auto">
          <a:xfrm>
            <a:off x="7024688" y="5573713"/>
            <a:ext cx="73025" cy="161925"/>
          </a:xfrm>
          <a:custGeom>
            <a:avLst/>
            <a:gdLst>
              <a:gd name="T0" fmla="*/ 2147483647 w 702"/>
              <a:gd name="T1" fmla="*/ 0 h 1893"/>
              <a:gd name="T2" fmla="*/ 0 w 702"/>
              <a:gd name="T3" fmla="*/ 2147483647 h 1893"/>
              <a:gd name="T4" fmla="*/ 2147483647 w 702"/>
              <a:gd name="T5" fmla="*/ 2147483647 h 1893"/>
              <a:gd name="T6" fmla="*/ 2147483647 w 702"/>
              <a:gd name="T7" fmla="*/ 2147483647 h 1893"/>
              <a:gd name="T8" fmla="*/ 2147483647 w 702"/>
              <a:gd name="T9" fmla="*/ 0 h 18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2"/>
              <a:gd name="T16" fmla="*/ 0 h 1893"/>
              <a:gd name="T17" fmla="*/ 702 w 702"/>
              <a:gd name="T18" fmla="*/ 1893 h 18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2" h="1893">
                <a:moveTo>
                  <a:pt x="579" y="0"/>
                </a:moveTo>
                <a:lnTo>
                  <a:pt x="0" y="1869"/>
                </a:lnTo>
                <a:lnTo>
                  <a:pt x="114" y="1893"/>
                </a:lnTo>
                <a:lnTo>
                  <a:pt x="702" y="51"/>
                </a:lnTo>
                <a:lnTo>
                  <a:pt x="579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87" name="Freeform 1035"/>
          <p:cNvSpPr>
            <a:spLocks/>
          </p:cNvSpPr>
          <p:nvPr/>
        </p:nvSpPr>
        <p:spPr bwMode="auto">
          <a:xfrm>
            <a:off x="7267575" y="5602288"/>
            <a:ext cx="79375" cy="185737"/>
          </a:xfrm>
          <a:custGeom>
            <a:avLst/>
            <a:gdLst>
              <a:gd name="T0" fmla="*/ 2147483647 w 756"/>
              <a:gd name="T1" fmla="*/ 0 h 2184"/>
              <a:gd name="T2" fmla="*/ 2147483647 w 756"/>
              <a:gd name="T3" fmla="*/ 2147483647 h 2184"/>
              <a:gd name="T4" fmla="*/ 0 w 756"/>
              <a:gd name="T5" fmla="*/ 2147483647 h 2184"/>
              <a:gd name="T6" fmla="*/ 2147483647 w 756"/>
              <a:gd name="T7" fmla="*/ 2147483647 h 2184"/>
              <a:gd name="T8" fmla="*/ 2147483647 w 756"/>
              <a:gd name="T9" fmla="*/ 0 h 21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6"/>
              <a:gd name="T16" fmla="*/ 0 h 2184"/>
              <a:gd name="T17" fmla="*/ 756 w 756"/>
              <a:gd name="T18" fmla="*/ 2184 h 21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6" h="2184">
                <a:moveTo>
                  <a:pt x="756" y="0"/>
                </a:moveTo>
                <a:lnTo>
                  <a:pt x="138" y="2184"/>
                </a:lnTo>
                <a:lnTo>
                  <a:pt x="0" y="2148"/>
                </a:lnTo>
                <a:lnTo>
                  <a:pt x="606" y="78"/>
                </a:lnTo>
                <a:lnTo>
                  <a:pt x="756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88" name="Freeform 1036"/>
          <p:cNvSpPr>
            <a:spLocks/>
          </p:cNvSpPr>
          <p:nvPr/>
        </p:nvSpPr>
        <p:spPr bwMode="auto">
          <a:xfrm>
            <a:off x="7023100" y="5726113"/>
            <a:ext cx="290513" cy="63500"/>
          </a:xfrm>
          <a:custGeom>
            <a:avLst/>
            <a:gdLst>
              <a:gd name="T0" fmla="*/ 2147483647 w 2773"/>
              <a:gd name="T1" fmla="*/ 0 h 738"/>
              <a:gd name="T2" fmla="*/ 0 w 2773"/>
              <a:gd name="T3" fmla="*/ 2147483647 h 738"/>
              <a:gd name="T4" fmla="*/ 2147483647 w 2773"/>
              <a:gd name="T5" fmla="*/ 2147483647 h 738"/>
              <a:gd name="T6" fmla="*/ 2147483647 w 2773"/>
              <a:gd name="T7" fmla="*/ 2147483647 h 738"/>
              <a:gd name="T8" fmla="*/ 2147483647 w 2773"/>
              <a:gd name="T9" fmla="*/ 0 h 7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73"/>
              <a:gd name="T16" fmla="*/ 0 h 738"/>
              <a:gd name="T17" fmla="*/ 2773 w 2773"/>
              <a:gd name="T18" fmla="*/ 738 h 7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73" h="738">
                <a:moveTo>
                  <a:pt x="33" y="0"/>
                </a:moveTo>
                <a:lnTo>
                  <a:pt x="0" y="99"/>
                </a:lnTo>
                <a:lnTo>
                  <a:pt x="2436" y="738"/>
                </a:lnTo>
                <a:cubicBezTo>
                  <a:pt x="2499" y="501"/>
                  <a:pt x="2773" y="727"/>
                  <a:pt x="2373" y="603"/>
                </a:cubicBezTo>
                <a:lnTo>
                  <a:pt x="33" y="0"/>
                </a:lnTo>
                <a:close/>
              </a:path>
            </a:pathLst>
          </a:custGeom>
          <a:gradFill rotWithShape="1">
            <a:gsLst>
              <a:gs pos="0">
                <a:srgbClr val="0000CC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89" name="Freeform 1037"/>
          <p:cNvSpPr>
            <a:spLocks/>
          </p:cNvSpPr>
          <p:nvPr/>
        </p:nvSpPr>
        <p:spPr bwMode="auto">
          <a:xfrm>
            <a:off x="7275513" y="5603875"/>
            <a:ext cx="74612" cy="187325"/>
          </a:xfrm>
          <a:custGeom>
            <a:avLst/>
            <a:gdLst>
              <a:gd name="T0" fmla="*/ 2147483647 w 637"/>
              <a:gd name="T1" fmla="*/ 0 h 1659"/>
              <a:gd name="T2" fmla="*/ 2147483647 w 637"/>
              <a:gd name="T3" fmla="*/ 0 h 1659"/>
              <a:gd name="T4" fmla="*/ 2147483647 w 637"/>
              <a:gd name="T5" fmla="*/ 2147483647 h 1659"/>
              <a:gd name="T6" fmla="*/ 0 w 637"/>
              <a:gd name="T7" fmla="*/ 2147483647 h 1659"/>
              <a:gd name="T8" fmla="*/ 2147483647 w 637"/>
              <a:gd name="T9" fmla="*/ 0 h 16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7"/>
              <a:gd name="T16" fmla="*/ 0 h 1659"/>
              <a:gd name="T17" fmla="*/ 637 w 637"/>
              <a:gd name="T18" fmla="*/ 1659 h 16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7" h="1659">
                <a:moveTo>
                  <a:pt x="615" y="0"/>
                </a:moveTo>
                <a:lnTo>
                  <a:pt x="637" y="0"/>
                </a:lnTo>
                <a:lnTo>
                  <a:pt x="68" y="1659"/>
                </a:lnTo>
                <a:lnTo>
                  <a:pt x="0" y="1647"/>
                </a:lnTo>
                <a:lnTo>
                  <a:pt x="615" y="0"/>
                </a:lnTo>
                <a:close/>
              </a:path>
            </a:pathLst>
          </a:custGeom>
          <a:solidFill>
            <a:srgbClr val="4D4D4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90" name="Freeform 1038"/>
          <p:cNvSpPr>
            <a:spLocks/>
          </p:cNvSpPr>
          <p:nvPr/>
        </p:nvSpPr>
        <p:spPr bwMode="auto">
          <a:xfrm>
            <a:off x="7023100" y="5735638"/>
            <a:ext cx="258763" cy="61912"/>
          </a:xfrm>
          <a:custGeom>
            <a:avLst/>
            <a:gdLst>
              <a:gd name="T0" fmla="*/ 0 w 2216"/>
              <a:gd name="T1" fmla="*/ 0 h 550"/>
              <a:gd name="T2" fmla="*/ 2147483647 w 2216"/>
              <a:gd name="T3" fmla="*/ 2147483647 h 550"/>
              <a:gd name="T4" fmla="*/ 2147483647 w 2216"/>
              <a:gd name="T5" fmla="*/ 2147483647 h 550"/>
              <a:gd name="T6" fmla="*/ 2147483647 w 2216"/>
              <a:gd name="T7" fmla="*/ 2147483647 h 550"/>
              <a:gd name="T8" fmla="*/ 0 w 2216"/>
              <a:gd name="T9" fmla="*/ 0 h 5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16"/>
              <a:gd name="T16" fmla="*/ 0 h 550"/>
              <a:gd name="T17" fmla="*/ 2216 w 2216"/>
              <a:gd name="T18" fmla="*/ 550 h 5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16" h="550">
                <a:moveTo>
                  <a:pt x="0" y="0"/>
                </a:moveTo>
                <a:lnTo>
                  <a:pt x="9" y="57"/>
                </a:lnTo>
                <a:lnTo>
                  <a:pt x="2164" y="550"/>
                </a:lnTo>
                <a:lnTo>
                  <a:pt x="2216" y="496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808080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1291" name="Group 1039"/>
          <p:cNvGrpSpPr>
            <a:grpSpLocks/>
          </p:cNvGrpSpPr>
          <p:nvPr/>
        </p:nvGrpSpPr>
        <p:grpSpPr bwMode="auto">
          <a:xfrm>
            <a:off x="7019925" y="5800725"/>
            <a:ext cx="87313" cy="38100"/>
            <a:chOff x="1740" y="2642"/>
            <a:chExt cx="752" cy="327"/>
          </a:xfrm>
        </p:grpSpPr>
        <p:sp>
          <p:nvSpPr>
            <p:cNvPr id="51398" name="Freeform 1040"/>
            <p:cNvSpPr>
              <a:spLocks/>
            </p:cNvSpPr>
            <p:nvPr/>
          </p:nvSpPr>
          <p:spPr bwMode="auto">
            <a:xfrm>
              <a:off x="1740" y="2642"/>
              <a:ext cx="752" cy="327"/>
            </a:xfrm>
            <a:custGeom>
              <a:avLst/>
              <a:gdLst>
                <a:gd name="T0" fmla="*/ 293 w 752"/>
                <a:gd name="T1" fmla="*/ 0 h 327"/>
                <a:gd name="T2" fmla="*/ 752 w 752"/>
                <a:gd name="T3" fmla="*/ 124 h 327"/>
                <a:gd name="T4" fmla="*/ 470 w 752"/>
                <a:gd name="T5" fmla="*/ 327 h 327"/>
                <a:gd name="T6" fmla="*/ 0 w 752"/>
                <a:gd name="T7" fmla="*/ 183 h 327"/>
                <a:gd name="T8" fmla="*/ 293 w 752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2"/>
                <a:gd name="T16" fmla="*/ 0 h 327"/>
                <a:gd name="T17" fmla="*/ 752 w 752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2" h="327">
                  <a:moveTo>
                    <a:pt x="293" y="0"/>
                  </a:moveTo>
                  <a:lnTo>
                    <a:pt x="752" y="124"/>
                  </a:lnTo>
                  <a:lnTo>
                    <a:pt x="470" y="327"/>
                  </a:lnTo>
                  <a:lnTo>
                    <a:pt x="0" y="18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99" name="Freeform 1041"/>
            <p:cNvSpPr>
              <a:spLocks/>
            </p:cNvSpPr>
            <p:nvPr/>
          </p:nvSpPr>
          <p:spPr bwMode="auto">
            <a:xfrm>
              <a:off x="1754" y="2649"/>
              <a:ext cx="726" cy="311"/>
            </a:xfrm>
            <a:custGeom>
              <a:avLst/>
              <a:gdLst>
                <a:gd name="T0" fmla="*/ 282 w 726"/>
                <a:gd name="T1" fmla="*/ 0 h 311"/>
                <a:gd name="T2" fmla="*/ 726 w 726"/>
                <a:gd name="T3" fmla="*/ 119 h 311"/>
                <a:gd name="T4" fmla="*/ 457 w 726"/>
                <a:gd name="T5" fmla="*/ 311 h 311"/>
                <a:gd name="T6" fmla="*/ 0 w 726"/>
                <a:gd name="T7" fmla="*/ 173 h 311"/>
                <a:gd name="T8" fmla="*/ 282 w 726"/>
                <a:gd name="T9" fmla="*/ 0 h 3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6"/>
                <a:gd name="T16" fmla="*/ 0 h 311"/>
                <a:gd name="T17" fmla="*/ 726 w 726"/>
                <a:gd name="T18" fmla="*/ 311 h 3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6" h="311">
                  <a:moveTo>
                    <a:pt x="282" y="0"/>
                  </a:moveTo>
                  <a:lnTo>
                    <a:pt x="726" y="119"/>
                  </a:lnTo>
                  <a:lnTo>
                    <a:pt x="457" y="311"/>
                  </a:lnTo>
                  <a:lnTo>
                    <a:pt x="0" y="173"/>
                  </a:lnTo>
                  <a:lnTo>
                    <a:pt x="282" y="0"/>
                  </a:lnTo>
                  <a:close/>
                </a:path>
              </a:pathLst>
            </a:custGeom>
            <a:gradFill rotWithShape="1">
              <a:gsLst>
                <a:gs pos="0">
                  <a:srgbClr val="4D4D4D"/>
                </a:gs>
                <a:gs pos="100000">
                  <a:srgbClr val="DDDDDD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00" name="Freeform 1042"/>
            <p:cNvSpPr>
              <a:spLocks/>
            </p:cNvSpPr>
            <p:nvPr/>
          </p:nvSpPr>
          <p:spPr bwMode="auto">
            <a:xfrm>
              <a:off x="1808" y="2770"/>
              <a:ext cx="258" cy="100"/>
            </a:xfrm>
            <a:custGeom>
              <a:avLst/>
              <a:gdLst>
                <a:gd name="T0" fmla="*/ 0 w 258"/>
                <a:gd name="T1" fmla="*/ 44 h 100"/>
                <a:gd name="T2" fmla="*/ 75 w 258"/>
                <a:gd name="T3" fmla="*/ 0 h 100"/>
                <a:gd name="T4" fmla="*/ 258 w 258"/>
                <a:gd name="T5" fmla="*/ 50 h 100"/>
                <a:gd name="T6" fmla="*/ 183 w 258"/>
                <a:gd name="T7" fmla="*/ 100 h 100"/>
                <a:gd name="T8" fmla="*/ 0 w 258"/>
                <a:gd name="T9" fmla="*/ 44 h 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0"/>
                <a:gd name="T17" fmla="*/ 258 w 258"/>
                <a:gd name="T18" fmla="*/ 100 h 1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0">
                  <a:moveTo>
                    <a:pt x="0" y="44"/>
                  </a:moveTo>
                  <a:lnTo>
                    <a:pt x="75" y="0"/>
                  </a:lnTo>
                  <a:lnTo>
                    <a:pt x="258" y="50"/>
                  </a:lnTo>
                  <a:lnTo>
                    <a:pt x="183" y="10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01" name="Freeform 1043"/>
            <p:cNvSpPr>
              <a:spLocks/>
            </p:cNvSpPr>
            <p:nvPr/>
          </p:nvSpPr>
          <p:spPr bwMode="auto">
            <a:xfrm>
              <a:off x="1799" y="2816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02" name="Freeform 1044"/>
            <p:cNvSpPr>
              <a:spLocks/>
            </p:cNvSpPr>
            <p:nvPr/>
          </p:nvSpPr>
          <p:spPr bwMode="auto">
            <a:xfrm>
              <a:off x="2020" y="2834"/>
              <a:ext cx="258" cy="102"/>
            </a:xfrm>
            <a:custGeom>
              <a:avLst/>
              <a:gdLst>
                <a:gd name="T0" fmla="*/ 0 w 258"/>
                <a:gd name="T1" fmla="*/ 46 h 102"/>
                <a:gd name="T2" fmla="*/ 71 w 258"/>
                <a:gd name="T3" fmla="*/ 0 h 102"/>
                <a:gd name="T4" fmla="*/ 258 w 258"/>
                <a:gd name="T5" fmla="*/ 52 h 102"/>
                <a:gd name="T6" fmla="*/ 183 w 258"/>
                <a:gd name="T7" fmla="*/ 102 h 102"/>
                <a:gd name="T8" fmla="*/ 0 w 258"/>
                <a:gd name="T9" fmla="*/ 46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2"/>
                <a:gd name="T17" fmla="*/ 258 w 258"/>
                <a:gd name="T18" fmla="*/ 102 h 1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2">
                  <a:moveTo>
                    <a:pt x="0" y="46"/>
                  </a:moveTo>
                  <a:lnTo>
                    <a:pt x="71" y="0"/>
                  </a:lnTo>
                  <a:lnTo>
                    <a:pt x="258" y="52"/>
                  </a:lnTo>
                  <a:lnTo>
                    <a:pt x="183" y="102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03" name="Freeform 1045"/>
            <p:cNvSpPr>
              <a:spLocks/>
            </p:cNvSpPr>
            <p:nvPr/>
          </p:nvSpPr>
          <p:spPr bwMode="auto">
            <a:xfrm>
              <a:off x="2011" y="2882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292" name="Freeform 1046"/>
          <p:cNvSpPr>
            <a:spLocks/>
          </p:cNvSpPr>
          <p:nvPr/>
        </p:nvSpPr>
        <p:spPr bwMode="auto">
          <a:xfrm>
            <a:off x="7169150" y="5807075"/>
            <a:ext cx="106363" cy="80963"/>
          </a:xfrm>
          <a:custGeom>
            <a:avLst/>
            <a:gdLst>
              <a:gd name="T0" fmla="*/ 2147483647 w 990"/>
              <a:gd name="T1" fmla="*/ 2147483647 h 792"/>
              <a:gd name="T2" fmla="*/ 2147483647 w 990"/>
              <a:gd name="T3" fmla="*/ 0 h 792"/>
              <a:gd name="T4" fmla="*/ 2147483647 w 990"/>
              <a:gd name="T5" fmla="*/ 2147483647 h 792"/>
              <a:gd name="T6" fmla="*/ 0 w 990"/>
              <a:gd name="T7" fmla="*/ 2147483647 h 792"/>
              <a:gd name="T8" fmla="*/ 2147483647 w 990"/>
              <a:gd name="T9" fmla="*/ 2147483647 h 7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90"/>
              <a:gd name="T16" fmla="*/ 0 h 792"/>
              <a:gd name="T17" fmla="*/ 990 w 990"/>
              <a:gd name="T18" fmla="*/ 792 h 7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90" h="792">
                <a:moveTo>
                  <a:pt x="3" y="738"/>
                </a:moveTo>
                <a:lnTo>
                  <a:pt x="990" y="0"/>
                </a:lnTo>
                <a:lnTo>
                  <a:pt x="987" y="60"/>
                </a:lnTo>
                <a:lnTo>
                  <a:pt x="0" y="792"/>
                </a:lnTo>
                <a:lnTo>
                  <a:pt x="3" y="738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93" name="Freeform 1047"/>
          <p:cNvSpPr>
            <a:spLocks/>
          </p:cNvSpPr>
          <p:nvPr/>
        </p:nvSpPr>
        <p:spPr bwMode="auto">
          <a:xfrm>
            <a:off x="6897688" y="5813425"/>
            <a:ext cx="271462" cy="73025"/>
          </a:xfrm>
          <a:custGeom>
            <a:avLst/>
            <a:gdLst>
              <a:gd name="T0" fmla="*/ 2147483647 w 2532"/>
              <a:gd name="T1" fmla="*/ 0 h 723"/>
              <a:gd name="T2" fmla="*/ 2147483647 w 2532"/>
              <a:gd name="T3" fmla="*/ 0 h 723"/>
              <a:gd name="T4" fmla="*/ 2147483647 w 2532"/>
              <a:gd name="T5" fmla="*/ 2147483647 h 723"/>
              <a:gd name="T6" fmla="*/ 2147483647 w 2532"/>
              <a:gd name="T7" fmla="*/ 2147483647 h 723"/>
              <a:gd name="T8" fmla="*/ 0 w 2532"/>
              <a:gd name="T9" fmla="*/ 2147483647 h 723"/>
              <a:gd name="T10" fmla="*/ 2147483647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94" name="Freeform 1048"/>
          <p:cNvSpPr>
            <a:spLocks/>
          </p:cNvSpPr>
          <p:nvPr/>
        </p:nvSpPr>
        <p:spPr bwMode="auto">
          <a:xfrm>
            <a:off x="6899275" y="5799138"/>
            <a:ext cx="1588" cy="15875"/>
          </a:xfrm>
          <a:custGeom>
            <a:avLst/>
            <a:gdLst>
              <a:gd name="T0" fmla="*/ 2147483647 w 26"/>
              <a:gd name="T1" fmla="*/ 2147483647 h 147"/>
              <a:gd name="T2" fmla="*/ 2147483647 w 26"/>
              <a:gd name="T3" fmla="*/ 2147483647 h 147"/>
              <a:gd name="T4" fmla="*/ 0 w 26"/>
              <a:gd name="T5" fmla="*/ 2147483647 h 147"/>
              <a:gd name="T6" fmla="*/ 2147483647 w 26"/>
              <a:gd name="T7" fmla="*/ 0 h 147"/>
              <a:gd name="T8" fmla="*/ 2147483647 w 26"/>
              <a:gd name="T9" fmla="*/ 2147483647 h 1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"/>
              <a:gd name="T16" fmla="*/ 0 h 147"/>
              <a:gd name="T17" fmla="*/ 26 w 26"/>
              <a:gd name="T18" fmla="*/ 147 h 1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" h="147">
                <a:moveTo>
                  <a:pt x="26" y="10"/>
                </a:moveTo>
                <a:lnTo>
                  <a:pt x="23" y="147"/>
                </a:lnTo>
                <a:lnTo>
                  <a:pt x="0" y="144"/>
                </a:lnTo>
                <a:lnTo>
                  <a:pt x="3" y="0"/>
                </a:lnTo>
                <a:lnTo>
                  <a:pt x="26" y="1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95" name="Freeform 1049"/>
          <p:cNvSpPr>
            <a:spLocks/>
          </p:cNvSpPr>
          <p:nvPr/>
        </p:nvSpPr>
        <p:spPr bwMode="auto">
          <a:xfrm>
            <a:off x="6899275" y="5738813"/>
            <a:ext cx="125413" cy="61912"/>
          </a:xfrm>
          <a:custGeom>
            <a:avLst/>
            <a:gdLst>
              <a:gd name="T0" fmla="*/ 2147483647 w 1176"/>
              <a:gd name="T1" fmla="*/ 0 h 606"/>
              <a:gd name="T2" fmla="*/ 0 w 1176"/>
              <a:gd name="T3" fmla="*/ 2147483647 h 606"/>
              <a:gd name="T4" fmla="*/ 2147483647 w 1176"/>
              <a:gd name="T5" fmla="*/ 2147483647 h 606"/>
              <a:gd name="T6" fmla="*/ 2147483647 w 1176"/>
              <a:gd name="T7" fmla="*/ 2147483647 h 606"/>
              <a:gd name="T8" fmla="*/ 2147483647 w 1176"/>
              <a:gd name="T9" fmla="*/ 0 h 6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6"/>
              <a:gd name="T16" fmla="*/ 0 h 606"/>
              <a:gd name="T17" fmla="*/ 1176 w 1176"/>
              <a:gd name="T18" fmla="*/ 606 h 6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6" h="606">
                <a:moveTo>
                  <a:pt x="1170" y="0"/>
                </a:moveTo>
                <a:lnTo>
                  <a:pt x="0" y="597"/>
                </a:lnTo>
                <a:lnTo>
                  <a:pt x="30" y="606"/>
                </a:lnTo>
                <a:lnTo>
                  <a:pt x="1176" y="18"/>
                </a:lnTo>
                <a:lnTo>
                  <a:pt x="1170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96" name="Freeform 1050"/>
          <p:cNvSpPr>
            <a:spLocks/>
          </p:cNvSpPr>
          <p:nvPr/>
        </p:nvSpPr>
        <p:spPr bwMode="auto">
          <a:xfrm>
            <a:off x="6907213" y="5802313"/>
            <a:ext cx="257175" cy="71437"/>
          </a:xfrm>
          <a:custGeom>
            <a:avLst/>
            <a:gdLst>
              <a:gd name="T0" fmla="*/ 2147483647 w 2532"/>
              <a:gd name="T1" fmla="*/ 0 h 723"/>
              <a:gd name="T2" fmla="*/ 2147483647 w 2532"/>
              <a:gd name="T3" fmla="*/ 0 h 723"/>
              <a:gd name="T4" fmla="*/ 2147483647 w 2532"/>
              <a:gd name="T5" fmla="*/ 2147483647 h 723"/>
              <a:gd name="T6" fmla="*/ 2147483647 w 2532"/>
              <a:gd name="T7" fmla="*/ 2147483647 h 723"/>
              <a:gd name="T8" fmla="*/ 0 w 2532"/>
              <a:gd name="T9" fmla="*/ 2147483647 h 723"/>
              <a:gd name="T10" fmla="*/ 2147483647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97" name="Freeform 1051"/>
          <p:cNvSpPr>
            <a:spLocks/>
          </p:cNvSpPr>
          <p:nvPr/>
        </p:nvSpPr>
        <p:spPr bwMode="auto">
          <a:xfrm flipV="1">
            <a:off x="7164388" y="5797550"/>
            <a:ext cx="104775" cy="74613"/>
          </a:xfrm>
          <a:custGeom>
            <a:avLst/>
            <a:gdLst>
              <a:gd name="T0" fmla="*/ 2147483647 w 2532"/>
              <a:gd name="T1" fmla="*/ 0 h 723"/>
              <a:gd name="T2" fmla="*/ 2147483647 w 2532"/>
              <a:gd name="T3" fmla="*/ 0 h 723"/>
              <a:gd name="T4" fmla="*/ 2147483647 w 2532"/>
              <a:gd name="T5" fmla="*/ 2147483647 h 723"/>
              <a:gd name="T6" fmla="*/ 2147483647 w 2532"/>
              <a:gd name="T7" fmla="*/ 2147483647 h 723"/>
              <a:gd name="T8" fmla="*/ 0 w 2532"/>
              <a:gd name="T9" fmla="*/ 2147483647 h 723"/>
              <a:gd name="T10" fmla="*/ 2147483647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51298" name="Picture 1054" descr="laptop_keyboard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 rot="109064" flipH="1">
            <a:off x="5581650" y="3290888"/>
            <a:ext cx="363538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99" name="Freeform 1055"/>
          <p:cNvSpPr>
            <a:spLocks/>
          </p:cNvSpPr>
          <p:nvPr/>
        </p:nvSpPr>
        <p:spPr bwMode="auto">
          <a:xfrm>
            <a:off x="5702300" y="3135313"/>
            <a:ext cx="292100" cy="207962"/>
          </a:xfrm>
          <a:custGeom>
            <a:avLst/>
            <a:gdLst>
              <a:gd name="T0" fmla="*/ 2147483647 w 2982"/>
              <a:gd name="T1" fmla="*/ 0 h 2442"/>
              <a:gd name="T2" fmla="*/ 0 w 2982"/>
              <a:gd name="T3" fmla="*/ 2147483647 h 2442"/>
              <a:gd name="T4" fmla="*/ 2147483647 w 2982"/>
              <a:gd name="T5" fmla="*/ 2147483647 h 2442"/>
              <a:gd name="T6" fmla="*/ 2147483647 w 2982"/>
              <a:gd name="T7" fmla="*/ 2147483647 h 2442"/>
              <a:gd name="T8" fmla="*/ 2147483647 w 2982"/>
              <a:gd name="T9" fmla="*/ 0 h 24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82"/>
              <a:gd name="T16" fmla="*/ 0 h 2442"/>
              <a:gd name="T17" fmla="*/ 2982 w 2982"/>
              <a:gd name="T18" fmla="*/ 2442 h 24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82" h="2442">
                <a:moveTo>
                  <a:pt x="540" y="0"/>
                </a:moveTo>
                <a:lnTo>
                  <a:pt x="0" y="1734"/>
                </a:lnTo>
                <a:lnTo>
                  <a:pt x="2394" y="2442"/>
                </a:lnTo>
                <a:lnTo>
                  <a:pt x="2982" y="318"/>
                </a:lnTo>
                <a:lnTo>
                  <a:pt x="54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51300" name="Picture 1056" descr="screen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5716588" y="3140075"/>
            <a:ext cx="2667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301" name="Freeform 1057"/>
          <p:cNvSpPr>
            <a:spLocks/>
          </p:cNvSpPr>
          <p:nvPr/>
        </p:nvSpPr>
        <p:spPr bwMode="auto">
          <a:xfrm>
            <a:off x="5756275" y="3128963"/>
            <a:ext cx="247650" cy="39687"/>
          </a:xfrm>
          <a:custGeom>
            <a:avLst/>
            <a:gdLst>
              <a:gd name="T0" fmla="*/ 2147483647 w 2528"/>
              <a:gd name="T1" fmla="*/ 0 h 455"/>
              <a:gd name="T2" fmla="*/ 2147483647 w 2528"/>
              <a:gd name="T3" fmla="*/ 2147483647 h 455"/>
              <a:gd name="T4" fmla="*/ 2147483647 w 2528"/>
              <a:gd name="T5" fmla="*/ 2147483647 h 455"/>
              <a:gd name="T6" fmla="*/ 0 w 2528"/>
              <a:gd name="T7" fmla="*/ 2147483647 h 455"/>
              <a:gd name="T8" fmla="*/ 2147483647 w 2528"/>
              <a:gd name="T9" fmla="*/ 0 h 4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8"/>
              <a:gd name="T16" fmla="*/ 0 h 455"/>
              <a:gd name="T17" fmla="*/ 2528 w 2528"/>
              <a:gd name="T18" fmla="*/ 455 h 4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8" h="455">
                <a:moveTo>
                  <a:pt x="14" y="0"/>
                </a:moveTo>
                <a:lnTo>
                  <a:pt x="2528" y="341"/>
                </a:lnTo>
                <a:lnTo>
                  <a:pt x="2480" y="455"/>
                </a:lnTo>
                <a:lnTo>
                  <a:pt x="0" y="86"/>
                </a:lnTo>
                <a:lnTo>
                  <a:pt x="14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EAEAEA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02" name="Freeform 1058"/>
          <p:cNvSpPr>
            <a:spLocks/>
          </p:cNvSpPr>
          <p:nvPr/>
        </p:nvSpPr>
        <p:spPr bwMode="auto">
          <a:xfrm>
            <a:off x="5700713" y="3128963"/>
            <a:ext cx="68262" cy="161925"/>
          </a:xfrm>
          <a:custGeom>
            <a:avLst/>
            <a:gdLst>
              <a:gd name="T0" fmla="*/ 2147483647 w 702"/>
              <a:gd name="T1" fmla="*/ 0 h 1893"/>
              <a:gd name="T2" fmla="*/ 0 w 702"/>
              <a:gd name="T3" fmla="*/ 2147483647 h 1893"/>
              <a:gd name="T4" fmla="*/ 2147483647 w 702"/>
              <a:gd name="T5" fmla="*/ 2147483647 h 1893"/>
              <a:gd name="T6" fmla="*/ 2147483647 w 702"/>
              <a:gd name="T7" fmla="*/ 2147483647 h 1893"/>
              <a:gd name="T8" fmla="*/ 2147483647 w 702"/>
              <a:gd name="T9" fmla="*/ 0 h 18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2"/>
              <a:gd name="T16" fmla="*/ 0 h 1893"/>
              <a:gd name="T17" fmla="*/ 702 w 702"/>
              <a:gd name="T18" fmla="*/ 1893 h 18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2" h="1893">
                <a:moveTo>
                  <a:pt x="579" y="0"/>
                </a:moveTo>
                <a:lnTo>
                  <a:pt x="0" y="1869"/>
                </a:lnTo>
                <a:lnTo>
                  <a:pt x="114" y="1893"/>
                </a:lnTo>
                <a:lnTo>
                  <a:pt x="702" y="51"/>
                </a:lnTo>
                <a:lnTo>
                  <a:pt x="579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03" name="Freeform 1059"/>
          <p:cNvSpPr>
            <a:spLocks/>
          </p:cNvSpPr>
          <p:nvPr/>
        </p:nvSpPr>
        <p:spPr bwMode="auto">
          <a:xfrm>
            <a:off x="5927725" y="3157538"/>
            <a:ext cx="74613" cy="185737"/>
          </a:xfrm>
          <a:custGeom>
            <a:avLst/>
            <a:gdLst>
              <a:gd name="T0" fmla="*/ 2147483647 w 756"/>
              <a:gd name="T1" fmla="*/ 0 h 2184"/>
              <a:gd name="T2" fmla="*/ 2147483647 w 756"/>
              <a:gd name="T3" fmla="*/ 2147483647 h 2184"/>
              <a:gd name="T4" fmla="*/ 0 w 756"/>
              <a:gd name="T5" fmla="*/ 2147483647 h 2184"/>
              <a:gd name="T6" fmla="*/ 2147483647 w 756"/>
              <a:gd name="T7" fmla="*/ 2147483647 h 2184"/>
              <a:gd name="T8" fmla="*/ 2147483647 w 756"/>
              <a:gd name="T9" fmla="*/ 0 h 21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6"/>
              <a:gd name="T16" fmla="*/ 0 h 2184"/>
              <a:gd name="T17" fmla="*/ 756 w 756"/>
              <a:gd name="T18" fmla="*/ 2184 h 21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6" h="2184">
                <a:moveTo>
                  <a:pt x="756" y="0"/>
                </a:moveTo>
                <a:lnTo>
                  <a:pt x="138" y="2184"/>
                </a:lnTo>
                <a:lnTo>
                  <a:pt x="0" y="2148"/>
                </a:lnTo>
                <a:lnTo>
                  <a:pt x="606" y="78"/>
                </a:lnTo>
                <a:lnTo>
                  <a:pt x="756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04" name="Freeform 1060"/>
          <p:cNvSpPr>
            <a:spLocks/>
          </p:cNvSpPr>
          <p:nvPr/>
        </p:nvSpPr>
        <p:spPr bwMode="auto">
          <a:xfrm>
            <a:off x="5699125" y="3281363"/>
            <a:ext cx="271463" cy="63500"/>
          </a:xfrm>
          <a:custGeom>
            <a:avLst/>
            <a:gdLst>
              <a:gd name="T0" fmla="*/ 2147483647 w 2773"/>
              <a:gd name="T1" fmla="*/ 0 h 738"/>
              <a:gd name="T2" fmla="*/ 0 w 2773"/>
              <a:gd name="T3" fmla="*/ 2147483647 h 738"/>
              <a:gd name="T4" fmla="*/ 2147483647 w 2773"/>
              <a:gd name="T5" fmla="*/ 2147483647 h 738"/>
              <a:gd name="T6" fmla="*/ 2147483647 w 2773"/>
              <a:gd name="T7" fmla="*/ 2147483647 h 738"/>
              <a:gd name="T8" fmla="*/ 2147483647 w 2773"/>
              <a:gd name="T9" fmla="*/ 0 h 7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73"/>
              <a:gd name="T16" fmla="*/ 0 h 738"/>
              <a:gd name="T17" fmla="*/ 2773 w 2773"/>
              <a:gd name="T18" fmla="*/ 738 h 7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73" h="738">
                <a:moveTo>
                  <a:pt x="33" y="0"/>
                </a:moveTo>
                <a:lnTo>
                  <a:pt x="0" y="99"/>
                </a:lnTo>
                <a:lnTo>
                  <a:pt x="2436" y="738"/>
                </a:lnTo>
                <a:cubicBezTo>
                  <a:pt x="2499" y="501"/>
                  <a:pt x="2773" y="727"/>
                  <a:pt x="2373" y="603"/>
                </a:cubicBezTo>
                <a:lnTo>
                  <a:pt x="33" y="0"/>
                </a:lnTo>
                <a:close/>
              </a:path>
            </a:pathLst>
          </a:custGeom>
          <a:gradFill rotWithShape="1">
            <a:gsLst>
              <a:gs pos="0">
                <a:srgbClr val="0000CC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05" name="Freeform 1061"/>
          <p:cNvSpPr>
            <a:spLocks/>
          </p:cNvSpPr>
          <p:nvPr/>
        </p:nvSpPr>
        <p:spPr bwMode="auto">
          <a:xfrm>
            <a:off x="5935663" y="3159125"/>
            <a:ext cx="69850" cy="187325"/>
          </a:xfrm>
          <a:custGeom>
            <a:avLst/>
            <a:gdLst>
              <a:gd name="T0" fmla="*/ 2147483647 w 637"/>
              <a:gd name="T1" fmla="*/ 0 h 1659"/>
              <a:gd name="T2" fmla="*/ 2147483647 w 637"/>
              <a:gd name="T3" fmla="*/ 0 h 1659"/>
              <a:gd name="T4" fmla="*/ 2147483647 w 637"/>
              <a:gd name="T5" fmla="*/ 2147483647 h 1659"/>
              <a:gd name="T6" fmla="*/ 0 w 637"/>
              <a:gd name="T7" fmla="*/ 2147483647 h 1659"/>
              <a:gd name="T8" fmla="*/ 2147483647 w 637"/>
              <a:gd name="T9" fmla="*/ 0 h 16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7"/>
              <a:gd name="T16" fmla="*/ 0 h 1659"/>
              <a:gd name="T17" fmla="*/ 637 w 637"/>
              <a:gd name="T18" fmla="*/ 1659 h 16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7" h="1659">
                <a:moveTo>
                  <a:pt x="615" y="0"/>
                </a:moveTo>
                <a:lnTo>
                  <a:pt x="637" y="0"/>
                </a:lnTo>
                <a:lnTo>
                  <a:pt x="68" y="1659"/>
                </a:lnTo>
                <a:lnTo>
                  <a:pt x="0" y="1647"/>
                </a:lnTo>
                <a:lnTo>
                  <a:pt x="615" y="0"/>
                </a:lnTo>
                <a:close/>
              </a:path>
            </a:pathLst>
          </a:custGeom>
          <a:solidFill>
            <a:srgbClr val="4D4D4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06" name="Freeform 1062"/>
          <p:cNvSpPr>
            <a:spLocks/>
          </p:cNvSpPr>
          <p:nvPr/>
        </p:nvSpPr>
        <p:spPr bwMode="auto">
          <a:xfrm>
            <a:off x="5699125" y="3290888"/>
            <a:ext cx="242888" cy="61912"/>
          </a:xfrm>
          <a:custGeom>
            <a:avLst/>
            <a:gdLst>
              <a:gd name="T0" fmla="*/ 0 w 2216"/>
              <a:gd name="T1" fmla="*/ 0 h 550"/>
              <a:gd name="T2" fmla="*/ 2147483647 w 2216"/>
              <a:gd name="T3" fmla="*/ 2147483647 h 550"/>
              <a:gd name="T4" fmla="*/ 2147483647 w 2216"/>
              <a:gd name="T5" fmla="*/ 2147483647 h 550"/>
              <a:gd name="T6" fmla="*/ 2147483647 w 2216"/>
              <a:gd name="T7" fmla="*/ 2147483647 h 550"/>
              <a:gd name="T8" fmla="*/ 0 w 2216"/>
              <a:gd name="T9" fmla="*/ 0 h 5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16"/>
              <a:gd name="T16" fmla="*/ 0 h 550"/>
              <a:gd name="T17" fmla="*/ 2216 w 2216"/>
              <a:gd name="T18" fmla="*/ 550 h 5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16" h="550">
                <a:moveTo>
                  <a:pt x="0" y="0"/>
                </a:moveTo>
                <a:lnTo>
                  <a:pt x="9" y="57"/>
                </a:lnTo>
                <a:lnTo>
                  <a:pt x="2164" y="550"/>
                </a:lnTo>
                <a:lnTo>
                  <a:pt x="2216" y="496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808080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1307" name="Group 1063"/>
          <p:cNvGrpSpPr>
            <a:grpSpLocks/>
          </p:cNvGrpSpPr>
          <p:nvPr/>
        </p:nvGrpSpPr>
        <p:grpSpPr bwMode="auto">
          <a:xfrm>
            <a:off x="5695950" y="3355975"/>
            <a:ext cx="80963" cy="38100"/>
            <a:chOff x="1740" y="2642"/>
            <a:chExt cx="752" cy="327"/>
          </a:xfrm>
        </p:grpSpPr>
        <p:sp>
          <p:nvSpPr>
            <p:cNvPr id="51392" name="Freeform 1064"/>
            <p:cNvSpPr>
              <a:spLocks/>
            </p:cNvSpPr>
            <p:nvPr/>
          </p:nvSpPr>
          <p:spPr bwMode="auto">
            <a:xfrm>
              <a:off x="1740" y="2642"/>
              <a:ext cx="752" cy="327"/>
            </a:xfrm>
            <a:custGeom>
              <a:avLst/>
              <a:gdLst>
                <a:gd name="T0" fmla="*/ 293 w 752"/>
                <a:gd name="T1" fmla="*/ 0 h 327"/>
                <a:gd name="T2" fmla="*/ 752 w 752"/>
                <a:gd name="T3" fmla="*/ 124 h 327"/>
                <a:gd name="T4" fmla="*/ 470 w 752"/>
                <a:gd name="T5" fmla="*/ 327 h 327"/>
                <a:gd name="T6" fmla="*/ 0 w 752"/>
                <a:gd name="T7" fmla="*/ 183 h 327"/>
                <a:gd name="T8" fmla="*/ 293 w 752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2"/>
                <a:gd name="T16" fmla="*/ 0 h 327"/>
                <a:gd name="T17" fmla="*/ 752 w 752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2" h="327">
                  <a:moveTo>
                    <a:pt x="293" y="0"/>
                  </a:moveTo>
                  <a:lnTo>
                    <a:pt x="752" y="124"/>
                  </a:lnTo>
                  <a:lnTo>
                    <a:pt x="470" y="327"/>
                  </a:lnTo>
                  <a:lnTo>
                    <a:pt x="0" y="18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93" name="Freeform 1065"/>
            <p:cNvSpPr>
              <a:spLocks/>
            </p:cNvSpPr>
            <p:nvPr/>
          </p:nvSpPr>
          <p:spPr bwMode="auto">
            <a:xfrm>
              <a:off x="1754" y="2649"/>
              <a:ext cx="726" cy="311"/>
            </a:xfrm>
            <a:custGeom>
              <a:avLst/>
              <a:gdLst>
                <a:gd name="T0" fmla="*/ 282 w 726"/>
                <a:gd name="T1" fmla="*/ 0 h 311"/>
                <a:gd name="T2" fmla="*/ 726 w 726"/>
                <a:gd name="T3" fmla="*/ 119 h 311"/>
                <a:gd name="T4" fmla="*/ 457 w 726"/>
                <a:gd name="T5" fmla="*/ 311 h 311"/>
                <a:gd name="T6" fmla="*/ 0 w 726"/>
                <a:gd name="T7" fmla="*/ 173 h 311"/>
                <a:gd name="T8" fmla="*/ 282 w 726"/>
                <a:gd name="T9" fmla="*/ 0 h 3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6"/>
                <a:gd name="T16" fmla="*/ 0 h 311"/>
                <a:gd name="T17" fmla="*/ 726 w 726"/>
                <a:gd name="T18" fmla="*/ 311 h 3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6" h="311">
                  <a:moveTo>
                    <a:pt x="282" y="0"/>
                  </a:moveTo>
                  <a:lnTo>
                    <a:pt x="726" y="119"/>
                  </a:lnTo>
                  <a:lnTo>
                    <a:pt x="457" y="311"/>
                  </a:lnTo>
                  <a:lnTo>
                    <a:pt x="0" y="173"/>
                  </a:lnTo>
                  <a:lnTo>
                    <a:pt x="282" y="0"/>
                  </a:lnTo>
                  <a:close/>
                </a:path>
              </a:pathLst>
            </a:custGeom>
            <a:gradFill rotWithShape="1">
              <a:gsLst>
                <a:gs pos="0">
                  <a:srgbClr val="4D4D4D"/>
                </a:gs>
                <a:gs pos="100000">
                  <a:srgbClr val="DDDDDD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94" name="Freeform 1066"/>
            <p:cNvSpPr>
              <a:spLocks/>
            </p:cNvSpPr>
            <p:nvPr/>
          </p:nvSpPr>
          <p:spPr bwMode="auto">
            <a:xfrm>
              <a:off x="1808" y="2770"/>
              <a:ext cx="258" cy="100"/>
            </a:xfrm>
            <a:custGeom>
              <a:avLst/>
              <a:gdLst>
                <a:gd name="T0" fmla="*/ 0 w 258"/>
                <a:gd name="T1" fmla="*/ 44 h 100"/>
                <a:gd name="T2" fmla="*/ 75 w 258"/>
                <a:gd name="T3" fmla="*/ 0 h 100"/>
                <a:gd name="T4" fmla="*/ 258 w 258"/>
                <a:gd name="T5" fmla="*/ 50 h 100"/>
                <a:gd name="T6" fmla="*/ 183 w 258"/>
                <a:gd name="T7" fmla="*/ 100 h 100"/>
                <a:gd name="T8" fmla="*/ 0 w 258"/>
                <a:gd name="T9" fmla="*/ 44 h 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0"/>
                <a:gd name="T17" fmla="*/ 258 w 258"/>
                <a:gd name="T18" fmla="*/ 100 h 1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0">
                  <a:moveTo>
                    <a:pt x="0" y="44"/>
                  </a:moveTo>
                  <a:lnTo>
                    <a:pt x="75" y="0"/>
                  </a:lnTo>
                  <a:lnTo>
                    <a:pt x="258" y="50"/>
                  </a:lnTo>
                  <a:lnTo>
                    <a:pt x="183" y="10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95" name="Freeform 1067"/>
            <p:cNvSpPr>
              <a:spLocks/>
            </p:cNvSpPr>
            <p:nvPr/>
          </p:nvSpPr>
          <p:spPr bwMode="auto">
            <a:xfrm>
              <a:off x="1799" y="2816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96" name="Freeform 1068"/>
            <p:cNvSpPr>
              <a:spLocks/>
            </p:cNvSpPr>
            <p:nvPr/>
          </p:nvSpPr>
          <p:spPr bwMode="auto">
            <a:xfrm>
              <a:off x="2020" y="2834"/>
              <a:ext cx="258" cy="102"/>
            </a:xfrm>
            <a:custGeom>
              <a:avLst/>
              <a:gdLst>
                <a:gd name="T0" fmla="*/ 0 w 258"/>
                <a:gd name="T1" fmla="*/ 46 h 102"/>
                <a:gd name="T2" fmla="*/ 71 w 258"/>
                <a:gd name="T3" fmla="*/ 0 h 102"/>
                <a:gd name="T4" fmla="*/ 258 w 258"/>
                <a:gd name="T5" fmla="*/ 52 h 102"/>
                <a:gd name="T6" fmla="*/ 183 w 258"/>
                <a:gd name="T7" fmla="*/ 102 h 102"/>
                <a:gd name="T8" fmla="*/ 0 w 258"/>
                <a:gd name="T9" fmla="*/ 46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2"/>
                <a:gd name="T17" fmla="*/ 258 w 258"/>
                <a:gd name="T18" fmla="*/ 102 h 1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2">
                  <a:moveTo>
                    <a:pt x="0" y="46"/>
                  </a:moveTo>
                  <a:lnTo>
                    <a:pt x="71" y="0"/>
                  </a:lnTo>
                  <a:lnTo>
                    <a:pt x="258" y="52"/>
                  </a:lnTo>
                  <a:lnTo>
                    <a:pt x="183" y="102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97" name="Freeform 1069"/>
            <p:cNvSpPr>
              <a:spLocks/>
            </p:cNvSpPr>
            <p:nvPr/>
          </p:nvSpPr>
          <p:spPr bwMode="auto">
            <a:xfrm>
              <a:off x="2011" y="2882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308" name="Freeform 1070"/>
          <p:cNvSpPr>
            <a:spLocks/>
          </p:cNvSpPr>
          <p:nvPr/>
        </p:nvSpPr>
        <p:spPr bwMode="auto">
          <a:xfrm>
            <a:off x="5835650" y="3362325"/>
            <a:ext cx="100013" cy="80963"/>
          </a:xfrm>
          <a:custGeom>
            <a:avLst/>
            <a:gdLst>
              <a:gd name="T0" fmla="*/ 2147483647 w 990"/>
              <a:gd name="T1" fmla="*/ 2147483647 h 792"/>
              <a:gd name="T2" fmla="*/ 2147483647 w 990"/>
              <a:gd name="T3" fmla="*/ 0 h 792"/>
              <a:gd name="T4" fmla="*/ 2147483647 w 990"/>
              <a:gd name="T5" fmla="*/ 2147483647 h 792"/>
              <a:gd name="T6" fmla="*/ 0 w 990"/>
              <a:gd name="T7" fmla="*/ 2147483647 h 792"/>
              <a:gd name="T8" fmla="*/ 2147483647 w 990"/>
              <a:gd name="T9" fmla="*/ 2147483647 h 7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90"/>
              <a:gd name="T16" fmla="*/ 0 h 792"/>
              <a:gd name="T17" fmla="*/ 990 w 990"/>
              <a:gd name="T18" fmla="*/ 792 h 7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90" h="792">
                <a:moveTo>
                  <a:pt x="3" y="738"/>
                </a:moveTo>
                <a:lnTo>
                  <a:pt x="990" y="0"/>
                </a:lnTo>
                <a:lnTo>
                  <a:pt x="987" y="60"/>
                </a:lnTo>
                <a:lnTo>
                  <a:pt x="0" y="792"/>
                </a:lnTo>
                <a:lnTo>
                  <a:pt x="3" y="738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09" name="Freeform 1071"/>
          <p:cNvSpPr>
            <a:spLocks/>
          </p:cNvSpPr>
          <p:nvPr/>
        </p:nvSpPr>
        <p:spPr bwMode="auto">
          <a:xfrm>
            <a:off x="5583238" y="3368675"/>
            <a:ext cx="254000" cy="73025"/>
          </a:xfrm>
          <a:custGeom>
            <a:avLst/>
            <a:gdLst>
              <a:gd name="T0" fmla="*/ 2147483647 w 2532"/>
              <a:gd name="T1" fmla="*/ 0 h 723"/>
              <a:gd name="T2" fmla="*/ 2147483647 w 2532"/>
              <a:gd name="T3" fmla="*/ 0 h 723"/>
              <a:gd name="T4" fmla="*/ 2147483647 w 2532"/>
              <a:gd name="T5" fmla="*/ 2147483647 h 723"/>
              <a:gd name="T6" fmla="*/ 2147483647 w 2532"/>
              <a:gd name="T7" fmla="*/ 2147483647 h 723"/>
              <a:gd name="T8" fmla="*/ 0 w 2532"/>
              <a:gd name="T9" fmla="*/ 2147483647 h 723"/>
              <a:gd name="T10" fmla="*/ 2147483647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10" name="Freeform 1072"/>
          <p:cNvSpPr>
            <a:spLocks/>
          </p:cNvSpPr>
          <p:nvPr/>
        </p:nvSpPr>
        <p:spPr bwMode="auto">
          <a:xfrm>
            <a:off x="5583238" y="3354388"/>
            <a:ext cx="1587" cy="15875"/>
          </a:xfrm>
          <a:custGeom>
            <a:avLst/>
            <a:gdLst>
              <a:gd name="T0" fmla="*/ 2147483647 w 26"/>
              <a:gd name="T1" fmla="*/ 2147483647 h 147"/>
              <a:gd name="T2" fmla="*/ 2147483647 w 26"/>
              <a:gd name="T3" fmla="*/ 2147483647 h 147"/>
              <a:gd name="T4" fmla="*/ 0 w 26"/>
              <a:gd name="T5" fmla="*/ 2147483647 h 147"/>
              <a:gd name="T6" fmla="*/ 2147483647 w 26"/>
              <a:gd name="T7" fmla="*/ 0 h 147"/>
              <a:gd name="T8" fmla="*/ 2147483647 w 26"/>
              <a:gd name="T9" fmla="*/ 2147483647 h 1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"/>
              <a:gd name="T16" fmla="*/ 0 h 147"/>
              <a:gd name="T17" fmla="*/ 26 w 26"/>
              <a:gd name="T18" fmla="*/ 147 h 1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" h="147">
                <a:moveTo>
                  <a:pt x="26" y="10"/>
                </a:moveTo>
                <a:lnTo>
                  <a:pt x="23" y="147"/>
                </a:lnTo>
                <a:lnTo>
                  <a:pt x="0" y="144"/>
                </a:lnTo>
                <a:lnTo>
                  <a:pt x="3" y="0"/>
                </a:lnTo>
                <a:lnTo>
                  <a:pt x="26" y="1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11" name="Freeform 1073"/>
          <p:cNvSpPr>
            <a:spLocks/>
          </p:cNvSpPr>
          <p:nvPr/>
        </p:nvSpPr>
        <p:spPr bwMode="auto">
          <a:xfrm>
            <a:off x="5583238" y="3294063"/>
            <a:ext cx="117475" cy="61912"/>
          </a:xfrm>
          <a:custGeom>
            <a:avLst/>
            <a:gdLst>
              <a:gd name="T0" fmla="*/ 2147483647 w 1176"/>
              <a:gd name="T1" fmla="*/ 0 h 606"/>
              <a:gd name="T2" fmla="*/ 0 w 1176"/>
              <a:gd name="T3" fmla="*/ 2147483647 h 606"/>
              <a:gd name="T4" fmla="*/ 2147483647 w 1176"/>
              <a:gd name="T5" fmla="*/ 2147483647 h 606"/>
              <a:gd name="T6" fmla="*/ 2147483647 w 1176"/>
              <a:gd name="T7" fmla="*/ 2147483647 h 606"/>
              <a:gd name="T8" fmla="*/ 2147483647 w 1176"/>
              <a:gd name="T9" fmla="*/ 0 h 6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6"/>
              <a:gd name="T16" fmla="*/ 0 h 606"/>
              <a:gd name="T17" fmla="*/ 1176 w 1176"/>
              <a:gd name="T18" fmla="*/ 606 h 6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6" h="606">
                <a:moveTo>
                  <a:pt x="1170" y="0"/>
                </a:moveTo>
                <a:lnTo>
                  <a:pt x="0" y="597"/>
                </a:lnTo>
                <a:lnTo>
                  <a:pt x="30" y="606"/>
                </a:lnTo>
                <a:lnTo>
                  <a:pt x="1176" y="18"/>
                </a:lnTo>
                <a:lnTo>
                  <a:pt x="1170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12" name="Freeform 1074"/>
          <p:cNvSpPr>
            <a:spLocks/>
          </p:cNvSpPr>
          <p:nvPr/>
        </p:nvSpPr>
        <p:spPr bwMode="auto">
          <a:xfrm>
            <a:off x="5591175" y="3357563"/>
            <a:ext cx="241300" cy="71437"/>
          </a:xfrm>
          <a:custGeom>
            <a:avLst/>
            <a:gdLst>
              <a:gd name="T0" fmla="*/ 2147483647 w 2532"/>
              <a:gd name="T1" fmla="*/ 0 h 723"/>
              <a:gd name="T2" fmla="*/ 2147483647 w 2532"/>
              <a:gd name="T3" fmla="*/ 0 h 723"/>
              <a:gd name="T4" fmla="*/ 2147483647 w 2532"/>
              <a:gd name="T5" fmla="*/ 2147483647 h 723"/>
              <a:gd name="T6" fmla="*/ 2147483647 w 2532"/>
              <a:gd name="T7" fmla="*/ 2147483647 h 723"/>
              <a:gd name="T8" fmla="*/ 0 w 2532"/>
              <a:gd name="T9" fmla="*/ 2147483647 h 723"/>
              <a:gd name="T10" fmla="*/ 2147483647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13" name="Freeform 1075"/>
          <p:cNvSpPr>
            <a:spLocks/>
          </p:cNvSpPr>
          <p:nvPr/>
        </p:nvSpPr>
        <p:spPr bwMode="auto">
          <a:xfrm flipV="1">
            <a:off x="5830888" y="3352800"/>
            <a:ext cx="98425" cy="74613"/>
          </a:xfrm>
          <a:custGeom>
            <a:avLst/>
            <a:gdLst>
              <a:gd name="T0" fmla="*/ 2147483647 w 2532"/>
              <a:gd name="T1" fmla="*/ 0 h 723"/>
              <a:gd name="T2" fmla="*/ 2147483647 w 2532"/>
              <a:gd name="T3" fmla="*/ 0 h 723"/>
              <a:gd name="T4" fmla="*/ 2147483647 w 2532"/>
              <a:gd name="T5" fmla="*/ 2147483647 h 723"/>
              <a:gd name="T6" fmla="*/ 2147483647 w 2532"/>
              <a:gd name="T7" fmla="*/ 2147483647 h 723"/>
              <a:gd name="T8" fmla="*/ 0 w 2532"/>
              <a:gd name="T9" fmla="*/ 2147483647 h 723"/>
              <a:gd name="T10" fmla="*/ 2147483647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1314" name="Group 1076"/>
          <p:cNvGrpSpPr>
            <a:grpSpLocks/>
          </p:cNvGrpSpPr>
          <p:nvPr/>
        </p:nvGrpSpPr>
        <p:grpSpPr bwMode="auto">
          <a:xfrm flipH="1">
            <a:off x="5940425" y="3222625"/>
            <a:ext cx="414338" cy="373063"/>
            <a:chOff x="2839" y="3501"/>
            <a:chExt cx="755" cy="803"/>
          </a:xfrm>
        </p:grpSpPr>
        <p:pic>
          <p:nvPicPr>
            <p:cNvPr id="51390" name="Picture 1077" descr="desktop_computer_stylized_medium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1391" name="Freeform 1078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51315" name="Picture 1081" descr="laptop_keyboard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09064" flipH="1">
            <a:off x="7329488" y="5672138"/>
            <a:ext cx="388937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316" name="Freeform 1082"/>
          <p:cNvSpPr>
            <a:spLocks/>
          </p:cNvSpPr>
          <p:nvPr/>
        </p:nvSpPr>
        <p:spPr bwMode="auto">
          <a:xfrm>
            <a:off x="7458075" y="5516563"/>
            <a:ext cx="312738" cy="207962"/>
          </a:xfrm>
          <a:custGeom>
            <a:avLst/>
            <a:gdLst>
              <a:gd name="T0" fmla="*/ 2147483647 w 2982"/>
              <a:gd name="T1" fmla="*/ 0 h 2442"/>
              <a:gd name="T2" fmla="*/ 0 w 2982"/>
              <a:gd name="T3" fmla="*/ 2147483647 h 2442"/>
              <a:gd name="T4" fmla="*/ 2147483647 w 2982"/>
              <a:gd name="T5" fmla="*/ 2147483647 h 2442"/>
              <a:gd name="T6" fmla="*/ 2147483647 w 2982"/>
              <a:gd name="T7" fmla="*/ 2147483647 h 2442"/>
              <a:gd name="T8" fmla="*/ 2147483647 w 2982"/>
              <a:gd name="T9" fmla="*/ 0 h 24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82"/>
              <a:gd name="T16" fmla="*/ 0 h 2442"/>
              <a:gd name="T17" fmla="*/ 2982 w 2982"/>
              <a:gd name="T18" fmla="*/ 2442 h 24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82" h="2442">
                <a:moveTo>
                  <a:pt x="540" y="0"/>
                </a:moveTo>
                <a:lnTo>
                  <a:pt x="0" y="1734"/>
                </a:lnTo>
                <a:lnTo>
                  <a:pt x="2394" y="2442"/>
                </a:lnTo>
                <a:lnTo>
                  <a:pt x="2982" y="318"/>
                </a:lnTo>
                <a:lnTo>
                  <a:pt x="54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51317" name="Picture 1083" descr="screen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473950" y="5521325"/>
            <a:ext cx="284163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318" name="Freeform 1084"/>
          <p:cNvSpPr>
            <a:spLocks/>
          </p:cNvSpPr>
          <p:nvPr/>
        </p:nvSpPr>
        <p:spPr bwMode="auto">
          <a:xfrm>
            <a:off x="7515225" y="5510213"/>
            <a:ext cx="265113" cy="39687"/>
          </a:xfrm>
          <a:custGeom>
            <a:avLst/>
            <a:gdLst>
              <a:gd name="T0" fmla="*/ 2147483647 w 2528"/>
              <a:gd name="T1" fmla="*/ 0 h 455"/>
              <a:gd name="T2" fmla="*/ 2147483647 w 2528"/>
              <a:gd name="T3" fmla="*/ 2147483647 h 455"/>
              <a:gd name="T4" fmla="*/ 2147483647 w 2528"/>
              <a:gd name="T5" fmla="*/ 2147483647 h 455"/>
              <a:gd name="T6" fmla="*/ 0 w 2528"/>
              <a:gd name="T7" fmla="*/ 2147483647 h 455"/>
              <a:gd name="T8" fmla="*/ 2147483647 w 2528"/>
              <a:gd name="T9" fmla="*/ 0 h 4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8"/>
              <a:gd name="T16" fmla="*/ 0 h 455"/>
              <a:gd name="T17" fmla="*/ 2528 w 2528"/>
              <a:gd name="T18" fmla="*/ 455 h 4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8" h="455">
                <a:moveTo>
                  <a:pt x="14" y="0"/>
                </a:moveTo>
                <a:lnTo>
                  <a:pt x="2528" y="341"/>
                </a:lnTo>
                <a:lnTo>
                  <a:pt x="2480" y="455"/>
                </a:lnTo>
                <a:lnTo>
                  <a:pt x="0" y="86"/>
                </a:lnTo>
                <a:lnTo>
                  <a:pt x="14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EAEAEA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19" name="Freeform 1085"/>
          <p:cNvSpPr>
            <a:spLocks/>
          </p:cNvSpPr>
          <p:nvPr/>
        </p:nvSpPr>
        <p:spPr bwMode="auto">
          <a:xfrm>
            <a:off x="7456488" y="5510213"/>
            <a:ext cx="73025" cy="161925"/>
          </a:xfrm>
          <a:custGeom>
            <a:avLst/>
            <a:gdLst>
              <a:gd name="T0" fmla="*/ 2147483647 w 702"/>
              <a:gd name="T1" fmla="*/ 0 h 1893"/>
              <a:gd name="T2" fmla="*/ 0 w 702"/>
              <a:gd name="T3" fmla="*/ 2147483647 h 1893"/>
              <a:gd name="T4" fmla="*/ 2147483647 w 702"/>
              <a:gd name="T5" fmla="*/ 2147483647 h 1893"/>
              <a:gd name="T6" fmla="*/ 2147483647 w 702"/>
              <a:gd name="T7" fmla="*/ 2147483647 h 1893"/>
              <a:gd name="T8" fmla="*/ 2147483647 w 702"/>
              <a:gd name="T9" fmla="*/ 0 h 18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2"/>
              <a:gd name="T16" fmla="*/ 0 h 1893"/>
              <a:gd name="T17" fmla="*/ 702 w 702"/>
              <a:gd name="T18" fmla="*/ 1893 h 18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2" h="1893">
                <a:moveTo>
                  <a:pt x="579" y="0"/>
                </a:moveTo>
                <a:lnTo>
                  <a:pt x="0" y="1869"/>
                </a:lnTo>
                <a:lnTo>
                  <a:pt x="114" y="1893"/>
                </a:lnTo>
                <a:lnTo>
                  <a:pt x="702" y="51"/>
                </a:lnTo>
                <a:lnTo>
                  <a:pt x="579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20" name="Freeform 1086"/>
          <p:cNvSpPr>
            <a:spLocks/>
          </p:cNvSpPr>
          <p:nvPr/>
        </p:nvSpPr>
        <p:spPr bwMode="auto">
          <a:xfrm>
            <a:off x="7699375" y="5538788"/>
            <a:ext cx="79375" cy="185737"/>
          </a:xfrm>
          <a:custGeom>
            <a:avLst/>
            <a:gdLst>
              <a:gd name="T0" fmla="*/ 2147483647 w 756"/>
              <a:gd name="T1" fmla="*/ 0 h 2184"/>
              <a:gd name="T2" fmla="*/ 2147483647 w 756"/>
              <a:gd name="T3" fmla="*/ 2147483647 h 2184"/>
              <a:gd name="T4" fmla="*/ 0 w 756"/>
              <a:gd name="T5" fmla="*/ 2147483647 h 2184"/>
              <a:gd name="T6" fmla="*/ 2147483647 w 756"/>
              <a:gd name="T7" fmla="*/ 2147483647 h 2184"/>
              <a:gd name="T8" fmla="*/ 2147483647 w 756"/>
              <a:gd name="T9" fmla="*/ 0 h 21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6"/>
              <a:gd name="T16" fmla="*/ 0 h 2184"/>
              <a:gd name="T17" fmla="*/ 756 w 756"/>
              <a:gd name="T18" fmla="*/ 2184 h 21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6" h="2184">
                <a:moveTo>
                  <a:pt x="756" y="0"/>
                </a:moveTo>
                <a:lnTo>
                  <a:pt x="138" y="2184"/>
                </a:lnTo>
                <a:lnTo>
                  <a:pt x="0" y="2148"/>
                </a:lnTo>
                <a:lnTo>
                  <a:pt x="606" y="78"/>
                </a:lnTo>
                <a:lnTo>
                  <a:pt x="756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21" name="Freeform 1087"/>
          <p:cNvSpPr>
            <a:spLocks/>
          </p:cNvSpPr>
          <p:nvPr/>
        </p:nvSpPr>
        <p:spPr bwMode="auto">
          <a:xfrm>
            <a:off x="7454900" y="5662613"/>
            <a:ext cx="290513" cy="63500"/>
          </a:xfrm>
          <a:custGeom>
            <a:avLst/>
            <a:gdLst>
              <a:gd name="T0" fmla="*/ 2147483647 w 2773"/>
              <a:gd name="T1" fmla="*/ 0 h 738"/>
              <a:gd name="T2" fmla="*/ 0 w 2773"/>
              <a:gd name="T3" fmla="*/ 2147483647 h 738"/>
              <a:gd name="T4" fmla="*/ 2147483647 w 2773"/>
              <a:gd name="T5" fmla="*/ 2147483647 h 738"/>
              <a:gd name="T6" fmla="*/ 2147483647 w 2773"/>
              <a:gd name="T7" fmla="*/ 2147483647 h 738"/>
              <a:gd name="T8" fmla="*/ 2147483647 w 2773"/>
              <a:gd name="T9" fmla="*/ 0 h 7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73"/>
              <a:gd name="T16" fmla="*/ 0 h 738"/>
              <a:gd name="T17" fmla="*/ 2773 w 2773"/>
              <a:gd name="T18" fmla="*/ 738 h 7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73" h="738">
                <a:moveTo>
                  <a:pt x="33" y="0"/>
                </a:moveTo>
                <a:lnTo>
                  <a:pt x="0" y="99"/>
                </a:lnTo>
                <a:lnTo>
                  <a:pt x="2436" y="738"/>
                </a:lnTo>
                <a:cubicBezTo>
                  <a:pt x="2499" y="501"/>
                  <a:pt x="2773" y="727"/>
                  <a:pt x="2373" y="603"/>
                </a:cubicBezTo>
                <a:lnTo>
                  <a:pt x="33" y="0"/>
                </a:lnTo>
                <a:close/>
              </a:path>
            </a:pathLst>
          </a:custGeom>
          <a:gradFill rotWithShape="1">
            <a:gsLst>
              <a:gs pos="0">
                <a:srgbClr val="0000CC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22" name="Freeform 1088"/>
          <p:cNvSpPr>
            <a:spLocks/>
          </p:cNvSpPr>
          <p:nvPr/>
        </p:nvSpPr>
        <p:spPr bwMode="auto">
          <a:xfrm>
            <a:off x="7707313" y="5540375"/>
            <a:ext cx="74612" cy="187325"/>
          </a:xfrm>
          <a:custGeom>
            <a:avLst/>
            <a:gdLst>
              <a:gd name="T0" fmla="*/ 2147483647 w 637"/>
              <a:gd name="T1" fmla="*/ 0 h 1659"/>
              <a:gd name="T2" fmla="*/ 2147483647 w 637"/>
              <a:gd name="T3" fmla="*/ 0 h 1659"/>
              <a:gd name="T4" fmla="*/ 2147483647 w 637"/>
              <a:gd name="T5" fmla="*/ 2147483647 h 1659"/>
              <a:gd name="T6" fmla="*/ 0 w 637"/>
              <a:gd name="T7" fmla="*/ 2147483647 h 1659"/>
              <a:gd name="T8" fmla="*/ 2147483647 w 637"/>
              <a:gd name="T9" fmla="*/ 0 h 16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7"/>
              <a:gd name="T16" fmla="*/ 0 h 1659"/>
              <a:gd name="T17" fmla="*/ 637 w 637"/>
              <a:gd name="T18" fmla="*/ 1659 h 16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7" h="1659">
                <a:moveTo>
                  <a:pt x="615" y="0"/>
                </a:moveTo>
                <a:lnTo>
                  <a:pt x="637" y="0"/>
                </a:lnTo>
                <a:lnTo>
                  <a:pt x="68" y="1659"/>
                </a:lnTo>
                <a:lnTo>
                  <a:pt x="0" y="1647"/>
                </a:lnTo>
                <a:lnTo>
                  <a:pt x="615" y="0"/>
                </a:lnTo>
                <a:close/>
              </a:path>
            </a:pathLst>
          </a:custGeom>
          <a:solidFill>
            <a:srgbClr val="4D4D4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23" name="Freeform 1089"/>
          <p:cNvSpPr>
            <a:spLocks/>
          </p:cNvSpPr>
          <p:nvPr/>
        </p:nvSpPr>
        <p:spPr bwMode="auto">
          <a:xfrm>
            <a:off x="7454900" y="5672138"/>
            <a:ext cx="258763" cy="61912"/>
          </a:xfrm>
          <a:custGeom>
            <a:avLst/>
            <a:gdLst>
              <a:gd name="T0" fmla="*/ 0 w 2216"/>
              <a:gd name="T1" fmla="*/ 0 h 550"/>
              <a:gd name="T2" fmla="*/ 2147483647 w 2216"/>
              <a:gd name="T3" fmla="*/ 2147483647 h 550"/>
              <a:gd name="T4" fmla="*/ 2147483647 w 2216"/>
              <a:gd name="T5" fmla="*/ 2147483647 h 550"/>
              <a:gd name="T6" fmla="*/ 2147483647 w 2216"/>
              <a:gd name="T7" fmla="*/ 2147483647 h 550"/>
              <a:gd name="T8" fmla="*/ 0 w 2216"/>
              <a:gd name="T9" fmla="*/ 0 h 5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16"/>
              <a:gd name="T16" fmla="*/ 0 h 550"/>
              <a:gd name="T17" fmla="*/ 2216 w 2216"/>
              <a:gd name="T18" fmla="*/ 550 h 5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16" h="550">
                <a:moveTo>
                  <a:pt x="0" y="0"/>
                </a:moveTo>
                <a:lnTo>
                  <a:pt x="9" y="57"/>
                </a:lnTo>
                <a:lnTo>
                  <a:pt x="2164" y="550"/>
                </a:lnTo>
                <a:lnTo>
                  <a:pt x="2216" y="496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808080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1324" name="Group 1090"/>
          <p:cNvGrpSpPr>
            <a:grpSpLocks/>
          </p:cNvGrpSpPr>
          <p:nvPr/>
        </p:nvGrpSpPr>
        <p:grpSpPr bwMode="auto">
          <a:xfrm>
            <a:off x="7451725" y="5737225"/>
            <a:ext cx="87313" cy="38100"/>
            <a:chOff x="1740" y="2642"/>
            <a:chExt cx="752" cy="327"/>
          </a:xfrm>
        </p:grpSpPr>
        <p:sp>
          <p:nvSpPr>
            <p:cNvPr id="51384" name="Freeform 1091"/>
            <p:cNvSpPr>
              <a:spLocks/>
            </p:cNvSpPr>
            <p:nvPr/>
          </p:nvSpPr>
          <p:spPr bwMode="auto">
            <a:xfrm>
              <a:off x="1740" y="2642"/>
              <a:ext cx="752" cy="327"/>
            </a:xfrm>
            <a:custGeom>
              <a:avLst/>
              <a:gdLst>
                <a:gd name="T0" fmla="*/ 293 w 752"/>
                <a:gd name="T1" fmla="*/ 0 h 327"/>
                <a:gd name="T2" fmla="*/ 752 w 752"/>
                <a:gd name="T3" fmla="*/ 124 h 327"/>
                <a:gd name="T4" fmla="*/ 470 w 752"/>
                <a:gd name="T5" fmla="*/ 327 h 327"/>
                <a:gd name="T6" fmla="*/ 0 w 752"/>
                <a:gd name="T7" fmla="*/ 183 h 327"/>
                <a:gd name="T8" fmla="*/ 293 w 752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2"/>
                <a:gd name="T16" fmla="*/ 0 h 327"/>
                <a:gd name="T17" fmla="*/ 752 w 752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2" h="327">
                  <a:moveTo>
                    <a:pt x="293" y="0"/>
                  </a:moveTo>
                  <a:lnTo>
                    <a:pt x="752" y="124"/>
                  </a:lnTo>
                  <a:lnTo>
                    <a:pt x="470" y="327"/>
                  </a:lnTo>
                  <a:lnTo>
                    <a:pt x="0" y="18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85" name="Freeform 1092"/>
            <p:cNvSpPr>
              <a:spLocks/>
            </p:cNvSpPr>
            <p:nvPr/>
          </p:nvSpPr>
          <p:spPr bwMode="auto">
            <a:xfrm>
              <a:off x="1754" y="2649"/>
              <a:ext cx="726" cy="311"/>
            </a:xfrm>
            <a:custGeom>
              <a:avLst/>
              <a:gdLst>
                <a:gd name="T0" fmla="*/ 282 w 726"/>
                <a:gd name="T1" fmla="*/ 0 h 311"/>
                <a:gd name="T2" fmla="*/ 726 w 726"/>
                <a:gd name="T3" fmla="*/ 119 h 311"/>
                <a:gd name="T4" fmla="*/ 457 w 726"/>
                <a:gd name="T5" fmla="*/ 311 h 311"/>
                <a:gd name="T6" fmla="*/ 0 w 726"/>
                <a:gd name="T7" fmla="*/ 173 h 311"/>
                <a:gd name="T8" fmla="*/ 282 w 726"/>
                <a:gd name="T9" fmla="*/ 0 h 3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6"/>
                <a:gd name="T16" fmla="*/ 0 h 311"/>
                <a:gd name="T17" fmla="*/ 726 w 726"/>
                <a:gd name="T18" fmla="*/ 311 h 3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6" h="311">
                  <a:moveTo>
                    <a:pt x="282" y="0"/>
                  </a:moveTo>
                  <a:lnTo>
                    <a:pt x="726" y="119"/>
                  </a:lnTo>
                  <a:lnTo>
                    <a:pt x="457" y="311"/>
                  </a:lnTo>
                  <a:lnTo>
                    <a:pt x="0" y="173"/>
                  </a:lnTo>
                  <a:lnTo>
                    <a:pt x="282" y="0"/>
                  </a:lnTo>
                  <a:close/>
                </a:path>
              </a:pathLst>
            </a:custGeom>
            <a:gradFill rotWithShape="1">
              <a:gsLst>
                <a:gs pos="0">
                  <a:srgbClr val="4D4D4D"/>
                </a:gs>
                <a:gs pos="100000">
                  <a:srgbClr val="DDDDDD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86" name="Freeform 1093"/>
            <p:cNvSpPr>
              <a:spLocks/>
            </p:cNvSpPr>
            <p:nvPr/>
          </p:nvSpPr>
          <p:spPr bwMode="auto">
            <a:xfrm>
              <a:off x="1808" y="2770"/>
              <a:ext cx="258" cy="100"/>
            </a:xfrm>
            <a:custGeom>
              <a:avLst/>
              <a:gdLst>
                <a:gd name="T0" fmla="*/ 0 w 258"/>
                <a:gd name="T1" fmla="*/ 44 h 100"/>
                <a:gd name="T2" fmla="*/ 75 w 258"/>
                <a:gd name="T3" fmla="*/ 0 h 100"/>
                <a:gd name="T4" fmla="*/ 258 w 258"/>
                <a:gd name="T5" fmla="*/ 50 h 100"/>
                <a:gd name="T6" fmla="*/ 183 w 258"/>
                <a:gd name="T7" fmla="*/ 100 h 100"/>
                <a:gd name="T8" fmla="*/ 0 w 258"/>
                <a:gd name="T9" fmla="*/ 44 h 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0"/>
                <a:gd name="T17" fmla="*/ 258 w 258"/>
                <a:gd name="T18" fmla="*/ 100 h 1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0">
                  <a:moveTo>
                    <a:pt x="0" y="44"/>
                  </a:moveTo>
                  <a:lnTo>
                    <a:pt x="75" y="0"/>
                  </a:lnTo>
                  <a:lnTo>
                    <a:pt x="258" y="50"/>
                  </a:lnTo>
                  <a:lnTo>
                    <a:pt x="183" y="10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87" name="Freeform 1094"/>
            <p:cNvSpPr>
              <a:spLocks/>
            </p:cNvSpPr>
            <p:nvPr/>
          </p:nvSpPr>
          <p:spPr bwMode="auto">
            <a:xfrm>
              <a:off x="1799" y="2816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88" name="Freeform 1095"/>
            <p:cNvSpPr>
              <a:spLocks/>
            </p:cNvSpPr>
            <p:nvPr/>
          </p:nvSpPr>
          <p:spPr bwMode="auto">
            <a:xfrm>
              <a:off x="2020" y="2834"/>
              <a:ext cx="258" cy="102"/>
            </a:xfrm>
            <a:custGeom>
              <a:avLst/>
              <a:gdLst>
                <a:gd name="T0" fmla="*/ 0 w 258"/>
                <a:gd name="T1" fmla="*/ 46 h 102"/>
                <a:gd name="T2" fmla="*/ 71 w 258"/>
                <a:gd name="T3" fmla="*/ 0 h 102"/>
                <a:gd name="T4" fmla="*/ 258 w 258"/>
                <a:gd name="T5" fmla="*/ 52 h 102"/>
                <a:gd name="T6" fmla="*/ 183 w 258"/>
                <a:gd name="T7" fmla="*/ 102 h 102"/>
                <a:gd name="T8" fmla="*/ 0 w 258"/>
                <a:gd name="T9" fmla="*/ 46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2"/>
                <a:gd name="T17" fmla="*/ 258 w 258"/>
                <a:gd name="T18" fmla="*/ 102 h 1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2">
                  <a:moveTo>
                    <a:pt x="0" y="46"/>
                  </a:moveTo>
                  <a:lnTo>
                    <a:pt x="71" y="0"/>
                  </a:lnTo>
                  <a:lnTo>
                    <a:pt x="258" y="52"/>
                  </a:lnTo>
                  <a:lnTo>
                    <a:pt x="183" y="102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89" name="Freeform 1096"/>
            <p:cNvSpPr>
              <a:spLocks/>
            </p:cNvSpPr>
            <p:nvPr/>
          </p:nvSpPr>
          <p:spPr bwMode="auto">
            <a:xfrm>
              <a:off x="2011" y="2882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325" name="Freeform 1097"/>
          <p:cNvSpPr>
            <a:spLocks/>
          </p:cNvSpPr>
          <p:nvPr/>
        </p:nvSpPr>
        <p:spPr bwMode="auto">
          <a:xfrm>
            <a:off x="7600950" y="5743575"/>
            <a:ext cx="106363" cy="80963"/>
          </a:xfrm>
          <a:custGeom>
            <a:avLst/>
            <a:gdLst>
              <a:gd name="T0" fmla="*/ 2147483647 w 990"/>
              <a:gd name="T1" fmla="*/ 2147483647 h 792"/>
              <a:gd name="T2" fmla="*/ 2147483647 w 990"/>
              <a:gd name="T3" fmla="*/ 0 h 792"/>
              <a:gd name="T4" fmla="*/ 2147483647 w 990"/>
              <a:gd name="T5" fmla="*/ 2147483647 h 792"/>
              <a:gd name="T6" fmla="*/ 0 w 990"/>
              <a:gd name="T7" fmla="*/ 2147483647 h 792"/>
              <a:gd name="T8" fmla="*/ 2147483647 w 990"/>
              <a:gd name="T9" fmla="*/ 2147483647 h 7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90"/>
              <a:gd name="T16" fmla="*/ 0 h 792"/>
              <a:gd name="T17" fmla="*/ 990 w 990"/>
              <a:gd name="T18" fmla="*/ 792 h 7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90" h="792">
                <a:moveTo>
                  <a:pt x="3" y="738"/>
                </a:moveTo>
                <a:lnTo>
                  <a:pt x="990" y="0"/>
                </a:lnTo>
                <a:lnTo>
                  <a:pt x="987" y="60"/>
                </a:lnTo>
                <a:lnTo>
                  <a:pt x="0" y="792"/>
                </a:lnTo>
                <a:lnTo>
                  <a:pt x="3" y="738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26" name="Freeform 1098"/>
          <p:cNvSpPr>
            <a:spLocks/>
          </p:cNvSpPr>
          <p:nvPr/>
        </p:nvSpPr>
        <p:spPr bwMode="auto">
          <a:xfrm>
            <a:off x="7329488" y="5749925"/>
            <a:ext cx="271462" cy="73025"/>
          </a:xfrm>
          <a:custGeom>
            <a:avLst/>
            <a:gdLst>
              <a:gd name="T0" fmla="*/ 2147483647 w 2532"/>
              <a:gd name="T1" fmla="*/ 0 h 723"/>
              <a:gd name="T2" fmla="*/ 2147483647 w 2532"/>
              <a:gd name="T3" fmla="*/ 0 h 723"/>
              <a:gd name="T4" fmla="*/ 2147483647 w 2532"/>
              <a:gd name="T5" fmla="*/ 2147483647 h 723"/>
              <a:gd name="T6" fmla="*/ 2147483647 w 2532"/>
              <a:gd name="T7" fmla="*/ 2147483647 h 723"/>
              <a:gd name="T8" fmla="*/ 0 w 2532"/>
              <a:gd name="T9" fmla="*/ 2147483647 h 723"/>
              <a:gd name="T10" fmla="*/ 2147483647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27" name="Freeform 1099"/>
          <p:cNvSpPr>
            <a:spLocks/>
          </p:cNvSpPr>
          <p:nvPr/>
        </p:nvSpPr>
        <p:spPr bwMode="auto">
          <a:xfrm>
            <a:off x="7331075" y="5735638"/>
            <a:ext cx="1588" cy="15875"/>
          </a:xfrm>
          <a:custGeom>
            <a:avLst/>
            <a:gdLst>
              <a:gd name="T0" fmla="*/ 2147483647 w 26"/>
              <a:gd name="T1" fmla="*/ 2147483647 h 147"/>
              <a:gd name="T2" fmla="*/ 2147483647 w 26"/>
              <a:gd name="T3" fmla="*/ 2147483647 h 147"/>
              <a:gd name="T4" fmla="*/ 0 w 26"/>
              <a:gd name="T5" fmla="*/ 2147483647 h 147"/>
              <a:gd name="T6" fmla="*/ 2147483647 w 26"/>
              <a:gd name="T7" fmla="*/ 0 h 147"/>
              <a:gd name="T8" fmla="*/ 2147483647 w 26"/>
              <a:gd name="T9" fmla="*/ 2147483647 h 1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"/>
              <a:gd name="T16" fmla="*/ 0 h 147"/>
              <a:gd name="T17" fmla="*/ 26 w 26"/>
              <a:gd name="T18" fmla="*/ 147 h 1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" h="147">
                <a:moveTo>
                  <a:pt x="26" y="10"/>
                </a:moveTo>
                <a:lnTo>
                  <a:pt x="23" y="147"/>
                </a:lnTo>
                <a:lnTo>
                  <a:pt x="0" y="144"/>
                </a:lnTo>
                <a:lnTo>
                  <a:pt x="3" y="0"/>
                </a:lnTo>
                <a:lnTo>
                  <a:pt x="26" y="1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28" name="Freeform 1100"/>
          <p:cNvSpPr>
            <a:spLocks/>
          </p:cNvSpPr>
          <p:nvPr/>
        </p:nvSpPr>
        <p:spPr bwMode="auto">
          <a:xfrm>
            <a:off x="7331075" y="5675313"/>
            <a:ext cx="125413" cy="61912"/>
          </a:xfrm>
          <a:custGeom>
            <a:avLst/>
            <a:gdLst>
              <a:gd name="T0" fmla="*/ 2147483647 w 1176"/>
              <a:gd name="T1" fmla="*/ 0 h 606"/>
              <a:gd name="T2" fmla="*/ 0 w 1176"/>
              <a:gd name="T3" fmla="*/ 2147483647 h 606"/>
              <a:gd name="T4" fmla="*/ 2147483647 w 1176"/>
              <a:gd name="T5" fmla="*/ 2147483647 h 606"/>
              <a:gd name="T6" fmla="*/ 2147483647 w 1176"/>
              <a:gd name="T7" fmla="*/ 2147483647 h 606"/>
              <a:gd name="T8" fmla="*/ 2147483647 w 1176"/>
              <a:gd name="T9" fmla="*/ 0 h 6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6"/>
              <a:gd name="T16" fmla="*/ 0 h 606"/>
              <a:gd name="T17" fmla="*/ 1176 w 1176"/>
              <a:gd name="T18" fmla="*/ 606 h 6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6" h="606">
                <a:moveTo>
                  <a:pt x="1170" y="0"/>
                </a:moveTo>
                <a:lnTo>
                  <a:pt x="0" y="597"/>
                </a:lnTo>
                <a:lnTo>
                  <a:pt x="30" y="606"/>
                </a:lnTo>
                <a:lnTo>
                  <a:pt x="1176" y="18"/>
                </a:lnTo>
                <a:lnTo>
                  <a:pt x="1170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29" name="Freeform 1101"/>
          <p:cNvSpPr>
            <a:spLocks/>
          </p:cNvSpPr>
          <p:nvPr/>
        </p:nvSpPr>
        <p:spPr bwMode="auto">
          <a:xfrm>
            <a:off x="7339013" y="5738813"/>
            <a:ext cx="257175" cy="71437"/>
          </a:xfrm>
          <a:custGeom>
            <a:avLst/>
            <a:gdLst>
              <a:gd name="T0" fmla="*/ 2147483647 w 2532"/>
              <a:gd name="T1" fmla="*/ 0 h 723"/>
              <a:gd name="T2" fmla="*/ 2147483647 w 2532"/>
              <a:gd name="T3" fmla="*/ 0 h 723"/>
              <a:gd name="T4" fmla="*/ 2147483647 w 2532"/>
              <a:gd name="T5" fmla="*/ 2147483647 h 723"/>
              <a:gd name="T6" fmla="*/ 2147483647 w 2532"/>
              <a:gd name="T7" fmla="*/ 2147483647 h 723"/>
              <a:gd name="T8" fmla="*/ 0 w 2532"/>
              <a:gd name="T9" fmla="*/ 2147483647 h 723"/>
              <a:gd name="T10" fmla="*/ 2147483647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30" name="Freeform 1102"/>
          <p:cNvSpPr>
            <a:spLocks/>
          </p:cNvSpPr>
          <p:nvPr/>
        </p:nvSpPr>
        <p:spPr bwMode="auto">
          <a:xfrm flipV="1">
            <a:off x="7596188" y="5734050"/>
            <a:ext cx="104775" cy="74613"/>
          </a:xfrm>
          <a:custGeom>
            <a:avLst/>
            <a:gdLst>
              <a:gd name="T0" fmla="*/ 2147483647 w 2532"/>
              <a:gd name="T1" fmla="*/ 0 h 723"/>
              <a:gd name="T2" fmla="*/ 2147483647 w 2532"/>
              <a:gd name="T3" fmla="*/ 0 h 723"/>
              <a:gd name="T4" fmla="*/ 2147483647 w 2532"/>
              <a:gd name="T5" fmla="*/ 2147483647 h 723"/>
              <a:gd name="T6" fmla="*/ 2147483647 w 2532"/>
              <a:gd name="T7" fmla="*/ 2147483647 h 723"/>
              <a:gd name="T8" fmla="*/ 0 w 2532"/>
              <a:gd name="T9" fmla="*/ 2147483647 h 723"/>
              <a:gd name="T10" fmla="*/ 2147483647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1331" name="Group 1103"/>
          <p:cNvGrpSpPr>
            <a:grpSpLocks/>
          </p:cNvGrpSpPr>
          <p:nvPr/>
        </p:nvGrpSpPr>
        <p:grpSpPr bwMode="auto">
          <a:xfrm>
            <a:off x="6351588" y="2493963"/>
            <a:ext cx="390525" cy="169862"/>
            <a:chOff x="4650" y="1129"/>
            <a:chExt cx="246" cy="95"/>
          </a:xfrm>
        </p:grpSpPr>
        <p:sp>
          <p:nvSpPr>
            <p:cNvPr id="51376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51377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51378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51379" name="Group 1107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51382" name="Freeform 110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83" name="Freeform 110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1380" name="Line 1110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81" name="Line 1111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32" name="Group 1112"/>
          <p:cNvGrpSpPr>
            <a:grpSpLocks/>
          </p:cNvGrpSpPr>
          <p:nvPr/>
        </p:nvGrpSpPr>
        <p:grpSpPr bwMode="auto">
          <a:xfrm>
            <a:off x="6051550" y="3641725"/>
            <a:ext cx="390525" cy="169863"/>
            <a:chOff x="4650" y="1129"/>
            <a:chExt cx="246" cy="95"/>
          </a:xfrm>
        </p:grpSpPr>
        <p:sp>
          <p:nvSpPr>
            <p:cNvPr id="51368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51369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51370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51371" name="Group 1116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51374" name="Freeform 1117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75" name="Freeform 1118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1372" name="Line 1119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73" name="Line 1120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33" name="Group 878"/>
          <p:cNvGrpSpPr>
            <a:grpSpLocks/>
          </p:cNvGrpSpPr>
          <p:nvPr/>
        </p:nvGrpSpPr>
        <p:grpSpPr bwMode="auto">
          <a:xfrm>
            <a:off x="5529263" y="3016250"/>
            <a:ext cx="519112" cy="128588"/>
            <a:chOff x="2199" y="955"/>
            <a:chExt cx="2547" cy="506"/>
          </a:xfrm>
        </p:grpSpPr>
        <p:sp>
          <p:nvSpPr>
            <p:cNvPr id="51362" name="Freeform 879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0"/>
                <a:gd name="T13" fmla="*/ 0 h 281"/>
                <a:gd name="T14" fmla="*/ 260 w 260"/>
                <a:gd name="T15" fmla="*/ 281 h 2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63" name="Freeform 880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00"/>
                <a:gd name="T22" fmla="*/ 0 h 421"/>
                <a:gd name="T23" fmla="*/ 900 w 900"/>
                <a:gd name="T24" fmla="*/ 421 h 42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64" name="Freeform 881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8"/>
                <a:gd name="T19" fmla="*/ 0 h 269"/>
                <a:gd name="T20" fmla="*/ 428 w 428"/>
                <a:gd name="T21" fmla="*/ 269 h 26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65" name="Freeform 882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7"/>
                <a:gd name="T13" fmla="*/ 0 h 239"/>
                <a:gd name="T14" fmla="*/ 377 w 377"/>
                <a:gd name="T15" fmla="*/ 239 h 2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66" name="Freeform 883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425 w 646"/>
                <a:gd name="T1" fmla="*/ 932 h 300"/>
                <a:gd name="T2" fmla="*/ 605 w 646"/>
                <a:gd name="T3" fmla="*/ 787 h 300"/>
                <a:gd name="T4" fmla="*/ 752 w 646"/>
                <a:gd name="T5" fmla="*/ 594 h 300"/>
                <a:gd name="T6" fmla="*/ 776 w 646"/>
                <a:gd name="T7" fmla="*/ 332 h 300"/>
                <a:gd name="T8" fmla="*/ 569 w 646"/>
                <a:gd name="T9" fmla="*/ 187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6"/>
                <a:gd name="T19" fmla="*/ 0 h 300"/>
                <a:gd name="T20" fmla="*/ 646 w 646"/>
                <a:gd name="T21" fmla="*/ 300 h 3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67" name="Freeform 884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0"/>
                <a:gd name="T19" fmla="*/ 0 h 397"/>
                <a:gd name="T20" fmla="*/ 630 w 630"/>
                <a:gd name="T21" fmla="*/ 397 h 39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34" name="Group 1121"/>
          <p:cNvGrpSpPr>
            <a:grpSpLocks/>
          </p:cNvGrpSpPr>
          <p:nvPr/>
        </p:nvGrpSpPr>
        <p:grpSpPr bwMode="auto">
          <a:xfrm>
            <a:off x="6248400" y="4852988"/>
            <a:ext cx="617538" cy="247650"/>
            <a:chOff x="2356" y="1300"/>
            <a:chExt cx="555" cy="194"/>
          </a:xfrm>
        </p:grpSpPr>
        <p:sp>
          <p:nvSpPr>
            <p:cNvPr id="51354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51355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51356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51357" name="Group 1125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51360" name="Freeform 11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61" name="Freeform 11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1358" name="Line 1128"/>
            <p:cNvSpPr>
              <a:spLocks noChangeShapeType="1"/>
            </p:cNvSpPr>
            <p:nvPr/>
          </p:nvSpPr>
          <p:spPr bwMode="auto">
            <a:xfrm>
              <a:off x="2357" y="1361"/>
              <a:ext cx="0" cy="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59" name="Line 1129"/>
            <p:cNvSpPr>
              <a:spLocks noChangeShapeType="1"/>
            </p:cNvSpPr>
            <p:nvPr/>
          </p:nvSpPr>
          <p:spPr bwMode="auto">
            <a:xfrm>
              <a:off x="2907" y="1363"/>
              <a:ext cx="0" cy="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35" name="Group 1130"/>
          <p:cNvGrpSpPr>
            <a:grpSpLocks/>
          </p:cNvGrpSpPr>
          <p:nvPr/>
        </p:nvGrpSpPr>
        <p:grpSpPr bwMode="auto">
          <a:xfrm>
            <a:off x="6969125" y="4510088"/>
            <a:ext cx="617538" cy="247650"/>
            <a:chOff x="2356" y="1300"/>
            <a:chExt cx="555" cy="194"/>
          </a:xfrm>
        </p:grpSpPr>
        <p:sp>
          <p:nvSpPr>
            <p:cNvPr id="51346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51347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51348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51349" name="Group 1134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51352" name="Freeform 113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53" name="Freeform 113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1350" name="Line 1137"/>
            <p:cNvSpPr>
              <a:spLocks noChangeShapeType="1"/>
            </p:cNvSpPr>
            <p:nvPr/>
          </p:nvSpPr>
          <p:spPr bwMode="auto">
            <a:xfrm>
              <a:off x="2357" y="1361"/>
              <a:ext cx="0" cy="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51" name="Line 1138"/>
            <p:cNvSpPr>
              <a:spLocks noChangeShapeType="1"/>
            </p:cNvSpPr>
            <p:nvPr/>
          </p:nvSpPr>
          <p:spPr bwMode="auto">
            <a:xfrm>
              <a:off x="2907" y="1363"/>
              <a:ext cx="0" cy="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36" name="Group 1139"/>
          <p:cNvGrpSpPr>
            <a:grpSpLocks/>
          </p:cNvGrpSpPr>
          <p:nvPr/>
        </p:nvGrpSpPr>
        <p:grpSpPr bwMode="auto">
          <a:xfrm>
            <a:off x="7585075" y="4811713"/>
            <a:ext cx="617538" cy="247650"/>
            <a:chOff x="2356" y="1300"/>
            <a:chExt cx="555" cy="194"/>
          </a:xfrm>
        </p:grpSpPr>
        <p:sp>
          <p:nvSpPr>
            <p:cNvPr id="51338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51339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51340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51341" name="Group 1143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51344" name="Freeform 1144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45" name="Freeform 1145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1342" name="Line 1146"/>
            <p:cNvSpPr>
              <a:spLocks noChangeShapeType="1"/>
            </p:cNvSpPr>
            <p:nvPr/>
          </p:nvSpPr>
          <p:spPr bwMode="auto">
            <a:xfrm>
              <a:off x="2357" y="1361"/>
              <a:ext cx="0" cy="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43" name="Line 1147"/>
            <p:cNvSpPr>
              <a:spLocks noChangeShapeType="1"/>
            </p:cNvSpPr>
            <p:nvPr/>
          </p:nvSpPr>
          <p:spPr bwMode="auto">
            <a:xfrm>
              <a:off x="2907" y="1363"/>
              <a:ext cx="0" cy="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33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9F898821-A678-4415-B9BD-B7FEBF269378}" type="slidenum">
              <a:rPr lang="en-US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pic>
        <p:nvPicPr>
          <p:cNvPr id="53250" name="Picture 4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7513" y="860425"/>
            <a:ext cx="73136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1" name="Title 41"/>
          <p:cNvSpPr>
            <a:spLocks noGrp="1"/>
          </p:cNvSpPr>
          <p:nvPr>
            <p:ph type="title" idx="4294967295"/>
          </p:nvPr>
        </p:nvSpPr>
        <p:spPr>
          <a:xfrm>
            <a:off x="403225" y="228600"/>
            <a:ext cx="7772400" cy="835025"/>
          </a:xfrm>
        </p:spPr>
        <p:txBody>
          <a:bodyPr/>
          <a:lstStyle/>
          <a:p>
            <a:pPr eaLnBrk="1" hangingPunct="1"/>
            <a:r>
              <a:rPr lang="en-US" sz="3600" smtClean="0">
                <a:ea typeface="ＭＳ Ｐゴシック" pitchFamily="34" charset="-128"/>
              </a:rPr>
              <a:t>Access net: digital subscriber line (DSL)</a:t>
            </a:r>
          </a:p>
        </p:txBody>
      </p:sp>
      <p:sp>
        <p:nvSpPr>
          <p:cNvPr id="53252" name="Freeform 3"/>
          <p:cNvSpPr>
            <a:spLocks/>
          </p:cNvSpPr>
          <p:nvPr/>
        </p:nvSpPr>
        <p:spPr bwMode="auto">
          <a:xfrm>
            <a:off x="4305300" y="1501775"/>
            <a:ext cx="2216150" cy="1477963"/>
          </a:xfrm>
          <a:custGeom>
            <a:avLst/>
            <a:gdLst>
              <a:gd name="T0" fmla="*/ 2147483647 w 1396"/>
              <a:gd name="T1" fmla="*/ 2147483647 h 931"/>
              <a:gd name="T2" fmla="*/ 2147483647 w 1396"/>
              <a:gd name="T3" fmla="*/ 2147483647 h 931"/>
              <a:gd name="T4" fmla="*/ 2147483647 w 1396"/>
              <a:gd name="T5" fmla="*/ 2147483647 h 931"/>
              <a:gd name="T6" fmla="*/ 2147483647 w 1396"/>
              <a:gd name="T7" fmla="*/ 2147483647 h 931"/>
              <a:gd name="T8" fmla="*/ 2147483647 w 1396"/>
              <a:gd name="T9" fmla="*/ 2147483647 h 931"/>
              <a:gd name="T10" fmla="*/ 2147483647 w 1396"/>
              <a:gd name="T11" fmla="*/ 2147483647 h 931"/>
              <a:gd name="T12" fmla="*/ 2147483647 w 1396"/>
              <a:gd name="T13" fmla="*/ 2147483647 h 931"/>
              <a:gd name="T14" fmla="*/ 2147483647 w 1396"/>
              <a:gd name="T15" fmla="*/ 2147483647 h 931"/>
              <a:gd name="T16" fmla="*/ 2147483647 w 1396"/>
              <a:gd name="T17" fmla="*/ 2147483647 h 931"/>
              <a:gd name="T18" fmla="*/ 2147483647 w 1396"/>
              <a:gd name="T19" fmla="*/ 2147483647 h 931"/>
              <a:gd name="T20" fmla="*/ 2147483647 w 1396"/>
              <a:gd name="T21" fmla="*/ 2147483647 h 931"/>
              <a:gd name="T22" fmla="*/ 2147483647 w 1396"/>
              <a:gd name="T23" fmla="*/ 2147483647 h 931"/>
              <a:gd name="T24" fmla="*/ 2147483647 w 1396"/>
              <a:gd name="T25" fmla="*/ 2147483647 h 931"/>
              <a:gd name="T26" fmla="*/ 2147483647 w 1396"/>
              <a:gd name="T27" fmla="*/ 2147483647 h 931"/>
              <a:gd name="T28" fmla="*/ 2147483647 w 1396"/>
              <a:gd name="T29" fmla="*/ 2147483647 h 931"/>
              <a:gd name="T30" fmla="*/ 2147483647 w 1396"/>
              <a:gd name="T31" fmla="*/ 2147483647 h 93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396"/>
              <a:gd name="T49" fmla="*/ 0 h 931"/>
              <a:gd name="T50" fmla="*/ 1396 w 1396"/>
              <a:gd name="T51" fmla="*/ 931 h 93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396" h="931">
                <a:moveTo>
                  <a:pt x="873" y="18"/>
                </a:moveTo>
                <a:cubicBezTo>
                  <a:pt x="787" y="32"/>
                  <a:pt x="625" y="55"/>
                  <a:pt x="526" y="89"/>
                </a:cubicBezTo>
                <a:cubicBezTo>
                  <a:pt x="426" y="122"/>
                  <a:pt x="346" y="184"/>
                  <a:pt x="278" y="216"/>
                </a:cubicBezTo>
                <a:cubicBezTo>
                  <a:pt x="210" y="248"/>
                  <a:pt x="159" y="236"/>
                  <a:pt x="118" y="283"/>
                </a:cubicBezTo>
                <a:cubicBezTo>
                  <a:pt x="77" y="330"/>
                  <a:pt x="46" y="416"/>
                  <a:pt x="30" y="497"/>
                </a:cubicBezTo>
                <a:cubicBezTo>
                  <a:pt x="14" y="578"/>
                  <a:pt x="0" y="714"/>
                  <a:pt x="24" y="768"/>
                </a:cubicBezTo>
                <a:cubicBezTo>
                  <a:pt x="49" y="821"/>
                  <a:pt x="112" y="796"/>
                  <a:pt x="178" y="818"/>
                </a:cubicBezTo>
                <a:cubicBezTo>
                  <a:pt x="244" y="840"/>
                  <a:pt x="318" y="886"/>
                  <a:pt x="421" y="902"/>
                </a:cubicBezTo>
                <a:cubicBezTo>
                  <a:pt x="524" y="918"/>
                  <a:pt x="681" y="916"/>
                  <a:pt x="793" y="916"/>
                </a:cubicBezTo>
                <a:cubicBezTo>
                  <a:pt x="905" y="916"/>
                  <a:pt x="1004" y="931"/>
                  <a:pt x="1095" y="902"/>
                </a:cubicBezTo>
                <a:cubicBezTo>
                  <a:pt x="1186" y="873"/>
                  <a:pt x="1291" y="813"/>
                  <a:pt x="1337" y="744"/>
                </a:cubicBezTo>
                <a:cubicBezTo>
                  <a:pt x="1383" y="675"/>
                  <a:pt x="1365" y="580"/>
                  <a:pt x="1372" y="487"/>
                </a:cubicBezTo>
                <a:cubicBezTo>
                  <a:pt x="1378" y="393"/>
                  <a:pt x="1396" y="256"/>
                  <a:pt x="1377" y="179"/>
                </a:cubicBezTo>
                <a:cubicBezTo>
                  <a:pt x="1358" y="102"/>
                  <a:pt x="1314" y="57"/>
                  <a:pt x="1259" y="28"/>
                </a:cubicBezTo>
                <a:cubicBezTo>
                  <a:pt x="1203" y="0"/>
                  <a:pt x="1110" y="7"/>
                  <a:pt x="1046" y="5"/>
                </a:cubicBezTo>
                <a:cubicBezTo>
                  <a:pt x="981" y="3"/>
                  <a:pt x="959" y="5"/>
                  <a:pt x="873" y="18"/>
                </a:cubicBezTo>
                <a:close/>
              </a:path>
            </a:pathLst>
          </a:custGeom>
          <a:solidFill>
            <a:srgbClr val="00CC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53" name="Oval 9"/>
          <p:cNvSpPr>
            <a:spLocks noChangeArrowheads="1"/>
          </p:cNvSpPr>
          <p:nvPr/>
        </p:nvSpPr>
        <p:spPr bwMode="auto">
          <a:xfrm>
            <a:off x="5305425" y="2208213"/>
            <a:ext cx="193675" cy="193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3254" name="Oval 12"/>
          <p:cNvSpPr>
            <a:spLocks noChangeArrowheads="1"/>
          </p:cNvSpPr>
          <p:nvPr/>
        </p:nvSpPr>
        <p:spPr bwMode="auto">
          <a:xfrm>
            <a:off x="5686425" y="1836738"/>
            <a:ext cx="193675" cy="193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3255" name="Line 15"/>
          <p:cNvSpPr>
            <a:spLocks noChangeShapeType="1"/>
          </p:cNvSpPr>
          <p:nvPr/>
        </p:nvSpPr>
        <p:spPr bwMode="auto">
          <a:xfrm flipV="1">
            <a:off x="5392738" y="1978025"/>
            <a:ext cx="317500" cy="336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3256" name="Line 16"/>
          <p:cNvSpPr>
            <a:spLocks noChangeShapeType="1"/>
          </p:cNvSpPr>
          <p:nvPr/>
        </p:nvSpPr>
        <p:spPr bwMode="auto">
          <a:xfrm>
            <a:off x="5786438" y="1954213"/>
            <a:ext cx="400050" cy="5905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3257" name="Rectangle 44"/>
          <p:cNvSpPr>
            <a:spLocks noChangeArrowheads="1"/>
          </p:cNvSpPr>
          <p:nvPr/>
        </p:nvSpPr>
        <p:spPr bwMode="auto">
          <a:xfrm>
            <a:off x="4584700" y="1957388"/>
            <a:ext cx="955675" cy="700087"/>
          </a:xfrm>
          <a:prstGeom prst="rect">
            <a:avLst/>
          </a:prstGeom>
          <a:noFill/>
          <a:ln w="9525">
            <a:solidFill>
              <a:schemeClr val="tx1"/>
            </a:solidFill>
            <a:prstDash val="dashDot"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3258" name="Text Box 45"/>
          <p:cNvSpPr txBox="1">
            <a:spLocks noChangeArrowheads="1"/>
          </p:cNvSpPr>
          <p:nvPr/>
        </p:nvSpPr>
        <p:spPr bwMode="auto">
          <a:xfrm>
            <a:off x="4040188" y="1476375"/>
            <a:ext cx="1925637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/>
              <a:t>central office</a:t>
            </a:r>
          </a:p>
        </p:txBody>
      </p:sp>
      <p:grpSp>
        <p:nvGrpSpPr>
          <p:cNvPr id="53259" name="Group 137"/>
          <p:cNvGrpSpPr>
            <a:grpSpLocks/>
          </p:cNvGrpSpPr>
          <p:nvPr/>
        </p:nvGrpSpPr>
        <p:grpSpPr bwMode="auto">
          <a:xfrm>
            <a:off x="5143500" y="2905125"/>
            <a:ext cx="2178050" cy="1147763"/>
            <a:chOff x="3240" y="1830"/>
            <a:chExt cx="1372" cy="723"/>
          </a:xfrm>
        </p:grpSpPr>
        <p:sp>
          <p:nvSpPr>
            <p:cNvPr id="53304" name="Freeform 28"/>
            <p:cNvSpPr>
              <a:spLocks/>
            </p:cNvSpPr>
            <p:nvPr/>
          </p:nvSpPr>
          <p:spPr bwMode="auto">
            <a:xfrm>
              <a:off x="3240" y="1830"/>
              <a:ext cx="1372" cy="723"/>
            </a:xfrm>
            <a:custGeom>
              <a:avLst/>
              <a:gdLst>
                <a:gd name="T0" fmla="*/ 145855 w 765"/>
                <a:gd name="T1" fmla="*/ 931 h 459"/>
                <a:gd name="T2" fmla="*/ 99268 w 765"/>
                <a:gd name="T3" fmla="*/ 6562 h 459"/>
                <a:gd name="T4" fmla="*/ 32950 w 765"/>
                <a:gd name="T5" fmla="*/ 9426 h 459"/>
                <a:gd name="T6" fmla="*/ 4821 w 765"/>
                <a:gd name="T7" fmla="*/ 31576 h 459"/>
                <a:gd name="T8" fmla="*/ 61950 w 765"/>
                <a:gd name="T9" fmla="*/ 41713 h 459"/>
                <a:gd name="T10" fmla="*/ 119240 w 765"/>
                <a:gd name="T11" fmla="*/ 40071 h 459"/>
                <a:gd name="T12" fmla="*/ 201010 w 765"/>
                <a:gd name="T13" fmla="*/ 41713 h 459"/>
                <a:gd name="T14" fmla="*/ 240274 w 765"/>
                <a:gd name="T15" fmla="*/ 40797 h 459"/>
                <a:gd name="T16" fmla="*/ 258901 w 765"/>
                <a:gd name="T17" fmla="*/ 34980 h 459"/>
                <a:gd name="T18" fmla="*/ 258196 w 765"/>
                <a:gd name="T19" fmla="*/ 14847 h 459"/>
                <a:gd name="T20" fmla="*/ 227858 w 765"/>
                <a:gd name="T21" fmla="*/ 3221 h 459"/>
                <a:gd name="T22" fmla="*/ 145855 w 765"/>
                <a:gd name="T23" fmla="*/ 931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65"/>
                <a:gd name="T37" fmla="*/ 0 h 459"/>
                <a:gd name="T38" fmla="*/ 765 w 765"/>
                <a:gd name="T39" fmla="*/ 459 h 45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05" name="Line 31"/>
            <p:cNvSpPr>
              <a:spLocks noChangeShapeType="1"/>
            </p:cNvSpPr>
            <p:nvPr/>
          </p:nvSpPr>
          <p:spPr bwMode="auto">
            <a:xfrm flipV="1">
              <a:off x="3763" y="2053"/>
              <a:ext cx="106" cy="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06" name="Line 32"/>
            <p:cNvSpPr>
              <a:spLocks noChangeShapeType="1"/>
            </p:cNvSpPr>
            <p:nvPr/>
          </p:nvSpPr>
          <p:spPr bwMode="auto">
            <a:xfrm>
              <a:off x="3616" y="2204"/>
              <a:ext cx="0" cy="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07" name="Line 33"/>
            <p:cNvSpPr>
              <a:spLocks noChangeShapeType="1"/>
            </p:cNvSpPr>
            <p:nvPr/>
          </p:nvSpPr>
          <p:spPr bwMode="auto">
            <a:xfrm flipV="1">
              <a:off x="3763" y="2114"/>
              <a:ext cx="226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08" name="Line 34"/>
            <p:cNvSpPr>
              <a:spLocks noChangeShapeType="1"/>
            </p:cNvSpPr>
            <p:nvPr/>
          </p:nvSpPr>
          <p:spPr bwMode="auto">
            <a:xfrm>
              <a:off x="4076" y="2113"/>
              <a:ext cx="0" cy="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09" name="Line 35"/>
            <p:cNvSpPr>
              <a:spLocks noChangeShapeType="1"/>
            </p:cNvSpPr>
            <p:nvPr/>
          </p:nvSpPr>
          <p:spPr bwMode="auto">
            <a:xfrm>
              <a:off x="3779" y="2380"/>
              <a:ext cx="1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10" name="Line 36"/>
            <p:cNvSpPr>
              <a:spLocks noChangeShapeType="1"/>
            </p:cNvSpPr>
            <p:nvPr/>
          </p:nvSpPr>
          <p:spPr bwMode="auto">
            <a:xfrm>
              <a:off x="4255" y="2372"/>
              <a:ext cx="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3311" name="Group 37"/>
            <p:cNvGrpSpPr>
              <a:grpSpLocks/>
            </p:cNvGrpSpPr>
            <p:nvPr/>
          </p:nvGrpSpPr>
          <p:grpSpPr bwMode="auto">
            <a:xfrm>
              <a:off x="3860" y="1969"/>
              <a:ext cx="335" cy="148"/>
              <a:chOff x="4650" y="1129"/>
              <a:chExt cx="246" cy="95"/>
            </a:xfrm>
          </p:grpSpPr>
          <p:sp>
            <p:nvSpPr>
              <p:cNvPr id="53341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53342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53343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53344" name="Group 41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53347" name="Freeform 4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48" name="Freeform 4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3345" name="Line 44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46" name="Line 45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3312" name="Group 46"/>
            <p:cNvGrpSpPr>
              <a:grpSpLocks/>
            </p:cNvGrpSpPr>
            <p:nvPr/>
          </p:nvGrpSpPr>
          <p:grpSpPr bwMode="auto">
            <a:xfrm>
              <a:off x="3922" y="2284"/>
              <a:ext cx="336" cy="154"/>
              <a:chOff x="4650" y="1129"/>
              <a:chExt cx="246" cy="95"/>
            </a:xfrm>
          </p:grpSpPr>
          <p:sp>
            <p:nvSpPr>
              <p:cNvPr id="53333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53334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53335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53336" name="Group 50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53339" name="Freeform 5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40" name="Freeform 5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3337" name="Line 53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38" name="Line 54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3313" name="Group 55"/>
            <p:cNvGrpSpPr>
              <a:grpSpLocks/>
            </p:cNvGrpSpPr>
            <p:nvPr/>
          </p:nvGrpSpPr>
          <p:grpSpPr bwMode="auto">
            <a:xfrm>
              <a:off x="3443" y="2054"/>
              <a:ext cx="335" cy="149"/>
              <a:chOff x="4650" y="1129"/>
              <a:chExt cx="246" cy="95"/>
            </a:xfrm>
          </p:grpSpPr>
          <p:sp>
            <p:nvSpPr>
              <p:cNvPr id="53325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53326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53327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53328" name="Group 59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53331" name="Freeform 6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32" name="Freeform 6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3329" name="Line 62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30" name="Line 63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3314" name="Group 64"/>
            <p:cNvGrpSpPr>
              <a:grpSpLocks/>
            </p:cNvGrpSpPr>
            <p:nvPr/>
          </p:nvGrpSpPr>
          <p:grpSpPr bwMode="auto">
            <a:xfrm>
              <a:off x="3452" y="2284"/>
              <a:ext cx="336" cy="148"/>
              <a:chOff x="4650" y="1129"/>
              <a:chExt cx="246" cy="95"/>
            </a:xfrm>
          </p:grpSpPr>
          <p:sp>
            <p:nvSpPr>
              <p:cNvPr id="53317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53318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53319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53320" name="Group 68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53323" name="Freeform 6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24" name="Freeform 7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3321" name="Line 71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22" name="Line 72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3315" name="Line 73"/>
            <p:cNvSpPr>
              <a:spLocks noChangeShapeType="1"/>
            </p:cNvSpPr>
            <p:nvPr/>
          </p:nvSpPr>
          <p:spPr bwMode="auto">
            <a:xfrm>
              <a:off x="4422" y="2370"/>
              <a:ext cx="153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16" name="Text Box 580"/>
            <p:cNvSpPr txBox="1">
              <a:spLocks noChangeArrowheads="1"/>
            </p:cNvSpPr>
            <p:nvPr/>
          </p:nvSpPr>
          <p:spPr bwMode="auto">
            <a:xfrm>
              <a:off x="4231" y="1988"/>
              <a:ext cx="3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ISP</a:t>
              </a:r>
            </a:p>
          </p:txBody>
        </p:sp>
      </p:grpSp>
      <p:sp>
        <p:nvSpPr>
          <p:cNvPr id="53260" name="Line 14"/>
          <p:cNvSpPr>
            <a:spLocks noChangeShapeType="1"/>
          </p:cNvSpPr>
          <p:nvPr/>
        </p:nvSpPr>
        <p:spPr bwMode="auto">
          <a:xfrm flipV="1">
            <a:off x="2690813" y="2363788"/>
            <a:ext cx="1938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3261" name="Text Box 17"/>
          <p:cNvSpPr txBox="1">
            <a:spLocks noChangeArrowheads="1"/>
          </p:cNvSpPr>
          <p:nvPr/>
        </p:nvSpPr>
        <p:spPr bwMode="auto">
          <a:xfrm>
            <a:off x="5942013" y="1530350"/>
            <a:ext cx="1074737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</a:pPr>
            <a:r>
              <a:rPr lang="en-US" sz="1600"/>
              <a:t>telephone</a:t>
            </a:r>
          </a:p>
          <a:p>
            <a:pPr>
              <a:lnSpc>
                <a:spcPct val="85000"/>
              </a:lnSpc>
            </a:pPr>
            <a:r>
              <a:rPr lang="en-US" sz="1600"/>
              <a:t>network</a:t>
            </a:r>
          </a:p>
        </p:txBody>
      </p:sp>
      <p:grpSp>
        <p:nvGrpSpPr>
          <p:cNvPr id="53262" name="Group 108"/>
          <p:cNvGrpSpPr>
            <a:grpSpLocks/>
          </p:cNvGrpSpPr>
          <p:nvPr/>
        </p:nvGrpSpPr>
        <p:grpSpPr bwMode="auto">
          <a:xfrm>
            <a:off x="4641850" y="2074863"/>
            <a:ext cx="368300" cy="519112"/>
            <a:chOff x="1852" y="2562"/>
            <a:chExt cx="355" cy="471"/>
          </a:xfrm>
        </p:grpSpPr>
        <p:sp>
          <p:nvSpPr>
            <p:cNvPr id="53298" name="Freeform 109"/>
            <p:cNvSpPr>
              <a:spLocks/>
            </p:cNvSpPr>
            <p:nvPr/>
          </p:nvSpPr>
          <p:spPr bwMode="auto">
            <a:xfrm>
              <a:off x="1852" y="2621"/>
              <a:ext cx="318" cy="412"/>
            </a:xfrm>
            <a:custGeom>
              <a:avLst/>
              <a:gdLst>
                <a:gd name="T0" fmla="*/ 0 w 318"/>
                <a:gd name="T1" fmla="*/ 412 h 412"/>
                <a:gd name="T2" fmla="*/ 3 w 318"/>
                <a:gd name="T3" fmla="*/ 1 h 412"/>
                <a:gd name="T4" fmla="*/ 74 w 318"/>
                <a:gd name="T5" fmla="*/ 0 h 412"/>
                <a:gd name="T6" fmla="*/ 254 w 318"/>
                <a:gd name="T7" fmla="*/ 111 h 412"/>
                <a:gd name="T8" fmla="*/ 318 w 318"/>
                <a:gd name="T9" fmla="*/ 115 h 412"/>
                <a:gd name="T10" fmla="*/ 318 w 318"/>
                <a:gd name="T11" fmla="*/ 308 h 412"/>
                <a:gd name="T12" fmla="*/ 246 w 318"/>
                <a:gd name="T13" fmla="*/ 308 h 412"/>
                <a:gd name="T14" fmla="*/ 74 w 318"/>
                <a:gd name="T15" fmla="*/ 412 h 412"/>
                <a:gd name="T16" fmla="*/ 0 w 318"/>
                <a:gd name="T17" fmla="*/ 412 h 41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8"/>
                <a:gd name="T28" fmla="*/ 0 h 412"/>
                <a:gd name="T29" fmla="*/ 318 w 318"/>
                <a:gd name="T30" fmla="*/ 412 h 41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8" h="412">
                  <a:moveTo>
                    <a:pt x="0" y="412"/>
                  </a:moveTo>
                  <a:lnTo>
                    <a:pt x="3" y="1"/>
                  </a:lnTo>
                  <a:lnTo>
                    <a:pt x="74" y="0"/>
                  </a:lnTo>
                  <a:lnTo>
                    <a:pt x="254" y="111"/>
                  </a:lnTo>
                  <a:lnTo>
                    <a:pt x="318" y="115"/>
                  </a:lnTo>
                  <a:lnTo>
                    <a:pt x="318" y="308"/>
                  </a:lnTo>
                  <a:lnTo>
                    <a:pt x="246" y="308"/>
                  </a:lnTo>
                  <a:lnTo>
                    <a:pt x="74" y="412"/>
                  </a:lnTo>
                  <a:lnTo>
                    <a:pt x="0" y="412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99" name="Freeform 110"/>
            <p:cNvSpPr>
              <a:spLocks/>
            </p:cNvSpPr>
            <p:nvPr/>
          </p:nvSpPr>
          <p:spPr bwMode="auto">
            <a:xfrm>
              <a:off x="1854" y="2562"/>
              <a:ext cx="353" cy="369"/>
            </a:xfrm>
            <a:custGeom>
              <a:avLst/>
              <a:gdLst>
                <a:gd name="T0" fmla="*/ 0 w 353"/>
                <a:gd name="T1" fmla="*/ 59 h 369"/>
                <a:gd name="T2" fmla="*/ 32 w 353"/>
                <a:gd name="T3" fmla="*/ 0 h 369"/>
                <a:gd name="T4" fmla="*/ 105 w 353"/>
                <a:gd name="T5" fmla="*/ 0 h 369"/>
                <a:gd name="T6" fmla="*/ 276 w 353"/>
                <a:gd name="T7" fmla="*/ 113 h 369"/>
                <a:gd name="T8" fmla="*/ 353 w 353"/>
                <a:gd name="T9" fmla="*/ 113 h 369"/>
                <a:gd name="T10" fmla="*/ 353 w 353"/>
                <a:gd name="T11" fmla="*/ 315 h 369"/>
                <a:gd name="T12" fmla="*/ 318 w 353"/>
                <a:gd name="T13" fmla="*/ 369 h 369"/>
                <a:gd name="T14" fmla="*/ 315 w 353"/>
                <a:gd name="T15" fmla="*/ 173 h 369"/>
                <a:gd name="T16" fmla="*/ 254 w 353"/>
                <a:gd name="T17" fmla="*/ 173 h 369"/>
                <a:gd name="T18" fmla="*/ 75 w 353"/>
                <a:gd name="T19" fmla="*/ 60 h 369"/>
                <a:gd name="T20" fmla="*/ 0 w 353"/>
                <a:gd name="T21" fmla="*/ 59 h 36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53"/>
                <a:gd name="T34" fmla="*/ 0 h 369"/>
                <a:gd name="T35" fmla="*/ 353 w 353"/>
                <a:gd name="T36" fmla="*/ 369 h 36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53" h="369">
                  <a:moveTo>
                    <a:pt x="0" y="59"/>
                  </a:moveTo>
                  <a:lnTo>
                    <a:pt x="32" y="0"/>
                  </a:lnTo>
                  <a:lnTo>
                    <a:pt x="105" y="0"/>
                  </a:lnTo>
                  <a:lnTo>
                    <a:pt x="276" y="113"/>
                  </a:lnTo>
                  <a:lnTo>
                    <a:pt x="353" y="113"/>
                  </a:lnTo>
                  <a:lnTo>
                    <a:pt x="353" y="315"/>
                  </a:lnTo>
                  <a:lnTo>
                    <a:pt x="318" y="369"/>
                  </a:lnTo>
                  <a:lnTo>
                    <a:pt x="315" y="173"/>
                  </a:lnTo>
                  <a:lnTo>
                    <a:pt x="254" y="173"/>
                  </a:lnTo>
                  <a:lnTo>
                    <a:pt x="75" y="6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00" name="Line 111"/>
            <p:cNvSpPr>
              <a:spLocks noChangeShapeType="1"/>
            </p:cNvSpPr>
            <p:nvPr/>
          </p:nvSpPr>
          <p:spPr bwMode="auto">
            <a:xfrm flipH="1">
              <a:off x="2167" y="2674"/>
              <a:ext cx="34" cy="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01" name="Line 112"/>
            <p:cNvSpPr>
              <a:spLocks noChangeShapeType="1"/>
            </p:cNvSpPr>
            <p:nvPr/>
          </p:nvSpPr>
          <p:spPr bwMode="auto">
            <a:xfrm>
              <a:off x="1880" y="2830"/>
              <a:ext cx="2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02" name="Freeform 113"/>
            <p:cNvSpPr>
              <a:spLocks/>
            </p:cNvSpPr>
            <p:nvPr/>
          </p:nvSpPr>
          <p:spPr bwMode="auto">
            <a:xfrm>
              <a:off x="1874" y="2670"/>
              <a:ext cx="264" cy="105"/>
            </a:xfrm>
            <a:custGeom>
              <a:avLst/>
              <a:gdLst>
                <a:gd name="T0" fmla="*/ 0 w 264"/>
                <a:gd name="T1" fmla="*/ 0 h 105"/>
                <a:gd name="T2" fmla="*/ 52 w 264"/>
                <a:gd name="T3" fmla="*/ 0 h 105"/>
                <a:gd name="T4" fmla="*/ 207 w 264"/>
                <a:gd name="T5" fmla="*/ 105 h 105"/>
                <a:gd name="T6" fmla="*/ 264 w 264"/>
                <a:gd name="T7" fmla="*/ 105 h 1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4"/>
                <a:gd name="T13" fmla="*/ 0 h 105"/>
                <a:gd name="T14" fmla="*/ 264 w 264"/>
                <a:gd name="T15" fmla="*/ 105 h 1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4" h="105">
                  <a:moveTo>
                    <a:pt x="0" y="0"/>
                  </a:moveTo>
                  <a:lnTo>
                    <a:pt x="52" y="0"/>
                  </a:lnTo>
                  <a:lnTo>
                    <a:pt x="207" y="105"/>
                  </a:lnTo>
                  <a:lnTo>
                    <a:pt x="264" y="105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03" name="Freeform 114"/>
            <p:cNvSpPr>
              <a:spLocks/>
            </p:cNvSpPr>
            <p:nvPr/>
          </p:nvSpPr>
          <p:spPr bwMode="auto">
            <a:xfrm flipV="1">
              <a:off x="1874" y="2884"/>
              <a:ext cx="264" cy="105"/>
            </a:xfrm>
            <a:custGeom>
              <a:avLst/>
              <a:gdLst>
                <a:gd name="T0" fmla="*/ 0 w 264"/>
                <a:gd name="T1" fmla="*/ 0 h 105"/>
                <a:gd name="T2" fmla="*/ 52 w 264"/>
                <a:gd name="T3" fmla="*/ 0 h 105"/>
                <a:gd name="T4" fmla="*/ 207 w 264"/>
                <a:gd name="T5" fmla="*/ 105 h 105"/>
                <a:gd name="T6" fmla="*/ 264 w 264"/>
                <a:gd name="T7" fmla="*/ 105 h 1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4"/>
                <a:gd name="T13" fmla="*/ 0 h 105"/>
                <a:gd name="T14" fmla="*/ 264 w 264"/>
                <a:gd name="T15" fmla="*/ 105 h 1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4" h="105">
                  <a:moveTo>
                    <a:pt x="0" y="0"/>
                  </a:moveTo>
                  <a:lnTo>
                    <a:pt x="52" y="0"/>
                  </a:lnTo>
                  <a:lnTo>
                    <a:pt x="207" y="105"/>
                  </a:lnTo>
                  <a:lnTo>
                    <a:pt x="264" y="105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3263" name="Text Box 115"/>
          <p:cNvSpPr txBox="1">
            <a:spLocks noChangeArrowheads="1"/>
          </p:cNvSpPr>
          <p:nvPr/>
        </p:nvSpPr>
        <p:spPr bwMode="auto">
          <a:xfrm>
            <a:off x="4321175" y="2619375"/>
            <a:ext cx="9509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1600"/>
              <a:t>DSLAM</a:t>
            </a:r>
          </a:p>
        </p:txBody>
      </p:sp>
      <p:grpSp>
        <p:nvGrpSpPr>
          <p:cNvPr id="53264" name="Group 118"/>
          <p:cNvGrpSpPr>
            <a:grpSpLocks/>
          </p:cNvGrpSpPr>
          <p:nvPr/>
        </p:nvGrpSpPr>
        <p:grpSpPr bwMode="auto">
          <a:xfrm>
            <a:off x="3382963" y="1362075"/>
            <a:ext cx="796925" cy="658813"/>
            <a:chOff x="1671" y="1861"/>
            <a:chExt cx="502" cy="415"/>
          </a:xfrm>
        </p:grpSpPr>
        <p:sp>
          <p:nvSpPr>
            <p:cNvPr id="53296" name="Rectangle 116"/>
            <p:cNvSpPr>
              <a:spLocks noChangeArrowheads="1"/>
            </p:cNvSpPr>
            <p:nvPr/>
          </p:nvSpPr>
          <p:spPr bwMode="auto">
            <a:xfrm>
              <a:off x="1742" y="1966"/>
              <a:ext cx="360" cy="310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97" name="AutoShape 117"/>
            <p:cNvSpPr>
              <a:spLocks noChangeArrowheads="1"/>
            </p:cNvSpPr>
            <p:nvPr/>
          </p:nvSpPr>
          <p:spPr bwMode="auto">
            <a:xfrm>
              <a:off x="1671" y="1861"/>
              <a:ext cx="502" cy="129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3265" name="Freeform 119"/>
          <p:cNvSpPr>
            <a:spLocks/>
          </p:cNvSpPr>
          <p:nvPr/>
        </p:nvSpPr>
        <p:spPr bwMode="auto">
          <a:xfrm>
            <a:off x="3986213" y="1951038"/>
            <a:ext cx="674687" cy="239712"/>
          </a:xfrm>
          <a:custGeom>
            <a:avLst/>
            <a:gdLst>
              <a:gd name="T0" fmla="*/ 0 w 425"/>
              <a:gd name="T1" fmla="*/ 0 h 151"/>
              <a:gd name="T2" fmla="*/ 0 w 425"/>
              <a:gd name="T3" fmla="*/ 2147483647 h 151"/>
              <a:gd name="T4" fmla="*/ 2147483647 w 425"/>
              <a:gd name="T5" fmla="*/ 2147483647 h 151"/>
              <a:gd name="T6" fmla="*/ 0 60000 65536"/>
              <a:gd name="T7" fmla="*/ 0 60000 65536"/>
              <a:gd name="T8" fmla="*/ 0 60000 65536"/>
              <a:gd name="T9" fmla="*/ 0 w 425"/>
              <a:gd name="T10" fmla="*/ 0 h 151"/>
              <a:gd name="T11" fmla="*/ 425 w 425"/>
              <a:gd name="T12" fmla="*/ 151 h 15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5" h="151">
                <a:moveTo>
                  <a:pt x="0" y="0"/>
                </a:moveTo>
                <a:lnTo>
                  <a:pt x="0" y="151"/>
                </a:lnTo>
                <a:lnTo>
                  <a:pt x="425" y="151"/>
                </a:lnTo>
              </a:path>
            </a:pathLst>
          </a:cu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66" name="Line 120"/>
          <p:cNvSpPr>
            <a:spLocks noChangeShapeType="1"/>
          </p:cNvSpPr>
          <p:nvPr/>
        </p:nvSpPr>
        <p:spPr bwMode="auto">
          <a:xfrm>
            <a:off x="5014913" y="2316163"/>
            <a:ext cx="377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67" name="Freeform 123"/>
          <p:cNvSpPr>
            <a:spLocks/>
          </p:cNvSpPr>
          <p:nvPr/>
        </p:nvSpPr>
        <p:spPr bwMode="auto">
          <a:xfrm>
            <a:off x="5014913" y="2384425"/>
            <a:ext cx="463550" cy="1009650"/>
          </a:xfrm>
          <a:custGeom>
            <a:avLst/>
            <a:gdLst>
              <a:gd name="T0" fmla="*/ 0 w 292"/>
              <a:gd name="T1" fmla="*/ 0 h 636"/>
              <a:gd name="T2" fmla="*/ 2147483647 w 292"/>
              <a:gd name="T3" fmla="*/ 0 h 636"/>
              <a:gd name="T4" fmla="*/ 2147483647 w 292"/>
              <a:gd name="T5" fmla="*/ 2147483647 h 636"/>
              <a:gd name="T6" fmla="*/ 2147483647 w 292"/>
              <a:gd name="T7" fmla="*/ 2147483647 h 636"/>
              <a:gd name="T8" fmla="*/ 0 60000 65536"/>
              <a:gd name="T9" fmla="*/ 0 60000 65536"/>
              <a:gd name="T10" fmla="*/ 0 60000 65536"/>
              <a:gd name="T11" fmla="*/ 0 60000 65536"/>
              <a:gd name="T12" fmla="*/ 0 w 292"/>
              <a:gd name="T13" fmla="*/ 0 h 636"/>
              <a:gd name="T14" fmla="*/ 292 w 292"/>
              <a:gd name="T15" fmla="*/ 636 h 6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2" h="636">
                <a:moveTo>
                  <a:pt x="0" y="0"/>
                </a:moveTo>
                <a:lnTo>
                  <a:pt x="130" y="0"/>
                </a:lnTo>
                <a:lnTo>
                  <a:pt x="130" y="636"/>
                </a:lnTo>
                <a:lnTo>
                  <a:pt x="292" y="63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3" name="Group 135"/>
          <p:cNvGrpSpPr>
            <a:grpSpLocks/>
          </p:cNvGrpSpPr>
          <p:nvPr/>
        </p:nvGrpSpPr>
        <p:grpSpPr bwMode="auto">
          <a:xfrm>
            <a:off x="777875" y="2441575"/>
            <a:ext cx="3117850" cy="1611313"/>
            <a:chOff x="490" y="1538"/>
            <a:chExt cx="1964" cy="1015"/>
          </a:xfrm>
        </p:grpSpPr>
        <p:sp>
          <p:nvSpPr>
            <p:cNvPr id="53294" name="Text Box 124"/>
            <p:cNvSpPr txBox="1">
              <a:spLocks noChangeArrowheads="1"/>
            </p:cNvSpPr>
            <p:nvPr/>
          </p:nvSpPr>
          <p:spPr bwMode="auto">
            <a:xfrm>
              <a:off x="490" y="2102"/>
              <a:ext cx="1809" cy="4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>
                <a:lnSpc>
                  <a:spcPct val="85000"/>
                </a:lnSpc>
              </a:pPr>
              <a:r>
                <a:rPr lang="en-US" sz="1600" i="1"/>
                <a:t>voice, data transmitted</a:t>
              </a:r>
            </a:p>
            <a:p>
              <a:pPr algn="r">
                <a:lnSpc>
                  <a:spcPct val="85000"/>
                </a:lnSpc>
              </a:pPr>
              <a:r>
                <a:rPr lang="en-US" sz="1600" i="1"/>
                <a:t>at different frequencies over</a:t>
              </a:r>
            </a:p>
            <a:p>
              <a:pPr algn="r">
                <a:lnSpc>
                  <a:spcPct val="85000"/>
                </a:lnSpc>
              </a:pPr>
              <a:r>
                <a:rPr lang="en-US" sz="1600" i="1">
                  <a:solidFill>
                    <a:srgbClr val="CC0000"/>
                  </a:solidFill>
                </a:rPr>
                <a:t>dedicated </a:t>
              </a:r>
              <a:r>
                <a:rPr lang="en-US" sz="1600" i="1"/>
                <a:t>line to central office</a:t>
              </a:r>
            </a:p>
          </p:txBody>
        </p:sp>
        <p:sp>
          <p:nvSpPr>
            <p:cNvPr id="53295" name="Line 125"/>
            <p:cNvSpPr>
              <a:spLocks noChangeShapeType="1"/>
            </p:cNvSpPr>
            <p:nvPr/>
          </p:nvSpPr>
          <p:spPr bwMode="auto">
            <a:xfrm flipV="1">
              <a:off x="2093" y="1538"/>
              <a:ext cx="361" cy="584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4384" name="Rectangle 52"/>
          <p:cNvSpPr>
            <a:spLocks noChangeArrowheads="1"/>
          </p:cNvSpPr>
          <p:nvPr/>
        </p:nvSpPr>
        <p:spPr bwMode="auto">
          <a:xfrm>
            <a:off x="0" y="4254346"/>
            <a:ext cx="9118600" cy="84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</a:pPr>
            <a:endParaRPr lang="en-US" dirty="0">
              <a:solidFill>
                <a:srgbClr val="FF0000"/>
              </a:solidFill>
              <a:latin typeface="Comic Sans MS" pitchFamily="66" charset="0"/>
            </a:endParaRP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dirty="0" smtClean="0">
                <a:latin typeface="Gill Sans MT" pitchFamily="34" charset="0"/>
              </a:rPr>
              <a:t>Frequency division multiplexing (FDM)</a:t>
            </a:r>
          </a:p>
        </p:txBody>
      </p:sp>
      <p:sp>
        <p:nvSpPr>
          <p:cNvPr id="53270" name="Rectangle 90"/>
          <p:cNvSpPr>
            <a:spLocks noChangeArrowheads="1"/>
          </p:cNvSpPr>
          <p:nvPr/>
        </p:nvSpPr>
        <p:spPr bwMode="auto">
          <a:xfrm>
            <a:off x="1238250" y="1814513"/>
            <a:ext cx="1978025" cy="1395412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71" name="Line 7"/>
          <p:cNvSpPr>
            <a:spLocks noChangeShapeType="1"/>
          </p:cNvSpPr>
          <p:nvPr/>
        </p:nvSpPr>
        <p:spPr bwMode="auto">
          <a:xfrm flipV="1">
            <a:off x="1724025" y="2365375"/>
            <a:ext cx="36512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3272" name="Text Box 39"/>
          <p:cNvSpPr txBox="1">
            <a:spLocks noChangeArrowheads="1"/>
          </p:cNvSpPr>
          <p:nvPr/>
        </p:nvSpPr>
        <p:spPr bwMode="auto">
          <a:xfrm>
            <a:off x="1985963" y="2471738"/>
            <a:ext cx="7747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/>
              <a:t>DSL</a:t>
            </a:r>
          </a:p>
          <a:p>
            <a:pPr algn="ctr">
              <a:lnSpc>
                <a:spcPct val="80000"/>
              </a:lnSpc>
            </a:pPr>
            <a:r>
              <a:rPr lang="en-US" sz="1400"/>
              <a:t>modem</a:t>
            </a:r>
          </a:p>
        </p:txBody>
      </p:sp>
      <p:sp>
        <p:nvSpPr>
          <p:cNvPr id="53273" name="Text Box 41"/>
          <p:cNvSpPr txBox="1">
            <a:spLocks noChangeArrowheads="1"/>
          </p:cNvSpPr>
          <p:nvPr/>
        </p:nvSpPr>
        <p:spPr bwMode="auto">
          <a:xfrm>
            <a:off x="2663825" y="2495550"/>
            <a:ext cx="70643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/>
              <a:t>splitter</a:t>
            </a:r>
          </a:p>
        </p:txBody>
      </p:sp>
      <p:grpSp>
        <p:nvGrpSpPr>
          <p:cNvPr id="53274" name="Group 94"/>
          <p:cNvGrpSpPr>
            <a:grpSpLocks/>
          </p:cNvGrpSpPr>
          <p:nvPr/>
        </p:nvGrpSpPr>
        <p:grpSpPr bwMode="auto">
          <a:xfrm>
            <a:off x="2079625" y="2252663"/>
            <a:ext cx="614363" cy="220662"/>
            <a:chOff x="322" y="890"/>
            <a:chExt cx="872" cy="339"/>
          </a:xfrm>
        </p:grpSpPr>
        <p:sp>
          <p:nvSpPr>
            <p:cNvPr id="53288" name="Rectangle 95"/>
            <p:cNvSpPr>
              <a:spLocks noChangeArrowheads="1"/>
            </p:cNvSpPr>
            <p:nvPr/>
          </p:nvSpPr>
          <p:spPr bwMode="auto">
            <a:xfrm>
              <a:off x="322" y="1005"/>
              <a:ext cx="872" cy="22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9" name="Rectangle 96"/>
            <p:cNvSpPr>
              <a:spLocks noChangeArrowheads="1"/>
            </p:cNvSpPr>
            <p:nvPr/>
          </p:nvSpPr>
          <p:spPr bwMode="auto">
            <a:xfrm>
              <a:off x="394" y="1073"/>
              <a:ext cx="54" cy="56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90" name="Rectangle 97"/>
            <p:cNvSpPr>
              <a:spLocks noChangeArrowheads="1"/>
            </p:cNvSpPr>
            <p:nvPr/>
          </p:nvSpPr>
          <p:spPr bwMode="auto">
            <a:xfrm>
              <a:off x="466" y="1073"/>
              <a:ext cx="56" cy="56"/>
            </a:xfrm>
            <a:prstGeom prst="rect">
              <a:avLst/>
            </a:prstGeom>
            <a:solidFill>
              <a:srgbClr val="33CC33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91" name="Rectangle 98"/>
            <p:cNvSpPr>
              <a:spLocks noChangeArrowheads="1"/>
            </p:cNvSpPr>
            <p:nvPr/>
          </p:nvSpPr>
          <p:spPr bwMode="auto">
            <a:xfrm>
              <a:off x="541" y="1070"/>
              <a:ext cx="56" cy="56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92" name="Rectangle 99"/>
            <p:cNvSpPr>
              <a:spLocks noChangeArrowheads="1"/>
            </p:cNvSpPr>
            <p:nvPr/>
          </p:nvSpPr>
          <p:spPr bwMode="auto">
            <a:xfrm>
              <a:off x="615" y="1070"/>
              <a:ext cx="56" cy="56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93" name="AutoShape 100"/>
            <p:cNvSpPr>
              <a:spLocks noChangeArrowheads="1"/>
            </p:cNvSpPr>
            <p:nvPr/>
          </p:nvSpPr>
          <p:spPr bwMode="auto">
            <a:xfrm rot="10800000" flipH="1">
              <a:off x="322" y="890"/>
              <a:ext cx="859" cy="11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1 w 21600"/>
                <a:gd name="T13" fmla="*/ 4516 h 21600"/>
                <a:gd name="T14" fmla="*/ 17099 w 21600"/>
                <a:gd name="T15" fmla="*/ 1708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3275" name="AutoShape 102"/>
          <p:cNvSpPr>
            <a:spLocks noChangeArrowheads="1"/>
          </p:cNvSpPr>
          <p:nvPr/>
        </p:nvSpPr>
        <p:spPr bwMode="auto">
          <a:xfrm>
            <a:off x="955675" y="1403350"/>
            <a:ext cx="2498725" cy="468313"/>
          </a:xfrm>
          <a:prstGeom prst="triangle">
            <a:avLst>
              <a:gd name="adj" fmla="val 50000"/>
            </a:avLst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76" name="Rectangle 103"/>
          <p:cNvSpPr>
            <a:spLocks noChangeArrowheads="1"/>
          </p:cNvSpPr>
          <p:nvPr/>
        </p:nvSpPr>
        <p:spPr bwMode="auto">
          <a:xfrm>
            <a:off x="2933700" y="2303463"/>
            <a:ext cx="166688" cy="144462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77" name="Freeform 104"/>
          <p:cNvSpPr>
            <a:spLocks/>
          </p:cNvSpPr>
          <p:nvPr/>
        </p:nvSpPr>
        <p:spPr bwMode="auto">
          <a:xfrm>
            <a:off x="2409825" y="1858963"/>
            <a:ext cx="604838" cy="434975"/>
          </a:xfrm>
          <a:custGeom>
            <a:avLst/>
            <a:gdLst>
              <a:gd name="T0" fmla="*/ 2147483647 w 381"/>
              <a:gd name="T1" fmla="*/ 2147483647 h 274"/>
              <a:gd name="T2" fmla="*/ 2147483647 w 381"/>
              <a:gd name="T3" fmla="*/ 2147483647 h 274"/>
              <a:gd name="T4" fmla="*/ 0 w 381"/>
              <a:gd name="T5" fmla="*/ 0 h 274"/>
              <a:gd name="T6" fmla="*/ 0 60000 65536"/>
              <a:gd name="T7" fmla="*/ 0 60000 65536"/>
              <a:gd name="T8" fmla="*/ 0 60000 65536"/>
              <a:gd name="T9" fmla="*/ 0 w 381"/>
              <a:gd name="T10" fmla="*/ 0 h 274"/>
              <a:gd name="T11" fmla="*/ 381 w 381"/>
              <a:gd name="T12" fmla="*/ 274 h 27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1" h="274">
                <a:moveTo>
                  <a:pt x="381" y="274"/>
                </a:moveTo>
                <a:lnTo>
                  <a:pt x="381" y="13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53278" name="Object 3"/>
          <p:cNvGraphicFramePr>
            <a:graphicFrameLocks noChangeAspect="1"/>
          </p:cNvGraphicFramePr>
          <p:nvPr/>
        </p:nvGraphicFramePr>
        <p:xfrm>
          <a:off x="2070100" y="1655763"/>
          <a:ext cx="490538" cy="369887"/>
        </p:xfrm>
        <a:graphic>
          <a:graphicData uri="http://schemas.openxmlformats.org/presentationml/2006/ole">
            <p:oleObj spid="_x0000_s53282" name="Clip" r:id="rId4" imgW="681706" imgH="480401" progId="">
              <p:embed/>
            </p:oleObj>
          </a:graphicData>
        </a:graphic>
      </p:graphicFrame>
      <p:sp>
        <p:nvSpPr>
          <p:cNvPr id="53279" name="Line 130"/>
          <p:cNvSpPr>
            <a:spLocks noChangeShapeType="1"/>
          </p:cNvSpPr>
          <p:nvPr/>
        </p:nvSpPr>
        <p:spPr bwMode="auto">
          <a:xfrm flipH="1">
            <a:off x="2697163" y="2365375"/>
            <a:ext cx="239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80" name="AutoShape 131"/>
          <p:cNvSpPr>
            <a:spLocks noChangeArrowheads="1"/>
          </p:cNvSpPr>
          <p:nvPr/>
        </p:nvSpPr>
        <p:spPr bwMode="auto">
          <a:xfrm>
            <a:off x="4445000" y="1703388"/>
            <a:ext cx="1206500" cy="261937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prstDash val="dashDot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" name="Group 136"/>
          <p:cNvGrpSpPr>
            <a:grpSpLocks/>
          </p:cNvGrpSpPr>
          <p:nvPr/>
        </p:nvGrpSpPr>
        <p:grpSpPr bwMode="auto">
          <a:xfrm>
            <a:off x="3678238" y="2867025"/>
            <a:ext cx="1323975" cy="1174750"/>
            <a:chOff x="2317" y="1806"/>
            <a:chExt cx="834" cy="740"/>
          </a:xfrm>
        </p:grpSpPr>
        <p:sp>
          <p:nvSpPr>
            <p:cNvPr id="53286" name="Line 132"/>
            <p:cNvSpPr>
              <a:spLocks noChangeShapeType="1"/>
            </p:cNvSpPr>
            <p:nvPr/>
          </p:nvSpPr>
          <p:spPr bwMode="auto">
            <a:xfrm flipV="1">
              <a:off x="2671" y="1806"/>
              <a:ext cx="268" cy="433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87" name="Text Box 133"/>
            <p:cNvSpPr txBox="1">
              <a:spLocks noChangeArrowheads="1"/>
            </p:cNvSpPr>
            <p:nvPr/>
          </p:nvSpPr>
          <p:spPr bwMode="auto">
            <a:xfrm>
              <a:off x="2317" y="2226"/>
              <a:ext cx="834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>
                <a:lnSpc>
                  <a:spcPct val="85000"/>
                </a:lnSpc>
              </a:pPr>
              <a:r>
                <a:rPr lang="en-US" sz="1600" i="1"/>
                <a:t>DSL access </a:t>
              </a:r>
            </a:p>
            <a:p>
              <a:pPr algn="r">
                <a:lnSpc>
                  <a:spcPct val="85000"/>
                </a:lnSpc>
              </a:pPr>
              <a:r>
                <a:rPr lang="en-US" sz="1600" i="1"/>
                <a:t>multiplexer</a:t>
              </a:r>
            </a:p>
          </p:txBody>
        </p:sp>
      </p:grpSp>
      <p:grpSp>
        <p:nvGrpSpPr>
          <p:cNvPr id="53282" name="Group 141"/>
          <p:cNvGrpSpPr>
            <a:grpSpLocks/>
          </p:cNvGrpSpPr>
          <p:nvPr/>
        </p:nvGrpSpPr>
        <p:grpSpPr bwMode="auto">
          <a:xfrm>
            <a:off x="1143000" y="2043113"/>
            <a:ext cx="642938" cy="644525"/>
            <a:chOff x="-44" y="1473"/>
            <a:chExt cx="981" cy="1105"/>
          </a:xfrm>
        </p:grpSpPr>
        <p:pic>
          <p:nvPicPr>
            <p:cNvPr id="53284" name="Picture 142" descr="desktop_computer_stylized_medium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3285" name="Freeform 14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328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92029E49-0AAE-44CA-A822-B767321BF0C4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4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38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sp>
        <p:nvSpPr>
          <p:cNvPr id="54274" name="Title 41"/>
          <p:cNvSpPr>
            <a:spLocks/>
          </p:cNvSpPr>
          <p:nvPr/>
        </p:nvSpPr>
        <p:spPr bwMode="auto">
          <a:xfrm>
            <a:off x="381000" y="239713"/>
            <a:ext cx="5622925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z="3600">
                <a:solidFill>
                  <a:srgbClr val="000099"/>
                </a:solidFill>
                <a:latin typeface="Gill Sans MT" pitchFamily="34" charset="0"/>
              </a:rPr>
              <a:t>Access net: cable network</a:t>
            </a:r>
          </a:p>
        </p:txBody>
      </p:sp>
      <p:sp>
        <p:nvSpPr>
          <p:cNvPr id="54275" name="Rectangle 60"/>
          <p:cNvSpPr>
            <a:spLocks noChangeArrowheads="1"/>
          </p:cNvSpPr>
          <p:nvPr/>
        </p:nvSpPr>
        <p:spPr bwMode="auto">
          <a:xfrm>
            <a:off x="657225" y="1651000"/>
            <a:ext cx="1793875" cy="92551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6" name="Line 7"/>
          <p:cNvSpPr>
            <a:spLocks noChangeShapeType="1"/>
          </p:cNvSpPr>
          <p:nvPr/>
        </p:nvSpPr>
        <p:spPr bwMode="auto">
          <a:xfrm flipV="1">
            <a:off x="958850" y="2201863"/>
            <a:ext cx="36512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4277" name="Text Box 39"/>
          <p:cNvSpPr txBox="1">
            <a:spLocks noChangeArrowheads="1"/>
          </p:cNvSpPr>
          <p:nvPr/>
        </p:nvSpPr>
        <p:spPr bwMode="auto">
          <a:xfrm>
            <a:off x="1120775" y="2352675"/>
            <a:ext cx="7747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/>
              <a:t>cable</a:t>
            </a:r>
          </a:p>
          <a:p>
            <a:pPr algn="ctr">
              <a:lnSpc>
                <a:spcPct val="80000"/>
              </a:lnSpc>
            </a:pPr>
            <a:r>
              <a:rPr lang="en-US" sz="1400"/>
              <a:t>modem</a:t>
            </a:r>
          </a:p>
        </p:txBody>
      </p:sp>
      <p:sp>
        <p:nvSpPr>
          <p:cNvPr id="54278" name="Text Box 41"/>
          <p:cNvSpPr txBox="1">
            <a:spLocks noChangeArrowheads="1"/>
          </p:cNvSpPr>
          <p:nvPr/>
        </p:nvSpPr>
        <p:spPr bwMode="auto">
          <a:xfrm>
            <a:off x="1787525" y="2354263"/>
            <a:ext cx="706438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/>
              <a:t>splitter</a:t>
            </a:r>
          </a:p>
        </p:txBody>
      </p:sp>
      <p:grpSp>
        <p:nvGrpSpPr>
          <p:cNvPr id="54279" name="Group 64"/>
          <p:cNvGrpSpPr>
            <a:grpSpLocks/>
          </p:cNvGrpSpPr>
          <p:nvPr/>
        </p:nvGrpSpPr>
        <p:grpSpPr bwMode="auto">
          <a:xfrm>
            <a:off x="1304925" y="2078038"/>
            <a:ext cx="614363" cy="220662"/>
            <a:chOff x="322" y="890"/>
            <a:chExt cx="872" cy="339"/>
          </a:xfrm>
        </p:grpSpPr>
        <p:sp>
          <p:nvSpPr>
            <p:cNvPr id="54435" name="Rectangle 65"/>
            <p:cNvSpPr>
              <a:spLocks noChangeArrowheads="1"/>
            </p:cNvSpPr>
            <p:nvPr/>
          </p:nvSpPr>
          <p:spPr bwMode="auto">
            <a:xfrm>
              <a:off x="322" y="1005"/>
              <a:ext cx="872" cy="22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436" name="Rectangle 66"/>
            <p:cNvSpPr>
              <a:spLocks noChangeArrowheads="1"/>
            </p:cNvSpPr>
            <p:nvPr/>
          </p:nvSpPr>
          <p:spPr bwMode="auto">
            <a:xfrm>
              <a:off x="394" y="1073"/>
              <a:ext cx="54" cy="56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437" name="Rectangle 67"/>
            <p:cNvSpPr>
              <a:spLocks noChangeArrowheads="1"/>
            </p:cNvSpPr>
            <p:nvPr/>
          </p:nvSpPr>
          <p:spPr bwMode="auto">
            <a:xfrm>
              <a:off x="466" y="1073"/>
              <a:ext cx="56" cy="56"/>
            </a:xfrm>
            <a:prstGeom prst="rect">
              <a:avLst/>
            </a:prstGeom>
            <a:solidFill>
              <a:srgbClr val="33CC33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438" name="Rectangle 68"/>
            <p:cNvSpPr>
              <a:spLocks noChangeArrowheads="1"/>
            </p:cNvSpPr>
            <p:nvPr/>
          </p:nvSpPr>
          <p:spPr bwMode="auto">
            <a:xfrm>
              <a:off x="541" y="1070"/>
              <a:ext cx="56" cy="56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439" name="Rectangle 69"/>
            <p:cNvSpPr>
              <a:spLocks noChangeArrowheads="1"/>
            </p:cNvSpPr>
            <p:nvPr/>
          </p:nvSpPr>
          <p:spPr bwMode="auto">
            <a:xfrm>
              <a:off x="615" y="1070"/>
              <a:ext cx="56" cy="56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440" name="AutoShape 70"/>
            <p:cNvSpPr>
              <a:spLocks noChangeArrowheads="1"/>
            </p:cNvSpPr>
            <p:nvPr/>
          </p:nvSpPr>
          <p:spPr bwMode="auto">
            <a:xfrm rot="10800000" flipH="1">
              <a:off x="322" y="890"/>
              <a:ext cx="859" cy="11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1 w 21600"/>
                <a:gd name="T13" fmla="*/ 4516 h 21600"/>
                <a:gd name="T14" fmla="*/ 17099 w 21600"/>
                <a:gd name="T15" fmla="*/ 1708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4280" name="AutoShape 72"/>
          <p:cNvSpPr>
            <a:spLocks noChangeArrowheads="1"/>
          </p:cNvSpPr>
          <p:nvPr/>
        </p:nvSpPr>
        <p:spPr bwMode="auto">
          <a:xfrm>
            <a:off x="419100" y="1239838"/>
            <a:ext cx="2268538" cy="468312"/>
          </a:xfrm>
          <a:prstGeom prst="triangle">
            <a:avLst>
              <a:gd name="adj" fmla="val 50000"/>
            </a:avLst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81" name="Rectangle 73"/>
          <p:cNvSpPr>
            <a:spLocks noChangeArrowheads="1"/>
          </p:cNvSpPr>
          <p:nvPr/>
        </p:nvSpPr>
        <p:spPr bwMode="auto">
          <a:xfrm>
            <a:off x="2035175" y="2139950"/>
            <a:ext cx="166688" cy="144463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82" name="Freeform 74"/>
          <p:cNvSpPr>
            <a:spLocks/>
          </p:cNvSpPr>
          <p:nvPr/>
        </p:nvSpPr>
        <p:spPr bwMode="auto">
          <a:xfrm>
            <a:off x="1644650" y="1695450"/>
            <a:ext cx="479425" cy="434975"/>
          </a:xfrm>
          <a:custGeom>
            <a:avLst/>
            <a:gdLst>
              <a:gd name="T0" fmla="*/ 2147483647 w 381"/>
              <a:gd name="T1" fmla="*/ 2147483647 h 274"/>
              <a:gd name="T2" fmla="*/ 2147483647 w 381"/>
              <a:gd name="T3" fmla="*/ 2147483647 h 274"/>
              <a:gd name="T4" fmla="*/ 0 w 381"/>
              <a:gd name="T5" fmla="*/ 0 h 274"/>
              <a:gd name="T6" fmla="*/ 0 60000 65536"/>
              <a:gd name="T7" fmla="*/ 0 60000 65536"/>
              <a:gd name="T8" fmla="*/ 0 60000 65536"/>
              <a:gd name="T9" fmla="*/ 0 w 381"/>
              <a:gd name="T10" fmla="*/ 0 h 274"/>
              <a:gd name="T11" fmla="*/ 381 w 381"/>
              <a:gd name="T12" fmla="*/ 274 h 27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1" h="274">
                <a:moveTo>
                  <a:pt x="381" y="274"/>
                </a:moveTo>
                <a:lnTo>
                  <a:pt x="381" y="13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83" name="Line 95"/>
          <p:cNvSpPr>
            <a:spLocks noChangeShapeType="1"/>
          </p:cNvSpPr>
          <p:nvPr/>
        </p:nvSpPr>
        <p:spPr bwMode="auto">
          <a:xfrm flipH="1">
            <a:off x="1943100" y="2201863"/>
            <a:ext cx="239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54284" name="Picture 96" descr="tv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0150" y="1355725"/>
            <a:ext cx="755650" cy="67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4285" name="Group 117"/>
          <p:cNvGrpSpPr>
            <a:grpSpLocks/>
          </p:cNvGrpSpPr>
          <p:nvPr/>
        </p:nvGrpSpPr>
        <p:grpSpPr bwMode="auto">
          <a:xfrm>
            <a:off x="2676525" y="1470025"/>
            <a:ext cx="850900" cy="527050"/>
            <a:chOff x="-490" y="1664"/>
            <a:chExt cx="1429" cy="842"/>
          </a:xfrm>
        </p:grpSpPr>
        <p:sp>
          <p:nvSpPr>
            <p:cNvPr id="54419" name="AutoShape 111"/>
            <p:cNvSpPr>
              <a:spLocks noChangeArrowheads="1"/>
            </p:cNvSpPr>
            <p:nvPr/>
          </p:nvSpPr>
          <p:spPr bwMode="auto">
            <a:xfrm>
              <a:off x="-490" y="1664"/>
              <a:ext cx="1429" cy="294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4420" name="Group 116"/>
            <p:cNvGrpSpPr>
              <a:grpSpLocks/>
            </p:cNvGrpSpPr>
            <p:nvPr/>
          </p:nvGrpSpPr>
          <p:grpSpPr bwMode="auto">
            <a:xfrm>
              <a:off x="-427" y="1737"/>
              <a:ext cx="1217" cy="769"/>
              <a:chOff x="-427" y="1737"/>
              <a:chExt cx="1217" cy="769"/>
            </a:xfrm>
          </p:grpSpPr>
          <p:sp>
            <p:nvSpPr>
              <p:cNvPr id="54421" name="Rectangle 99"/>
              <p:cNvSpPr>
                <a:spLocks noChangeArrowheads="1"/>
              </p:cNvSpPr>
              <p:nvPr/>
            </p:nvSpPr>
            <p:spPr bwMode="auto">
              <a:xfrm>
                <a:off x="-338" y="1923"/>
                <a:ext cx="1128" cy="583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422" name="Line 7"/>
              <p:cNvSpPr>
                <a:spLocks noChangeShapeType="1"/>
              </p:cNvSpPr>
              <p:nvPr/>
            </p:nvSpPr>
            <p:spPr bwMode="auto">
              <a:xfrm flipV="1">
                <a:off x="-150" y="2270"/>
                <a:ext cx="230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54423" name="Group 103"/>
              <p:cNvGrpSpPr>
                <a:grpSpLocks/>
              </p:cNvGrpSpPr>
              <p:nvPr/>
            </p:nvGrpSpPr>
            <p:grpSpPr bwMode="auto">
              <a:xfrm>
                <a:off x="68" y="2192"/>
                <a:ext cx="387" cy="139"/>
                <a:chOff x="322" y="890"/>
                <a:chExt cx="872" cy="339"/>
              </a:xfrm>
            </p:grpSpPr>
            <p:sp>
              <p:nvSpPr>
                <p:cNvPr id="54429" name="Rectangle 104"/>
                <p:cNvSpPr>
                  <a:spLocks noChangeArrowheads="1"/>
                </p:cNvSpPr>
                <p:nvPr/>
              </p:nvSpPr>
              <p:spPr bwMode="auto">
                <a:xfrm>
                  <a:off x="320" y="1000"/>
                  <a:ext cx="871" cy="229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430" name="Rectangle 105"/>
                <p:cNvSpPr>
                  <a:spLocks noChangeArrowheads="1"/>
                </p:cNvSpPr>
                <p:nvPr/>
              </p:nvSpPr>
              <p:spPr bwMode="auto">
                <a:xfrm>
                  <a:off x="392" y="1074"/>
                  <a:ext cx="54" cy="5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431" name="Rectangle 106"/>
                <p:cNvSpPr>
                  <a:spLocks noChangeArrowheads="1"/>
                </p:cNvSpPr>
                <p:nvPr/>
              </p:nvSpPr>
              <p:spPr bwMode="auto">
                <a:xfrm>
                  <a:off x="464" y="1074"/>
                  <a:ext cx="54" cy="56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432" name="Rectangle 107"/>
                <p:cNvSpPr>
                  <a:spLocks noChangeArrowheads="1"/>
                </p:cNvSpPr>
                <p:nvPr/>
              </p:nvSpPr>
              <p:spPr bwMode="auto">
                <a:xfrm>
                  <a:off x="536" y="1068"/>
                  <a:ext cx="60" cy="5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433" name="Rectangle 108"/>
                <p:cNvSpPr>
                  <a:spLocks noChangeArrowheads="1"/>
                </p:cNvSpPr>
                <p:nvPr/>
              </p:nvSpPr>
              <p:spPr bwMode="auto">
                <a:xfrm>
                  <a:off x="615" y="1068"/>
                  <a:ext cx="54" cy="5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434" name="AutoShape 109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322" y="890"/>
                  <a:ext cx="859" cy="11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1 w 21600"/>
                    <a:gd name="T13" fmla="*/ 4516 h 21600"/>
                    <a:gd name="T14" fmla="*/ 17099 w 21600"/>
                    <a:gd name="T15" fmla="*/ 17084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pic>
            <p:nvPicPr>
              <p:cNvPr id="54424" name="Picture 110" descr="desktop_computer_stylized_small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-427" y="2049"/>
                <a:ext cx="447" cy="4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4425" name="Rectangle 112"/>
              <p:cNvSpPr>
                <a:spLocks noChangeArrowheads="1"/>
              </p:cNvSpPr>
              <p:nvPr/>
            </p:nvSpPr>
            <p:spPr bwMode="auto">
              <a:xfrm>
                <a:off x="528" y="2232"/>
                <a:ext cx="104" cy="91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426" name="Freeform 113"/>
              <p:cNvSpPr>
                <a:spLocks/>
              </p:cNvSpPr>
              <p:nvPr/>
            </p:nvSpPr>
            <p:spPr bwMode="auto">
              <a:xfrm>
                <a:off x="282" y="1951"/>
                <a:ext cx="302" cy="274"/>
              </a:xfrm>
              <a:custGeom>
                <a:avLst/>
                <a:gdLst>
                  <a:gd name="T0" fmla="*/ 37 w 381"/>
                  <a:gd name="T1" fmla="*/ 274 h 274"/>
                  <a:gd name="T2" fmla="*/ 37 w 381"/>
                  <a:gd name="T3" fmla="*/ 130 h 274"/>
                  <a:gd name="T4" fmla="*/ 0 w 381"/>
                  <a:gd name="T5" fmla="*/ 0 h 274"/>
                  <a:gd name="T6" fmla="*/ 0 60000 65536"/>
                  <a:gd name="T7" fmla="*/ 0 60000 65536"/>
                  <a:gd name="T8" fmla="*/ 0 60000 65536"/>
                  <a:gd name="T9" fmla="*/ 0 w 381"/>
                  <a:gd name="T10" fmla="*/ 0 h 274"/>
                  <a:gd name="T11" fmla="*/ 381 w 381"/>
                  <a:gd name="T12" fmla="*/ 274 h 2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1" h="274">
                    <a:moveTo>
                      <a:pt x="381" y="274"/>
                    </a:moveTo>
                    <a:lnTo>
                      <a:pt x="381" y="13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27" name="Line 114"/>
              <p:cNvSpPr>
                <a:spLocks noChangeShapeType="1"/>
              </p:cNvSpPr>
              <p:nvPr/>
            </p:nvSpPr>
            <p:spPr bwMode="auto">
              <a:xfrm flipH="1">
                <a:off x="470" y="2270"/>
                <a:ext cx="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54428" name="Picture 115" descr="tv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" y="1737"/>
                <a:ext cx="476" cy="4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54286" name="Group 118"/>
          <p:cNvGrpSpPr>
            <a:grpSpLocks/>
          </p:cNvGrpSpPr>
          <p:nvPr/>
        </p:nvGrpSpPr>
        <p:grpSpPr bwMode="auto">
          <a:xfrm>
            <a:off x="3578225" y="1463675"/>
            <a:ext cx="850900" cy="527050"/>
            <a:chOff x="-490" y="1664"/>
            <a:chExt cx="1429" cy="842"/>
          </a:xfrm>
        </p:grpSpPr>
        <p:sp>
          <p:nvSpPr>
            <p:cNvPr id="54403" name="AutoShape 119"/>
            <p:cNvSpPr>
              <a:spLocks noChangeArrowheads="1"/>
            </p:cNvSpPr>
            <p:nvPr/>
          </p:nvSpPr>
          <p:spPr bwMode="auto">
            <a:xfrm>
              <a:off x="-490" y="1664"/>
              <a:ext cx="1429" cy="294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4404" name="Group 120"/>
            <p:cNvGrpSpPr>
              <a:grpSpLocks/>
            </p:cNvGrpSpPr>
            <p:nvPr/>
          </p:nvGrpSpPr>
          <p:grpSpPr bwMode="auto">
            <a:xfrm>
              <a:off x="-427" y="1737"/>
              <a:ext cx="1217" cy="769"/>
              <a:chOff x="-427" y="1737"/>
              <a:chExt cx="1217" cy="769"/>
            </a:xfrm>
          </p:grpSpPr>
          <p:sp>
            <p:nvSpPr>
              <p:cNvPr id="54405" name="Rectangle 121"/>
              <p:cNvSpPr>
                <a:spLocks noChangeArrowheads="1"/>
              </p:cNvSpPr>
              <p:nvPr/>
            </p:nvSpPr>
            <p:spPr bwMode="auto">
              <a:xfrm>
                <a:off x="-338" y="1923"/>
                <a:ext cx="1128" cy="583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406" name="Line 7"/>
              <p:cNvSpPr>
                <a:spLocks noChangeShapeType="1"/>
              </p:cNvSpPr>
              <p:nvPr/>
            </p:nvSpPr>
            <p:spPr bwMode="auto">
              <a:xfrm flipV="1">
                <a:off x="-150" y="2270"/>
                <a:ext cx="230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54407" name="Group 123"/>
              <p:cNvGrpSpPr>
                <a:grpSpLocks/>
              </p:cNvGrpSpPr>
              <p:nvPr/>
            </p:nvGrpSpPr>
            <p:grpSpPr bwMode="auto">
              <a:xfrm>
                <a:off x="68" y="2192"/>
                <a:ext cx="387" cy="139"/>
                <a:chOff x="322" y="890"/>
                <a:chExt cx="872" cy="339"/>
              </a:xfrm>
            </p:grpSpPr>
            <p:sp>
              <p:nvSpPr>
                <p:cNvPr id="54413" name="Rectangle 124"/>
                <p:cNvSpPr>
                  <a:spLocks noChangeArrowheads="1"/>
                </p:cNvSpPr>
                <p:nvPr/>
              </p:nvSpPr>
              <p:spPr bwMode="auto">
                <a:xfrm>
                  <a:off x="320" y="1000"/>
                  <a:ext cx="871" cy="229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414" name="Rectangle 125"/>
                <p:cNvSpPr>
                  <a:spLocks noChangeArrowheads="1"/>
                </p:cNvSpPr>
                <p:nvPr/>
              </p:nvSpPr>
              <p:spPr bwMode="auto">
                <a:xfrm>
                  <a:off x="392" y="1074"/>
                  <a:ext cx="54" cy="5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415" name="Rectangle 126"/>
                <p:cNvSpPr>
                  <a:spLocks noChangeArrowheads="1"/>
                </p:cNvSpPr>
                <p:nvPr/>
              </p:nvSpPr>
              <p:spPr bwMode="auto">
                <a:xfrm>
                  <a:off x="464" y="1074"/>
                  <a:ext cx="54" cy="56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416" name="Rectangle 127"/>
                <p:cNvSpPr>
                  <a:spLocks noChangeArrowheads="1"/>
                </p:cNvSpPr>
                <p:nvPr/>
              </p:nvSpPr>
              <p:spPr bwMode="auto">
                <a:xfrm>
                  <a:off x="536" y="1068"/>
                  <a:ext cx="60" cy="5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417" name="Rectangle 128"/>
                <p:cNvSpPr>
                  <a:spLocks noChangeArrowheads="1"/>
                </p:cNvSpPr>
                <p:nvPr/>
              </p:nvSpPr>
              <p:spPr bwMode="auto">
                <a:xfrm>
                  <a:off x="615" y="1068"/>
                  <a:ext cx="54" cy="5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418" name="AutoShape 129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322" y="890"/>
                  <a:ext cx="859" cy="11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1 w 21600"/>
                    <a:gd name="T13" fmla="*/ 4516 h 21600"/>
                    <a:gd name="T14" fmla="*/ 17099 w 21600"/>
                    <a:gd name="T15" fmla="*/ 17084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pic>
            <p:nvPicPr>
              <p:cNvPr id="54408" name="Picture 130" descr="desktop_computer_stylized_small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-427" y="2049"/>
                <a:ext cx="447" cy="4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4409" name="Rectangle 131"/>
              <p:cNvSpPr>
                <a:spLocks noChangeArrowheads="1"/>
              </p:cNvSpPr>
              <p:nvPr/>
            </p:nvSpPr>
            <p:spPr bwMode="auto">
              <a:xfrm>
                <a:off x="528" y="2232"/>
                <a:ext cx="104" cy="91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410" name="Freeform 132"/>
              <p:cNvSpPr>
                <a:spLocks/>
              </p:cNvSpPr>
              <p:nvPr/>
            </p:nvSpPr>
            <p:spPr bwMode="auto">
              <a:xfrm>
                <a:off x="282" y="1951"/>
                <a:ext cx="302" cy="274"/>
              </a:xfrm>
              <a:custGeom>
                <a:avLst/>
                <a:gdLst>
                  <a:gd name="T0" fmla="*/ 37 w 381"/>
                  <a:gd name="T1" fmla="*/ 274 h 274"/>
                  <a:gd name="T2" fmla="*/ 37 w 381"/>
                  <a:gd name="T3" fmla="*/ 130 h 274"/>
                  <a:gd name="T4" fmla="*/ 0 w 381"/>
                  <a:gd name="T5" fmla="*/ 0 h 274"/>
                  <a:gd name="T6" fmla="*/ 0 60000 65536"/>
                  <a:gd name="T7" fmla="*/ 0 60000 65536"/>
                  <a:gd name="T8" fmla="*/ 0 60000 65536"/>
                  <a:gd name="T9" fmla="*/ 0 w 381"/>
                  <a:gd name="T10" fmla="*/ 0 h 274"/>
                  <a:gd name="T11" fmla="*/ 381 w 381"/>
                  <a:gd name="T12" fmla="*/ 274 h 2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1" h="274">
                    <a:moveTo>
                      <a:pt x="381" y="274"/>
                    </a:moveTo>
                    <a:lnTo>
                      <a:pt x="381" y="13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11" name="Line 133"/>
              <p:cNvSpPr>
                <a:spLocks noChangeShapeType="1"/>
              </p:cNvSpPr>
              <p:nvPr/>
            </p:nvSpPr>
            <p:spPr bwMode="auto">
              <a:xfrm flipH="1">
                <a:off x="470" y="2270"/>
                <a:ext cx="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54412" name="Picture 134" descr="tv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" y="1737"/>
                <a:ext cx="476" cy="4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54287" name="Group 135"/>
          <p:cNvGrpSpPr>
            <a:grpSpLocks/>
          </p:cNvGrpSpPr>
          <p:nvPr/>
        </p:nvGrpSpPr>
        <p:grpSpPr bwMode="auto">
          <a:xfrm>
            <a:off x="2763838" y="2309813"/>
            <a:ext cx="850900" cy="527050"/>
            <a:chOff x="-490" y="1664"/>
            <a:chExt cx="1429" cy="842"/>
          </a:xfrm>
        </p:grpSpPr>
        <p:sp>
          <p:nvSpPr>
            <p:cNvPr id="54387" name="AutoShape 136"/>
            <p:cNvSpPr>
              <a:spLocks noChangeArrowheads="1"/>
            </p:cNvSpPr>
            <p:nvPr/>
          </p:nvSpPr>
          <p:spPr bwMode="auto">
            <a:xfrm>
              <a:off x="-490" y="1664"/>
              <a:ext cx="1429" cy="294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4388" name="Group 137"/>
            <p:cNvGrpSpPr>
              <a:grpSpLocks/>
            </p:cNvGrpSpPr>
            <p:nvPr/>
          </p:nvGrpSpPr>
          <p:grpSpPr bwMode="auto">
            <a:xfrm>
              <a:off x="-427" y="1737"/>
              <a:ext cx="1217" cy="769"/>
              <a:chOff x="-427" y="1737"/>
              <a:chExt cx="1217" cy="769"/>
            </a:xfrm>
          </p:grpSpPr>
          <p:sp>
            <p:nvSpPr>
              <p:cNvPr id="54389" name="Rectangle 138"/>
              <p:cNvSpPr>
                <a:spLocks noChangeArrowheads="1"/>
              </p:cNvSpPr>
              <p:nvPr/>
            </p:nvSpPr>
            <p:spPr bwMode="auto">
              <a:xfrm>
                <a:off x="-338" y="1923"/>
                <a:ext cx="1128" cy="583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90" name="Line 7"/>
              <p:cNvSpPr>
                <a:spLocks noChangeShapeType="1"/>
              </p:cNvSpPr>
              <p:nvPr/>
            </p:nvSpPr>
            <p:spPr bwMode="auto">
              <a:xfrm flipV="1">
                <a:off x="-150" y="2270"/>
                <a:ext cx="230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54391" name="Group 140"/>
              <p:cNvGrpSpPr>
                <a:grpSpLocks/>
              </p:cNvGrpSpPr>
              <p:nvPr/>
            </p:nvGrpSpPr>
            <p:grpSpPr bwMode="auto">
              <a:xfrm>
                <a:off x="68" y="2192"/>
                <a:ext cx="387" cy="139"/>
                <a:chOff x="322" y="890"/>
                <a:chExt cx="872" cy="339"/>
              </a:xfrm>
            </p:grpSpPr>
            <p:sp>
              <p:nvSpPr>
                <p:cNvPr id="54397" name="Rectangle 141"/>
                <p:cNvSpPr>
                  <a:spLocks noChangeArrowheads="1"/>
                </p:cNvSpPr>
                <p:nvPr/>
              </p:nvSpPr>
              <p:spPr bwMode="auto">
                <a:xfrm>
                  <a:off x="320" y="1000"/>
                  <a:ext cx="871" cy="229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398" name="Rectangle 142"/>
                <p:cNvSpPr>
                  <a:spLocks noChangeArrowheads="1"/>
                </p:cNvSpPr>
                <p:nvPr/>
              </p:nvSpPr>
              <p:spPr bwMode="auto">
                <a:xfrm>
                  <a:off x="392" y="1074"/>
                  <a:ext cx="54" cy="5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399" name="Rectangle 143"/>
                <p:cNvSpPr>
                  <a:spLocks noChangeArrowheads="1"/>
                </p:cNvSpPr>
                <p:nvPr/>
              </p:nvSpPr>
              <p:spPr bwMode="auto">
                <a:xfrm>
                  <a:off x="464" y="1074"/>
                  <a:ext cx="54" cy="56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400" name="Rectangle 144"/>
                <p:cNvSpPr>
                  <a:spLocks noChangeArrowheads="1"/>
                </p:cNvSpPr>
                <p:nvPr/>
              </p:nvSpPr>
              <p:spPr bwMode="auto">
                <a:xfrm>
                  <a:off x="536" y="1068"/>
                  <a:ext cx="60" cy="5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401" name="Rectangle 145"/>
                <p:cNvSpPr>
                  <a:spLocks noChangeArrowheads="1"/>
                </p:cNvSpPr>
                <p:nvPr/>
              </p:nvSpPr>
              <p:spPr bwMode="auto">
                <a:xfrm>
                  <a:off x="615" y="1068"/>
                  <a:ext cx="54" cy="5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402" name="AutoShape 146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322" y="890"/>
                  <a:ext cx="859" cy="11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1 w 21600"/>
                    <a:gd name="T13" fmla="*/ 4516 h 21600"/>
                    <a:gd name="T14" fmla="*/ 17099 w 21600"/>
                    <a:gd name="T15" fmla="*/ 17084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pic>
            <p:nvPicPr>
              <p:cNvPr id="54392" name="Picture 147" descr="desktop_computer_stylized_small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-427" y="2049"/>
                <a:ext cx="447" cy="4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4393" name="Rectangle 148"/>
              <p:cNvSpPr>
                <a:spLocks noChangeArrowheads="1"/>
              </p:cNvSpPr>
              <p:nvPr/>
            </p:nvSpPr>
            <p:spPr bwMode="auto">
              <a:xfrm>
                <a:off x="528" y="2232"/>
                <a:ext cx="104" cy="91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94" name="Freeform 149"/>
              <p:cNvSpPr>
                <a:spLocks/>
              </p:cNvSpPr>
              <p:nvPr/>
            </p:nvSpPr>
            <p:spPr bwMode="auto">
              <a:xfrm>
                <a:off x="282" y="1951"/>
                <a:ext cx="302" cy="274"/>
              </a:xfrm>
              <a:custGeom>
                <a:avLst/>
                <a:gdLst>
                  <a:gd name="T0" fmla="*/ 37 w 381"/>
                  <a:gd name="T1" fmla="*/ 274 h 274"/>
                  <a:gd name="T2" fmla="*/ 37 w 381"/>
                  <a:gd name="T3" fmla="*/ 130 h 274"/>
                  <a:gd name="T4" fmla="*/ 0 w 381"/>
                  <a:gd name="T5" fmla="*/ 0 h 274"/>
                  <a:gd name="T6" fmla="*/ 0 60000 65536"/>
                  <a:gd name="T7" fmla="*/ 0 60000 65536"/>
                  <a:gd name="T8" fmla="*/ 0 60000 65536"/>
                  <a:gd name="T9" fmla="*/ 0 w 381"/>
                  <a:gd name="T10" fmla="*/ 0 h 274"/>
                  <a:gd name="T11" fmla="*/ 381 w 381"/>
                  <a:gd name="T12" fmla="*/ 274 h 2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1" h="274">
                    <a:moveTo>
                      <a:pt x="381" y="274"/>
                    </a:moveTo>
                    <a:lnTo>
                      <a:pt x="381" y="13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95" name="Line 150"/>
              <p:cNvSpPr>
                <a:spLocks noChangeShapeType="1"/>
              </p:cNvSpPr>
              <p:nvPr/>
            </p:nvSpPr>
            <p:spPr bwMode="auto">
              <a:xfrm flipH="1">
                <a:off x="470" y="2270"/>
                <a:ext cx="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54396" name="Picture 151" descr="tv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" y="1737"/>
                <a:ext cx="476" cy="4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54288" name="Group 152"/>
          <p:cNvGrpSpPr>
            <a:grpSpLocks/>
          </p:cNvGrpSpPr>
          <p:nvPr/>
        </p:nvGrpSpPr>
        <p:grpSpPr bwMode="auto">
          <a:xfrm>
            <a:off x="3630613" y="2319338"/>
            <a:ext cx="850900" cy="527050"/>
            <a:chOff x="-490" y="1664"/>
            <a:chExt cx="1429" cy="842"/>
          </a:xfrm>
        </p:grpSpPr>
        <p:sp>
          <p:nvSpPr>
            <p:cNvPr id="54371" name="AutoShape 153"/>
            <p:cNvSpPr>
              <a:spLocks noChangeArrowheads="1"/>
            </p:cNvSpPr>
            <p:nvPr/>
          </p:nvSpPr>
          <p:spPr bwMode="auto">
            <a:xfrm>
              <a:off x="-490" y="1664"/>
              <a:ext cx="1429" cy="294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4372" name="Group 154"/>
            <p:cNvGrpSpPr>
              <a:grpSpLocks/>
            </p:cNvGrpSpPr>
            <p:nvPr/>
          </p:nvGrpSpPr>
          <p:grpSpPr bwMode="auto">
            <a:xfrm>
              <a:off x="-427" y="1737"/>
              <a:ext cx="1217" cy="769"/>
              <a:chOff x="-427" y="1737"/>
              <a:chExt cx="1217" cy="769"/>
            </a:xfrm>
          </p:grpSpPr>
          <p:sp>
            <p:nvSpPr>
              <p:cNvPr id="54373" name="Rectangle 155"/>
              <p:cNvSpPr>
                <a:spLocks noChangeArrowheads="1"/>
              </p:cNvSpPr>
              <p:nvPr/>
            </p:nvSpPr>
            <p:spPr bwMode="auto">
              <a:xfrm>
                <a:off x="-338" y="1923"/>
                <a:ext cx="1128" cy="583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74" name="Line 7"/>
              <p:cNvSpPr>
                <a:spLocks noChangeShapeType="1"/>
              </p:cNvSpPr>
              <p:nvPr/>
            </p:nvSpPr>
            <p:spPr bwMode="auto">
              <a:xfrm flipV="1">
                <a:off x="-150" y="2270"/>
                <a:ext cx="230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54375" name="Group 157"/>
              <p:cNvGrpSpPr>
                <a:grpSpLocks/>
              </p:cNvGrpSpPr>
              <p:nvPr/>
            </p:nvGrpSpPr>
            <p:grpSpPr bwMode="auto">
              <a:xfrm>
                <a:off x="68" y="2192"/>
                <a:ext cx="387" cy="139"/>
                <a:chOff x="322" y="890"/>
                <a:chExt cx="872" cy="339"/>
              </a:xfrm>
            </p:grpSpPr>
            <p:sp>
              <p:nvSpPr>
                <p:cNvPr id="54381" name="Rectangle 158"/>
                <p:cNvSpPr>
                  <a:spLocks noChangeArrowheads="1"/>
                </p:cNvSpPr>
                <p:nvPr/>
              </p:nvSpPr>
              <p:spPr bwMode="auto">
                <a:xfrm>
                  <a:off x="320" y="1000"/>
                  <a:ext cx="871" cy="229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382" name="Rectangle 159"/>
                <p:cNvSpPr>
                  <a:spLocks noChangeArrowheads="1"/>
                </p:cNvSpPr>
                <p:nvPr/>
              </p:nvSpPr>
              <p:spPr bwMode="auto">
                <a:xfrm>
                  <a:off x="392" y="1074"/>
                  <a:ext cx="54" cy="5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383" name="Rectangle 160"/>
                <p:cNvSpPr>
                  <a:spLocks noChangeArrowheads="1"/>
                </p:cNvSpPr>
                <p:nvPr/>
              </p:nvSpPr>
              <p:spPr bwMode="auto">
                <a:xfrm>
                  <a:off x="464" y="1074"/>
                  <a:ext cx="54" cy="56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384" name="Rectangle 161"/>
                <p:cNvSpPr>
                  <a:spLocks noChangeArrowheads="1"/>
                </p:cNvSpPr>
                <p:nvPr/>
              </p:nvSpPr>
              <p:spPr bwMode="auto">
                <a:xfrm>
                  <a:off x="536" y="1068"/>
                  <a:ext cx="60" cy="5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385" name="Rectangle 162"/>
                <p:cNvSpPr>
                  <a:spLocks noChangeArrowheads="1"/>
                </p:cNvSpPr>
                <p:nvPr/>
              </p:nvSpPr>
              <p:spPr bwMode="auto">
                <a:xfrm>
                  <a:off x="615" y="1068"/>
                  <a:ext cx="54" cy="5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386" name="AutoShape 163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322" y="890"/>
                  <a:ext cx="859" cy="11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1 w 21600"/>
                    <a:gd name="T13" fmla="*/ 4516 h 21600"/>
                    <a:gd name="T14" fmla="*/ 17099 w 21600"/>
                    <a:gd name="T15" fmla="*/ 17084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pic>
            <p:nvPicPr>
              <p:cNvPr id="54376" name="Picture 164" descr="desktop_computer_stylized_small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-427" y="2049"/>
                <a:ext cx="447" cy="4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4377" name="Rectangle 165"/>
              <p:cNvSpPr>
                <a:spLocks noChangeArrowheads="1"/>
              </p:cNvSpPr>
              <p:nvPr/>
            </p:nvSpPr>
            <p:spPr bwMode="auto">
              <a:xfrm>
                <a:off x="528" y="2232"/>
                <a:ext cx="104" cy="91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78" name="Freeform 166"/>
              <p:cNvSpPr>
                <a:spLocks/>
              </p:cNvSpPr>
              <p:nvPr/>
            </p:nvSpPr>
            <p:spPr bwMode="auto">
              <a:xfrm>
                <a:off x="282" y="1951"/>
                <a:ext cx="302" cy="274"/>
              </a:xfrm>
              <a:custGeom>
                <a:avLst/>
                <a:gdLst>
                  <a:gd name="T0" fmla="*/ 37 w 381"/>
                  <a:gd name="T1" fmla="*/ 274 h 274"/>
                  <a:gd name="T2" fmla="*/ 37 w 381"/>
                  <a:gd name="T3" fmla="*/ 130 h 274"/>
                  <a:gd name="T4" fmla="*/ 0 w 381"/>
                  <a:gd name="T5" fmla="*/ 0 h 274"/>
                  <a:gd name="T6" fmla="*/ 0 60000 65536"/>
                  <a:gd name="T7" fmla="*/ 0 60000 65536"/>
                  <a:gd name="T8" fmla="*/ 0 60000 65536"/>
                  <a:gd name="T9" fmla="*/ 0 w 381"/>
                  <a:gd name="T10" fmla="*/ 0 h 274"/>
                  <a:gd name="T11" fmla="*/ 381 w 381"/>
                  <a:gd name="T12" fmla="*/ 274 h 2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1" h="274">
                    <a:moveTo>
                      <a:pt x="381" y="274"/>
                    </a:moveTo>
                    <a:lnTo>
                      <a:pt x="381" y="13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79" name="Line 167"/>
              <p:cNvSpPr>
                <a:spLocks noChangeShapeType="1"/>
              </p:cNvSpPr>
              <p:nvPr/>
            </p:nvSpPr>
            <p:spPr bwMode="auto">
              <a:xfrm flipH="1">
                <a:off x="470" y="2270"/>
                <a:ext cx="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54380" name="Picture 168" descr="tv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" y="1737"/>
                <a:ext cx="476" cy="4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54289" name="Line 169"/>
          <p:cNvSpPr>
            <a:spLocks noChangeShapeType="1"/>
          </p:cNvSpPr>
          <p:nvPr/>
        </p:nvSpPr>
        <p:spPr bwMode="auto">
          <a:xfrm>
            <a:off x="2217738" y="2212975"/>
            <a:ext cx="36909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4290" name="Group 170"/>
          <p:cNvGrpSpPr>
            <a:grpSpLocks/>
          </p:cNvGrpSpPr>
          <p:nvPr/>
        </p:nvGrpSpPr>
        <p:grpSpPr bwMode="auto">
          <a:xfrm>
            <a:off x="4719638" y="1471613"/>
            <a:ext cx="850900" cy="527050"/>
            <a:chOff x="-490" y="1664"/>
            <a:chExt cx="1429" cy="842"/>
          </a:xfrm>
        </p:grpSpPr>
        <p:sp>
          <p:nvSpPr>
            <p:cNvPr id="54355" name="AutoShape 171"/>
            <p:cNvSpPr>
              <a:spLocks noChangeArrowheads="1"/>
            </p:cNvSpPr>
            <p:nvPr/>
          </p:nvSpPr>
          <p:spPr bwMode="auto">
            <a:xfrm>
              <a:off x="-490" y="1664"/>
              <a:ext cx="1429" cy="294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4356" name="Group 172"/>
            <p:cNvGrpSpPr>
              <a:grpSpLocks/>
            </p:cNvGrpSpPr>
            <p:nvPr/>
          </p:nvGrpSpPr>
          <p:grpSpPr bwMode="auto">
            <a:xfrm>
              <a:off x="-427" y="1737"/>
              <a:ext cx="1217" cy="769"/>
              <a:chOff x="-427" y="1737"/>
              <a:chExt cx="1217" cy="769"/>
            </a:xfrm>
          </p:grpSpPr>
          <p:sp>
            <p:nvSpPr>
              <p:cNvPr id="54357" name="Rectangle 173"/>
              <p:cNvSpPr>
                <a:spLocks noChangeArrowheads="1"/>
              </p:cNvSpPr>
              <p:nvPr/>
            </p:nvSpPr>
            <p:spPr bwMode="auto">
              <a:xfrm>
                <a:off x="-338" y="1923"/>
                <a:ext cx="1128" cy="583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58" name="Line 7"/>
              <p:cNvSpPr>
                <a:spLocks noChangeShapeType="1"/>
              </p:cNvSpPr>
              <p:nvPr/>
            </p:nvSpPr>
            <p:spPr bwMode="auto">
              <a:xfrm flipV="1">
                <a:off x="-150" y="2270"/>
                <a:ext cx="230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54359" name="Group 175"/>
              <p:cNvGrpSpPr>
                <a:grpSpLocks/>
              </p:cNvGrpSpPr>
              <p:nvPr/>
            </p:nvGrpSpPr>
            <p:grpSpPr bwMode="auto">
              <a:xfrm>
                <a:off x="68" y="2192"/>
                <a:ext cx="387" cy="139"/>
                <a:chOff x="322" y="890"/>
                <a:chExt cx="872" cy="339"/>
              </a:xfrm>
            </p:grpSpPr>
            <p:sp>
              <p:nvSpPr>
                <p:cNvPr id="54365" name="Rectangle 176"/>
                <p:cNvSpPr>
                  <a:spLocks noChangeArrowheads="1"/>
                </p:cNvSpPr>
                <p:nvPr/>
              </p:nvSpPr>
              <p:spPr bwMode="auto">
                <a:xfrm>
                  <a:off x="320" y="1000"/>
                  <a:ext cx="871" cy="229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366" name="Rectangle 177"/>
                <p:cNvSpPr>
                  <a:spLocks noChangeArrowheads="1"/>
                </p:cNvSpPr>
                <p:nvPr/>
              </p:nvSpPr>
              <p:spPr bwMode="auto">
                <a:xfrm>
                  <a:off x="392" y="1074"/>
                  <a:ext cx="54" cy="5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367" name="Rectangle 178"/>
                <p:cNvSpPr>
                  <a:spLocks noChangeArrowheads="1"/>
                </p:cNvSpPr>
                <p:nvPr/>
              </p:nvSpPr>
              <p:spPr bwMode="auto">
                <a:xfrm>
                  <a:off x="464" y="1074"/>
                  <a:ext cx="54" cy="56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368" name="Rectangle 179"/>
                <p:cNvSpPr>
                  <a:spLocks noChangeArrowheads="1"/>
                </p:cNvSpPr>
                <p:nvPr/>
              </p:nvSpPr>
              <p:spPr bwMode="auto">
                <a:xfrm>
                  <a:off x="536" y="1068"/>
                  <a:ext cx="60" cy="5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369" name="Rectangle 180"/>
                <p:cNvSpPr>
                  <a:spLocks noChangeArrowheads="1"/>
                </p:cNvSpPr>
                <p:nvPr/>
              </p:nvSpPr>
              <p:spPr bwMode="auto">
                <a:xfrm>
                  <a:off x="615" y="1068"/>
                  <a:ext cx="54" cy="5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370" name="AutoShape 181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322" y="890"/>
                  <a:ext cx="859" cy="11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1 w 21600"/>
                    <a:gd name="T13" fmla="*/ 4516 h 21600"/>
                    <a:gd name="T14" fmla="*/ 17099 w 21600"/>
                    <a:gd name="T15" fmla="*/ 17084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pic>
            <p:nvPicPr>
              <p:cNvPr id="54360" name="Picture 182" descr="desktop_computer_stylized_small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-427" y="2049"/>
                <a:ext cx="447" cy="4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4361" name="Rectangle 183"/>
              <p:cNvSpPr>
                <a:spLocks noChangeArrowheads="1"/>
              </p:cNvSpPr>
              <p:nvPr/>
            </p:nvSpPr>
            <p:spPr bwMode="auto">
              <a:xfrm>
                <a:off x="528" y="2232"/>
                <a:ext cx="104" cy="91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62" name="Freeform 184"/>
              <p:cNvSpPr>
                <a:spLocks/>
              </p:cNvSpPr>
              <p:nvPr/>
            </p:nvSpPr>
            <p:spPr bwMode="auto">
              <a:xfrm>
                <a:off x="282" y="1951"/>
                <a:ext cx="302" cy="274"/>
              </a:xfrm>
              <a:custGeom>
                <a:avLst/>
                <a:gdLst>
                  <a:gd name="T0" fmla="*/ 37 w 381"/>
                  <a:gd name="T1" fmla="*/ 274 h 274"/>
                  <a:gd name="T2" fmla="*/ 37 w 381"/>
                  <a:gd name="T3" fmla="*/ 130 h 274"/>
                  <a:gd name="T4" fmla="*/ 0 w 381"/>
                  <a:gd name="T5" fmla="*/ 0 h 274"/>
                  <a:gd name="T6" fmla="*/ 0 60000 65536"/>
                  <a:gd name="T7" fmla="*/ 0 60000 65536"/>
                  <a:gd name="T8" fmla="*/ 0 60000 65536"/>
                  <a:gd name="T9" fmla="*/ 0 w 381"/>
                  <a:gd name="T10" fmla="*/ 0 h 274"/>
                  <a:gd name="T11" fmla="*/ 381 w 381"/>
                  <a:gd name="T12" fmla="*/ 274 h 2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1" h="274">
                    <a:moveTo>
                      <a:pt x="381" y="274"/>
                    </a:moveTo>
                    <a:lnTo>
                      <a:pt x="381" y="13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63" name="Line 185"/>
              <p:cNvSpPr>
                <a:spLocks noChangeShapeType="1"/>
              </p:cNvSpPr>
              <p:nvPr/>
            </p:nvSpPr>
            <p:spPr bwMode="auto">
              <a:xfrm flipH="1">
                <a:off x="470" y="2270"/>
                <a:ext cx="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54364" name="Picture 186" descr="tv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" y="1737"/>
                <a:ext cx="476" cy="4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54291" name="Text Box 204"/>
          <p:cNvSpPr txBox="1">
            <a:spLocks noChangeArrowheads="1"/>
          </p:cNvSpPr>
          <p:nvPr/>
        </p:nvSpPr>
        <p:spPr bwMode="auto">
          <a:xfrm>
            <a:off x="4330700" y="1541463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969696"/>
                </a:solidFill>
                <a:latin typeface="Times New Roman" pitchFamily="18" charset="0"/>
              </a:rPr>
              <a:t>…</a:t>
            </a:r>
          </a:p>
        </p:txBody>
      </p:sp>
      <p:sp>
        <p:nvSpPr>
          <p:cNvPr id="54292" name="Line 205"/>
          <p:cNvSpPr>
            <a:spLocks noChangeShapeType="1"/>
          </p:cNvSpPr>
          <p:nvPr/>
        </p:nvSpPr>
        <p:spPr bwMode="auto">
          <a:xfrm flipH="1">
            <a:off x="3311525" y="1882775"/>
            <a:ext cx="3175" cy="333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93" name="Line 206"/>
          <p:cNvSpPr>
            <a:spLocks noChangeShapeType="1"/>
          </p:cNvSpPr>
          <p:nvPr/>
        </p:nvSpPr>
        <p:spPr bwMode="auto">
          <a:xfrm flipH="1">
            <a:off x="4216400" y="1882775"/>
            <a:ext cx="3175" cy="333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94" name="Line 207"/>
          <p:cNvSpPr>
            <a:spLocks noChangeShapeType="1"/>
          </p:cNvSpPr>
          <p:nvPr/>
        </p:nvSpPr>
        <p:spPr bwMode="auto">
          <a:xfrm flipH="1">
            <a:off x="5353050" y="1882775"/>
            <a:ext cx="3175" cy="333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95" name="Freeform 208"/>
          <p:cNvSpPr>
            <a:spLocks/>
          </p:cNvSpPr>
          <p:nvPr/>
        </p:nvSpPr>
        <p:spPr bwMode="auto">
          <a:xfrm>
            <a:off x="4302125" y="2219325"/>
            <a:ext cx="127000" cy="476250"/>
          </a:xfrm>
          <a:custGeom>
            <a:avLst/>
            <a:gdLst>
              <a:gd name="T0" fmla="*/ 0 w 80"/>
              <a:gd name="T1" fmla="*/ 2147483647 h 300"/>
              <a:gd name="T2" fmla="*/ 2147483647 w 80"/>
              <a:gd name="T3" fmla="*/ 2147483647 h 300"/>
              <a:gd name="T4" fmla="*/ 2147483647 w 80"/>
              <a:gd name="T5" fmla="*/ 0 h 300"/>
              <a:gd name="T6" fmla="*/ 0 60000 65536"/>
              <a:gd name="T7" fmla="*/ 0 60000 65536"/>
              <a:gd name="T8" fmla="*/ 0 60000 65536"/>
              <a:gd name="T9" fmla="*/ 0 w 80"/>
              <a:gd name="T10" fmla="*/ 0 h 300"/>
              <a:gd name="T11" fmla="*/ 80 w 80"/>
              <a:gd name="T12" fmla="*/ 300 h 3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0" h="300">
                <a:moveTo>
                  <a:pt x="0" y="300"/>
                </a:moveTo>
                <a:lnTo>
                  <a:pt x="80" y="300"/>
                </a:lnTo>
                <a:lnTo>
                  <a:pt x="8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96" name="Freeform 209"/>
          <p:cNvSpPr>
            <a:spLocks/>
          </p:cNvSpPr>
          <p:nvPr/>
        </p:nvSpPr>
        <p:spPr bwMode="auto">
          <a:xfrm>
            <a:off x="3435350" y="2212975"/>
            <a:ext cx="127000" cy="476250"/>
          </a:xfrm>
          <a:custGeom>
            <a:avLst/>
            <a:gdLst>
              <a:gd name="T0" fmla="*/ 0 w 80"/>
              <a:gd name="T1" fmla="*/ 2147483647 h 300"/>
              <a:gd name="T2" fmla="*/ 2147483647 w 80"/>
              <a:gd name="T3" fmla="*/ 2147483647 h 300"/>
              <a:gd name="T4" fmla="*/ 2147483647 w 80"/>
              <a:gd name="T5" fmla="*/ 0 h 300"/>
              <a:gd name="T6" fmla="*/ 0 60000 65536"/>
              <a:gd name="T7" fmla="*/ 0 60000 65536"/>
              <a:gd name="T8" fmla="*/ 0 60000 65536"/>
              <a:gd name="T9" fmla="*/ 0 w 80"/>
              <a:gd name="T10" fmla="*/ 0 h 300"/>
              <a:gd name="T11" fmla="*/ 80 w 80"/>
              <a:gd name="T12" fmla="*/ 300 h 3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0" h="300">
                <a:moveTo>
                  <a:pt x="0" y="300"/>
                </a:moveTo>
                <a:lnTo>
                  <a:pt x="80" y="300"/>
                </a:lnTo>
                <a:lnTo>
                  <a:pt x="8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97" name="Rectangle 44"/>
          <p:cNvSpPr>
            <a:spLocks noChangeArrowheads="1"/>
          </p:cNvSpPr>
          <p:nvPr/>
        </p:nvSpPr>
        <p:spPr bwMode="auto">
          <a:xfrm>
            <a:off x="5646738" y="1787525"/>
            <a:ext cx="955675" cy="70008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Dot"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4298" name="Text Box 45"/>
          <p:cNvSpPr txBox="1">
            <a:spLocks noChangeArrowheads="1"/>
          </p:cNvSpPr>
          <p:nvPr/>
        </p:nvSpPr>
        <p:spPr bwMode="auto">
          <a:xfrm>
            <a:off x="5157788" y="1250950"/>
            <a:ext cx="1925637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/>
              <a:t>cable headend</a:t>
            </a:r>
          </a:p>
        </p:txBody>
      </p:sp>
      <p:sp>
        <p:nvSpPr>
          <p:cNvPr id="54299" name="Freeform 216"/>
          <p:cNvSpPr>
            <a:spLocks/>
          </p:cNvSpPr>
          <p:nvPr/>
        </p:nvSpPr>
        <p:spPr bwMode="auto">
          <a:xfrm>
            <a:off x="5903913" y="1970088"/>
            <a:ext cx="330200" cy="454025"/>
          </a:xfrm>
          <a:custGeom>
            <a:avLst/>
            <a:gdLst>
              <a:gd name="T0" fmla="*/ 0 w 318"/>
              <a:gd name="T1" fmla="*/ 2147483647 h 412"/>
              <a:gd name="T2" fmla="*/ 2147483647 w 318"/>
              <a:gd name="T3" fmla="*/ 2147483647 h 412"/>
              <a:gd name="T4" fmla="*/ 2147483647 w 318"/>
              <a:gd name="T5" fmla="*/ 0 h 412"/>
              <a:gd name="T6" fmla="*/ 2147483647 w 318"/>
              <a:gd name="T7" fmla="*/ 2147483647 h 412"/>
              <a:gd name="T8" fmla="*/ 2147483647 w 318"/>
              <a:gd name="T9" fmla="*/ 2147483647 h 412"/>
              <a:gd name="T10" fmla="*/ 2147483647 w 318"/>
              <a:gd name="T11" fmla="*/ 2147483647 h 412"/>
              <a:gd name="T12" fmla="*/ 2147483647 w 318"/>
              <a:gd name="T13" fmla="*/ 2147483647 h 412"/>
              <a:gd name="T14" fmla="*/ 2147483647 w 318"/>
              <a:gd name="T15" fmla="*/ 2147483647 h 412"/>
              <a:gd name="T16" fmla="*/ 0 w 318"/>
              <a:gd name="T17" fmla="*/ 2147483647 h 41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18"/>
              <a:gd name="T28" fmla="*/ 0 h 412"/>
              <a:gd name="T29" fmla="*/ 318 w 318"/>
              <a:gd name="T30" fmla="*/ 412 h 41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18" h="412">
                <a:moveTo>
                  <a:pt x="0" y="412"/>
                </a:moveTo>
                <a:lnTo>
                  <a:pt x="3" y="1"/>
                </a:lnTo>
                <a:lnTo>
                  <a:pt x="74" y="0"/>
                </a:lnTo>
                <a:lnTo>
                  <a:pt x="254" y="111"/>
                </a:lnTo>
                <a:lnTo>
                  <a:pt x="318" y="115"/>
                </a:lnTo>
                <a:lnTo>
                  <a:pt x="318" y="308"/>
                </a:lnTo>
                <a:lnTo>
                  <a:pt x="246" y="308"/>
                </a:lnTo>
                <a:lnTo>
                  <a:pt x="74" y="412"/>
                </a:lnTo>
                <a:lnTo>
                  <a:pt x="0" y="41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FFFF99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300" name="Freeform 217"/>
          <p:cNvSpPr>
            <a:spLocks/>
          </p:cNvSpPr>
          <p:nvPr/>
        </p:nvSpPr>
        <p:spPr bwMode="auto">
          <a:xfrm>
            <a:off x="5905500" y="1905000"/>
            <a:ext cx="366713" cy="406400"/>
          </a:xfrm>
          <a:custGeom>
            <a:avLst/>
            <a:gdLst>
              <a:gd name="T0" fmla="*/ 0 w 353"/>
              <a:gd name="T1" fmla="*/ 2147483647 h 369"/>
              <a:gd name="T2" fmla="*/ 2147483647 w 353"/>
              <a:gd name="T3" fmla="*/ 0 h 369"/>
              <a:gd name="T4" fmla="*/ 2147483647 w 353"/>
              <a:gd name="T5" fmla="*/ 0 h 369"/>
              <a:gd name="T6" fmla="*/ 2147483647 w 353"/>
              <a:gd name="T7" fmla="*/ 2147483647 h 369"/>
              <a:gd name="T8" fmla="*/ 2147483647 w 353"/>
              <a:gd name="T9" fmla="*/ 2147483647 h 369"/>
              <a:gd name="T10" fmla="*/ 2147483647 w 353"/>
              <a:gd name="T11" fmla="*/ 2147483647 h 369"/>
              <a:gd name="T12" fmla="*/ 2147483647 w 353"/>
              <a:gd name="T13" fmla="*/ 2147483647 h 369"/>
              <a:gd name="T14" fmla="*/ 2147483647 w 353"/>
              <a:gd name="T15" fmla="*/ 2147483647 h 369"/>
              <a:gd name="T16" fmla="*/ 2147483647 w 353"/>
              <a:gd name="T17" fmla="*/ 2147483647 h 369"/>
              <a:gd name="T18" fmla="*/ 2147483647 w 353"/>
              <a:gd name="T19" fmla="*/ 2147483647 h 369"/>
              <a:gd name="T20" fmla="*/ 0 w 353"/>
              <a:gd name="T21" fmla="*/ 2147483647 h 36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53"/>
              <a:gd name="T34" fmla="*/ 0 h 369"/>
              <a:gd name="T35" fmla="*/ 353 w 353"/>
              <a:gd name="T36" fmla="*/ 369 h 36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53" h="369">
                <a:moveTo>
                  <a:pt x="0" y="59"/>
                </a:moveTo>
                <a:lnTo>
                  <a:pt x="32" y="0"/>
                </a:lnTo>
                <a:lnTo>
                  <a:pt x="105" y="0"/>
                </a:lnTo>
                <a:lnTo>
                  <a:pt x="276" y="113"/>
                </a:lnTo>
                <a:lnTo>
                  <a:pt x="353" y="113"/>
                </a:lnTo>
                <a:lnTo>
                  <a:pt x="353" y="315"/>
                </a:lnTo>
                <a:lnTo>
                  <a:pt x="318" y="369"/>
                </a:lnTo>
                <a:lnTo>
                  <a:pt x="315" y="173"/>
                </a:lnTo>
                <a:lnTo>
                  <a:pt x="254" y="173"/>
                </a:lnTo>
                <a:lnTo>
                  <a:pt x="75" y="60"/>
                </a:lnTo>
                <a:lnTo>
                  <a:pt x="0" y="59"/>
                </a:lnTo>
                <a:close/>
              </a:path>
            </a:pathLst>
          </a:cu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301" name="Line 218"/>
          <p:cNvSpPr>
            <a:spLocks noChangeShapeType="1"/>
          </p:cNvSpPr>
          <p:nvPr/>
        </p:nvSpPr>
        <p:spPr bwMode="auto">
          <a:xfrm flipH="1">
            <a:off x="6230938" y="2028825"/>
            <a:ext cx="34925" cy="68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302" name="Line 219"/>
          <p:cNvSpPr>
            <a:spLocks noChangeShapeType="1"/>
          </p:cNvSpPr>
          <p:nvPr/>
        </p:nvSpPr>
        <p:spPr bwMode="auto">
          <a:xfrm>
            <a:off x="5932488" y="2200275"/>
            <a:ext cx="268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4303" name="Freeform 220"/>
          <p:cNvSpPr>
            <a:spLocks/>
          </p:cNvSpPr>
          <p:nvPr/>
        </p:nvSpPr>
        <p:spPr bwMode="auto">
          <a:xfrm>
            <a:off x="5926138" y="2024063"/>
            <a:ext cx="274637" cy="115887"/>
          </a:xfrm>
          <a:custGeom>
            <a:avLst/>
            <a:gdLst>
              <a:gd name="T0" fmla="*/ 0 w 264"/>
              <a:gd name="T1" fmla="*/ 0 h 105"/>
              <a:gd name="T2" fmla="*/ 2147483647 w 264"/>
              <a:gd name="T3" fmla="*/ 0 h 105"/>
              <a:gd name="T4" fmla="*/ 2147483647 w 264"/>
              <a:gd name="T5" fmla="*/ 2147483647 h 105"/>
              <a:gd name="T6" fmla="*/ 2147483647 w 264"/>
              <a:gd name="T7" fmla="*/ 2147483647 h 105"/>
              <a:gd name="T8" fmla="*/ 0 60000 65536"/>
              <a:gd name="T9" fmla="*/ 0 60000 65536"/>
              <a:gd name="T10" fmla="*/ 0 60000 65536"/>
              <a:gd name="T11" fmla="*/ 0 60000 65536"/>
              <a:gd name="T12" fmla="*/ 0 w 264"/>
              <a:gd name="T13" fmla="*/ 0 h 105"/>
              <a:gd name="T14" fmla="*/ 264 w 264"/>
              <a:gd name="T15" fmla="*/ 105 h 1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4" h="105">
                <a:moveTo>
                  <a:pt x="0" y="0"/>
                </a:moveTo>
                <a:lnTo>
                  <a:pt x="52" y="0"/>
                </a:lnTo>
                <a:lnTo>
                  <a:pt x="207" y="105"/>
                </a:lnTo>
                <a:lnTo>
                  <a:pt x="264" y="10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4304" name="Freeform 221"/>
          <p:cNvSpPr>
            <a:spLocks/>
          </p:cNvSpPr>
          <p:nvPr/>
        </p:nvSpPr>
        <p:spPr bwMode="auto">
          <a:xfrm flipV="1">
            <a:off x="5926138" y="2260600"/>
            <a:ext cx="274637" cy="114300"/>
          </a:xfrm>
          <a:custGeom>
            <a:avLst/>
            <a:gdLst>
              <a:gd name="T0" fmla="*/ 0 w 264"/>
              <a:gd name="T1" fmla="*/ 0 h 105"/>
              <a:gd name="T2" fmla="*/ 2147483647 w 264"/>
              <a:gd name="T3" fmla="*/ 0 h 105"/>
              <a:gd name="T4" fmla="*/ 2147483647 w 264"/>
              <a:gd name="T5" fmla="*/ 2147483647 h 105"/>
              <a:gd name="T6" fmla="*/ 2147483647 w 264"/>
              <a:gd name="T7" fmla="*/ 2147483647 h 105"/>
              <a:gd name="T8" fmla="*/ 0 60000 65536"/>
              <a:gd name="T9" fmla="*/ 0 60000 65536"/>
              <a:gd name="T10" fmla="*/ 0 60000 65536"/>
              <a:gd name="T11" fmla="*/ 0 60000 65536"/>
              <a:gd name="T12" fmla="*/ 0 w 264"/>
              <a:gd name="T13" fmla="*/ 0 h 105"/>
              <a:gd name="T14" fmla="*/ 264 w 264"/>
              <a:gd name="T15" fmla="*/ 105 h 1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4" h="105">
                <a:moveTo>
                  <a:pt x="0" y="0"/>
                </a:moveTo>
                <a:lnTo>
                  <a:pt x="52" y="0"/>
                </a:lnTo>
                <a:lnTo>
                  <a:pt x="207" y="105"/>
                </a:lnTo>
                <a:lnTo>
                  <a:pt x="264" y="10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4305" name="AutoShape 225"/>
          <p:cNvSpPr>
            <a:spLocks noChangeArrowheads="1"/>
          </p:cNvSpPr>
          <p:nvPr/>
        </p:nvSpPr>
        <p:spPr bwMode="auto">
          <a:xfrm>
            <a:off x="5507038" y="1524000"/>
            <a:ext cx="1206500" cy="261938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prstDash val="dashDot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" name="Group 37"/>
          <p:cNvGrpSpPr>
            <a:grpSpLocks/>
          </p:cNvGrpSpPr>
          <p:nvPr/>
        </p:nvGrpSpPr>
        <p:grpSpPr bwMode="auto">
          <a:xfrm>
            <a:off x="3417888" y="3186113"/>
            <a:ext cx="2043112" cy="958850"/>
            <a:chOff x="2505" y="826"/>
            <a:chExt cx="1287" cy="604"/>
          </a:xfrm>
        </p:grpSpPr>
        <p:sp>
          <p:nvSpPr>
            <p:cNvPr id="54351" name="Line 38"/>
            <p:cNvSpPr>
              <a:spLocks noChangeShapeType="1"/>
            </p:cNvSpPr>
            <p:nvPr/>
          </p:nvSpPr>
          <p:spPr bwMode="auto">
            <a:xfrm flipH="1">
              <a:off x="2505" y="1115"/>
              <a:ext cx="128" cy="2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52" name="Freeform 39"/>
            <p:cNvSpPr>
              <a:spLocks/>
            </p:cNvSpPr>
            <p:nvPr/>
          </p:nvSpPr>
          <p:spPr bwMode="auto">
            <a:xfrm>
              <a:off x="2548" y="826"/>
              <a:ext cx="562" cy="266"/>
            </a:xfrm>
            <a:custGeom>
              <a:avLst/>
              <a:gdLst>
                <a:gd name="T0" fmla="*/ 4 w 562"/>
                <a:gd name="T1" fmla="*/ 264 h 266"/>
                <a:gd name="T2" fmla="*/ 52 w 562"/>
                <a:gd name="T3" fmla="*/ 6 h 266"/>
                <a:gd name="T4" fmla="*/ 108 w 562"/>
                <a:gd name="T5" fmla="*/ 266 h 266"/>
                <a:gd name="T6" fmla="*/ 174 w 562"/>
                <a:gd name="T7" fmla="*/ 0 h 266"/>
                <a:gd name="T8" fmla="*/ 228 w 562"/>
                <a:gd name="T9" fmla="*/ 264 h 266"/>
                <a:gd name="T10" fmla="*/ 288 w 562"/>
                <a:gd name="T11" fmla="*/ 8 h 266"/>
                <a:gd name="T12" fmla="*/ 354 w 562"/>
                <a:gd name="T13" fmla="*/ 266 h 266"/>
                <a:gd name="T14" fmla="*/ 402 w 562"/>
                <a:gd name="T15" fmla="*/ 8 h 266"/>
                <a:gd name="T16" fmla="*/ 464 w 562"/>
                <a:gd name="T17" fmla="*/ 264 h 266"/>
                <a:gd name="T18" fmla="*/ 506 w 562"/>
                <a:gd name="T19" fmla="*/ 6 h 266"/>
                <a:gd name="T20" fmla="*/ 556 w 562"/>
                <a:gd name="T21" fmla="*/ 266 h 26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62"/>
                <a:gd name="T34" fmla="*/ 0 h 266"/>
                <a:gd name="T35" fmla="*/ 562 w 562"/>
                <a:gd name="T36" fmla="*/ 266 h 26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62" h="266">
                  <a:moveTo>
                    <a:pt x="4" y="264"/>
                  </a:moveTo>
                  <a:cubicBezTo>
                    <a:pt x="4" y="212"/>
                    <a:pt x="0" y="4"/>
                    <a:pt x="52" y="6"/>
                  </a:cubicBezTo>
                  <a:cubicBezTo>
                    <a:pt x="106" y="4"/>
                    <a:pt x="58" y="266"/>
                    <a:pt x="108" y="266"/>
                  </a:cubicBezTo>
                  <a:cubicBezTo>
                    <a:pt x="158" y="266"/>
                    <a:pt x="126" y="0"/>
                    <a:pt x="174" y="0"/>
                  </a:cubicBezTo>
                  <a:cubicBezTo>
                    <a:pt x="222" y="0"/>
                    <a:pt x="184" y="266"/>
                    <a:pt x="228" y="264"/>
                  </a:cubicBezTo>
                  <a:cubicBezTo>
                    <a:pt x="272" y="262"/>
                    <a:pt x="244" y="8"/>
                    <a:pt x="288" y="8"/>
                  </a:cubicBezTo>
                  <a:cubicBezTo>
                    <a:pt x="332" y="8"/>
                    <a:pt x="304" y="266"/>
                    <a:pt x="354" y="266"/>
                  </a:cubicBezTo>
                  <a:cubicBezTo>
                    <a:pt x="404" y="266"/>
                    <a:pt x="336" y="8"/>
                    <a:pt x="402" y="8"/>
                  </a:cubicBezTo>
                  <a:cubicBezTo>
                    <a:pt x="468" y="8"/>
                    <a:pt x="416" y="266"/>
                    <a:pt x="464" y="264"/>
                  </a:cubicBezTo>
                  <a:cubicBezTo>
                    <a:pt x="512" y="262"/>
                    <a:pt x="450" y="4"/>
                    <a:pt x="506" y="6"/>
                  </a:cubicBezTo>
                  <a:cubicBezTo>
                    <a:pt x="562" y="8"/>
                    <a:pt x="546" y="192"/>
                    <a:pt x="556" y="26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53" name="Freeform 40"/>
            <p:cNvSpPr>
              <a:spLocks/>
            </p:cNvSpPr>
            <p:nvPr/>
          </p:nvSpPr>
          <p:spPr bwMode="auto">
            <a:xfrm>
              <a:off x="3523" y="830"/>
              <a:ext cx="269" cy="266"/>
            </a:xfrm>
            <a:custGeom>
              <a:avLst/>
              <a:gdLst>
                <a:gd name="T0" fmla="*/ 0 w 562"/>
                <a:gd name="T1" fmla="*/ 264 h 266"/>
                <a:gd name="T2" fmla="*/ 0 w 562"/>
                <a:gd name="T3" fmla="*/ 6 h 266"/>
                <a:gd name="T4" fmla="*/ 0 w 562"/>
                <a:gd name="T5" fmla="*/ 266 h 266"/>
                <a:gd name="T6" fmla="*/ 0 w 562"/>
                <a:gd name="T7" fmla="*/ 0 h 266"/>
                <a:gd name="T8" fmla="*/ 0 w 562"/>
                <a:gd name="T9" fmla="*/ 264 h 266"/>
                <a:gd name="T10" fmla="*/ 0 w 562"/>
                <a:gd name="T11" fmla="*/ 8 h 266"/>
                <a:gd name="T12" fmla="*/ 0 w 562"/>
                <a:gd name="T13" fmla="*/ 266 h 266"/>
                <a:gd name="T14" fmla="*/ 0 w 562"/>
                <a:gd name="T15" fmla="*/ 8 h 266"/>
                <a:gd name="T16" fmla="*/ 0 w 562"/>
                <a:gd name="T17" fmla="*/ 264 h 266"/>
                <a:gd name="T18" fmla="*/ 0 w 562"/>
                <a:gd name="T19" fmla="*/ 6 h 266"/>
                <a:gd name="T20" fmla="*/ 0 w 562"/>
                <a:gd name="T21" fmla="*/ 266 h 26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62"/>
                <a:gd name="T34" fmla="*/ 0 h 266"/>
                <a:gd name="T35" fmla="*/ 562 w 562"/>
                <a:gd name="T36" fmla="*/ 266 h 26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62" h="266">
                  <a:moveTo>
                    <a:pt x="4" y="264"/>
                  </a:moveTo>
                  <a:cubicBezTo>
                    <a:pt x="4" y="212"/>
                    <a:pt x="0" y="4"/>
                    <a:pt x="52" y="6"/>
                  </a:cubicBezTo>
                  <a:cubicBezTo>
                    <a:pt x="106" y="4"/>
                    <a:pt x="58" y="266"/>
                    <a:pt x="108" y="266"/>
                  </a:cubicBezTo>
                  <a:cubicBezTo>
                    <a:pt x="158" y="266"/>
                    <a:pt x="126" y="0"/>
                    <a:pt x="174" y="0"/>
                  </a:cubicBezTo>
                  <a:cubicBezTo>
                    <a:pt x="222" y="0"/>
                    <a:pt x="184" y="266"/>
                    <a:pt x="228" y="264"/>
                  </a:cubicBezTo>
                  <a:cubicBezTo>
                    <a:pt x="272" y="262"/>
                    <a:pt x="244" y="8"/>
                    <a:pt x="288" y="8"/>
                  </a:cubicBezTo>
                  <a:cubicBezTo>
                    <a:pt x="332" y="8"/>
                    <a:pt x="304" y="266"/>
                    <a:pt x="354" y="266"/>
                  </a:cubicBezTo>
                  <a:cubicBezTo>
                    <a:pt x="404" y="266"/>
                    <a:pt x="336" y="8"/>
                    <a:pt x="402" y="8"/>
                  </a:cubicBezTo>
                  <a:cubicBezTo>
                    <a:pt x="468" y="8"/>
                    <a:pt x="416" y="266"/>
                    <a:pt x="464" y="264"/>
                  </a:cubicBezTo>
                  <a:cubicBezTo>
                    <a:pt x="512" y="262"/>
                    <a:pt x="450" y="4"/>
                    <a:pt x="506" y="6"/>
                  </a:cubicBezTo>
                  <a:cubicBezTo>
                    <a:pt x="562" y="8"/>
                    <a:pt x="546" y="192"/>
                    <a:pt x="556" y="26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54" name="Line 41"/>
            <p:cNvSpPr>
              <a:spLocks noChangeShapeType="1"/>
            </p:cNvSpPr>
            <p:nvPr/>
          </p:nvSpPr>
          <p:spPr bwMode="auto">
            <a:xfrm flipH="1">
              <a:off x="3433" y="1137"/>
              <a:ext cx="128" cy="2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" name="Group 42"/>
          <p:cNvGrpSpPr>
            <a:grpSpLocks/>
          </p:cNvGrpSpPr>
          <p:nvPr/>
        </p:nvGrpSpPr>
        <p:grpSpPr bwMode="auto">
          <a:xfrm>
            <a:off x="2708275" y="3343275"/>
            <a:ext cx="3021013" cy="2114550"/>
            <a:chOff x="2606" y="951"/>
            <a:chExt cx="1903" cy="1332"/>
          </a:xfrm>
        </p:grpSpPr>
        <p:sp>
          <p:nvSpPr>
            <p:cNvPr id="54321" name="Text Box 43"/>
            <p:cNvSpPr txBox="1">
              <a:spLocks noChangeArrowheads="1"/>
            </p:cNvSpPr>
            <p:nvPr/>
          </p:nvSpPr>
          <p:spPr bwMode="auto">
            <a:xfrm>
              <a:off x="3378" y="2071"/>
              <a:ext cx="65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/>
                <a:t>Channels</a:t>
              </a:r>
            </a:p>
          </p:txBody>
        </p:sp>
        <p:sp>
          <p:nvSpPr>
            <p:cNvPr id="54322" name="Line 44"/>
            <p:cNvSpPr>
              <a:spLocks noChangeShapeType="1"/>
            </p:cNvSpPr>
            <p:nvPr/>
          </p:nvSpPr>
          <p:spPr bwMode="auto">
            <a:xfrm>
              <a:off x="2994" y="951"/>
              <a:ext cx="0" cy="9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23" name="Line 45"/>
            <p:cNvSpPr>
              <a:spLocks noChangeShapeType="1"/>
            </p:cNvSpPr>
            <p:nvPr/>
          </p:nvSpPr>
          <p:spPr bwMode="auto">
            <a:xfrm flipV="1">
              <a:off x="2988" y="1935"/>
              <a:ext cx="14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24" name="Text Box 46"/>
            <p:cNvSpPr txBox="1">
              <a:spLocks noChangeArrowheads="1"/>
            </p:cNvSpPr>
            <p:nvPr/>
          </p:nvSpPr>
          <p:spPr bwMode="auto">
            <a:xfrm>
              <a:off x="2978" y="1408"/>
              <a:ext cx="178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000"/>
                <a:t>V</a:t>
              </a:r>
            </a:p>
            <a:p>
              <a:pPr algn="ctr" eaLnBrk="1" hangingPunct="1"/>
              <a:r>
                <a:rPr lang="en-US" sz="1000"/>
                <a:t>I</a:t>
              </a:r>
            </a:p>
            <a:p>
              <a:pPr algn="ctr" eaLnBrk="1" hangingPunct="1"/>
              <a:r>
                <a:rPr lang="en-US" sz="1000"/>
                <a:t>D</a:t>
              </a:r>
            </a:p>
            <a:p>
              <a:pPr algn="ctr" eaLnBrk="1" hangingPunct="1"/>
              <a:r>
                <a:rPr lang="en-US" sz="1000"/>
                <a:t>E</a:t>
              </a:r>
            </a:p>
            <a:p>
              <a:pPr algn="ctr" eaLnBrk="1" hangingPunct="1"/>
              <a:r>
                <a:rPr lang="en-US" sz="1000"/>
                <a:t>O</a:t>
              </a:r>
            </a:p>
          </p:txBody>
        </p:sp>
        <p:sp>
          <p:nvSpPr>
            <p:cNvPr id="54325" name="Line 47"/>
            <p:cNvSpPr>
              <a:spLocks noChangeShapeType="1"/>
            </p:cNvSpPr>
            <p:nvPr/>
          </p:nvSpPr>
          <p:spPr bwMode="auto">
            <a:xfrm>
              <a:off x="3150" y="186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26" name="Text Box 48"/>
            <p:cNvSpPr txBox="1">
              <a:spLocks noChangeArrowheads="1"/>
            </p:cNvSpPr>
            <p:nvPr/>
          </p:nvSpPr>
          <p:spPr bwMode="auto">
            <a:xfrm>
              <a:off x="3152" y="1408"/>
              <a:ext cx="178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000"/>
                <a:t>V</a:t>
              </a:r>
            </a:p>
            <a:p>
              <a:pPr algn="ctr" eaLnBrk="1" hangingPunct="1"/>
              <a:r>
                <a:rPr lang="en-US" sz="1000"/>
                <a:t>I</a:t>
              </a:r>
            </a:p>
            <a:p>
              <a:pPr algn="ctr" eaLnBrk="1" hangingPunct="1"/>
              <a:r>
                <a:rPr lang="en-US" sz="1000"/>
                <a:t>D</a:t>
              </a:r>
            </a:p>
            <a:p>
              <a:pPr algn="ctr" eaLnBrk="1" hangingPunct="1"/>
              <a:r>
                <a:rPr lang="en-US" sz="1000"/>
                <a:t>E</a:t>
              </a:r>
            </a:p>
            <a:p>
              <a:pPr algn="ctr" eaLnBrk="1" hangingPunct="1"/>
              <a:r>
                <a:rPr lang="en-US" sz="1000"/>
                <a:t>O</a:t>
              </a:r>
            </a:p>
          </p:txBody>
        </p:sp>
        <p:sp>
          <p:nvSpPr>
            <p:cNvPr id="54327" name="Text Box 49"/>
            <p:cNvSpPr txBox="1">
              <a:spLocks noChangeArrowheads="1"/>
            </p:cNvSpPr>
            <p:nvPr/>
          </p:nvSpPr>
          <p:spPr bwMode="auto">
            <a:xfrm>
              <a:off x="3338" y="1408"/>
              <a:ext cx="178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000"/>
                <a:t>V</a:t>
              </a:r>
            </a:p>
            <a:p>
              <a:pPr algn="ctr" eaLnBrk="1" hangingPunct="1"/>
              <a:r>
                <a:rPr lang="en-US" sz="1000"/>
                <a:t>I</a:t>
              </a:r>
            </a:p>
            <a:p>
              <a:pPr algn="ctr" eaLnBrk="1" hangingPunct="1"/>
              <a:r>
                <a:rPr lang="en-US" sz="1000"/>
                <a:t>D</a:t>
              </a:r>
            </a:p>
            <a:p>
              <a:pPr algn="ctr" eaLnBrk="1" hangingPunct="1"/>
              <a:r>
                <a:rPr lang="en-US" sz="1000"/>
                <a:t>E</a:t>
              </a:r>
            </a:p>
            <a:p>
              <a:pPr algn="ctr" eaLnBrk="1" hangingPunct="1"/>
              <a:r>
                <a:rPr lang="en-US" sz="1000"/>
                <a:t>O</a:t>
              </a:r>
            </a:p>
          </p:txBody>
        </p:sp>
        <p:sp>
          <p:nvSpPr>
            <p:cNvPr id="54328" name="Text Box 50"/>
            <p:cNvSpPr txBox="1">
              <a:spLocks noChangeArrowheads="1"/>
            </p:cNvSpPr>
            <p:nvPr/>
          </p:nvSpPr>
          <p:spPr bwMode="auto">
            <a:xfrm>
              <a:off x="3524" y="1408"/>
              <a:ext cx="178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000"/>
                <a:t>V</a:t>
              </a:r>
            </a:p>
            <a:p>
              <a:pPr algn="ctr" eaLnBrk="1" hangingPunct="1"/>
              <a:r>
                <a:rPr lang="en-US" sz="1000"/>
                <a:t>I</a:t>
              </a:r>
            </a:p>
            <a:p>
              <a:pPr algn="ctr" eaLnBrk="1" hangingPunct="1"/>
              <a:r>
                <a:rPr lang="en-US" sz="1000"/>
                <a:t>D</a:t>
              </a:r>
            </a:p>
            <a:p>
              <a:pPr algn="ctr" eaLnBrk="1" hangingPunct="1"/>
              <a:r>
                <a:rPr lang="en-US" sz="1000"/>
                <a:t>E</a:t>
              </a:r>
            </a:p>
            <a:p>
              <a:pPr algn="ctr" eaLnBrk="1" hangingPunct="1"/>
              <a:r>
                <a:rPr lang="en-US" sz="1000"/>
                <a:t>O</a:t>
              </a:r>
            </a:p>
          </p:txBody>
        </p:sp>
        <p:sp>
          <p:nvSpPr>
            <p:cNvPr id="54329" name="Text Box 51"/>
            <p:cNvSpPr txBox="1">
              <a:spLocks noChangeArrowheads="1"/>
            </p:cNvSpPr>
            <p:nvPr/>
          </p:nvSpPr>
          <p:spPr bwMode="auto">
            <a:xfrm>
              <a:off x="3710" y="1408"/>
              <a:ext cx="178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000"/>
                <a:t>V</a:t>
              </a:r>
            </a:p>
            <a:p>
              <a:pPr algn="ctr" eaLnBrk="1" hangingPunct="1"/>
              <a:r>
                <a:rPr lang="en-US" sz="1000"/>
                <a:t>I</a:t>
              </a:r>
            </a:p>
            <a:p>
              <a:pPr algn="ctr" eaLnBrk="1" hangingPunct="1"/>
              <a:r>
                <a:rPr lang="en-US" sz="1000"/>
                <a:t>D</a:t>
              </a:r>
            </a:p>
            <a:p>
              <a:pPr algn="ctr" eaLnBrk="1" hangingPunct="1"/>
              <a:r>
                <a:rPr lang="en-US" sz="1000"/>
                <a:t>E</a:t>
              </a:r>
            </a:p>
            <a:p>
              <a:pPr algn="ctr" eaLnBrk="1" hangingPunct="1"/>
              <a:r>
                <a:rPr lang="en-US" sz="1000"/>
                <a:t>O</a:t>
              </a:r>
            </a:p>
          </p:txBody>
        </p:sp>
        <p:sp>
          <p:nvSpPr>
            <p:cNvPr id="54330" name="Text Box 52"/>
            <p:cNvSpPr txBox="1">
              <a:spLocks noChangeArrowheads="1"/>
            </p:cNvSpPr>
            <p:nvPr/>
          </p:nvSpPr>
          <p:spPr bwMode="auto">
            <a:xfrm>
              <a:off x="3896" y="1408"/>
              <a:ext cx="178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000"/>
                <a:t>V</a:t>
              </a:r>
            </a:p>
            <a:p>
              <a:pPr algn="ctr" eaLnBrk="1" hangingPunct="1"/>
              <a:r>
                <a:rPr lang="en-US" sz="1000"/>
                <a:t>I</a:t>
              </a:r>
            </a:p>
            <a:p>
              <a:pPr algn="ctr" eaLnBrk="1" hangingPunct="1"/>
              <a:r>
                <a:rPr lang="en-US" sz="1000"/>
                <a:t>D</a:t>
              </a:r>
            </a:p>
            <a:p>
              <a:pPr algn="ctr" eaLnBrk="1" hangingPunct="1"/>
              <a:r>
                <a:rPr lang="en-US" sz="1000"/>
                <a:t>E</a:t>
              </a:r>
            </a:p>
            <a:p>
              <a:pPr algn="ctr" eaLnBrk="1" hangingPunct="1"/>
              <a:r>
                <a:rPr lang="en-US" sz="1000"/>
                <a:t>O</a:t>
              </a:r>
            </a:p>
          </p:txBody>
        </p:sp>
        <p:sp>
          <p:nvSpPr>
            <p:cNvPr id="54331" name="Text Box 53"/>
            <p:cNvSpPr txBox="1">
              <a:spLocks noChangeArrowheads="1"/>
            </p:cNvSpPr>
            <p:nvPr/>
          </p:nvSpPr>
          <p:spPr bwMode="auto">
            <a:xfrm>
              <a:off x="4058" y="1402"/>
              <a:ext cx="174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endParaRPr lang="en-US" sz="1000"/>
            </a:p>
            <a:p>
              <a:pPr algn="ctr" eaLnBrk="1" hangingPunct="1"/>
              <a:r>
                <a:rPr lang="en-US" sz="1000"/>
                <a:t>D</a:t>
              </a:r>
            </a:p>
            <a:p>
              <a:pPr algn="ctr" eaLnBrk="1" hangingPunct="1"/>
              <a:r>
                <a:rPr lang="en-US" sz="1000"/>
                <a:t>A</a:t>
              </a:r>
            </a:p>
            <a:p>
              <a:pPr algn="ctr" eaLnBrk="1" hangingPunct="1"/>
              <a:r>
                <a:rPr lang="en-US" sz="1000"/>
                <a:t>T</a:t>
              </a:r>
            </a:p>
            <a:p>
              <a:pPr algn="ctr" eaLnBrk="1" hangingPunct="1"/>
              <a:r>
                <a:rPr lang="en-US" sz="1000"/>
                <a:t>A</a:t>
              </a:r>
            </a:p>
          </p:txBody>
        </p:sp>
        <p:sp>
          <p:nvSpPr>
            <p:cNvPr id="54332" name="Text Box 54"/>
            <p:cNvSpPr txBox="1">
              <a:spLocks noChangeArrowheads="1"/>
            </p:cNvSpPr>
            <p:nvPr/>
          </p:nvSpPr>
          <p:spPr bwMode="auto">
            <a:xfrm>
              <a:off x="4202" y="1402"/>
              <a:ext cx="174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endParaRPr lang="en-US" sz="1000"/>
            </a:p>
            <a:p>
              <a:pPr algn="ctr" eaLnBrk="1" hangingPunct="1"/>
              <a:r>
                <a:rPr lang="en-US" sz="1000"/>
                <a:t>D</a:t>
              </a:r>
            </a:p>
            <a:p>
              <a:pPr algn="ctr" eaLnBrk="1" hangingPunct="1"/>
              <a:r>
                <a:rPr lang="en-US" sz="1000"/>
                <a:t>A</a:t>
              </a:r>
            </a:p>
            <a:p>
              <a:pPr algn="ctr" eaLnBrk="1" hangingPunct="1"/>
              <a:r>
                <a:rPr lang="en-US" sz="1000"/>
                <a:t>T</a:t>
              </a:r>
            </a:p>
            <a:p>
              <a:pPr algn="ctr" eaLnBrk="1" hangingPunct="1"/>
              <a:r>
                <a:rPr lang="en-US" sz="1000"/>
                <a:t>A</a:t>
              </a:r>
            </a:p>
          </p:txBody>
        </p:sp>
        <p:sp>
          <p:nvSpPr>
            <p:cNvPr id="54333" name="Text Box 55"/>
            <p:cNvSpPr txBox="1">
              <a:spLocks noChangeArrowheads="1"/>
            </p:cNvSpPr>
            <p:nvPr/>
          </p:nvSpPr>
          <p:spPr bwMode="auto">
            <a:xfrm>
              <a:off x="4330" y="1114"/>
              <a:ext cx="178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endParaRPr lang="en-US" sz="1000"/>
            </a:p>
            <a:p>
              <a:pPr algn="ctr" eaLnBrk="1" hangingPunct="1"/>
              <a:r>
                <a:rPr lang="en-US" sz="1000"/>
                <a:t>C</a:t>
              </a:r>
            </a:p>
            <a:p>
              <a:pPr algn="ctr" eaLnBrk="1" hangingPunct="1"/>
              <a:r>
                <a:rPr lang="en-US" sz="1000"/>
                <a:t>O</a:t>
              </a:r>
            </a:p>
            <a:p>
              <a:pPr algn="ctr" eaLnBrk="1" hangingPunct="1"/>
              <a:r>
                <a:rPr lang="en-US" sz="1000"/>
                <a:t>N</a:t>
              </a:r>
            </a:p>
            <a:p>
              <a:pPr algn="ctr" eaLnBrk="1" hangingPunct="1"/>
              <a:r>
                <a:rPr lang="en-US" sz="1000"/>
                <a:t>T</a:t>
              </a:r>
            </a:p>
            <a:p>
              <a:pPr algn="ctr" eaLnBrk="1" hangingPunct="1"/>
              <a:r>
                <a:rPr lang="en-US" sz="1000"/>
                <a:t>R</a:t>
              </a:r>
            </a:p>
            <a:p>
              <a:pPr algn="ctr" eaLnBrk="1" hangingPunct="1"/>
              <a:r>
                <a:rPr lang="en-US" sz="1000"/>
                <a:t>O</a:t>
              </a:r>
            </a:p>
            <a:p>
              <a:pPr algn="ctr" eaLnBrk="1" hangingPunct="1"/>
              <a:r>
                <a:rPr lang="en-US" sz="1000"/>
                <a:t>L</a:t>
              </a:r>
            </a:p>
          </p:txBody>
        </p:sp>
        <p:sp>
          <p:nvSpPr>
            <p:cNvPr id="54334" name="Line 56"/>
            <p:cNvSpPr>
              <a:spLocks noChangeShapeType="1"/>
            </p:cNvSpPr>
            <p:nvPr/>
          </p:nvSpPr>
          <p:spPr bwMode="auto">
            <a:xfrm>
              <a:off x="3334" y="186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35" name="Line 57"/>
            <p:cNvSpPr>
              <a:spLocks noChangeShapeType="1"/>
            </p:cNvSpPr>
            <p:nvPr/>
          </p:nvSpPr>
          <p:spPr bwMode="auto">
            <a:xfrm>
              <a:off x="3514" y="186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36" name="Line 58"/>
            <p:cNvSpPr>
              <a:spLocks noChangeShapeType="1"/>
            </p:cNvSpPr>
            <p:nvPr/>
          </p:nvSpPr>
          <p:spPr bwMode="auto">
            <a:xfrm>
              <a:off x="3698" y="186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37" name="Line 59"/>
            <p:cNvSpPr>
              <a:spLocks noChangeShapeType="1"/>
            </p:cNvSpPr>
            <p:nvPr/>
          </p:nvSpPr>
          <p:spPr bwMode="auto">
            <a:xfrm>
              <a:off x="3886" y="186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38" name="Line 60"/>
            <p:cNvSpPr>
              <a:spLocks noChangeShapeType="1"/>
            </p:cNvSpPr>
            <p:nvPr/>
          </p:nvSpPr>
          <p:spPr bwMode="auto">
            <a:xfrm>
              <a:off x="4062" y="1871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39" name="Line 61"/>
            <p:cNvSpPr>
              <a:spLocks noChangeShapeType="1"/>
            </p:cNvSpPr>
            <p:nvPr/>
          </p:nvSpPr>
          <p:spPr bwMode="auto">
            <a:xfrm>
              <a:off x="4218" y="186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40" name="Line 62"/>
            <p:cNvSpPr>
              <a:spLocks noChangeShapeType="1"/>
            </p:cNvSpPr>
            <p:nvPr/>
          </p:nvSpPr>
          <p:spPr bwMode="auto">
            <a:xfrm>
              <a:off x="4362" y="185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41" name="Text Box 63"/>
            <p:cNvSpPr txBox="1">
              <a:spLocks noChangeArrowheads="1"/>
            </p:cNvSpPr>
            <p:nvPr/>
          </p:nvSpPr>
          <p:spPr bwMode="auto">
            <a:xfrm>
              <a:off x="2985" y="1960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000"/>
                <a:t>1</a:t>
              </a:r>
            </a:p>
          </p:txBody>
        </p:sp>
        <p:sp>
          <p:nvSpPr>
            <p:cNvPr id="54342" name="Text Box 64"/>
            <p:cNvSpPr txBox="1">
              <a:spLocks noChangeArrowheads="1"/>
            </p:cNvSpPr>
            <p:nvPr/>
          </p:nvSpPr>
          <p:spPr bwMode="auto">
            <a:xfrm>
              <a:off x="3153" y="1960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000"/>
                <a:t>2</a:t>
              </a:r>
            </a:p>
          </p:txBody>
        </p:sp>
        <p:sp>
          <p:nvSpPr>
            <p:cNvPr id="54343" name="Text Box 65"/>
            <p:cNvSpPr txBox="1">
              <a:spLocks noChangeArrowheads="1"/>
            </p:cNvSpPr>
            <p:nvPr/>
          </p:nvSpPr>
          <p:spPr bwMode="auto">
            <a:xfrm>
              <a:off x="3345" y="1960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000"/>
                <a:t>3</a:t>
              </a:r>
            </a:p>
          </p:txBody>
        </p:sp>
        <p:sp>
          <p:nvSpPr>
            <p:cNvPr id="54344" name="Text Box 66"/>
            <p:cNvSpPr txBox="1">
              <a:spLocks noChangeArrowheads="1"/>
            </p:cNvSpPr>
            <p:nvPr/>
          </p:nvSpPr>
          <p:spPr bwMode="auto">
            <a:xfrm>
              <a:off x="3517" y="1960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000"/>
                <a:t>4</a:t>
              </a:r>
            </a:p>
          </p:txBody>
        </p:sp>
        <p:sp>
          <p:nvSpPr>
            <p:cNvPr id="54345" name="Text Box 67"/>
            <p:cNvSpPr txBox="1">
              <a:spLocks noChangeArrowheads="1"/>
            </p:cNvSpPr>
            <p:nvPr/>
          </p:nvSpPr>
          <p:spPr bwMode="auto">
            <a:xfrm>
              <a:off x="3705" y="1956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000"/>
                <a:t>5</a:t>
              </a:r>
            </a:p>
          </p:txBody>
        </p:sp>
        <p:sp>
          <p:nvSpPr>
            <p:cNvPr id="54346" name="Text Box 68"/>
            <p:cNvSpPr txBox="1">
              <a:spLocks noChangeArrowheads="1"/>
            </p:cNvSpPr>
            <p:nvPr/>
          </p:nvSpPr>
          <p:spPr bwMode="auto">
            <a:xfrm>
              <a:off x="3893" y="1956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000"/>
                <a:t>6</a:t>
              </a:r>
            </a:p>
          </p:txBody>
        </p:sp>
        <p:sp>
          <p:nvSpPr>
            <p:cNvPr id="54347" name="Text Box 69"/>
            <p:cNvSpPr txBox="1">
              <a:spLocks noChangeArrowheads="1"/>
            </p:cNvSpPr>
            <p:nvPr/>
          </p:nvSpPr>
          <p:spPr bwMode="auto">
            <a:xfrm>
              <a:off x="4057" y="1956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000"/>
                <a:t>7</a:t>
              </a:r>
            </a:p>
          </p:txBody>
        </p:sp>
        <p:sp>
          <p:nvSpPr>
            <p:cNvPr id="54348" name="Text Box 70"/>
            <p:cNvSpPr txBox="1">
              <a:spLocks noChangeArrowheads="1"/>
            </p:cNvSpPr>
            <p:nvPr/>
          </p:nvSpPr>
          <p:spPr bwMode="auto">
            <a:xfrm>
              <a:off x="4205" y="1956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000"/>
                <a:t>8</a:t>
              </a:r>
            </a:p>
          </p:txBody>
        </p:sp>
        <p:sp>
          <p:nvSpPr>
            <p:cNvPr id="54349" name="Text Box 71"/>
            <p:cNvSpPr txBox="1">
              <a:spLocks noChangeArrowheads="1"/>
            </p:cNvSpPr>
            <p:nvPr/>
          </p:nvSpPr>
          <p:spPr bwMode="auto">
            <a:xfrm>
              <a:off x="4349" y="1956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000"/>
                <a:t>9</a:t>
              </a:r>
            </a:p>
          </p:txBody>
        </p:sp>
        <p:sp>
          <p:nvSpPr>
            <p:cNvPr id="54350" name="Freeform 72"/>
            <p:cNvSpPr>
              <a:spLocks/>
            </p:cNvSpPr>
            <p:nvPr/>
          </p:nvSpPr>
          <p:spPr bwMode="auto">
            <a:xfrm>
              <a:off x="2606" y="969"/>
              <a:ext cx="375" cy="969"/>
            </a:xfrm>
            <a:custGeom>
              <a:avLst/>
              <a:gdLst>
                <a:gd name="T0" fmla="*/ 375 w 375"/>
                <a:gd name="T1" fmla="*/ 0 h 969"/>
                <a:gd name="T2" fmla="*/ 0 w 375"/>
                <a:gd name="T3" fmla="*/ 485 h 969"/>
                <a:gd name="T4" fmla="*/ 375 w 375"/>
                <a:gd name="T5" fmla="*/ 969 h 969"/>
                <a:gd name="T6" fmla="*/ 375 w 375"/>
                <a:gd name="T7" fmla="*/ 0 h 9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5"/>
                <a:gd name="T13" fmla="*/ 0 h 969"/>
                <a:gd name="T14" fmla="*/ 375 w 375"/>
                <a:gd name="T15" fmla="*/ 969 h 9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5" h="969">
                  <a:moveTo>
                    <a:pt x="375" y="0"/>
                  </a:moveTo>
                  <a:lnTo>
                    <a:pt x="0" y="485"/>
                  </a:lnTo>
                  <a:lnTo>
                    <a:pt x="375" y="969"/>
                  </a:lnTo>
                  <a:lnTo>
                    <a:pt x="375" y="0"/>
                  </a:lnTo>
                  <a:close/>
                </a:path>
              </a:pathLst>
            </a:custGeom>
            <a:gradFill rotWithShape="1">
              <a:gsLst>
                <a:gs pos="0">
                  <a:schemeClr val="tx1"/>
                </a:gs>
                <a:gs pos="100000">
                  <a:schemeClr val="bg1"/>
                </a:gs>
              </a:gsLst>
              <a:lin ang="0" scaled="1"/>
            </a:gradFill>
            <a:ln w="317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" name="Group 73"/>
          <p:cNvGrpSpPr>
            <a:grpSpLocks/>
          </p:cNvGrpSpPr>
          <p:nvPr/>
        </p:nvGrpSpPr>
        <p:grpSpPr bwMode="auto">
          <a:xfrm flipV="1">
            <a:off x="1039813" y="2238375"/>
            <a:ext cx="1666875" cy="2062163"/>
            <a:chOff x="1511" y="1371"/>
            <a:chExt cx="1050" cy="1299"/>
          </a:xfrm>
        </p:grpSpPr>
        <p:grpSp>
          <p:nvGrpSpPr>
            <p:cNvPr id="54315" name="Group 74"/>
            <p:cNvGrpSpPr>
              <a:grpSpLocks/>
            </p:cNvGrpSpPr>
            <p:nvPr/>
          </p:nvGrpSpPr>
          <p:grpSpPr bwMode="auto">
            <a:xfrm>
              <a:off x="1511" y="1371"/>
              <a:ext cx="1050" cy="198"/>
              <a:chOff x="1614" y="1494"/>
              <a:chExt cx="1050" cy="198"/>
            </a:xfrm>
          </p:grpSpPr>
          <p:sp>
            <p:nvSpPr>
              <p:cNvPr id="54317" name="Rectangle 75"/>
              <p:cNvSpPr>
                <a:spLocks noChangeArrowheads="1"/>
              </p:cNvSpPr>
              <p:nvPr/>
            </p:nvSpPr>
            <p:spPr bwMode="auto">
              <a:xfrm>
                <a:off x="2358" y="1500"/>
                <a:ext cx="168" cy="17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235596" name="Freeform 76"/>
              <p:cNvSpPr>
                <a:spLocks/>
              </p:cNvSpPr>
              <p:nvPr/>
            </p:nvSpPr>
            <p:spPr bwMode="auto">
              <a:xfrm>
                <a:off x="1614" y="1494"/>
                <a:ext cx="896" cy="198"/>
              </a:xfrm>
              <a:custGeom>
                <a:avLst/>
                <a:gdLst>
                  <a:gd name="T0" fmla="*/ 18 w 896"/>
                  <a:gd name="T1" fmla="*/ 0 h 198"/>
                  <a:gd name="T2" fmla="*/ 0 w 896"/>
                  <a:gd name="T3" fmla="*/ 96 h 198"/>
                  <a:gd name="T4" fmla="*/ 18 w 896"/>
                  <a:gd name="T5" fmla="*/ 198 h 198"/>
                  <a:gd name="T6" fmla="*/ 774 w 896"/>
                  <a:gd name="T7" fmla="*/ 198 h 198"/>
                  <a:gd name="T8" fmla="*/ 750 w 896"/>
                  <a:gd name="T9" fmla="*/ 90 h 198"/>
                  <a:gd name="T10" fmla="*/ 774 w 896"/>
                  <a:gd name="T11" fmla="*/ 0 h 198"/>
                  <a:gd name="T12" fmla="*/ 18 w 896"/>
                  <a:gd name="T13" fmla="*/ 0 h 19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96"/>
                  <a:gd name="T22" fmla="*/ 0 h 198"/>
                  <a:gd name="T23" fmla="*/ 896 w 896"/>
                  <a:gd name="T24" fmla="*/ 198 h 19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96" h="198">
                    <a:moveTo>
                      <a:pt x="18" y="0"/>
                    </a:moveTo>
                    <a:lnTo>
                      <a:pt x="0" y="96"/>
                    </a:lnTo>
                    <a:lnTo>
                      <a:pt x="18" y="198"/>
                    </a:lnTo>
                    <a:lnTo>
                      <a:pt x="774" y="198"/>
                    </a:lnTo>
                    <a:cubicBezTo>
                      <a:pt x="896" y="180"/>
                      <a:pt x="750" y="123"/>
                      <a:pt x="750" y="90"/>
                    </a:cubicBezTo>
                    <a:cubicBezTo>
                      <a:pt x="750" y="57"/>
                      <a:pt x="896" y="15"/>
                      <a:pt x="774" y="0"/>
                    </a:cubicBezTo>
                    <a:lnTo>
                      <a:pt x="1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tx1"/>
                  </a:gs>
                  <a:gs pos="50000">
                    <a:schemeClr val="bg1"/>
                  </a:gs>
                  <a:gs pos="100000">
                    <a:schemeClr val="tx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rot="10800000"/>
              <a:lstStyle/>
              <a:p>
                <a:pPr>
                  <a:defRPr/>
                </a:pPr>
                <a:endParaRPr lang="en-US">
                  <a:latin typeface="Times New Roman" pitchFamily="18" charset="0"/>
                  <a:ea typeface="+mn-ea"/>
                </a:endParaRPr>
              </a:p>
            </p:txBody>
          </p:sp>
          <p:sp>
            <p:nvSpPr>
              <p:cNvPr id="54319" name="Oval 77"/>
              <p:cNvSpPr>
                <a:spLocks noChangeArrowheads="1"/>
              </p:cNvSpPr>
              <p:nvPr/>
            </p:nvSpPr>
            <p:spPr bwMode="auto">
              <a:xfrm>
                <a:off x="2502" y="1506"/>
                <a:ext cx="62" cy="16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54320" name="Line 78"/>
              <p:cNvSpPr>
                <a:spLocks noChangeShapeType="1"/>
              </p:cNvSpPr>
              <p:nvPr/>
            </p:nvSpPr>
            <p:spPr bwMode="auto">
              <a:xfrm>
                <a:off x="2526" y="1584"/>
                <a:ext cx="13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316" name="Freeform 79"/>
            <p:cNvSpPr>
              <a:spLocks/>
            </p:cNvSpPr>
            <p:nvPr/>
          </p:nvSpPr>
          <p:spPr bwMode="auto">
            <a:xfrm>
              <a:off x="1536" y="1563"/>
              <a:ext cx="1015" cy="1107"/>
            </a:xfrm>
            <a:custGeom>
              <a:avLst/>
              <a:gdLst>
                <a:gd name="T0" fmla="*/ 1015 w 1015"/>
                <a:gd name="T1" fmla="*/ 1107 h 1107"/>
                <a:gd name="T2" fmla="*/ 0 w 1015"/>
                <a:gd name="T3" fmla="*/ 0 h 1107"/>
                <a:gd name="T4" fmla="*/ 905 w 1015"/>
                <a:gd name="T5" fmla="*/ 0 h 1107"/>
                <a:gd name="T6" fmla="*/ 1015 w 1015"/>
                <a:gd name="T7" fmla="*/ 1107 h 11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15"/>
                <a:gd name="T13" fmla="*/ 0 h 1107"/>
                <a:gd name="T14" fmla="*/ 1015 w 1015"/>
                <a:gd name="T15" fmla="*/ 1107 h 11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15" h="1107">
                  <a:moveTo>
                    <a:pt x="1015" y="1107"/>
                  </a:moveTo>
                  <a:lnTo>
                    <a:pt x="0" y="0"/>
                  </a:lnTo>
                  <a:lnTo>
                    <a:pt x="905" y="0"/>
                  </a:lnTo>
                  <a:lnTo>
                    <a:pt x="1015" y="1107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rot="10800000"/>
            <a:lstStyle/>
            <a:p>
              <a:endParaRPr lang="en-US"/>
            </a:p>
          </p:txBody>
        </p:sp>
      </p:grpSp>
      <p:sp>
        <p:nvSpPr>
          <p:cNvPr id="226628" name="Text Box 324"/>
          <p:cNvSpPr txBox="1">
            <a:spLocks noChangeArrowheads="1"/>
          </p:cNvSpPr>
          <p:nvPr/>
        </p:nvSpPr>
        <p:spPr bwMode="auto">
          <a:xfrm>
            <a:off x="787400" y="5545138"/>
            <a:ext cx="7475538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</a:pPr>
            <a:r>
              <a:rPr lang="en-US" i="1">
                <a:solidFill>
                  <a:srgbClr val="CC0000"/>
                </a:solidFill>
                <a:latin typeface="Gill Sans MT" pitchFamily="34" charset="0"/>
              </a:rPr>
              <a:t>frequency division multiplexing:</a:t>
            </a:r>
            <a:r>
              <a:rPr lang="en-US">
                <a:latin typeface="Gill Sans MT" pitchFamily="34" charset="0"/>
              </a:rPr>
              <a:t> different channels transmitted</a:t>
            </a:r>
          </a:p>
          <a:p>
            <a:pPr>
              <a:lnSpc>
                <a:spcPct val="85000"/>
              </a:lnSpc>
            </a:pPr>
            <a:r>
              <a:rPr lang="en-US">
                <a:latin typeface="Gill Sans MT" pitchFamily="34" charset="0"/>
              </a:rPr>
              <a:t>in different frequency bands</a:t>
            </a:r>
          </a:p>
        </p:txBody>
      </p:sp>
      <p:pic>
        <p:nvPicPr>
          <p:cNvPr id="54310" name="Picture 325" descr="underline_base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9738" y="868363"/>
            <a:ext cx="50276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4311" name="Group 326"/>
          <p:cNvGrpSpPr>
            <a:grpSpLocks/>
          </p:cNvGrpSpPr>
          <p:nvPr/>
        </p:nvGrpSpPr>
        <p:grpSpPr bwMode="auto">
          <a:xfrm>
            <a:off x="560388" y="1928813"/>
            <a:ext cx="609600" cy="609600"/>
            <a:chOff x="-44" y="1473"/>
            <a:chExt cx="981" cy="1105"/>
          </a:xfrm>
        </p:grpSpPr>
        <p:pic>
          <p:nvPicPr>
            <p:cNvPr id="54313" name="Picture 327" descr="desktop_computer_stylized_medium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4314" name="Freeform 32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43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2DCDD245-0064-4402-BBA5-6945038D06B3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62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pic>
        <p:nvPicPr>
          <p:cNvPr id="79874" name="Picture 108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063" y="760413"/>
            <a:ext cx="73136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74638" y="71438"/>
            <a:ext cx="8462962" cy="947737"/>
          </a:xfrm>
        </p:spPr>
        <p:txBody>
          <a:bodyPr/>
          <a:lstStyle/>
          <a:p>
            <a:pPr eaLnBrk="1" hangingPunct="1"/>
            <a:r>
              <a:rPr lang="en-US" sz="4000" dirty="0" smtClean="0">
                <a:ea typeface="ＭＳ Ｐゴシック" pitchFamily="34" charset="-128"/>
              </a:rPr>
              <a:t>FDM </a:t>
            </a:r>
            <a:r>
              <a:rPr lang="en-US" sz="3600" dirty="0" smtClean="0">
                <a:ea typeface="ＭＳ Ｐゴシック" pitchFamily="34" charset="-128"/>
              </a:rPr>
              <a:t>versus</a:t>
            </a:r>
            <a:r>
              <a:rPr lang="en-US" sz="4000" dirty="0" smtClean="0">
                <a:ea typeface="ＭＳ Ｐゴシック" pitchFamily="34" charset="-128"/>
              </a:rPr>
              <a:t> TDM</a:t>
            </a:r>
            <a:endParaRPr lang="fr-FR" sz="4000" dirty="0" smtClean="0">
              <a:ea typeface="ＭＳ Ｐゴシック" pitchFamily="34" charset="-128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93700" y="1585913"/>
            <a:ext cx="7239000" cy="2438400"/>
            <a:chOff x="288" y="1007"/>
            <a:chExt cx="4560" cy="1536"/>
          </a:xfrm>
        </p:grpSpPr>
        <p:sp>
          <p:nvSpPr>
            <p:cNvPr id="79971" name="Text Box 4"/>
            <p:cNvSpPr txBox="1">
              <a:spLocks noChangeArrowheads="1"/>
            </p:cNvSpPr>
            <p:nvPr/>
          </p:nvSpPr>
          <p:spPr bwMode="auto">
            <a:xfrm>
              <a:off x="288" y="1007"/>
              <a:ext cx="5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FDM</a:t>
              </a:r>
              <a:endParaRPr lang="fr-FR"/>
            </a:p>
          </p:txBody>
        </p:sp>
        <p:grpSp>
          <p:nvGrpSpPr>
            <p:cNvPr id="79972" name="Group 5"/>
            <p:cNvGrpSpPr>
              <a:grpSpLocks/>
            </p:cNvGrpSpPr>
            <p:nvPr/>
          </p:nvGrpSpPr>
          <p:grpSpPr bwMode="auto">
            <a:xfrm>
              <a:off x="720" y="1392"/>
              <a:ext cx="4128" cy="1151"/>
              <a:chOff x="720" y="1392"/>
              <a:chExt cx="4128" cy="1151"/>
            </a:xfrm>
          </p:grpSpPr>
          <p:sp>
            <p:nvSpPr>
              <p:cNvPr id="79973" name="Line 6"/>
              <p:cNvSpPr>
                <a:spLocks noChangeShapeType="1"/>
              </p:cNvSpPr>
              <p:nvPr/>
            </p:nvSpPr>
            <p:spPr bwMode="auto">
              <a:xfrm flipV="1">
                <a:off x="1728" y="1392"/>
                <a:ext cx="0" cy="81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974" name="Text Box 7"/>
              <p:cNvSpPr txBox="1">
                <a:spLocks noChangeArrowheads="1"/>
              </p:cNvSpPr>
              <p:nvPr/>
            </p:nvSpPr>
            <p:spPr bwMode="auto">
              <a:xfrm>
                <a:off x="720" y="1680"/>
                <a:ext cx="96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/>
                  <a:t>frequency</a:t>
                </a:r>
                <a:endParaRPr lang="fr-FR"/>
              </a:p>
            </p:txBody>
          </p:sp>
          <p:sp>
            <p:nvSpPr>
              <p:cNvPr id="79975" name="Line 8"/>
              <p:cNvSpPr>
                <a:spLocks noChangeShapeType="1"/>
              </p:cNvSpPr>
              <p:nvPr/>
            </p:nvSpPr>
            <p:spPr bwMode="auto">
              <a:xfrm>
                <a:off x="1728" y="2208"/>
                <a:ext cx="312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976" name="Text Box 9"/>
              <p:cNvSpPr txBox="1">
                <a:spLocks noChangeArrowheads="1"/>
              </p:cNvSpPr>
              <p:nvPr/>
            </p:nvSpPr>
            <p:spPr bwMode="auto">
              <a:xfrm>
                <a:off x="3048" y="2255"/>
                <a:ext cx="47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/>
                  <a:t>time</a:t>
                </a:r>
                <a:endParaRPr lang="fr-FR"/>
              </a:p>
            </p:txBody>
          </p:sp>
          <p:sp>
            <p:nvSpPr>
              <p:cNvPr id="79977" name="Rectangle 10"/>
              <p:cNvSpPr>
                <a:spLocks noChangeArrowheads="1"/>
              </p:cNvSpPr>
              <p:nvPr/>
            </p:nvSpPr>
            <p:spPr bwMode="auto">
              <a:xfrm>
                <a:off x="1776" y="1584"/>
                <a:ext cx="2880" cy="57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</p:grpSp>
      </p:grpSp>
      <p:sp>
        <p:nvSpPr>
          <p:cNvPr id="55307" name="Rectangle 11"/>
          <p:cNvSpPr>
            <a:spLocks noChangeArrowheads="1"/>
          </p:cNvSpPr>
          <p:nvPr/>
        </p:nvSpPr>
        <p:spPr bwMode="auto">
          <a:xfrm>
            <a:off x="2743200" y="2514600"/>
            <a:ext cx="4572000" cy="2286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5308" name="Rectangle 12"/>
          <p:cNvSpPr>
            <a:spLocks noChangeArrowheads="1"/>
          </p:cNvSpPr>
          <p:nvPr/>
        </p:nvSpPr>
        <p:spPr bwMode="auto">
          <a:xfrm>
            <a:off x="2743200" y="2743200"/>
            <a:ext cx="45720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5309" name="Rectangle 13"/>
          <p:cNvSpPr>
            <a:spLocks noChangeArrowheads="1"/>
          </p:cNvSpPr>
          <p:nvPr/>
        </p:nvSpPr>
        <p:spPr bwMode="auto">
          <a:xfrm>
            <a:off x="2743200" y="2971800"/>
            <a:ext cx="4572000" cy="2286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5310" name="Rectangle 14"/>
          <p:cNvSpPr>
            <a:spLocks noChangeArrowheads="1"/>
          </p:cNvSpPr>
          <p:nvPr/>
        </p:nvSpPr>
        <p:spPr bwMode="auto">
          <a:xfrm>
            <a:off x="2743200" y="3200400"/>
            <a:ext cx="4572000" cy="2286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381000" y="3748088"/>
            <a:ext cx="7239000" cy="2516187"/>
            <a:chOff x="288" y="2543"/>
            <a:chExt cx="4560" cy="1585"/>
          </a:xfrm>
        </p:grpSpPr>
        <p:sp>
          <p:nvSpPr>
            <p:cNvPr id="79965" name="Text Box 16"/>
            <p:cNvSpPr txBox="1">
              <a:spLocks noChangeArrowheads="1"/>
            </p:cNvSpPr>
            <p:nvPr/>
          </p:nvSpPr>
          <p:spPr bwMode="auto">
            <a:xfrm>
              <a:off x="288" y="2543"/>
              <a:ext cx="5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TDM</a:t>
              </a:r>
              <a:endParaRPr lang="fr-FR"/>
            </a:p>
          </p:txBody>
        </p:sp>
        <p:sp>
          <p:nvSpPr>
            <p:cNvPr id="79966" name="Line 17"/>
            <p:cNvSpPr>
              <a:spLocks noChangeShapeType="1"/>
            </p:cNvSpPr>
            <p:nvPr/>
          </p:nvSpPr>
          <p:spPr bwMode="auto">
            <a:xfrm flipV="1">
              <a:off x="1728" y="2977"/>
              <a:ext cx="0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67" name="Text Box 18"/>
            <p:cNvSpPr txBox="1">
              <a:spLocks noChangeArrowheads="1"/>
            </p:cNvSpPr>
            <p:nvPr/>
          </p:nvSpPr>
          <p:spPr bwMode="auto">
            <a:xfrm>
              <a:off x="720" y="3265"/>
              <a:ext cx="9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frequency</a:t>
              </a:r>
              <a:endParaRPr lang="fr-FR"/>
            </a:p>
          </p:txBody>
        </p:sp>
        <p:sp>
          <p:nvSpPr>
            <p:cNvPr id="79968" name="Line 19"/>
            <p:cNvSpPr>
              <a:spLocks noChangeShapeType="1"/>
            </p:cNvSpPr>
            <p:nvPr/>
          </p:nvSpPr>
          <p:spPr bwMode="auto">
            <a:xfrm>
              <a:off x="1728" y="3793"/>
              <a:ext cx="31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69" name="Text Box 20"/>
            <p:cNvSpPr txBox="1">
              <a:spLocks noChangeArrowheads="1"/>
            </p:cNvSpPr>
            <p:nvPr/>
          </p:nvSpPr>
          <p:spPr bwMode="auto">
            <a:xfrm>
              <a:off x="3048" y="3840"/>
              <a:ext cx="47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time</a:t>
              </a:r>
              <a:endParaRPr lang="fr-FR"/>
            </a:p>
          </p:txBody>
        </p:sp>
        <p:sp>
          <p:nvSpPr>
            <p:cNvPr id="79970" name="Rectangle 21"/>
            <p:cNvSpPr>
              <a:spLocks noChangeArrowheads="1"/>
            </p:cNvSpPr>
            <p:nvPr/>
          </p:nvSpPr>
          <p:spPr bwMode="auto">
            <a:xfrm>
              <a:off x="1776" y="3168"/>
              <a:ext cx="2880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2743200" y="4740275"/>
            <a:ext cx="3886200" cy="914400"/>
            <a:chOff x="1776" y="3168"/>
            <a:chExt cx="2448" cy="576"/>
          </a:xfrm>
        </p:grpSpPr>
        <p:sp>
          <p:nvSpPr>
            <p:cNvPr id="79960" name="Rectangle 23"/>
            <p:cNvSpPr>
              <a:spLocks noChangeArrowheads="1"/>
            </p:cNvSpPr>
            <p:nvPr/>
          </p:nvSpPr>
          <p:spPr bwMode="auto">
            <a:xfrm>
              <a:off x="1776" y="3168"/>
              <a:ext cx="144" cy="576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79961" name="Rectangle 24"/>
            <p:cNvSpPr>
              <a:spLocks noChangeArrowheads="1"/>
            </p:cNvSpPr>
            <p:nvPr/>
          </p:nvSpPr>
          <p:spPr bwMode="auto">
            <a:xfrm>
              <a:off x="2352" y="3168"/>
              <a:ext cx="144" cy="576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79962" name="Rectangle 25"/>
            <p:cNvSpPr>
              <a:spLocks noChangeArrowheads="1"/>
            </p:cNvSpPr>
            <p:nvPr/>
          </p:nvSpPr>
          <p:spPr bwMode="auto">
            <a:xfrm>
              <a:off x="2928" y="3168"/>
              <a:ext cx="144" cy="576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79963" name="Rectangle 26"/>
            <p:cNvSpPr>
              <a:spLocks noChangeArrowheads="1"/>
            </p:cNvSpPr>
            <p:nvPr/>
          </p:nvSpPr>
          <p:spPr bwMode="auto">
            <a:xfrm>
              <a:off x="3504" y="3168"/>
              <a:ext cx="144" cy="576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79964" name="Rectangle 27"/>
            <p:cNvSpPr>
              <a:spLocks noChangeArrowheads="1"/>
            </p:cNvSpPr>
            <p:nvPr/>
          </p:nvSpPr>
          <p:spPr bwMode="auto">
            <a:xfrm>
              <a:off x="4080" y="3168"/>
              <a:ext cx="144" cy="576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</p:grp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2971800" y="4740275"/>
            <a:ext cx="3886200" cy="914400"/>
            <a:chOff x="1920" y="3168"/>
            <a:chExt cx="2448" cy="576"/>
          </a:xfrm>
        </p:grpSpPr>
        <p:sp>
          <p:nvSpPr>
            <p:cNvPr id="79955" name="Rectangle 29"/>
            <p:cNvSpPr>
              <a:spLocks noChangeArrowheads="1"/>
            </p:cNvSpPr>
            <p:nvPr/>
          </p:nvSpPr>
          <p:spPr bwMode="auto">
            <a:xfrm>
              <a:off x="1920" y="3168"/>
              <a:ext cx="144" cy="57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79956" name="Rectangle 30"/>
            <p:cNvSpPr>
              <a:spLocks noChangeArrowheads="1"/>
            </p:cNvSpPr>
            <p:nvPr/>
          </p:nvSpPr>
          <p:spPr bwMode="auto">
            <a:xfrm>
              <a:off x="2496" y="3168"/>
              <a:ext cx="144" cy="57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79957" name="Rectangle 31"/>
            <p:cNvSpPr>
              <a:spLocks noChangeArrowheads="1"/>
            </p:cNvSpPr>
            <p:nvPr/>
          </p:nvSpPr>
          <p:spPr bwMode="auto">
            <a:xfrm>
              <a:off x="3072" y="3168"/>
              <a:ext cx="144" cy="57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79958" name="Rectangle 32"/>
            <p:cNvSpPr>
              <a:spLocks noChangeArrowheads="1"/>
            </p:cNvSpPr>
            <p:nvPr/>
          </p:nvSpPr>
          <p:spPr bwMode="auto">
            <a:xfrm>
              <a:off x="3648" y="3168"/>
              <a:ext cx="144" cy="57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79959" name="Rectangle 33"/>
            <p:cNvSpPr>
              <a:spLocks noChangeArrowheads="1"/>
            </p:cNvSpPr>
            <p:nvPr/>
          </p:nvSpPr>
          <p:spPr bwMode="auto">
            <a:xfrm>
              <a:off x="4224" y="3168"/>
              <a:ext cx="144" cy="57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</p:grpSp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3200400" y="4740275"/>
            <a:ext cx="3886200" cy="914400"/>
            <a:chOff x="2064" y="3168"/>
            <a:chExt cx="2448" cy="576"/>
          </a:xfrm>
        </p:grpSpPr>
        <p:sp>
          <p:nvSpPr>
            <p:cNvPr id="79950" name="Rectangle 35"/>
            <p:cNvSpPr>
              <a:spLocks noChangeArrowheads="1"/>
            </p:cNvSpPr>
            <p:nvPr/>
          </p:nvSpPr>
          <p:spPr bwMode="auto">
            <a:xfrm>
              <a:off x="2064" y="3168"/>
              <a:ext cx="144" cy="57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79951" name="Rectangle 36"/>
            <p:cNvSpPr>
              <a:spLocks noChangeArrowheads="1"/>
            </p:cNvSpPr>
            <p:nvPr/>
          </p:nvSpPr>
          <p:spPr bwMode="auto">
            <a:xfrm>
              <a:off x="2640" y="3168"/>
              <a:ext cx="144" cy="57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79952" name="Rectangle 37"/>
            <p:cNvSpPr>
              <a:spLocks noChangeArrowheads="1"/>
            </p:cNvSpPr>
            <p:nvPr/>
          </p:nvSpPr>
          <p:spPr bwMode="auto">
            <a:xfrm>
              <a:off x="3216" y="3168"/>
              <a:ext cx="144" cy="57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79953" name="Rectangle 38"/>
            <p:cNvSpPr>
              <a:spLocks noChangeArrowheads="1"/>
            </p:cNvSpPr>
            <p:nvPr/>
          </p:nvSpPr>
          <p:spPr bwMode="auto">
            <a:xfrm>
              <a:off x="3792" y="3168"/>
              <a:ext cx="144" cy="57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79954" name="Rectangle 39"/>
            <p:cNvSpPr>
              <a:spLocks noChangeArrowheads="1"/>
            </p:cNvSpPr>
            <p:nvPr/>
          </p:nvSpPr>
          <p:spPr bwMode="auto">
            <a:xfrm>
              <a:off x="4368" y="3168"/>
              <a:ext cx="144" cy="57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</p:grpSp>
      <p:grpSp>
        <p:nvGrpSpPr>
          <p:cNvPr id="8" name="Group 40"/>
          <p:cNvGrpSpPr>
            <a:grpSpLocks/>
          </p:cNvGrpSpPr>
          <p:nvPr/>
        </p:nvGrpSpPr>
        <p:grpSpPr bwMode="auto">
          <a:xfrm>
            <a:off x="3429000" y="4740275"/>
            <a:ext cx="3886200" cy="914400"/>
            <a:chOff x="2208" y="3168"/>
            <a:chExt cx="2448" cy="576"/>
          </a:xfrm>
        </p:grpSpPr>
        <p:sp>
          <p:nvSpPr>
            <p:cNvPr id="79945" name="Rectangle 41"/>
            <p:cNvSpPr>
              <a:spLocks noChangeArrowheads="1"/>
            </p:cNvSpPr>
            <p:nvPr/>
          </p:nvSpPr>
          <p:spPr bwMode="auto">
            <a:xfrm>
              <a:off x="2208" y="3168"/>
              <a:ext cx="144" cy="576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79946" name="Rectangle 42"/>
            <p:cNvSpPr>
              <a:spLocks noChangeArrowheads="1"/>
            </p:cNvSpPr>
            <p:nvPr/>
          </p:nvSpPr>
          <p:spPr bwMode="auto">
            <a:xfrm>
              <a:off x="2784" y="3168"/>
              <a:ext cx="144" cy="576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79947" name="Rectangle 43"/>
            <p:cNvSpPr>
              <a:spLocks noChangeArrowheads="1"/>
            </p:cNvSpPr>
            <p:nvPr/>
          </p:nvSpPr>
          <p:spPr bwMode="auto">
            <a:xfrm>
              <a:off x="3360" y="3168"/>
              <a:ext cx="144" cy="576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79948" name="Rectangle 44"/>
            <p:cNvSpPr>
              <a:spLocks noChangeArrowheads="1"/>
            </p:cNvSpPr>
            <p:nvPr/>
          </p:nvSpPr>
          <p:spPr bwMode="auto">
            <a:xfrm>
              <a:off x="3936" y="3168"/>
              <a:ext cx="144" cy="576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79949" name="Rectangle 45"/>
            <p:cNvSpPr>
              <a:spLocks noChangeArrowheads="1"/>
            </p:cNvSpPr>
            <p:nvPr/>
          </p:nvSpPr>
          <p:spPr bwMode="auto">
            <a:xfrm>
              <a:off x="4512" y="3168"/>
              <a:ext cx="144" cy="576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</p:grpSp>
      <p:grpSp>
        <p:nvGrpSpPr>
          <p:cNvPr id="9" name="Group 46"/>
          <p:cNvGrpSpPr>
            <a:grpSpLocks/>
          </p:cNvGrpSpPr>
          <p:nvPr/>
        </p:nvGrpSpPr>
        <p:grpSpPr bwMode="auto">
          <a:xfrm>
            <a:off x="2743200" y="2743200"/>
            <a:ext cx="4572000" cy="457200"/>
            <a:chOff x="1776" y="1728"/>
            <a:chExt cx="2880" cy="288"/>
          </a:xfrm>
        </p:grpSpPr>
        <p:sp>
          <p:nvSpPr>
            <p:cNvPr id="79942" name="Line 47"/>
            <p:cNvSpPr>
              <a:spLocks noChangeShapeType="1"/>
            </p:cNvSpPr>
            <p:nvPr/>
          </p:nvSpPr>
          <p:spPr bwMode="auto">
            <a:xfrm flipV="1">
              <a:off x="1776" y="1728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43" name="Line 48"/>
            <p:cNvSpPr>
              <a:spLocks noChangeShapeType="1"/>
            </p:cNvSpPr>
            <p:nvPr/>
          </p:nvSpPr>
          <p:spPr bwMode="auto">
            <a:xfrm flipV="1">
              <a:off x="1776" y="1872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44" name="Line 49"/>
            <p:cNvSpPr>
              <a:spLocks noChangeShapeType="1"/>
            </p:cNvSpPr>
            <p:nvPr/>
          </p:nvSpPr>
          <p:spPr bwMode="auto">
            <a:xfrm flipV="1">
              <a:off x="1776" y="2016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50"/>
          <p:cNvGrpSpPr>
            <a:grpSpLocks/>
          </p:cNvGrpSpPr>
          <p:nvPr/>
        </p:nvGrpSpPr>
        <p:grpSpPr bwMode="auto">
          <a:xfrm>
            <a:off x="2971800" y="4740275"/>
            <a:ext cx="4114800" cy="914400"/>
            <a:chOff x="1920" y="3168"/>
            <a:chExt cx="2592" cy="576"/>
          </a:xfrm>
        </p:grpSpPr>
        <p:sp>
          <p:nvSpPr>
            <p:cNvPr id="79923" name="Line 51"/>
            <p:cNvSpPr>
              <a:spLocks noChangeShapeType="1"/>
            </p:cNvSpPr>
            <p:nvPr/>
          </p:nvSpPr>
          <p:spPr bwMode="auto">
            <a:xfrm>
              <a:off x="1920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24" name="Line 52"/>
            <p:cNvSpPr>
              <a:spLocks noChangeShapeType="1"/>
            </p:cNvSpPr>
            <p:nvPr/>
          </p:nvSpPr>
          <p:spPr bwMode="auto">
            <a:xfrm>
              <a:off x="2064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25" name="Line 53"/>
            <p:cNvSpPr>
              <a:spLocks noChangeShapeType="1"/>
            </p:cNvSpPr>
            <p:nvPr/>
          </p:nvSpPr>
          <p:spPr bwMode="auto">
            <a:xfrm>
              <a:off x="2208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26" name="Line 54"/>
            <p:cNvSpPr>
              <a:spLocks noChangeShapeType="1"/>
            </p:cNvSpPr>
            <p:nvPr/>
          </p:nvSpPr>
          <p:spPr bwMode="auto">
            <a:xfrm>
              <a:off x="2352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27" name="Line 55"/>
            <p:cNvSpPr>
              <a:spLocks noChangeShapeType="1"/>
            </p:cNvSpPr>
            <p:nvPr/>
          </p:nvSpPr>
          <p:spPr bwMode="auto">
            <a:xfrm>
              <a:off x="2496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28" name="Line 56"/>
            <p:cNvSpPr>
              <a:spLocks noChangeShapeType="1"/>
            </p:cNvSpPr>
            <p:nvPr/>
          </p:nvSpPr>
          <p:spPr bwMode="auto">
            <a:xfrm>
              <a:off x="2640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29" name="Line 57"/>
            <p:cNvSpPr>
              <a:spLocks noChangeShapeType="1"/>
            </p:cNvSpPr>
            <p:nvPr/>
          </p:nvSpPr>
          <p:spPr bwMode="auto">
            <a:xfrm>
              <a:off x="2784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30" name="Line 58"/>
            <p:cNvSpPr>
              <a:spLocks noChangeShapeType="1"/>
            </p:cNvSpPr>
            <p:nvPr/>
          </p:nvSpPr>
          <p:spPr bwMode="auto">
            <a:xfrm>
              <a:off x="2928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31" name="Line 59"/>
            <p:cNvSpPr>
              <a:spLocks noChangeShapeType="1"/>
            </p:cNvSpPr>
            <p:nvPr/>
          </p:nvSpPr>
          <p:spPr bwMode="auto">
            <a:xfrm>
              <a:off x="3072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32" name="Line 60"/>
            <p:cNvSpPr>
              <a:spLocks noChangeShapeType="1"/>
            </p:cNvSpPr>
            <p:nvPr/>
          </p:nvSpPr>
          <p:spPr bwMode="auto">
            <a:xfrm>
              <a:off x="3216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33" name="Line 61"/>
            <p:cNvSpPr>
              <a:spLocks noChangeShapeType="1"/>
            </p:cNvSpPr>
            <p:nvPr/>
          </p:nvSpPr>
          <p:spPr bwMode="auto">
            <a:xfrm>
              <a:off x="3360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34" name="Line 62"/>
            <p:cNvSpPr>
              <a:spLocks noChangeShapeType="1"/>
            </p:cNvSpPr>
            <p:nvPr/>
          </p:nvSpPr>
          <p:spPr bwMode="auto">
            <a:xfrm>
              <a:off x="3504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35" name="Line 63"/>
            <p:cNvSpPr>
              <a:spLocks noChangeShapeType="1"/>
            </p:cNvSpPr>
            <p:nvPr/>
          </p:nvSpPr>
          <p:spPr bwMode="auto">
            <a:xfrm>
              <a:off x="3648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36" name="Line 64"/>
            <p:cNvSpPr>
              <a:spLocks noChangeShapeType="1"/>
            </p:cNvSpPr>
            <p:nvPr/>
          </p:nvSpPr>
          <p:spPr bwMode="auto">
            <a:xfrm>
              <a:off x="3792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37" name="Line 65"/>
            <p:cNvSpPr>
              <a:spLocks noChangeShapeType="1"/>
            </p:cNvSpPr>
            <p:nvPr/>
          </p:nvSpPr>
          <p:spPr bwMode="auto">
            <a:xfrm>
              <a:off x="3936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38" name="Line 66"/>
            <p:cNvSpPr>
              <a:spLocks noChangeShapeType="1"/>
            </p:cNvSpPr>
            <p:nvPr/>
          </p:nvSpPr>
          <p:spPr bwMode="auto">
            <a:xfrm>
              <a:off x="4080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39" name="Line 67"/>
            <p:cNvSpPr>
              <a:spLocks noChangeShapeType="1"/>
            </p:cNvSpPr>
            <p:nvPr/>
          </p:nvSpPr>
          <p:spPr bwMode="auto">
            <a:xfrm>
              <a:off x="4224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40" name="Line 68"/>
            <p:cNvSpPr>
              <a:spLocks noChangeShapeType="1"/>
            </p:cNvSpPr>
            <p:nvPr/>
          </p:nvSpPr>
          <p:spPr bwMode="auto">
            <a:xfrm>
              <a:off x="4368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41" name="Line 69"/>
            <p:cNvSpPr>
              <a:spLocks noChangeShapeType="1"/>
            </p:cNvSpPr>
            <p:nvPr/>
          </p:nvSpPr>
          <p:spPr bwMode="auto">
            <a:xfrm>
              <a:off x="4512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70"/>
          <p:cNvGrpSpPr>
            <a:grpSpLocks/>
          </p:cNvGrpSpPr>
          <p:nvPr/>
        </p:nvGrpSpPr>
        <p:grpSpPr bwMode="auto">
          <a:xfrm>
            <a:off x="2743200" y="2628900"/>
            <a:ext cx="4572000" cy="685800"/>
            <a:chOff x="1776" y="1656"/>
            <a:chExt cx="2880" cy="432"/>
          </a:xfrm>
        </p:grpSpPr>
        <p:sp>
          <p:nvSpPr>
            <p:cNvPr id="79919" name="Line 71"/>
            <p:cNvSpPr>
              <a:spLocks noChangeShapeType="1"/>
            </p:cNvSpPr>
            <p:nvPr/>
          </p:nvSpPr>
          <p:spPr bwMode="auto">
            <a:xfrm>
              <a:off x="1776" y="1656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20" name="Line 72"/>
            <p:cNvSpPr>
              <a:spLocks noChangeShapeType="1"/>
            </p:cNvSpPr>
            <p:nvPr/>
          </p:nvSpPr>
          <p:spPr bwMode="auto">
            <a:xfrm>
              <a:off x="1776" y="1800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21" name="Line 73"/>
            <p:cNvSpPr>
              <a:spLocks noChangeShapeType="1"/>
            </p:cNvSpPr>
            <p:nvPr/>
          </p:nvSpPr>
          <p:spPr bwMode="auto">
            <a:xfrm>
              <a:off x="1776" y="1944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22" name="Line 74"/>
            <p:cNvSpPr>
              <a:spLocks noChangeShapeType="1"/>
            </p:cNvSpPr>
            <p:nvPr/>
          </p:nvSpPr>
          <p:spPr bwMode="auto">
            <a:xfrm>
              <a:off x="1776" y="2088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75"/>
          <p:cNvGrpSpPr>
            <a:grpSpLocks/>
          </p:cNvGrpSpPr>
          <p:nvPr/>
        </p:nvGrpSpPr>
        <p:grpSpPr bwMode="auto">
          <a:xfrm>
            <a:off x="2857500" y="4740275"/>
            <a:ext cx="4343400" cy="914400"/>
            <a:chOff x="1848" y="3168"/>
            <a:chExt cx="2736" cy="576"/>
          </a:xfrm>
        </p:grpSpPr>
        <p:sp>
          <p:nvSpPr>
            <p:cNvPr id="79899" name="Line 76"/>
            <p:cNvSpPr>
              <a:spLocks noChangeShapeType="1"/>
            </p:cNvSpPr>
            <p:nvPr/>
          </p:nvSpPr>
          <p:spPr bwMode="auto">
            <a:xfrm>
              <a:off x="1848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00" name="Line 77"/>
            <p:cNvSpPr>
              <a:spLocks noChangeShapeType="1"/>
            </p:cNvSpPr>
            <p:nvPr/>
          </p:nvSpPr>
          <p:spPr bwMode="auto">
            <a:xfrm>
              <a:off x="1992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01" name="Line 78"/>
            <p:cNvSpPr>
              <a:spLocks noChangeShapeType="1"/>
            </p:cNvSpPr>
            <p:nvPr/>
          </p:nvSpPr>
          <p:spPr bwMode="auto">
            <a:xfrm>
              <a:off x="2136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02" name="Line 79"/>
            <p:cNvSpPr>
              <a:spLocks noChangeShapeType="1"/>
            </p:cNvSpPr>
            <p:nvPr/>
          </p:nvSpPr>
          <p:spPr bwMode="auto">
            <a:xfrm>
              <a:off x="2280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03" name="Line 80"/>
            <p:cNvSpPr>
              <a:spLocks noChangeShapeType="1"/>
            </p:cNvSpPr>
            <p:nvPr/>
          </p:nvSpPr>
          <p:spPr bwMode="auto">
            <a:xfrm>
              <a:off x="2424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04" name="Line 81"/>
            <p:cNvSpPr>
              <a:spLocks noChangeShapeType="1"/>
            </p:cNvSpPr>
            <p:nvPr/>
          </p:nvSpPr>
          <p:spPr bwMode="auto">
            <a:xfrm>
              <a:off x="2568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05" name="Line 82"/>
            <p:cNvSpPr>
              <a:spLocks noChangeShapeType="1"/>
            </p:cNvSpPr>
            <p:nvPr/>
          </p:nvSpPr>
          <p:spPr bwMode="auto">
            <a:xfrm>
              <a:off x="2712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06" name="Line 83"/>
            <p:cNvSpPr>
              <a:spLocks noChangeShapeType="1"/>
            </p:cNvSpPr>
            <p:nvPr/>
          </p:nvSpPr>
          <p:spPr bwMode="auto">
            <a:xfrm>
              <a:off x="2856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07" name="Line 84"/>
            <p:cNvSpPr>
              <a:spLocks noChangeShapeType="1"/>
            </p:cNvSpPr>
            <p:nvPr/>
          </p:nvSpPr>
          <p:spPr bwMode="auto">
            <a:xfrm>
              <a:off x="3000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08" name="Line 85"/>
            <p:cNvSpPr>
              <a:spLocks noChangeShapeType="1"/>
            </p:cNvSpPr>
            <p:nvPr/>
          </p:nvSpPr>
          <p:spPr bwMode="auto">
            <a:xfrm>
              <a:off x="3144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09" name="Line 86"/>
            <p:cNvSpPr>
              <a:spLocks noChangeShapeType="1"/>
            </p:cNvSpPr>
            <p:nvPr/>
          </p:nvSpPr>
          <p:spPr bwMode="auto">
            <a:xfrm>
              <a:off x="3288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10" name="Line 87"/>
            <p:cNvSpPr>
              <a:spLocks noChangeShapeType="1"/>
            </p:cNvSpPr>
            <p:nvPr/>
          </p:nvSpPr>
          <p:spPr bwMode="auto">
            <a:xfrm>
              <a:off x="3432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11" name="Line 88"/>
            <p:cNvSpPr>
              <a:spLocks noChangeShapeType="1"/>
            </p:cNvSpPr>
            <p:nvPr/>
          </p:nvSpPr>
          <p:spPr bwMode="auto">
            <a:xfrm>
              <a:off x="3576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12" name="Line 89"/>
            <p:cNvSpPr>
              <a:spLocks noChangeShapeType="1"/>
            </p:cNvSpPr>
            <p:nvPr/>
          </p:nvSpPr>
          <p:spPr bwMode="auto">
            <a:xfrm>
              <a:off x="3720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13" name="Line 90"/>
            <p:cNvSpPr>
              <a:spLocks noChangeShapeType="1"/>
            </p:cNvSpPr>
            <p:nvPr/>
          </p:nvSpPr>
          <p:spPr bwMode="auto">
            <a:xfrm>
              <a:off x="3864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14" name="Line 91"/>
            <p:cNvSpPr>
              <a:spLocks noChangeShapeType="1"/>
            </p:cNvSpPr>
            <p:nvPr/>
          </p:nvSpPr>
          <p:spPr bwMode="auto">
            <a:xfrm>
              <a:off x="4008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15" name="Line 92"/>
            <p:cNvSpPr>
              <a:spLocks noChangeShapeType="1"/>
            </p:cNvSpPr>
            <p:nvPr/>
          </p:nvSpPr>
          <p:spPr bwMode="auto">
            <a:xfrm>
              <a:off x="4152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16" name="Line 93"/>
            <p:cNvSpPr>
              <a:spLocks noChangeShapeType="1"/>
            </p:cNvSpPr>
            <p:nvPr/>
          </p:nvSpPr>
          <p:spPr bwMode="auto">
            <a:xfrm>
              <a:off x="4296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17" name="Line 94"/>
            <p:cNvSpPr>
              <a:spLocks noChangeShapeType="1"/>
            </p:cNvSpPr>
            <p:nvPr/>
          </p:nvSpPr>
          <p:spPr bwMode="auto">
            <a:xfrm>
              <a:off x="4440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18" name="Line 95"/>
            <p:cNvSpPr>
              <a:spLocks noChangeShapeType="1"/>
            </p:cNvSpPr>
            <p:nvPr/>
          </p:nvSpPr>
          <p:spPr bwMode="auto">
            <a:xfrm>
              <a:off x="4584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99"/>
          <p:cNvGrpSpPr>
            <a:grpSpLocks/>
          </p:cNvGrpSpPr>
          <p:nvPr/>
        </p:nvGrpSpPr>
        <p:grpSpPr bwMode="auto">
          <a:xfrm>
            <a:off x="5368925" y="1257300"/>
            <a:ext cx="2709863" cy="952500"/>
            <a:chOff x="3477" y="216"/>
            <a:chExt cx="1707" cy="600"/>
          </a:xfrm>
        </p:grpSpPr>
        <p:grpSp>
          <p:nvGrpSpPr>
            <p:cNvPr id="79892" name="Group 100"/>
            <p:cNvGrpSpPr>
              <a:grpSpLocks/>
            </p:cNvGrpSpPr>
            <p:nvPr/>
          </p:nvGrpSpPr>
          <p:grpSpPr bwMode="auto">
            <a:xfrm>
              <a:off x="3477" y="528"/>
              <a:ext cx="1707" cy="288"/>
              <a:chOff x="3477" y="288"/>
              <a:chExt cx="1707" cy="288"/>
            </a:xfrm>
          </p:grpSpPr>
          <p:sp>
            <p:nvSpPr>
              <p:cNvPr id="79894" name="Text Box 101"/>
              <p:cNvSpPr txBox="1">
                <a:spLocks noChangeArrowheads="1"/>
              </p:cNvSpPr>
              <p:nvPr/>
            </p:nvSpPr>
            <p:spPr bwMode="auto">
              <a:xfrm>
                <a:off x="3477" y="288"/>
                <a:ext cx="74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/>
                  <a:t>4 users</a:t>
                </a:r>
                <a:endParaRPr lang="fr-FR"/>
              </a:p>
            </p:txBody>
          </p:sp>
          <p:sp>
            <p:nvSpPr>
              <p:cNvPr id="79895" name="Rectangle 102"/>
              <p:cNvSpPr>
                <a:spLocks noChangeArrowheads="1"/>
              </p:cNvSpPr>
              <p:nvPr/>
            </p:nvSpPr>
            <p:spPr bwMode="auto">
              <a:xfrm>
                <a:off x="4464" y="352"/>
                <a:ext cx="144" cy="144"/>
              </a:xfrm>
              <a:prstGeom prst="rect">
                <a:avLst/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79896" name="Rectangle 103"/>
              <p:cNvSpPr>
                <a:spLocks noChangeArrowheads="1"/>
              </p:cNvSpPr>
              <p:nvPr/>
            </p:nvSpPr>
            <p:spPr bwMode="auto">
              <a:xfrm>
                <a:off x="4656" y="352"/>
                <a:ext cx="144" cy="144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79897" name="Rectangle 104"/>
              <p:cNvSpPr>
                <a:spLocks noChangeArrowheads="1"/>
              </p:cNvSpPr>
              <p:nvPr/>
            </p:nvSpPr>
            <p:spPr bwMode="auto">
              <a:xfrm>
                <a:off x="4848" y="352"/>
                <a:ext cx="144" cy="144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79898" name="Rectangle 105"/>
              <p:cNvSpPr>
                <a:spLocks noChangeArrowheads="1"/>
              </p:cNvSpPr>
              <p:nvPr/>
            </p:nvSpPr>
            <p:spPr bwMode="auto">
              <a:xfrm>
                <a:off x="5040" y="352"/>
                <a:ext cx="144" cy="144"/>
              </a:xfrm>
              <a:prstGeom prst="rect">
                <a:avLst/>
              </a:prstGeom>
              <a:solidFill>
                <a:srgbClr val="FF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</p:grpSp>
        <p:sp>
          <p:nvSpPr>
            <p:cNvPr id="79893" name="Text Box 106"/>
            <p:cNvSpPr txBox="1">
              <a:spLocks noChangeArrowheads="1"/>
            </p:cNvSpPr>
            <p:nvPr/>
          </p:nvSpPr>
          <p:spPr bwMode="auto">
            <a:xfrm>
              <a:off x="3480" y="216"/>
              <a:ext cx="9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Example:</a:t>
              </a:r>
              <a:endParaRPr lang="fr-FR"/>
            </a:p>
          </p:txBody>
        </p:sp>
      </p:grpSp>
      <p:sp>
        <p:nvSpPr>
          <p:cNvPr id="7989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F7F6B7D8-A86A-4819-9730-404872BF6BB7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5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5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5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5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7" grpId="0" animBg="1"/>
      <p:bldP spid="55308" grpId="0" animBg="1"/>
      <p:bldP spid="55309" grpId="0" animBg="1"/>
      <p:bldP spid="553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33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ACKNOWLEDGMENT</a:t>
            </a:r>
            <a:r>
              <a:rPr lang="en-US" dirty="0" smtClean="0">
                <a:solidFill>
                  <a:srgbClr val="33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dirty="0">
              <a:solidFill>
                <a:srgbClr val="33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11313"/>
            <a:ext cx="8991600" cy="4648200"/>
          </a:xfrm>
        </p:spPr>
        <p:txBody>
          <a:bodyPr/>
          <a:lstStyle/>
          <a:p>
            <a:pPr algn="ctr">
              <a:buNone/>
            </a:pPr>
            <a:r>
              <a:rPr lang="en-US" sz="5400" b="1" dirty="0" smtClean="0">
                <a:solidFill>
                  <a:srgbClr val="33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SPECIAL THANKS TO THE AUTHORS</a:t>
            </a:r>
          </a:p>
          <a:p>
            <a:pPr algn="ctr">
              <a:buNone/>
            </a:pPr>
            <a:r>
              <a:rPr lang="en-US" sz="5400" b="1" dirty="0" smtClean="0">
                <a:solidFill>
                  <a:srgbClr val="FF0000"/>
                </a:solidFill>
                <a:latin typeface="Gill Sans MT" pitchFamily="34" charset="0"/>
              </a:rPr>
              <a:t>Jim Kurose and Keith Ross</a:t>
            </a:r>
          </a:p>
          <a:p>
            <a:pPr algn="ctr">
              <a:buNone/>
            </a:pPr>
            <a:r>
              <a:rPr lang="en-US" sz="5400" b="1" dirty="0" smtClean="0">
                <a:solidFill>
                  <a:srgbClr val="33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&amp; </a:t>
            </a:r>
          </a:p>
          <a:p>
            <a:pPr algn="ctr">
              <a:buNone/>
            </a:pPr>
            <a:r>
              <a:rPr lang="en-US" sz="5400" b="1" dirty="0" smtClean="0">
                <a:solidFill>
                  <a:srgbClr val="33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THE PUBLISHERS</a:t>
            </a:r>
            <a:r>
              <a:rPr lang="en-US" sz="5400" b="1" dirty="0" smtClean="0">
                <a:solidFill>
                  <a:srgbClr val="008000"/>
                </a:solidFill>
                <a:latin typeface="Gill Sans MT" pitchFamily="34" charset="0"/>
              </a:rPr>
              <a:t/>
            </a:r>
            <a:br>
              <a:rPr lang="en-US" sz="5400" b="1" dirty="0" smtClean="0">
                <a:solidFill>
                  <a:srgbClr val="008000"/>
                </a:solidFill>
                <a:latin typeface="Gill Sans MT" pitchFamily="34" charset="0"/>
              </a:rPr>
            </a:br>
            <a:r>
              <a:rPr lang="en-US" sz="5400" b="1" dirty="0" smtClean="0">
                <a:solidFill>
                  <a:srgbClr val="FF0000"/>
                </a:solidFill>
                <a:latin typeface="Gill Sans MT" pitchFamily="34" charset="0"/>
              </a:rPr>
              <a:t>Addison-Wesley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2-</a:t>
            </a:r>
            <a:fld id="{C90FA738-D4AE-4BE4-96B1-B6C2FDBC4F9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sp>
        <p:nvSpPr>
          <p:cNvPr id="56322" name="Title 41"/>
          <p:cNvSpPr>
            <a:spLocks/>
          </p:cNvSpPr>
          <p:nvPr/>
        </p:nvSpPr>
        <p:spPr bwMode="auto">
          <a:xfrm>
            <a:off x="381000" y="239713"/>
            <a:ext cx="5622925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z="3600">
                <a:solidFill>
                  <a:srgbClr val="000099"/>
                </a:solidFill>
                <a:latin typeface="Gill Sans MT" pitchFamily="34" charset="0"/>
              </a:rPr>
              <a:t>Access net: home network</a:t>
            </a:r>
          </a:p>
        </p:txBody>
      </p:sp>
      <p:pic>
        <p:nvPicPr>
          <p:cNvPr id="56323" name="Picture 85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9738" y="868363"/>
            <a:ext cx="50276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4" name="AutoShape 99"/>
          <p:cNvSpPr>
            <a:spLocks noChangeArrowheads="1"/>
          </p:cNvSpPr>
          <p:nvPr/>
        </p:nvSpPr>
        <p:spPr bwMode="auto">
          <a:xfrm>
            <a:off x="754063" y="1158875"/>
            <a:ext cx="5649912" cy="768350"/>
          </a:xfrm>
          <a:prstGeom prst="triangle">
            <a:avLst>
              <a:gd name="adj" fmla="val 50000"/>
            </a:avLst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9" name="Text Box 26"/>
          <p:cNvSpPr txBox="1">
            <a:spLocks noChangeArrowheads="1"/>
          </p:cNvSpPr>
          <p:nvPr/>
        </p:nvSpPr>
        <p:spPr bwMode="auto">
          <a:xfrm>
            <a:off x="5905500" y="3178175"/>
            <a:ext cx="289718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000"/>
              <a:t>to/from headend or central office</a:t>
            </a:r>
          </a:p>
        </p:txBody>
      </p:sp>
      <p:sp>
        <p:nvSpPr>
          <p:cNvPr id="56326" name="Rectangle 87"/>
          <p:cNvSpPr>
            <a:spLocks noChangeArrowheads="1"/>
          </p:cNvSpPr>
          <p:nvPr/>
        </p:nvSpPr>
        <p:spPr bwMode="auto">
          <a:xfrm>
            <a:off x="1189038" y="1912938"/>
            <a:ext cx="4781550" cy="2662237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6327" name="Group 105"/>
          <p:cNvGrpSpPr>
            <a:grpSpLocks/>
          </p:cNvGrpSpPr>
          <p:nvPr/>
        </p:nvGrpSpPr>
        <p:grpSpPr bwMode="auto">
          <a:xfrm>
            <a:off x="4287838" y="3252788"/>
            <a:ext cx="3000375" cy="361950"/>
            <a:chOff x="2434" y="2109"/>
            <a:chExt cx="1890" cy="228"/>
          </a:xfrm>
        </p:grpSpPr>
        <p:grpSp>
          <p:nvGrpSpPr>
            <p:cNvPr id="56394" name="Group 91"/>
            <p:cNvGrpSpPr>
              <a:grpSpLocks/>
            </p:cNvGrpSpPr>
            <p:nvPr/>
          </p:nvGrpSpPr>
          <p:grpSpPr bwMode="auto">
            <a:xfrm>
              <a:off x="2722" y="2109"/>
              <a:ext cx="642" cy="228"/>
              <a:chOff x="322" y="890"/>
              <a:chExt cx="872" cy="339"/>
            </a:xfrm>
          </p:grpSpPr>
          <p:sp>
            <p:nvSpPr>
              <p:cNvPr id="56397" name="Rectangle 92"/>
              <p:cNvSpPr>
                <a:spLocks noChangeArrowheads="1"/>
              </p:cNvSpPr>
              <p:nvPr/>
            </p:nvSpPr>
            <p:spPr bwMode="auto">
              <a:xfrm>
                <a:off x="323" y="1004"/>
                <a:ext cx="871" cy="225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98" name="Rectangle 93"/>
              <p:cNvSpPr>
                <a:spLocks noChangeArrowheads="1"/>
              </p:cNvSpPr>
              <p:nvPr/>
            </p:nvSpPr>
            <p:spPr bwMode="auto">
              <a:xfrm>
                <a:off x="393" y="1073"/>
                <a:ext cx="57" cy="57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99" name="Rectangle 94"/>
              <p:cNvSpPr>
                <a:spLocks noChangeArrowheads="1"/>
              </p:cNvSpPr>
              <p:nvPr/>
            </p:nvSpPr>
            <p:spPr bwMode="auto">
              <a:xfrm>
                <a:off x="467" y="1073"/>
                <a:ext cx="56" cy="57"/>
              </a:xfrm>
              <a:prstGeom prst="rect">
                <a:avLst/>
              </a:prstGeom>
              <a:solidFill>
                <a:srgbClr val="33CC3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400" name="Rectangle 95"/>
              <p:cNvSpPr>
                <a:spLocks noChangeArrowheads="1"/>
              </p:cNvSpPr>
              <p:nvPr/>
            </p:nvSpPr>
            <p:spPr bwMode="auto">
              <a:xfrm>
                <a:off x="541" y="1071"/>
                <a:ext cx="56" cy="55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401" name="Rectangle 96"/>
              <p:cNvSpPr>
                <a:spLocks noChangeArrowheads="1"/>
              </p:cNvSpPr>
              <p:nvPr/>
            </p:nvSpPr>
            <p:spPr bwMode="auto">
              <a:xfrm>
                <a:off x="615" y="1071"/>
                <a:ext cx="56" cy="55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402" name="AutoShape 97"/>
              <p:cNvSpPr>
                <a:spLocks noChangeArrowheads="1"/>
              </p:cNvSpPr>
              <p:nvPr/>
            </p:nvSpPr>
            <p:spPr bwMode="auto">
              <a:xfrm rot="10800000" flipH="1">
                <a:off x="322" y="890"/>
                <a:ext cx="859" cy="11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1 w 21600"/>
                  <a:gd name="T13" fmla="*/ 4516 h 21600"/>
                  <a:gd name="T14" fmla="*/ 17099 w 21600"/>
                  <a:gd name="T15" fmla="*/ 1708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6395" name="Line 102"/>
            <p:cNvSpPr>
              <a:spLocks noChangeShapeType="1"/>
            </p:cNvSpPr>
            <p:nvPr/>
          </p:nvSpPr>
          <p:spPr bwMode="auto">
            <a:xfrm flipH="1">
              <a:off x="3361" y="2258"/>
              <a:ext cx="9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96" name="Line 104"/>
            <p:cNvSpPr>
              <a:spLocks noChangeShapeType="1"/>
            </p:cNvSpPr>
            <p:nvPr/>
          </p:nvSpPr>
          <p:spPr bwMode="auto">
            <a:xfrm flipH="1">
              <a:off x="2434" y="2261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328" name="Group 107"/>
          <p:cNvGrpSpPr>
            <a:grpSpLocks/>
          </p:cNvGrpSpPr>
          <p:nvPr/>
        </p:nvGrpSpPr>
        <p:grpSpPr bwMode="auto">
          <a:xfrm>
            <a:off x="3273425" y="3227388"/>
            <a:ext cx="1065213" cy="455612"/>
            <a:chOff x="2356" y="1300"/>
            <a:chExt cx="555" cy="194"/>
          </a:xfrm>
        </p:grpSpPr>
        <p:sp>
          <p:nvSpPr>
            <p:cNvPr id="56386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56387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56388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56389" name="Group 111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56392" name="Freeform 112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93" name="Freeform 113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6390" name="Line 114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91" name="Line 115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6329" name="Line 116"/>
          <p:cNvSpPr>
            <a:spLocks noChangeShapeType="1"/>
          </p:cNvSpPr>
          <p:nvPr/>
        </p:nvSpPr>
        <p:spPr bwMode="auto">
          <a:xfrm flipH="1">
            <a:off x="2435225" y="3463925"/>
            <a:ext cx="822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6330" name="Group 119"/>
          <p:cNvGrpSpPr>
            <a:grpSpLocks/>
          </p:cNvGrpSpPr>
          <p:nvPr/>
        </p:nvGrpSpPr>
        <p:grpSpPr bwMode="auto">
          <a:xfrm>
            <a:off x="1814513" y="2884488"/>
            <a:ext cx="1068387" cy="820737"/>
            <a:chOff x="2967" y="478"/>
            <a:chExt cx="788" cy="625"/>
          </a:xfrm>
        </p:grpSpPr>
        <p:pic>
          <p:nvPicPr>
            <p:cNvPr id="56384" name="Picture 120" descr="access_point_stylized_small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6385" name="Picture 121" descr="antenna_radiation_stylized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6331" name="Line 122"/>
          <p:cNvSpPr>
            <a:spLocks noChangeShapeType="1"/>
          </p:cNvSpPr>
          <p:nvPr/>
        </p:nvSpPr>
        <p:spPr bwMode="auto">
          <a:xfrm flipH="1" flipV="1">
            <a:off x="3756025" y="2767013"/>
            <a:ext cx="0" cy="468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7" name="Group 138"/>
          <p:cNvGrpSpPr>
            <a:grpSpLocks/>
          </p:cNvGrpSpPr>
          <p:nvPr/>
        </p:nvGrpSpPr>
        <p:grpSpPr bwMode="auto">
          <a:xfrm>
            <a:off x="5326063" y="3703638"/>
            <a:ext cx="2527300" cy="1265237"/>
            <a:chOff x="3355" y="2333"/>
            <a:chExt cx="1592" cy="797"/>
          </a:xfrm>
        </p:grpSpPr>
        <p:sp>
          <p:nvSpPr>
            <p:cNvPr id="56382" name="Text Box 39"/>
            <p:cNvSpPr txBox="1">
              <a:spLocks noChangeArrowheads="1"/>
            </p:cNvSpPr>
            <p:nvPr/>
          </p:nvSpPr>
          <p:spPr bwMode="auto">
            <a:xfrm>
              <a:off x="3355" y="2934"/>
              <a:ext cx="1592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800"/>
                <a:t>cable or DSL modem</a:t>
              </a:r>
            </a:p>
          </p:txBody>
        </p:sp>
        <p:sp>
          <p:nvSpPr>
            <p:cNvPr id="56383" name="Line 129"/>
            <p:cNvSpPr>
              <a:spLocks noChangeShapeType="1"/>
            </p:cNvSpPr>
            <p:nvPr/>
          </p:nvSpPr>
          <p:spPr bwMode="auto">
            <a:xfrm>
              <a:off x="3449" y="2333"/>
              <a:ext cx="0" cy="59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139"/>
          <p:cNvGrpSpPr>
            <a:grpSpLocks/>
          </p:cNvGrpSpPr>
          <p:nvPr/>
        </p:nvGrpSpPr>
        <p:grpSpPr bwMode="auto">
          <a:xfrm>
            <a:off x="4060825" y="3695700"/>
            <a:ext cx="2593975" cy="1778000"/>
            <a:chOff x="2558" y="2328"/>
            <a:chExt cx="1634" cy="1120"/>
          </a:xfrm>
        </p:grpSpPr>
        <p:sp>
          <p:nvSpPr>
            <p:cNvPr id="56380" name="Text Box 39"/>
            <p:cNvSpPr txBox="1">
              <a:spLocks noChangeArrowheads="1"/>
            </p:cNvSpPr>
            <p:nvPr/>
          </p:nvSpPr>
          <p:spPr bwMode="auto">
            <a:xfrm>
              <a:off x="2558" y="3252"/>
              <a:ext cx="1634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800"/>
                <a:t>router, firewall, NAT</a:t>
              </a:r>
            </a:p>
          </p:txBody>
        </p:sp>
        <p:sp>
          <p:nvSpPr>
            <p:cNvPr id="56381" name="Line 133"/>
            <p:cNvSpPr>
              <a:spLocks noChangeShapeType="1"/>
            </p:cNvSpPr>
            <p:nvPr/>
          </p:nvSpPr>
          <p:spPr bwMode="auto">
            <a:xfrm>
              <a:off x="2645" y="2328"/>
              <a:ext cx="0" cy="938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141"/>
          <p:cNvGrpSpPr>
            <a:grpSpLocks/>
          </p:cNvGrpSpPr>
          <p:nvPr/>
        </p:nvGrpSpPr>
        <p:grpSpPr bwMode="auto">
          <a:xfrm>
            <a:off x="3605213" y="4576763"/>
            <a:ext cx="2927350" cy="1392237"/>
            <a:chOff x="2062" y="2532"/>
            <a:chExt cx="1844" cy="1210"/>
          </a:xfrm>
        </p:grpSpPr>
        <p:sp>
          <p:nvSpPr>
            <p:cNvPr id="56378" name="Line 134"/>
            <p:cNvSpPr>
              <a:spLocks noChangeShapeType="1"/>
            </p:cNvSpPr>
            <p:nvPr/>
          </p:nvSpPr>
          <p:spPr bwMode="auto">
            <a:xfrm>
              <a:off x="2064" y="2532"/>
              <a:ext cx="0" cy="938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79" name="Text Box 39"/>
            <p:cNvSpPr txBox="1">
              <a:spLocks noChangeArrowheads="1"/>
            </p:cNvSpPr>
            <p:nvPr/>
          </p:nvSpPr>
          <p:spPr bwMode="auto">
            <a:xfrm>
              <a:off x="2062" y="3471"/>
              <a:ext cx="1844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800"/>
                <a:t>wired Ethernet (100 Mbps)</a:t>
              </a:r>
            </a:p>
          </p:txBody>
        </p:sp>
      </p:grpSp>
      <p:grpSp>
        <p:nvGrpSpPr>
          <p:cNvPr id="10" name="Group 140"/>
          <p:cNvGrpSpPr>
            <a:grpSpLocks/>
          </p:cNvGrpSpPr>
          <p:nvPr/>
        </p:nvGrpSpPr>
        <p:grpSpPr bwMode="auto">
          <a:xfrm>
            <a:off x="423863" y="3725863"/>
            <a:ext cx="1966912" cy="2043112"/>
            <a:chOff x="267" y="2347"/>
            <a:chExt cx="1239" cy="1287"/>
          </a:xfrm>
        </p:grpSpPr>
        <p:sp>
          <p:nvSpPr>
            <p:cNvPr id="56376" name="Line 136"/>
            <p:cNvSpPr>
              <a:spLocks noChangeShapeType="1"/>
            </p:cNvSpPr>
            <p:nvPr/>
          </p:nvSpPr>
          <p:spPr bwMode="auto">
            <a:xfrm>
              <a:off x="1360" y="2347"/>
              <a:ext cx="0" cy="938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77" name="Text Box 39"/>
            <p:cNvSpPr txBox="1">
              <a:spLocks noChangeArrowheads="1"/>
            </p:cNvSpPr>
            <p:nvPr/>
          </p:nvSpPr>
          <p:spPr bwMode="auto">
            <a:xfrm>
              <a:off x="267" y="3300"/>
              <a:ext cx="1239" cy="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sz="1800"/>
                <a:t>wireless access </a:t>
              </a:r>
            </a:p>
            <a:p>
              <a:pPr algn="r">
                <a:lnSpc>
                  <a:spcPct val="80000"/>
                </a:lnSpc>
              </a:pPr>
              <a:r>
                <a:rPr lang="en-US" sz="1800"/>
                <a:t>point (54 Mbps)</a:t>
              </a:r>
            </a:p>
          </p:txBody>
        </p:sp>
      </p:grpSp>
      <p:sp>
        <p:nvSpPr>
          <p:cNvPr id="11406" name="Text Box 142"/>
          <p:cNvSpPr txBox="1">
            <a:spLocks noChangeArrowheads="1"/>
          </p:cNvSpPr>
          <p:nvPr/>
        </p:nvSpPr>
        <p:spPr bwMode="auto">
          <a:xfrm>
            <a:off x="1038225" y="1303338"/>
            <a:ext cx="11033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2000"/>
              <a:t>wireless</a:t>
            </a:r>
          </a:p>
          <a:p>
            <a:pPr algn="r"/>
            <a:r>
              <a:rPr lang="en-US" sz="2000"/>
              <a:t>devices</a:t>
            </a:r>
          </a:p>
        </p:txBody>
      </p:sp>
      <p:grpSp>
        <p:nvGrpSpPr>
          <p:cNvPr id="56337" name="Group 143"/>
          <p:cNvGrpSpPr>
            <a:grpSpLocks/>
          </p:cNvGrpSpPr>
          <p:nvPr/>
        </p:nvGrpSpPr>
        <p:grpSpPr bwMode="auto">
          <a:xfrm>
            <a:off x="1384300" y="1954213"/>
            <a:ext cx="733425" cy="758825"/>
            <a:chOff x="2751" y="1851"/>
            <a:chExt cx="462" cy="478"/>
          </a:xfrm>
        </p:grpSpPr>
        <p:pic>
          <p:nvPicPr>
            <p:cNvPr id="56374" name="Picture 144" descr="iphone_stylized_small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6375" name="Picture 145" descr="antenna_radiation_stylized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6338" name="Line 146"/>
          <p:cNvSpPr>
            <a:spLocks noChangeShapeType="1"/>
          </p:cNvSpPr>
          <p:nvPr/>
        </p:nvSpPr>
        <p:spPr bwMode="auto">
          <a:xfrm>
            <a:off x="3679825" y="3679825"/>
            <a:ext cx="12700" cy="217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411" name="Oval 147"/>
          <p:cNvSpPr>
            <a:spLocks noChangeArrowheads="1"/>
          </p:cNvSpPr>
          <p:nvPr/>
        </p:nvSpPr>
        <p:spPr bwMode="auto">
          <a:xfrm>
            <a:off x="1281113" y="2801938"/>
            <a:ext cx="3359150" cy="1050925"/>
          </a:xfrm>
          <a:prstGeom prst="ellipse">
            <a:avLst/>
          </a:prstGeom>
          <a:noFill/>
          <a:ln w="19050">
            <a:solidFill>
              <a:srgbClr val="CC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" name="Group 150"/>
          <p:cNvGrpSpPr>
            <a:grpSpLocks/>
          </p:cNvGrpSpPr>
          <p:nvPr/>
        </p:nvGrpSpPr>
        <p:grpSpPr bwMode="auto">
          <a:xfrm>
            <a:off x="136525" y="3532188"/>
            <a:ext cx="1630363" cy="717550"/>
            <a:chOff x="86" y="2225"/>
            <a:chExt cx="1027" cy="452"/>
          </a:xfrm>
        </p:grpSpPr>
        <p:sp>
          <p:nvSpPr>
            <p:cNvPr id="56372" name="Text Box 148"/>
            <p:cNvSpPr txBox="1">
              <a:spLocks noChangeArrowheads="1"/>
            </p:cNvSpPr>
            <p:nvPr/>
          </p:nvSpPr>
          <p:spPr bwMode="auto">
            <a:xfrm>
              <a:off x="86" y="2357"/>
              <a:ext cx="1027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>
                <a:lnSpc>
                  <a:spcPct val="85000"/>
                </a:lnSpc>
              </a:pPr>
              <a:r>
                <a:rPr lang="en-US" sz="1600"/>
                <a:t>often combined </a:t>
              </a:r>
            </a:p>
            <a:p>
              <a:pPr algn="r">
                <a:lnSpc>
                  <a:spcPct val="85000"/>
                </a:lnSpc>
              </a:pPr>
              <a:r>
                <a:rPr lang="en-US" sz="1600"/>
                <a:t>in single box</a:t>
              </a:r>
            </a:p>
          </p:txBody>
        </p:sp>
        <p:sp>
          <p:nvSpPr>
            <p:cNvPr id="56373" name="Line 149"/>
            <p:cNvSpPr>
              <a:spLocks noChangeShapeType="1"/>
            </p:cNvSpPr>
            <p:nvPr/>
          </p:nvSpPr>
          <p:spPr bwMode="auto">
            <a:xfrm flipV="1">
              <a:off x="590" y="2225"/>
              <a:ext cx="238" cy="1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341" name="Group 151"/>
          <p:cNvGrpSpPr>
            <a:grpSpLocks/>
          </p:cNvGrpSpPr>
          <p:nvPr/>
        </p:nvGrpSpPr>
        <p:grpSpPr bwMode="auto">
          <a:xfrm>
            <a:off x="2379663" y="1566863"/>
            <a:ext cx="954087" cy="1027112"/>
            <a:chOff x="877" y="1008"/>
            <a:chExt cx="2747" cy="2591"/>
          </a:xfrm>
        </p:grpSpPr>
        <p:pic>
          <p:nvPicPr>
            <p:cNvPr id="56349" name="Picture 152" descr="antenna_stylized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6350" name="Picture 153" descr="laptop_keyboard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6351" name="Freeform 154"/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4 w 2982"/>
                <a:gd name="T1" fmla="*/ 0 h 2442"/>
                <a:gd name="T2" fmla="*/ 0 w 2982"/>
                <a:gd name="T3" fmla="*/ 4 h 2442"/>
                <a:gd name="T4" fmla="*/ 16 w 2982"/>
                <a:gd name="T5" fmla="*/ 5 h 2442"/>
                <a:gd name="T6" fmla="*/ 20 w 2982"/>
                <a:gd name="T7" fmla="*/ 1 h 2442"/>
                <a:gd name="T8" fmla="*/ 4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56352" name="Picture 155" descr="screen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6353" name="Freeform 156"/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17 w 2528"/>
                <a:gd name="T3" fmla="*/ 1 h 455"/>
                <a:gd name="T4" fmla="*/ 16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54" name="Freeform 157"/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4 w 702"/>
                <a:gd name="T1" fmla="*/ 0 h 1893"/>
                <a:gd name="T2" fmla="*/ 0 w 702"/>
                <a:gd name="T3" fmla="*/ 4 h 1893"/>
                <a:gd name="T4" fmla="*/ 1 w 702"/>
                <a:gd name="T5" fmla="*/ 4 h 1893"/>
                <a:gd name="T6" fmla="*/ 5 w 702"/>
                <a:gd name="T7" fmla="*/ 1 h 1893"/>
                <a:gd name="T8" fmla="*/ 4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55" name="Freeform 158"/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5 w 756"/>
                <a:gd name="T1" fmla="*/ 0 h 2184"/>
                <a:gd name="T2" fmla="*/ 1 w 756"/>
                <a:gd name="T3" fmla="*/ 5 h 2184"/>
                <a:gd name="T4" fmla="*/ 0 w 756"/>
                <a:gd name="T5" fmla="*/ 5 h 2184"/>
                <a:gd name="T6" fmla="*/ 4 w 756"/>
                <a:gd name="T7" fmla="*/ 1 h 2184"/>
                <a:gd name="T8" fmla="*/ 5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56" name="Freeform 159"/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16 w 2773"/>
                <a:gd name="T5" fmla="*/ 2 h 738"/>
                <a:gd name="T6" fmla="*/ 16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57" name="Freeform 160"/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12 w 637"/>
                <a:gd name="T1" fmla="*/ 0 h 1659"/>
                <a:gd name="T2" fmla="*/ 12 w 637"/>
                <a:gd name="T3" fmla="*/ 0 h 1659"/>
                <a:gd name="T4" fmla="*/ 1 w 637"/>
                <a:gd name="T5" fmla="*/ 59 h 1659"/>
                <a:gd name="T6" fmla="*/ 0 w 637"/>
                <a:gd name="T7" fmla="*/ 57 h 1659"/>
                <a:gd name="T8" fmla="*/ 1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58" name="Freeform 161"/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2 h 550"/>
                <a:gd name="T4" fmla="*/ 42 w 2216"/>
                <a:gd name="T5" fmla="*/ 20 h 550"/>
                <a:gd name="T6" fmla="*/ 42 w 2216"/>
                <a:gd name="T7" fmla="*/ 17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6359" name="Group 162"/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56366" name="Freeform 163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67" name="Freeform 164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68" name="Freeform 165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69" name="Freeform 166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70" name="Freeform 167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71" name="Freeform 168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6360" name="Freeform 169"/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10 h 792"/>
                <a:gd name="T2" fmla="*/ 9 w 990"/>
                <a:gd name="T3" fmla="*/ 0 h 792"/>
                <a:gd name="T4" fmla="*/ 9 w 990"/>
                <a:gd name="T5" fmla="*/ 1 h 792"/>
                <a:gd name="T6" fmla="*/ 0 w 990"/>
                <a:gd name="T7" fmla="*/ 10 h 792"/>
                <a:gd name="T8" fmla="*/ 1 w 990"/>
                <a:gd name="T9" fmla="*/ 1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61" name="Freeform 170"/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22 w 2532"/>
                <a:gd name="T5" fmla="*/ 9 h 723"/>
                <a:gd name="T6" fmla="*/ 22 w 2532"/>
                <a:gd name="T7" fmla="*/ 10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62" name="Freeform 171"/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2 h 147"/>
                <a:gd name="T4" fmla="*/ 0 w 26"/>
                <a:gd name="T5" fmla="*/ 2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63" name="Freeform 172"/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0 w 1176"/>
                <a:gd name="T1" fmla="*/ 0 h 606"/>
                <a:gd name="T2" fmla="*/ 0 w 1176"/>
                <a:gd name="T3" fmla="*/ 8 h 606"/>
                <a:gd name="T4" fmla="*/ 1 w 1176"/>
                <a:gd name="T5" fmla="*/ 8 h 606"/>
                <a:gd name="T6" fmla="*/ 10 w 1176"/>
                <a:gd name="T7" fmla="*/ 1 h 606"/>
                <a:gd name="T8" fmla="*/ 1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64" name="Freeform 173"/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2 w 2532"/>
                <a:gd name="T5" fmla="*/ 6 h 723"/>
                <a:gd name="T6" fmla="*/ 12 w 2532"/>
                <a:gd name="T7" fmla="*/ 6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65" name="Freeform 174"/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 h 723"/>
                <a:gd name="T6" fmla="*/ 0 w 2532"/>
                <a:gd name="T7" fmla="*/ 9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342" name="Group 175"/>
          <p:cNvGrpSpPr>
            <a:grpSpLocks/>
          </p:cNvGrpSpPr>
          <p:nvPr/>
        </p:nvGrpSpPr>
        <p:grpSpPr bwMode="auto">
          <a:xfrm>
            <a:off x="3149600" y="2032000"/>
            <a:ext cx="1123950" cy="862013"/>
            <a:chOff x="-44" y="1473"/>
            <a:chExt cx="981" cy="1105"/>
          </a:xfrm>
        </p:grpSpPr>
        <p:pic>
          <p:nvPicPr>
            <p:cNvPr id="56347" name="Picture 176" descr="desktop_computer_stylized_medium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6348" name="Freeform 177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6343" name="Group 178"/>
          <p:cNvGrpSpPr>
            <a:grpSpLocks/>
          </p:cNvGrpSpPr>
          <p:nvPr/>
        </p:nvGrpSpPr>
        <p:grpSpPr bwMode="auto">
          <a:xfrm>
            <a:off x="3090863" y="3838575"/>
            <a:ext cx="849312" cy="712788"/>
            <a:chOff x="-44" y="1473"/>
            <a:chExt cx="981" cy="1105"/>
          </a:xfrm>
        </p:grpSpPr>
        <p:pic>
          <p:nvPicPr>
            <p:cNvPr id="56345" name="Picture 179" descr="desktop_computer_stylized_medium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6346" name="Freeform 18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63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BCD92D4D-5729-404A-89F0-C27EE6DADDF1}" type="slidenum">
              <a:rPr lang="en-US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9" grpId="0"/>
      <p:bldP spid="11406" grpId="0"/>
      <p:bldP spid="114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sp>
        <p:nvSpPr>
          <p:cNvPr id="58370" name="Title 50"/>
          <p:cNvSpPr>
            <a:spLocks noGrp="1"/>
          </p:cNvSpPr>
          <p:nvPr>
            <p:ph type="title" idx="4294967295"/>
          </p:nvPr>
        </p:nvSpPr>
        <p:spPr>
          <a:xfrm>
            <a:off x="290513" y="198438"/>
            <a:ext cx="8321675" cy="765175"/>
          </a:xfrm>
        </p:spPr>
        <p:txBody>
          <a:bodyPr/>
          <a:lstStyle/>
          <a:p>
            <a:pPr eaLnBrk="1" hangingPunct="1"/>
            <a:r>
              <a:rPr lang="en-US" sz="4000" smtClean="0">
                <a:ea typeface="ＭＳ Ｐゴシック" pitchFamily="34" charset="-128"/>
              </a:rPr>
              <a:t>Enterprise access networks (Ethernet)</a:t>
            </a:r>
          </a:p>
        </p:txBody>
      </p:sp>
      <p:sp>
        <p:nvSpPr>
          <p:cNvPr id="58371" name="Content Placeholder 52"/>
          <p:cNvSpPr>
            <a:spLocks noGrp="1"/>
          </p:cNvSpPr>
          <p:nvPr>
            <p:ph idx="4294967295"/>
          </p:nvPr>
        </p:nvSpPr>
        <p:spPr>
          <a:xfrm>
            <a:off x="455613" y="4783138"/>
            <a:ext cx="8043862" cy="1414462"/>
          </a:xfrm>
        </p:spPr>
        <p:txBody>
          <a:bodyPr/>
          <a:lstStyle/>
          <a:p>
            <a:pPr eaLnBrk="1" hangingPunct="1"/>
            <a:r>
              <a:rPr lang="en-US" sz="2400" smtClean="0">
                <a:ea typeface="ＭＳ Ｐゴシック" pitchFamily="34" charset="-128"/>
              </a:rPr>
              <a:t>typically used in companies, universities, etc</a:t>
            </a:r>
          </a:p>
          <a:p>
            <a:pPr marL="342900" lvl="1" indent="-342900" eaLnBrk="1" hangingPunct="1">
              <a:buSzPct val="65000"/>
              <a:buFont typeface="Wingdings" pitchFamily="2" charset="2"/>
              <a:buChar char="v"/>
            </a:pPr>
            <a:r>
              <a:rPr lang="en-US" smtClean="0"/>
              <a:t>10 Mbps, 100Mbps, 1Gbps, 10Gbps transmission rates</a:t>
            </a:r>
          </a:p>
          <a:p>
            <a:pPr marL="342900" lvl="1" indent="-342900" eaLnBrk="1" hangingPunct="1">
              <a:buSzPct val="65000"/>
              <a:buFont typeface="Wingdings" pitchFamily="2" charset="2"/>
              <a:buChar char="v"/>
            </a:pPr>
            <a:r>
              <a:rPr lang="en-US" smtClean="0"/>
              <a:t>today, end systems typically connect into Ethernet switch</a:t>
            </a:r>
          </a:p>
          <a:p>
            <a:pPr eaLnBrk="1" hangingPunct="1"/>
            <a:endParaRPr lang="en-US" sz="2400" smtClean="0">
              <a:ea typeface="ＭＳ Ｐゴシック" pitchFamily="34" charset="-128"/>
            </a:endParaRPr>
          </a:p>
        </p:txBody>
      </p:sp>
      <p:sp>
        <p:nvSpPr>
          <p:cNvPr id="58372" name="Line 2"/>
          <p:cNvSpPr>
            <a:spLocks noChangeShapeType="1"/>
          </p:cNvSpPr>
          <p:nvPr/>
        </p:nvSpPr>
        <p:spPr bwMode="auto">
          <a:xfrm>
            <a:off x="2217738" y="3186113"/>
            <a:ext cx="0" cy="468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73" name="Line 3"/>
          <p:cNvSpPr>
            <a:spLocks noChangeShapeType="1"/>
          </p:cNvSpPr>
          <p:nvPr/>
        </p:nvSpPr>
        <p:spPr bwMode="auto">
          <a:xfrm>
            <a:off x="2636838" y="3194050"/>
            <a:ext cx="0" cy="55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74" name="Line 4"/>
          <p:cNvSpPr>
            <a:spLocks noChangeShapeType="1"/>
          </p:cNvSpPr>
          <p:nvPr/>
        </p:nvSpPr>
        <p:spPr bwMode="auto">
          <a:xfrm flipH="1">
            <a:off x="1614488" y="3167063"/>
            <a:ext cx="696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8375" name="Group 51"/>
          <p:cNvGrpSpPr>
            <a:grpSpLocks/>
          </p:cNvGrpSpPr>
          <p:nvPr/>
        </p:nvGrpSpPr>
        <p:grpSpPr bwMode="auto">
          <a:xfrm>
            <a:off x="2016125" y="2873375"/>
            <a:ext cx="1052513" cy="355600"/>
            <a:chOff x="4410" y="1365"/>
            <a:chExt cx="663" cy="224"/>
          </a:xfrm>
        </p:grpSpPr>
        <p:sp>
          <p:nvSpPr>
            <p:cNvPr id="58563" name="Rectangle 52"/>
            <p:cNvSpPr>
              <a:spLocks noChangeArrowheads="1"/>
            </p:cNvSpPr>
            <p:nvPr/>
          </p:nvSpPr>
          <p:spPr bwMode="auto">
            <a:xfrm>
              <a:off x="4410" y="1500"/>
              <a:ext cx="495" cy="87"/>
            </a:xfrm>
            <a:prstGeom prst="rect">
              <a:avLst/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564" name="AutoShape 53"/>
            <p:cNvSpPr>
              <a:spLocks noChangeArrowheads="1"/>
            </p:cNvSpPr>
            <p:nvPr/>
          </p:nvSpPr>
          <p:spPr bwMode="auto">
            <a:xfrm>
              <a:off x="4410" y="1368"/>
              <a:ext cx="663" cy="135"/>
            </a:xfrm>
            <a:prstGeom prst="parallelogram">
              <a:avLst>
                <a:gd name="adj" fmla="val 122778"/>
              </a:avLst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565" name="Freeform 54"/>
            <p:cNvSpPr>
              <a:spLocks/>
            </p:cNvSpPr>
            <p:nvPr/>
          </p:nvSpPr>
          <p:spPr bwMode="auto">
            <a:xfrm>
              <a:off x="4904" y="1365"/>
              <a:ext cx="169" cy="224"/>
            </a:xfrm>
            <a:custGeom>
              <a:avLst/>
              <a:gdLst>
                <a:gd name="T0" fmla="*/ 0 w 169"/>
                <a:gd name="T1" fmla="*/ 138 h 224"/>
                <a:gd name="T2" fmla="*/ 0 w 169"/>
                <a:gd name="T3" fmla="*/ 224 h 224"/>
                <a:gd name="T4" fmla="*/ 169 w 169"/>
                <a:gd name="T5" fmla="*/ 77 h 224"/>
                <a:gd name="T6" fmla="*/ 169 w 169"/>
                <a:gd name="T7" fmla="*/ 0 h 224"/>
                <a:gd name="T8" fmla="*/ 0 w 169"/>
                <a:gd name="T9" fmla="*/ 138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24"/>
                <a:gd name="T17" fmla="*/ 169 w 169"/>
                <a:gd name="T18" fmla="*/ 224 h 2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BBE0E3"/>
            </a:solidFill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66" name="Freeform 55"/>
            <p:cNvSpPr>
              <a:spLocks/>
            </p:cNvSpPr>
            <p:nvPr/>
          </p:nvSpPr>
          <p:spPr bwMode="auto">
            <a:xfrm>
              <a:off x="4475" y="1395"/>
              <a:ext cx="506" cy="80"/>
            </a:xfrm>
            <a:custGeom>
              <a:avLst/>
              <a:gdLst>
                <a:gd name="T0" fmla="*/ 0 w 280"/>
                <a:gd name="T1" fmla="*/ 693 h 63"/>
                <a:gd name="T2" fmla="*/ 13798 w 280"/>
                <a:gd name="T3" fmla="*/ 674 h 63"/>
                <a:gd name="T4" fmla="*/ 81432 w 280"/>
                <a:gd name="T5" fmla="*/ 0 h 63"/>
                <a:gd name="T6" fmla="*/ 103965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567" name="Freeform 56"/>
            <p:cNvSpPr>
              <a:spLocks/>
            </p:cNvSpPr>
            <p:nvPr/>
          </p:nvSpPr>
          <p:spPr bwMode="auto">
            <a:xfrm>
              <a:off x="4593" y="1391"/>
              <a:ext cx="293" cy="93"/>
            </a:xfrm>
            <a:custGeom>
              <a:avLst/>
              <a:gdLst>
                <a:gd name="T0" fmla="*/ 0 w 293"/>
                <a:gd name="T1" fmla="*/ 0 h 93"/>
                <a:gd name="T2" fmla="*/ 67 w 293"/>
                <a:gd name="T3" fmla="*/ 1 h 93"/>
                <a:gd name="T4" fmla="*/ 195 w 293"/>
                <a:gd name="T5" fmla="*/ 93 h 93"/>
                <a:gd name="T6" fmla="*/ 293 w 293"/>
                <a:gd name="T7" fmla="*/ 93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3"/>
                <a:gd name="T13" fmla="*/ 0 h 93"/>
                <a:gd name="T14" fmla="*/ 293 w 293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8376" name="Line 59"/>
          <p:cNvSpPr>
            <a:spLocks noChangeShapeType="1"/>
          </p:cNvSpPr>
          <p:nvPr/>
        </p:nvSpPr>
        <p:spPr bwMode="auto">
          <a:xfrm flipH="1">
            <a:off x="1108075" y="2946400"/>
            <a:ext cx="1062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77" name="Line 61"/>
          <p:cNvSpPr>
            <a:spLocks noChangeShapeType="1"/>
          </p:cNvSpPr>
          <p:nvPr/>
        </p:nvSpPr>
        <p:spPr bwMode="auto">
          <a:xfrm flipV="1">
            <a:off x="2389188" y="2328863"/>
            <a:ext cx="0" cy="536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8378" name="Group 62"/>
          <p:cNvGrpSpPr>
            <a:grpSpLocks/>
          </p:cNvGrpSpPr>
          <p:nvPr/>
        </p:nvGrpSpPr>
        <p:grpSpPr bwMode="auto">
          <a:xfrm>
            <a:off x="2089150" y="1876425"/>
            <a:ext cx="873125" cy="627063"/>
            <a:chOff x="2967" y="478"/>
            <a:chExt cx="788" cy="625"/>
          </a:xfrm>
        </p:grpSpPr>
        <p:pic>
          <p:nvPicPr>
            <p:cNvPr id="58561" name="Picture 63" descr="access_point_stylized_small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8562" name="Picture 64" descr="antenna_radiation_stylize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8379" name="Group 65"/>
          <p:cNvGrpSpPr>
            <a:grpSpLocks/>
          </p:cNvGrpSpPr>
          <p:nvPr/>
        </p:nvGrpSpPr>
        <p:grpSpPr bwMode="auto">
          <a:xfrm>
            <a:off x="2746375" y="1231900"/>
            <a:ext cx="622300" cy="706438"/>
            <a:chOff x="877" y="1008"/>
            <a:chExt cx="2747" cy="2591"/>
          </a:xfrm>
        </p:grpSpPr>
        <p:pic>
          <p:nvPicPr>
            <p:cNvPr id="58538" name="Picture 66" descr="antenna_stylized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8539" name="Picture 67" descr="laptop_keyboard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8540" name="Freeform 68"/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4 w 2982"/>
                <a:gd name="T1" fmla="*/ 0 h 2442"/>
                <a:gd name="T2" fmla="*/ 0 w 2982"/>
                <a:gd name="T3" fmla="*/ 4 h 2442"/>
                <a:gd name="T4" fmla="*/ 16 w 2982"/>
                <a:gd name="T5" fmla="*/ 5 h 2442"/>
                <a:gd name="T6" fmla="*/ 20 w 2982"/>
                <a:gd name="T7" fmla="*/ 1 h 2442"/>
                <a:gd name="T8" fmla="*/ 4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58541" name="Picture 69" descr="screen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8542" name="Freeform 70"/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17 w 2528"/>
                <a:gd name="T3" fmla="*/ 1 h 455"/>
                <a:gd name="T4" fmla="*/ 16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43" name="Freeform 71"/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4 w 702"/>
                <a:gd name="T1" fmla="*/ 0 h 1893"/>
                <a:gd name="T2" fmla="*/ 0 w 702"/>
                <a:gd name="T3" fmla="*/ 4 h 1893"/>
                <a:gd name="T4" fmla="*/ 1 w 702"/>
                <a:gd name="T5" fmla="*/ 4 h 1893"/>
                <a:gd name="T6" fmla="*/ 5 w 702"/>
                <a:gd name="T7" fmla="*/ 1 h 1893"/>
                <a:gd name="T8" fmla="*/ 4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44" name="Freeform 72"/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5 w 756"/>
                <a:gd name="T1" fmla="*/ 0 h 2184"/>
                <a:gd name="T2" fmla="*/ 1 w 756"/>
                <a:gd name="T3" fmla="*/ 5 h 2184"/>
                <a:gd name="T4" fmla="*/ 0 w 756"/>
                <a:gd name="T5" fmla="*/ 5 h 2184"/>
                <a:gd name="T6" fmla="*/ 4 w 756"/>
                <a:gd name="T7" fmla="*/ 1 h 2184"/>
                <a:gd name="T8" fmla="*/ 5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45" name="Freeform 73"/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16 w 2773"/>
                <a:gd name="T5" fmla="*/ 2 h 738"/>
                <a:gd name="T6" fmla="*/ 16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46" name="Freeform 74"/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12 w 637"/>
                <a:gd name="T1" fmla="*/ 0 h 1659"/>
                <a:gd name="T2" fmla="*/ 12 w 637"/>
                <a:gd name="T3" fmla="*/ 0 h 1659"/>
                <a:gd name="T4" fmla="*/ 1 w 637"/>
                <a:gd name="T5" fmla="*/ 59 h 1659"/>
                <a:gd name="T6" fmla="*/ 0 w 637"/>
                <a:gd name="T7" fmla="*/ 57 h 1659"/>
                <a:gd name="T8" fmla="*/ 1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47" name="Freeform 75"/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2 h 550"/>
                <a:gd name="T4" fmla="*/ 42 w 2216"/>
                <a:gd name="T5" fmla="*/ 20 h 550"/>
                <a:gd name="T6" fmla="*/ 42 w 2216"/>
                <a:gd name="T7" fmla="*/ 17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8548" name="Group 76"/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58555" name="Freeform 77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556" name="Freeform 78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557" name="Freeform 79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558" name="Freeform 80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559" name="Freeform 81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560" name="Freeform 82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549" name="Freeform 83"/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10 h 792"/>
                <a:gd name="T2" fmla="*/ 9 w 990"/>
                <a:gd name="T3" fmla="*/ 0 h 792"/>
                <a:gd name="T4" fmla="*/ 9 w 990"/>
                <a:gd name="T5" fmla="*/ 1 h 792"/>
                <a:gd name="T6" fmla="*/ 0 w 990"/>
                <a:gd name="T7" fmla="*/ 10 h 792"/>
                <a:gd name="T8" fmla="*/ 1 w 990"/>
                <a:gd name="T9" fmla="*/ 1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50" name="Freeform 84"/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22 w 2532"/>
                <a:gd name="T5" fmla="*/ 9 h 723"/>
                <a:gd name="T6" fmla="*/ 22 w 2532"/>
                <a:gd name="T7" fmla="*/ 10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51" name="Freeform 85"/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2 h 147"/>
                <a:gd name="T4" fmla="*/ 0 w 26"/>
                <a:gd name="T5" fmla="*/ 2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52" name="Freeform 86"/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0 w 1176"/>
                <a:gd name="T1" fmla="*/ 0 h 606"/>
                <a:gd name="T2" fmla="*/ 0 w 1176"/>
                <a:gd name="T3" fmla="*/ 8 h 606"/>
                <a:gd name="T4" fmla="*/ 1 w 1176"/>
                <a:gd name="T5" fmla="*/ 8 h 606"/>
                <a:gd name="T6" fmla="*/ 10 w 1176"/>
                <a:gd name="T7" fmla="*/ 1 h 606"/>
                <a:gd name="T8" fmla="*/ 1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53" name="Freeform 87"/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2 w 2532"/>
                <a:gd name="T5" fmla="*/ 6 h 723"/>
                <a:gd name="T6" fmla="*/ 12 w 2532"/>
                <a:gd name="T7" fmla="*/ 6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54" name="Freeform 88"/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 h 723"/>
                <a:gd name="T6" fmla="*/ 0 w 2532"/>
                <a:gd name="T7" fmla="*/ 9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8380" name="Group 89"/>
          <p:cNvGrpSpPr>
            <a:grpSpLocks/>
          </p:cNvGrpSpPr>
          <p:nvPr/>
        </p:nvGrpSpPr>
        <p:grpSpPr bwMode="auto">
          <a:xfrm>
            <a:off x="1216025" y="1511300"/>
            <a:ext cx="566738" cy="625475"/>
            <a:chOff x="877" y="1008"/>
            <a:chExt cx="2747" cy="2591"/>
          </a:xfrm>
        </p:grpSpPr>
        <p:pic>
          <p:nvPicPr>
            <p:cNvPr id="58515" name="Picture 90" descr="antenna_stylized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8516" name="Picture 91" descr="laptop_keyboard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8517" name="Freeform 92"/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4 w 2982"/>
                <a:gd name="T1" fmla="*/ 0 h 2442"/>
                <a:gd name="T2" fmla="*/ 0 w 2982"/>
                <a:gd name="T3" fmla="*/ 4 h 2442"/>
                <a:gd name="T4" fmla="*/ 16 w 2982"/>
                <a:gd name="T5" fmla="*/ 5 h 2442"/>
                <a:gd name="T6" fmla="*/ 20 w 2982"/>
                <a:gd name="T7" fmla="*/ 1 h 2442"/>
                <a:gd name="T8" fmla="*/ 4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58518" name="Picture 93" descr="screen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8519" name="Freeform 94"/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17 w 2528"/>
                <a:gd name="T3" fmla="*/ 1 h 455"/>
                <a:gd name="T4" fmla="*/ 16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20" name="Freeform 95"/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4 w 702"/>
                <a:gd name="T1" fmla="*/ 0 h 1893"/>
                <a:gd name="T2" fmla="*/ 0 w 702"/>
                <a:gd name="T3" fmla="*/ 4 h 1893"/>
                <a:gd name="T4" fmla="*/ 1 w 702"/>
                <a:gd name="T5" fmla="*/ 4 h 1893"/>
                <a:gd name="T6" fmla="*/ 5 w 702"/>
                <a:gd name="T7" fmla="*/ 1 h 1893"/>
                <a:gd name="T8" fmla="*/ 4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21" name="Freeform 96"/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5 w 756"/>
                <a:gd name="T1" fmla="*/ 0 h 2184"/>
                <a:gd name="T2" fmla="*/ 1 w 756"/>
                <a:gd name="T3" fmla="*/ 5 h 2184"/>
                <a:gd name="T4" fmla="*/ 0 w 756"/>
                <a:gd name="T5" fmla="*/ 5 h 2184"/>
                <a:gd name="T6" fmla="*/ 4 w 756"/>
                <a:gd name="T7" fmla="*/ 1 h 2184"/>
                <a:gd name="T8" fmla="*/ 5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22" name="Freeform 97"/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16 w 2773"/>
                <a:gd name="T5" fmla="*/ 2 h 738"/>
                <a:gd name="T6" fmla="*/ 16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23" name="Freeform 98"/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12 w 637"/>
                <a:gd name="T1" fmla="*/ 0 h 1659"/>
                <a:gd name="T2" fmla="*/ 12 w 637"/>
                <a:gd name="T3" fmla="*/ 0 h 1659"/>
                <a:gd name="T4" fmla="*/ 1 w 637"/>
                <a:gd name="T5" fmla="*/ 59 h 1659"/>
                <a:gd name="T6" fmla="*/ 0 w 637"/>
                <a:gd name="T7" fmla="*/ 57 h 1659"/>
                <a:gd name="T8" fmla="*/ 1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24" name="Freeform 99"/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2 h 550"/>
                <a:gd name="T4" fmla="*/ 42 w 2216"/>
                <a:gd name="T5" fmla="*/ 20 h 550"/>
                <a:gd name="T6" fmla="*/ 42 w 2216"/>
                <a:gd name="T7" fmla="*/ 17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8525" name="Group 100"/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58532" name="Freeform 101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533" name="Freeform 102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534" name="Freeform 103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535" name="Freeform 104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536" name="Freeform 105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537" name="Freeform 106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526" name="Freeform 107"/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10 h 792"/>
                <a:gd name="T2" fmla="*/ 9 w 990"/>
                <a:gd name="T3" fmla="*/ 0 h 792"/>
                <a:gd name="T4" fmla="*/ 9 w 990"/>
                <a:gd name="T5" fmla="*/ 1 h 792"/>
                <a:gd name="T6" fmla="*/ 0 w 990"/>
                <a:gd name="T7" fmla="*/ 10 h 792"/>
                <a:gd name="T8" fmla="*/ 1 w 990"/>
                <a:gd name="T9" fmla="*/ 1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27" name="Freeform 108"/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22 w 2532"/>
                <a:gd name="T5" fmla="*/ 9 h 723"/>
                <a:gd name="T6" fmla="*/ 22 w 2532"/>
                <a:gd name="T7" fmla="*/ 10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28" name="Freeform 109"/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2 h 147"/>
                <a:gd name="T4" fmla="*/ 0 w 26"/>
                <a:gd name="T5" fmla="*/ 2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29" name="Freeform 110"/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0 w 1176"/>
                <a:gd name="T1" fmla="*/ 0 h 606"/>
                <a:gd name="T2" fmla="*/ 0 w 1176"/>
                <a:gd name="T3" fmla="*/ 8 h 606"/>
                <a:gd name="T4" fmla="*/ 1 w 1176"/>
                <a:gd name="T5" fmla="*/ 8 h 606"/>
                <a:gd name="T6" fmla="*/ 10 w 1176"/>
                <a:gd name="T7" fmla="*/ 1 h 606"/>
                <a:gd name="T8" fmla="*/ 1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30" name="Freeform 111"/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2 w 2532"/>
                <a:gd name="T5" fmla="*/ 6 h 723"/>
                <a:gd name="T6" fmla="*/ 12 w 2532"/>
                <a:gd name="T7" fmla="*/ 6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31" name="Freeform 112"/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 h 723"/>
                <a:gd name="T6" fmla="*/ 0 w 2532"/>
                <a:gd name="T7" fmla="*/ 9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8381" name="Group 113"/>
          <p:cNvGrpSpPr>
            <a:grpSpLocks/>
          </p:cNvGrpSpPr>
          <p:nvPr/>
        </p:nvGrpSpPr>
        <p:grpSpPr bwMode="auto">
          <a:xfrm>
            <a:off x="1963738" y="1203325"/>
            <a:ext cx="635000" cy="615950"/>
            <a:chOff x="877" y="1008"/>
            <a:chExt cx="2747" cy="2591"/>
          </a:xfrm>
        </p:grpSpPr>
        <p:pic>
          <p:nvPicPr>
            <p:cNvPr id="58492" name="Picture 114" descr="antenna_stylized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8493" name="Picture 115" descr="laptop_keyboard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8494" name="Freeform 116"/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4 w 2982"/>
                <a:gd name="T1" fmla="*/ 0 h 2442"/>
                <a:gd name="T2" fmla="*/ 0 w 2982"/>
                <a:gd name="T3" fmla="*/ 4 h 2442"/>
                <a:gd name="T4" fmla="*/ 16 w 2982"/>
                <a:gd name="T5" fmla="*/ 5 h 2442"/>
                <a:gd name="T6" fmla="*/ 20 w 2982"/>
                <a:gd name="T7" fmla="*/ 1 h 2442"/>
                <a:gd name="T8" fmla="*/ 4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58495" name="Picture 117" descr="screen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8496" name="Freeform 118"/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17 w 2528"/>
                <a:gd name="T3" fmla="*/ 1 h 455"/>
                <a:gd name="T4" fmla="*/ 16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97" name="Freeform 119"/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4 w 702"/>
                <a:gd name="T1" fmla="*/ 0 h 1893"/>
                <a:gd name="T2" fmla="*/ 0 w 702"/>
                <a:gd name="T3" fmla="*/ 4 h 1893"/>
                <a:gd name="T4" fmla="*/ 1 w 702"/>
                <a:gd name="T5" fmla="*/ 4 h 1893"/>
                <a:gd name="T6" fmla="*/ 5 w 702"/>
                <a:gd name="T7" fmla="*/ 1 h 1893"/>
                <a:gd name="T8" fmla="*/ 4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98" name="Freeform 120"/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5 w 756"/>
                <a:gd name="T1" fmla="*/ 0 h 2184"/>
                <a:gd name="T2" fmla="*/ 1 w 756"/>
                <a:gd name="T3" fmla="*/ 5 h 2184"/>
                <a:gd name="T4" fmla="*/ 0 w 756"/>
                <a:gd name="T5" fmla="*/ 5 h 2184"/>
                <a:gd name="T6" fmla="*/ 4 w 756"/>
                <a:gd name="T7" fmla="*/ 1 h 2184"/>
                <a:gd name="T8" fmla="*/ 5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99" name="Freeform 121"/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16 w 2773"/>
                <a:gd name="T5" fmla="*/ 2 h 738"/>
                <a:gd name="T6" fmla="*/ 16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00" name="Freeform 122"/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12 w 637"/>
                <a:gd name="T1" fmla="*/ 0 h 1659"/>
                <a:gd name="T2" fmla="*/ 12 w 637"/>
                <a:gd name="T3" fmla="*/ 0 h 1659"/>
                <a:gd name="T4" fmla="*/ 1 w 637"/>
                <a:gd name="T5" fmla="*/ 59 h 1659"/>
                <a:gd name="T6" fmla="*/ 0 w 637"/>
                <a:gd name="T7" fmla="*/ 57 h 1659"/>
                <a:gd name="T8" fmla="*/ 1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01" name="Freeform 123"/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2 h 550"/>
                <a:gd name="T4" fmla="*/ 42 w 2216"/>
                <a:gd name="T5" fmla="*/ 20 h 550"/>
                <a:gd name="T6" fmla="*/ 42 w 2216"/>
                <a:gd name="T7" fmla="*/ 17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8502" name="Group 124"/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58509" name="Freeform 125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510" name="Freeform 126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511" name="Freeform 127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512" name="Freeform 128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513" name="Freeform 129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514" name="Freeform 130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503" name="Freeform 131"/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10 h 792"/>
                <a:gd name="T2" fmla="*/ 9 w 990"/>
                <a:gd name="T3" fmla="*/ 0 h 792"/>
                <a:gd name="T4" fmla="*/ 9 w 990"/>
                <a:gd name="T5" fmla="*/ 1 h 792"/>
                <a:gd name="T6" fmla="*/ 0 w 990"/>
                <a:gd name="T7" fmla="*/ 10 h 792"/>
                <a:gd name="T8" fmla="*/ 1 w 990"/>
                <a:gd name="T9" fmla="*/ 1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04" name="Freeform 132"/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22 w 2532"/>
                <a:gd name="T5" fmla="*/ 9 h 723"/>
                <a:gd name="T6" fmla="*/ 22 w 2532"/>
                <a:gd name="T7" fmla="*/ 10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05" name="Freeform 133"/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2 h 147"/>
                <a:gd name="T4" fmla="*/ 0 w 26"/>
                <a:gd name="T5" fmla="*/ 2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06" name="Freeform 134"/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0 w 1176"/>
                <a:gd name="T1" fmla="*/ 0 h 606"/>
                <a:gd name="T2" fmla="*/ 0 w 1176"/>
                <a:gd name="T3" fmla="*/ 8 h 606"/>
                <a:gd name="T4" fmla="*/ 1 w 1176"/>
                <a:gd name="T5" fmla="*/ 8 h 606"/>
                <a:gd name="T6" fmla="*/ 10 w 1176"/>
                <a:gd name="T7" fmla="*/ 1 h 606"/>
                <a:gd name="T8" fmla="*/ 1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07" name="Freeform 135"/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2 w 2532"/>
                <a:gd name="T5" fmla="*/ 6 h 723"/>
                <a:gd name="T6" fmla="*/ 12 w 2532"/>
                <a:gd name="T7" fmla="*/ 6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08" name="Freeform 136"/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 h 723"/>
                <a:gd name="T6" fmla="*/ 0 w 2532"/>
                <a:gd name="T7" fmla="*/ 9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8382" name="Group 296"/>
          <p:cNvGrpSpPr>
            <a:grpSpLocks/>
          </p:cNvGrpSpPr>
          <p:nvPr/>
        </p:nvGrpSpPr>
        <p:grpSpPr bwMode="auto">
          <a:xfrm>
            <a:off x="4429125" y="1851025"/>
            <a:ext cx="1166813" cy="479425"/>
            <a:chOff x="2356" y="1300"/>
            <a:chExt cx="555" cy="194"/>
          </a:xfrm>
        </p:grpSpPr>
        <p:sp>
          <p:nvSpPr>
            <p:cNvPr id="58484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58485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58486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58487" name="Group 300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58490" name="Freeform 301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491" name="Freeform 302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488" name="Line 303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89" name="Line 304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8383" name="Line 305"/>
          <p:cNvSpPr>
            <a:spLocks noChangeShapeType="1"/>
          </p:cNvSpPr>
          <p:nvPr/>
        </p:nvSpPr>
        <p:spPr bwMode="auto">
          <a:xfrm flipV="1">
            <a:off x="2778125" y="2111375"/>
            <a:ext cx="1668463" cy="7667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84" name="Line 306"/>
          <p:cNvSpPr>
            <a:spLocks noChangeShapeType="1"/>
          </p:cNvSpPr>
          <p:nvPr/>
        </p:nvSpPr>
        <p:spPr bwMode="auto">
          <a:xfrm>
            <a:off x="4594225" y="3005138"/>
            <a:ext cx="0" cy="652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85" name="Line 340"/>
          <p:cNvSpPr>
            <a:spLocks noChangeShapeType="1"/>
          </p:cNvSpPr>
          <p:nvPr/>
        </p:nvSpPr>
        <p:spPr bwMode="auto">
          <a:xfrm>
            <a:off x="4975225" y="2997200"/>
            <a:ext cx="0" cy="652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8386" name="Group 230"/>
          <p:cNvGrpSpPr>
            <a:grpSpLocks/>
          </p:cNvGrpSpPr>
          <p:nvPr/>
        </p:nvGrpSpPr>
        <p:grpSpPr bwMode="auto">
          <a:xfrm>
            <a:off x="4432300" y="3616325"/>
            <a:ext cx="365125" cy="766763"/>
            <a:chOff x="4140" y="429"/>
            <a:chExt cx="1425" cy="2396"/>
          </a:xfrm>
        </p:grpSpPr>
        <p:sp>
          <p:nvSpPr>
            <p:cNvPr id="58452" name="Freeform 23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53" name="Rectangle 232"/>
            <p:cNvSpPr>
              <a:spLocks noChangeArrowheads="1"/>
            </p:cNvSpPr>
            <p:nvPr/>
          </p:nvSpPr>
          <p:spPr bwMode="auto">
            <a:xfrm>
              <a:off x="4208" y="429"/>
              <a:ext cx="1047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54" name="Freeform 23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55" name="Freeform 23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56" name="Rectangle 235"/>
            <p:cNvSpPr>
              <a:spLocks noChangeArrowheads="1"/>
            </p:cNvSpPr>
            <p:nvPr/>
          </p:nvSpPr>
          <p:spPr bwMode="auto">
            <a:xfrm>
              <a:off x="4214" y="692"/>
              <a:ext cx="595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8457" name="Group 23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8482" name="AutoShape 237"/>
              <p:cNvSpPr>
                <a:spLocks noChangeArrowheads="1"/>
              </p:cNvSpPr>
              <p:nvPr/>
            </p:nvSpPr>
            <p:spPr bwMode="auto">
              <a:xfrm>
                <a:off x="612" y="2567"/>
                <a:ext cx="72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83" name="AutoShape 238"/>
              <p:cNvSpPr>
                <a:spLocks noChangeArrowheads="1"/>
              </p:cNvSpPr>
              <p:nvPr/>
            </p:nvSpPr>
            <p:spPr bwMode="auto">
              <a:xfrm>
                <a:off x="627" y="2581"/>
                <a:ext cx="696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8458" name="Rectangle 239"/>
            <p:cNvSpPr>
              <a:spLocks noChangeArrowheads="1"/>
            </p:cNvSpPr>
            <p:nvPr/>
          </p:nvSpPr>
          <p:spPr bwMode="auto">
            <a:xfrm>
              <a:off x="4227" y="1019"/>
              <a:ext cx="595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8459" name="Group 24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8480" name="AutoShape 241"/>
              <p:cNvSpPr>
                <a:spLocks noChangeArrowheads="1"/>
              </p:cNvSpPr>
              <p:nvPr/>
            </p:nvSpPr>
            <p:spPr bwMode="auto">
              <a:xfrm>
                <a:off x="614" y="2569"/>
                <a:ext cx="727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81" name="AutoShape 242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6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8460" name="Rectangle 243"/>
            <p:cNvSpPr>
              <a:spLocks noChangeArrowheads="1"/>
            </p:cNvSpPr>
            <p:nvPr/>
          </p:nvSpPr>
          <p:spPr bwMode="auto">
            <a:xfrm>
              <a:off x="4214" y="1357"/>
              <a:ext cx="601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61" name="Rectangle 244"/>
            <p:cNvSpPr>
              <a:spLocks noChangeArrowheads="1"/>
            </p:cNvSpPr>
            <p:nvPr/>
          </p:nvSpPr>
          <p:spPr bwMode="auto">
            <a:xfrm>
              <a:off x="4227" y="1654"/>
              <a:ext cx="595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8462" name="Group 24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8478" name="AutoShape 246"/>
              <p:cNvSpPr>
                <a:spLocks noChangeArrowheads="1"/>
              </p:cNvSpPr>
              <p:nvPr/>
            </p:nvSpPr>
            <p:spPr bwMode="auto">
              <a:xfrm>
                <a:off x="614" y="2570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79" name="AutoShape 247"/>
              <p:cNvSpPr>
                <a:spLocks noChangeArrowheads="1"/>
              </p:cNvSpPr>
              <p:nvPr/>
            </p:nvSpPr>
            <p:spPr bwMode="auto">
              <a:xfrm>
                <a:off x="629" y="2584"/>
                <a:ext cx="695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8463" name="Freeform 24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8464" name="Group 24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8476" name="AutoShape 250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77" name="AutoShape 251"/>
              <p:cNvSpPr>
                <a:spLocks noChangeArrowheads="1"/>
              </p:cNvSpPr>
              <p:nvPr/>
            </p:nvSpPr>
            <p:spPr bwMode="auto">
              <a:xfrm>
                <a:off x="632" y="2583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8465" name="Rectangle 252"/>
            <p:cNvSpPr>
              <a:spLocks noChangeArrowheads="1"/>
            </p:cNvSpPr>
            <p:nvPr/>
          </p:nvSpPr>
          <p:spPr bwMode="auto">
            <a:xfrm>
              <a:off x="5249" y="429"/>
              <a:ext cx="68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66" name="Freeform 25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67" name="Freeform 25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7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68" name="Oval 255"/>
            <p:cNvSpPr>
              <a:spLocks noChangeArrowheads="1"/>
            </p:cNvSpPr>
            <p:nvPr/>
          </p:nvSpPr>
          <p:spPr bwMode="auto">
            <a:xfrm>
              <a:off x="5515" y="2612"/>
              <a:ext cx="50" cy="94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69" name="Freeform 25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70" name="AutoShape 257"/>
            <p:cNvSpPr>
              <a:spLocks noChangeArrowheads="1"/>
            </p:cNvSpPr>
            <p:nvPr/>
          </p:nvSpPr>
          <p:spPr bwMode="auto">
            <a:xfrm>
              <a:off x="4140" y="2676"/>
              <a:ext cx="1202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71" name="AutoShape 258"/>
            <p:cNvSpPr>
              <a:spLocks noChangeArrowheads="1"/>
            </p:cNvSpPr>
            <p:nvPr/>
          </p:nvSpPr>
          <p:spPr bwMode="auto">
            <a:xfrm>
              <a:off x="4208" y="2711"/>
              <a:ext cx="1066" cy="8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72" name="Oval 259"/>
            <p:cNvSpPr>
              <a:spLocks noChangeArrowheads="1"/>
            </p:cNvSpPr>
            <p:nvPr/>
          </p:nvSpPr>
          <p:spPr bwMode="auto">
            <a:xfrm>
              <a:off x="4307" y="2383"/>
              <a:ext cx="161" cy="144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73" name="Oval 260"/>
            <p:cNvSpPr>
              <a:spLocks noChangeArrowheads="1"/>
            </p:cNvSpPr>
            <p:nvPr/>
          </p:nvSpPr>
          <p:spPr bwMode="auto">
            <a:xfrm>
              <a:off x="4487" y="2383"/>
              <a:ext cx="161" cy="144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>
                <a:solidFill>
                  <a:srgbClr val="FF0000"/>
                </a:solidFill>
              </a:endParaRPr>
            </a:p>
          </p:txBody>
        </p:sp>
        <p:sp>
          <p:nvSpPr>
            <p:cNvPr id="58474" name="Oval 261"/>
            <p:cNvSpPr>
              <a:spLocks noChangeArrowheads="1"/>
            </p:cNvSpPr>
            <p:nvPr/>
          </p:nvSpPr>
          <p:spPr bwMode="auto">
            <a:xfrm>
              <a:off x="4660" y="2379"/>
              <a:ext cx="161" cy="144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75" name="Rectangle 262"/>
            <p:cNvSpPr>
              <a:spLocks noChangeArrowheads="1"/>
            </p:cNvSpPr>
            <p:nvPr/>
          </p:nvSpPr>
          <p:spPr bwMode="auto">
            <a:xfrm>
              <a:off x="5063" y="1833"/>
              <a:ext cx="87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8387" name="Line 342"/>
          <p:cNvSpPr>
            <a:spLocks noChangeShapeType="1"/>
          </p:cNvSpPr>
          <p:nvPr/>
        </p:nvSpPr>
        <p:spPr bwMode="auto">
          <a:xfrm>
            <a:off x="3017838" y="3208338"/>
            <a:ext cx="503237" cy="331787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88" name="Text Box 343"/>
          <p:cNvSpPr txBox="1">
            <a:spLocks noChangeArrowheads="1"/>
          </p:cNvSpPr>
          <p:nvPr/>
        </p:nvSpPr>
        <p:spPr bwMode="auto">
          <a:xfrm>
            <a:off x="3051175" y="3538538"/>
            <a:ext cx="12128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000"/>
              <a:t>Ethernet </a:t>
            </a:r>
          </a:p>
          <a:p>
            <a:pPr algn="ctr">
              <a:lnSpc>
                <a:spcPct val="85000"/>
              </a:lnSpc>
            </a:pPr>
            <a:r>
              <a:rPr lang="en-US" sz="2000"/>
              <a:t>switch</a:t>
            </a:r>
          </a:p>
        </p:txBody>
      </p:sp>
      <p:sp>
        <p:nvSpPr>
          <p:cNvPr id="58389" name="Line 344"/>
          <p:cNvSpPr>
            <a:spLocks noChangeShapeType="1"/>
          </p:cNvSpPr>
          <p:nvPr/>
        </p:nvSpPr>
        <p:spPr bwMode="auto">
          <a:xfrm>
            <a:off x="5307013" y="3954463"/>
            <a:ext cx="525462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90" name="Text Box 345"/>
          <p:cNvSpPr txBox="1">
            <a:spLocks noChangeArrowheads="1"/>
          </p:cNvSpPr>
          <p:nvPr/>
        </p:nvSpPr>
        <p:spPr bwMode="auto">
          <a:xfrm>
            <a:off x="5667375" y="3552825"/>
            <a:ext cx="206216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000"/>
              <a:t>institutional mail,</a:t>
            </a:r>
          </a:p>
          <a:p>
            <a:pPr algn="ctr">
              <a:lnSpc>
                <a:spcPct val="85000"/>
              </a:lnSpc>
            </a:pPr>
            <a:r>
              <a:rPr lang="en-US" sz="2000"/>
              <a:t>web servers</a:t>
            </a:r>
          </a:p>
        </p:txBody>
      </p:sp>
      <p:sp>
        <p:nvSpPr>
          <p:cNvPr id="58391" name="Text Box 346"/>
          <p:cNvSpPr txBox="1">
            <a:spLocks noChangeArrowheads="1"/>
          </p:cNvSpPr>
          <p:nvPr/>
        </p:nvSpPr>
        <p:spPr bwMode="auto">
          <a:xfrm>
            <a:off x="6332538" y="2986088"/>
            <a:ext cx="218757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000"/>
              <a:t>institutional router</a:t>
            </a:r>
          </a:p>
        </p:txBody>
      </p:sp>
      <p:sp>
        <p:nvSpPr>
          <p:cNvPr id="58392" name="Line 347"/>
          <p:cNvSpPr>
            <a:spLocks noChangeShapeType="1"/>
          </p:cNvSpPr>
          <p:nvPr/>
        </p:nvSpPr>
        <p:spPr bwMode="auto">
          <a:xfrm>
            <a:off x="5505450" y="2368550"/>
            <a:ext cx="1006475" cy="66357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93" name="Line 348"/>
          <p:cNvSpPr>
            <a:spLocks noChangeShapeType="1"/>
          </p:cNvSpPr>
          <p:nvPr/>
        </p:nvSpPr>
        <p:spPr bwMode="auto">
          <a:xfrm>
            <a:off x="5578475" y="2032000"/>
            <a:ext cx="9715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94" name="Line 349"/>
          <p:cNvSpPr>
            <a:spLocks noChangeShapeType="1"/>
          </p:cNvSpPr>
          <p:nvPr/>
        </p:nvSpPr>
        <p:spPr bwMode="auto">
          <a:xfrm>
            <a:off x="6608763" y="2028825"/>
            <a:ext cx="97155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95" name="Line 350"/>
          <p:cNvSpPr>
            <a:spLocks noChangeShapeType="1"/>
          </p:cNvSpPr>
          <p:nvPr/>
        </p:nvSpPr>
        <p:spPr bwMode="auto">
          <a:xfrm>
            <a:off x="5999163" y="2117725"/>
            <a:ext cx="503237" cy="331788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96" name="Text Box 351"/>
          <p:cNvSpPr txBox="1">
            <a:spLocks noChangeArrowheads="1"/>
          </p:cNvSpPr>
          <p:nvPr/>
        </p:nvSpPr>
        <p:spPr bwMode="auto">
          <a:xfrm>
            <a:off x="6475413" y="2320925"/>
            <a:ext cx="2259012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000"/>
              <a:t>institutional link to </a:t>
            </a:r>
          </a:p>
          <a:p>
            <a:pPr algn="ctr">
              <a:lnSpc>
                <a:spcPct val="85000"/>
              </a:lnSpc>
            </a:pPr>
            <a:r>
              <a:rPr lang="en-US" sz="2000"/>
              <a:t>ISP (Internet)</a:t>
            </a:r>
          </a:p>
          <a:p>
            <a:pPr algn="ctr">
              <a:lnSpc>
                <a:spcPct val="85000"/>
              </a:lnSpc>
            </a:pPr>
            <a:endParaRPr lang="en-US" sz="2000"/>
          </a:p>
        </p:txBody>
      </p:sp>
      <p:grpSp>
        <p:nvGrpSpPr>
          <p:cNvPr id="58397" name="Group 353"/>
          <p:cNvGrpSpPr>
            <a:grpSpLocks/>
          </p:cNvGrpSpPr>
          <p:nvPr/>
        </p:nvGrpSpPr>
        <p:grpSpPr bwMode="auto">
          <a:xfrm>
            <a:off x="4397375" y="2636838"/>
            <a:ext cx="1052513" cy="355600"/>
            <a:chOff x="4410" y="1365"/>
            <a:chExt cx="663" cy="224"/>
          </a:xfrm>
        </p:grpSpPr>
        <p:sp>
          <p:nvSpPr>
            <p:cNvPr id="58447" name="Rectangle 354"/>
            <p:cNvSpPr>
              <a:spLocks noChangeArrowheads="1"/>
            </p:cNvSpPr>
            <p:nvPr/>
          </p:nvSpPr>
          <p:spPr bwMode="auto">
            <a:xfrm>
              <a:off x="4410" y="1500"/>
              <a:ext cx="495" cy="87"/>
            </a:xfrm>
            <a:prstGeom prst="rect">
              <a:avLst/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48" name="AutoShape 355"/>
            <p:cNvSpPr>
              <a:spLocks noChangeArrowheads="1"/>
            </p:cNvSpPr>
            <p:nvPr/>
          </p:nvSpPr>
          <p:spPr bwMode="auto">
            <a:xfrm>
              <a:off x="4410" y="1368"/>
              <a:ext cx="663" cy="135"/>
            </a:xfrm>
            <a:prstGeom prst="parallelogram">
              <a:avLst>
                <a:gd name="adj" fmla="val 122778"/>
              </a:avLst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49" name="Freeform 356"/>
            <p:cNvSpPr>
              <a:spLocks/>
            </p:cNvSpPr>
            <p:nvPr/>
          </p:nvSpPr>
          <p:spPr bwMode="auto">
            <a:xfrm>
              <a:off x="4904" y="1365"/>
              <a:ext cx="169" cy="224"/>
            </a:xfrm>
            <a:custGeom>
              <a:avLst/>
              <a:gdLst>
                <a:gd name="T0" fmla="*/ 0 w 169"/>
                <a:gd name="T1" fmla="*/ 138 h 224"/>
                <a:gd name="T2" fmla="*/ 0 w 169"/>
                <a:gd name="T3" fmla="*/ 224 h 224"/>
                <a:gd name="T4" fmla="*/ 169 w 169"/>
                <a:gd name="T5" fmla="*/ 77 h 224"/>
                <a:gd name="T6" fmla="*/ 169 w 169"/>
                <a:gd name="T7" fmla="*/ 0 h 224"/>
                <a:gd name="T8" fmla="*/ 0 w 169"/>
                <a:gd name="T9" fmla="*/ 138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24"/>
                <a:gd name="T17" fmla="*/ 169 w 169"/>
                <a:gd name="T18" fmla="*/ 224 h 2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BBE0E3"/>
            </a:solidFill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50" name="Freeform 357"/>
            <p:cNvSpPr>
              <a:spLocks/>
            </p:cNvSpPr>
            <p:nvPr/>
          </p:nvSpPr>
          <p:spPr bwMode="auto">
            <a:xfrm>
              <a:off x="4475" y="1395"/>
              <a:ext cx="506" cy="80"/>
            </a:xfrm>
            <a:custGeom>
              <a:avLst/>
              <a:gdLst>
                <a:gd name="T0" fmla="*/ 0 w 280"/>
                <a:gd name="T1" fmla="*/ 693 h 63"/>
                <a:gd name="T2" fmla="*/ 13798 w 280"/>
                <a:gd name="T3" fmla="*/ 674 h 63"/>
                <a:gd name="T4" fmla="*/ 81432 w 280"/>
                <a:gd name="T5" fmla="*/ 0 h 63"/>
                <a:gd name="T6" fmla="*/ 103965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451" name="Freeform 358"/>
            <p:cNvSpPr>
              <a:spLocks/>
            </p:cNvSpPr>
            <p:nvPr/>
          </p:nvSpPr>
          <p:spPr bwMode="auto">
            <a:xfrm>
              <a:off x="4593" y="1391"/>
              <a:ext cx="293" cy="93"/>
            </a:xfrm>
            <a:custGeom>
              <a:avLst/>
              <a:gdLst>
                <a:gd name="T0" fmla="*/ 0 w 293"/>
                <a:gd name="T1" fmla="*/ 0 h 93"/>
                <a:gd name="T2" fmla="*/ 67 w 293"/>
                <a:gd name="T3" fmla="*/ 1 h 93"/>
                <a:gd name="T4" fmla="*/ 195 w 293"/>
                <a:gd name="T5" fmla="*/ 93 h 93"/>
                <a:gd name="T6" fmla="*/ 293 w 293"/>
                <a:gd name="T7" fmla="*/ 93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3"/>
                <a:gd name="T13" fmla="*/ 0 h 93"/>
                <a:gd name="T14" fmla="*/ 293 w 293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8398" name="Line 359"/>
          <p:cNvSpPr>
            <a:spLocks noChangeShapeType="1"/>
          </p:cNvSpPr>
          <p:nvPr/>
        </p:nvSpPr>
        <p:spPr bwMode="auto">
          <a:xfrm>
            <a:off x="4983163" y="2332038"/>
            <a:ext cx="0" cy="2968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8399" name="Group 360"/>
          <p:cNvGrpSpPr>
            <a:grpSpLocks/>
          </p:cNvGrpSpPr>
          <p:nvPr/>
        </p:nvGrpSpPr>
        <p:grpSpPr bwMode="auto">
          <a:xfrm>
            <a:off x="4872038" y="3609975"/>
            <a:ext cx="365125" cy="766763"/>
            <a:chOff x="4140" y="429"/>
            <a:chExt cx="1425" cy="2396"/>
          </a:xfrm>
        </p:grpSpPr>
        <p:sp>
          <p:nvSpPr>
            <p:cNvPr id="58415" name="Freeform 36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16" name="Rectangle 362"/>
            <p:cNvSpPr>
              <a:spLocks noChangeArrowheads="1"/>
            </p:cNvSpPr>
            <p:nvPr/>
          </p:nvSpPr>
          <p:spPr bwMode="auto">
            <a:xfrm>
              <a:off x="4208" y="429"/>
              <a:ext cx="1047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17" name="Freeform 36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18" name="Freeform 36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19" name="Rectangle 365"/>
            <p:cNvSpPr>
              <a:spLocks noChangeArrowheads="1"/>
            </p:cNvSpPr>
            <p:nvPr/>
          </p:nvSpPr>
          <p:spPr bwMode="auto">
            <a:xfrm>
              <a:off x="4214" y="692"/>
              <a:ext cx="595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8420" name="Group 36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8445" name="AutoShape 367"/>
              <p:cNvSpPr>
                <a:spLocks noChangeArrowheads="1"/>
              </p:cNvSpPr>
              <p:nvPr/>
            </p:nvSpPr>
            <p:spPr bwMode="auto">
              <a:xfrm>
                <a:off x="612" y="2567"/>
                <a:ext cx="72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46" name="AutoShape 368"/>
              <p:cNvSpPr>
                <a:spLocks noChangeArrowheads="1"/>
              </p:cNvSpPr>
              <p:nvPr/>
            </p:nvSpPr>
            <p:spPr bwMode="auto">
              <a:xfrm>
                <a:off x="627" y="2581"/>
                <a:ext cx="696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8421" name="Rectangle 369"/>
            <p:cNvSpPr>
              <a:spLocks noChangeArrowheads="1"/>
            </p:cNvSpPr>
            <p:nvPr/>
          </p:nvSpPr>
          <p:spPr bwMode="auto">
            <a:xfrm>
              <a:off x="4227" y="1019"/>
              <a:ext cx="595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8422" name="Group 37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8443" name="AutoShape 371"/>
              <p:cNvSpPr>
                <a:spLocks noChangeArrowheads="1"/>
              </p:cNvSpPr>
              <p:nvPr/>
            </p:nvSpPr>
            <p:spPr bwMode="auto">
              <a:xfrm>
                <a:off x="614" y="2569"/>
                <a:ext cx="727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44" name="AutoShape 372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6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8423" name="Rectangle 373"/>
            <p:cNvSpPr>
              <a:spLocks noChangeArrowheads="1"/>
            </p:cNvSpPr>
            <p:nvPr/>
          </p:nvSpPr>
          <p:spPr bwMode="auto">
            <a:xfrm>
              <a:off x="4214" y="1357"/>
              <a:ext cx="601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24" name="Rectangle 374"/>
            <p:cNvSpPr>
              <a:spLocks noChangeArrowheads="1"/>
            </p:cNvSpPr>
            <p:nvPr/>
          </p:nvSpPr>
          <p:spPr bwMode="auto">
            <a:xfrm>
              <a:off x="4227" y="1654"/>
              <a:ext cx="595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8425" name="Group 37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8441" name="AutoShape 376"/>
              <p:cNvSpPr>
                <a:spLocks noChangeArrowheads="1"/>
              </p:cNvSpPr>
              <p:nvPr/>
            </p:nvSpPr>
            <p:spPr bwMode="auto">
              <a:xfrm>
                <a:off x="614" y="2570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42" name="AutoShape 377"/>
              <p:cNvSpPr>
                <a:spLocks noChangeArrowheads="1"/>
              </p:cNvSpPr>
              <p:nvPr/>
            </p:nvSpPr>
            <p:spPr bwMode="auto">
              <a:xfrm>
                <a:off x="629" y="2584"/>
                <a:ext cx="695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8426" name="Freeform 37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8427" name="Group 37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8439" name="AutoShape 380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40" name="AutoShape 381"/>
              <p:cNvSpPr>
                <a:spLocks noChangeArrowheads="1"/>
              </p:cNvSpPr>
              <p:nvPr/>
            </p:nvSpPr>
            <p:spPr bwMode="auto">
              <a:xfrm>
                <a:off x="632" y="2583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8428" name="Rectangle 382"/>
            <p:cNvSpPr>
              <a:spLocks noChangeArrowheads="1"/>
            </p:cNvSpPr>
            <p:nvPr/>
          </p:nvSpPr>
          <p:spPr bwMode="auto">
            <a:xfrm>
              <a:off x="5249" y="429"/>
              <a:ext cx="68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29" name="Freeform 38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30" name="Freeform 38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7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31" name="Oval 385"/>
            <p:cNvSpPr>
              <a:spLocks noChangeArrowheads="1"/>
            </p:cNvSpPr>
            <p:nvPr/>
          </p:nvSpPr>
          <p:spPr bwMode="auto">
            <a:xfrm>
              <a:off x="5515" y="2612"/>
              <a:ext cx="50" cy="94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32" name="Freeform 38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33" name="AutoShape 387"/>
            <p:cNvSpPr>
              <a:spLocks noChangeArrowheads="1"/>
            </p:cNvSpPr>
            <p:nvPr/>
          </p:nvSpPr>
          <p:spPr bwMode="auto">
            <a:xfrm>
              <a:off x="4140" y="2676"/>
              <a:ext cx="1202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34" name="AutoShape 388"/>
            <p:cNvSpPr>
              <a:spLocks noChangeArrowheads="1"/>
            </p:cNvSpPr>
            <p:nvPr/>
          </p:nvSpPr>
          <p:spPr bwMode="auto">
            <a:xfrm>
              <a:off x="4208" y="2711"/>
              <a:ext cx="1066" cy="8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35" name="Oval 389"/>
            <p:cNvSpPr>
              <a:spLocks noChangeArrowheads="1"/>
            </p:cNvSpPr>
            <p:nvPr/>
          </p:nvSpPr>
          <p:spPr bwMode="auto">
            <a:xfrm>
              <a:off x="4307" y="2383"/>
              <a:ext cx="161" cy="144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36" name="Oval 390"/>
            <p:cNvSpPr>
              <a:spLocks noChangeArrowheads="1"/>
            </p:cNvSpPr>
            <p:nvPr/>
          </p:nvSpPr>
          <p:spPr bwMode="auto">
            <a:xfrm>
              <a:off x="4487" y="2383"/>
              <a:ext cx="161" cy="144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>
                <a:solidFill>
                  <a:srgbClr val="FF0000"/>
                </a:solidFill>
              </a:endParaRPr>
            </a:p>
          </p:txBody>
        </p:sp>
        <p:sp>
          <p:nvSpPr>
            <p:cNvPr id="58437" name="Oval 391"/>
            <p:cNvSpPr>
              <a:spLocks noChangeArrowheads="1"/>
            </p:cNvSpPr>
            <p:nvPr/>
          </p:nvSpPr>
          <p:spPr bwMode="auto">
            <a:xfrm>
              <a:off x="4660" y="2379"/>
              <a:ext cx="161" cy="144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38" name="Rectangle 392"/>
            <p:cNvSpPr>
              <a:spLocks noChangeArrowheads="1"/>
            </p:cNvSpPr>
            <p:nvPr/>
          </p:nvSpPr>
          <p:spPr bwMode="auto">
            <a:xfrm>
              <a:off x="5063" y="1833"/>
              <a:ext cx="87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8400" name="Line 393"/>
          <p:cNvSpPr>
            <a:spLocks noChangeShapeType="1"/>
          </p:cNvSpPr>
          <p:nvPr/>
        </p:nvSpPr>
        <p:spPr bwMode="auto">
          <a:xfrm flipH="1">
            <a:off x="3638550" y="3051175"/>
            <a:ext cx="788988" cy="503238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58401" name="Picture 394" descr="underline_base"/>
          <p:cNvPicPr>
            <a:picLocks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27025" y="822325"/>
            <a:ext cx="7769225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8402" name="Group 395"/>
          <p:cNvGrpSpPr>
            <a:grpSpLocks/>
          </p:cNvGrpSpPr>
          <p:nvPr/>
        </p:nvGrpSpPr>
        <p:grpSpPr bwMode="auto">
          <a:xfrm>
            <a:off x="606425" y="2566988"/>
            <a:ext cx="723900" cy="665162"/>
            <a:chOff x="-44" y="1473"/>
            <a:chExt cx="981" cy="1105"/>
          </a:xfrm>
        </p:grpSpPr>
        <p:pic>
          <p:nvPicPr>
            <p:cNvPr id="58413" name="Picture 396" descr="desktop_computer_stylized_medium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8414" name="Freeform 397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8403" name="Group 398"/>
          <p:cNvGrpSpPr>
            <a:grpSpLocks/>
          </p:cNvGrpSpPr>
          <p:nvPr/>
        </p:nvGrpSpPr>
        <p:grpSpPr bwMode="auto">
          <a:xfrm>
            <a:off x="1000125" y="3016250"/>
            <a:ext cx="723900" cy="665163"/>
            <a:chOff x="-44" y="1473"/>
            <a:chExt cx="981" cy="1105"/>
          </a:xfrm>
        </p:grpSpPr>
        <p:pic>
          <p:nvPicPr>
            <p:cNvPr id="58411" name="Picture 399" descr="desktop_computer_stylized_medium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8412" name="Freeform 40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8404" name="Group 401"/>
          <p:cNvGrpSpPr>
            <a:grpSpLocks/>
          </p:cNvGrpSpPr>
          <p:nvPr/>
        </p:nvGrpSpPr>
        <p:grpSpPr bwMode="auto">
          <a:xfrm>
            <a:off x="1611313" y="3592513"/>
            <a:ext cx="723900" cy="665162"/>
            <a:chOff x="-44" y="1473"/>
            <a:chExt cx="981" cy="1105"/>
          </a:xfrm>
        </p:grpSpPr>
        <p:pic>
          <p:nvPicPr>
            <p:cNvPr id="58409" name="Picture 402" descr="desktop_computer_stylized_medium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8410" name="Freeform 40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8405" name="Group 404"/>
          <p:cNvGrpSpPr>
            <a:grpSpLocks/>
          </p:cNvGrpSpPr>
          <p:nvPr/>
        </p:nvGrpSpPr>
        <p:grpSpPr bwMode="auto">
          <a:xfrm>
            <a:off x="2184400" y="3606800"/>
            <a:ext cx="723900" cy="665163"/>
            <a:chOff x="-44" y="1473"/>
            <a:chExt cx="981" cy="1105"/>
          </a:xfrm>
        </p:grpSpPr>
        <p:pic>
          <p:nvPicPr>
            <p:cNvPr id="58407" name="Picture 405" descr="desktop_computer_stylized_medium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8408" name="Freeform 40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840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4780D7BF-B891-4ED0-87D9-788589CBCF94}" type="slidenum">
              <a:rPr lang="en-US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Ethernet Switches, Routers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2-</a:t>
            </a:r>
            <a:fld id="{682AF38C-3068-4AA4-A3E8-47C96209AD78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34658" y="2604305"/>
            <a:ext cx="50449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http://en.wikipedia.org/wiki/Network_switch</a:t>
            </a:r>
            <a:endParaRPr lang="en-US" sz="2000" dirty="0"/>
          </a:p>
        </p:txBody>
      </p:sp>
      <p:pic>
        <p:nvPicPr>
          <p:cNvPr id="6" name="Picture 5" descr="800px-2550T-PWR-Fron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21934" y="1403722"/>
            <a:ext cx="5822066" cy="1193523"/>
          </a:xfrm>
          <a:prstGeom prst="rect">
            <a:avLst/>
          </a:prstGeom>
        </p:spPr>
      </p:pic>
      <p:pic>
        <p:nvPicPr>
          <p:cNvPr id="7" name="Picture 6" descr="ERS-860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0207" y="2056677"/>
            <a:ext cx="2600751" cy="332555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3825" y="1712972"/>
            <a:ext cx="461665" cy="488851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800" dirty="0" smtClean="0"/>
              <a:t>http://en.wikipedia.org/wiki/Router_(computing)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78462" y="5532687"/>
            <a:ext cx="455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http://en.wikipedia.org/wiki/Wireless_router</a:t>
            </a:r>
            <a:endParaRPr lang="en-US" dirty="0"/>
          </a:p>
        </p:txBody>
      </p:sp>
      <p:pic>
        <p:nvPicPr>
          <p:cNvPr id="11" name="Picture 10" descr="700px-Linksys-Wireless-G-Router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71472" y="3188825"/>
            <a:ext cx="2667000" cy="228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3688" y="169863"/>
            <a:ext cx="8382000" cy="984250"/>
          </a:xfrm>
        </p:spPr>
        <p:txBody>
          <a:bodyPr/>
          <a:lstStyle/>
          <a:p>
            <a:pPr eaLnBrk="1" hangingPunct="1"/>
            <a:r>
              <a:rPr lang="en-US" sz="3600" smtClean="0">
                <a:ea typeface="ＭＳ Ｐゴシック" pitchFamily="34" charset="-128"/>
              </a:rPr>
              <a:t>Wireless access networks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61938" y="1322388"/>
            <a:ext cx="8370887" cy="865187"/>
          </a:xfrm>
        </p:spPr>
        <p:txBody>
          <a:bodyPr/>
          <a:lstStyle/>
          <a:p>
            <a:pPr eaLnBrk="1" hangingPunct="1">
              <a:buSzPct val="75000"/>
            </a:pPr>
            <a:r>
              <a:rPr lang="en-US" sz="2400" dirty="0" smtClean="0">
                <a:ea typeface="ＭＳ Ｐゴシック" pitchFamily="34" charset="-128"/>
              </a:rPr>
              <a:t>shared </a:t>
            </a:r>
            <a:r>
              <a:rPr lang="en-US" sz="2400" i="1" dirty="0" smtClean="0">
                <a:ea typeface="ＭＳ Ｐゴシック" pitchFamily="34" charset="-128"/>
              </a:rPr>
              <a:t>wireless</a:t>
            </a:r>
            <a:r>
              <a:rPr lang="en-US" sz="2400" dirty="0" smtClean="0">
                <a:ea typeface="ＭＳ Ｐゴシック" pitchFamily="34" charset="-128"/>
              </a:rPr>
              <a:t> access network connects end system to router</a:t>
            </a:r>
          </a:p>
          <a:p>
            <a:pPr lvl="1" eaLnBrk="1" hangingPunct="1"/>
            <a:r>
              <a:rPr lang="en-US" sz="2000" dirty="0" smtClean="0"/>
              <a:t>via base station a.k.a. </a:t>
            </a:r>
            <a:r>
              <a:rPr lang="ja-JP" altLang="en-US" sz="2000" smtClean="0">
                <a:ea typeface="ＭＳ Ｐゴシック" pitchFamily="34" charset="-128"/>
              </a:rPr>
              <a:t>“</a:t>
            </a:r>
            <a:r>
              <a:rPr lang="en-US" altLang="ja-JP" sz="2000" dirty="0" smtClean="0">
                <a:ea typeface="ＭＳ Ｐゴシック" pitchFamily="34" charset="-128"/>
              </a:rPr>
              <a:t>access point</a:t>
            </a:r>
            <a:r>
              <a:rPr lang="ja-JP" altLang="en-US" sz="2000" smtClean="0">
                <a:ea typeface="ＭＳ Ｐゴシック" pitchFamily="34" charset="-128"/>
              </a:rPr>
              <a:t>”</a:t>
            </a:r>
            <a:endParaRPr lang="en-US" sz="2000" dirty="0" smtClean="0"/>
          </a:p>
        </p:txBody>
      </p:sp>
      <p:pic>
        <p:nvPicPr>
          <p:cNvPr id="59396" name="Picture 77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3700" y="890588"/>
            <a:ext cx="50276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7" name="Rectangle 3"/>
          <p:cNvSpPr>
            <a:spLocks noChangeArrowheads="1"/>
          </p:cNvSpPr>
          <p:nvPr/>
        </p:nvSpPr>
        <p:spPr bwMode="auto">
          <a:xfrm>
            <a:off x="341313" y="2214563"/>
            <a:ext cx="4079875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i="1">
                <a:solidFill>
                  <a:srgbClr val="CC0000"/>
                </a:solidFill>
                <a:latin typeface="Gill Sans MT" pitchFamily="34" charset="0"/>
              </a:rPr>
              <a:t>wireless LANs:</a:t>
            </a:r>
          </a:p>
          <a:p>
            <a:pPr marL="742950" lvl="1" indent="-285750"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000">
                <a:latin typeface="Gill Sans MT" pitchFamily="34" charset="0"/>
              </a:rPr>
              <a:t>within building (100 ft)</a:t>
            </a:r>
          </a:p>
          <a:p>
            <a:pPr marL="742950" lvl="1" indent="-285750"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000">
                <a:latin typeface="Gill Sans MT" pitchFamily="34" charset="0"/>
              </a:rPr>
              <a:t>802.11b/g (WiFi): 11, 54 Mbps transmission rate</a:t>
            </a:r>
          </a:p>
        </p:txBody>
      </p:sp>
      <p:sp>
        <p:nvSpPr>
          <p:cNvPr id="59398" name="Rectangle 3"/>
          <p:cNvSpPr>
            <a:spLocks noChangeArrowheads="1"/>
          </p:cNvSpPr>
          <p:nvPr/>
        </p:nvSpPr>
        <p:spPr bwMode="auto">
          <a:xfrm>
            <a:off x="4640263" y="1819275"/>
            <a:ext cx="4619625" cy="262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endParaRPr lang="en-US">
              <a:latin typeface="Gill Sans MT" pitchFamily="34" charset="0"/>
            </a:endParaRPr>
          </a:p>
          <a:p>
            <a:pPr marL="342900" indent="-342900"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>
                <a:solidFill>
                  <a:srgbClr val="CC0000"/>
                </a:solidFill>
                <a:latin typeface="Gill Sans MT" pitchFamily="34" charset="0"/>
              </a:rPr>
              <a:t>wide-area wireless access</a:t>
            </a:r>
          </a:p>
          <a:p>
            <a:pPr marL="742950" lvl="1" indent="-285750"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000">
                <a:latin typeface="Gill Sans MT" pitchFamily="34" charset="0"/>
              </a:rPr>
              <a:t>provided by telco (cellular) operator, 10</a:t>
            </a:r>
            <a:r>
              <a:rPr lang="ja-JP" altLang="en-US" sz="2000">
                <a:latin typeface="Gill Sans MT" pitchFamily="34" charset="0"/>
              </a:rPr>
              <a:t>’</a:t>
            </a:r>
            <a:r>
              <a:rPr lang="en-US" altLang="ja-JP" sz="2000">
                <a:latin typeface="Gill Sans MT" pitchFamily="34" charset="0"/>
              </a:rPr>
              <a:t>s km</a:t>
            </a:r>
          </a:p>
          <a:p>
            <a:pPr marL="742950" lvl="1" indent="-285750"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000">
                <a:latin typeface="Gill Sans MT" pitchFamily="34" charset="0"/>
              </a:rPr>
              <a:t>between 1 and 10 Mbps </a:t>
            </a:r>
          </a:p>
          <a:p>
            <a:pPr marL="742950" lvl="1" indent="-285750"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000">
                <a:latin typeface="Gill Sans MT" pitchFamily="34" charset="0"/>
              </a:rPr>
              <a:t>3G, 4G:  LTE</a:t>
            </a:r>
          </a:p>
        </p:txBody>
      </p:sp>
      <p:grpSp>
        <p:nvGrpSpPr>
          <p:cNvPr id="59399" name="Group 85"/>
          <p:cNvGrpSpPr>
            <a:grpSpLocks/>
          </p:cNvGrpSpPr>
          <p:nvPr/>
        </p:nvGrpSpPr>
        <p:grpSpPr bwMode="auto">
          <a:xfrm>
            <a:off x="958850" y="3536950"/>
            <a:ext cx="2487613" cy="1562100"/>
            <a:chOff x="2889" y="1631"/>
            <a:chExt cx="980" cy="743"/>
          </a:xfrm>
        </p:grpSpPr>
        <p:sp>
          <p:nvSpPr>
            <p:cNvPr id="59501" name="Rectangle 86"/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00CC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2" name="AutoShape 87"/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00CC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00CCFF"/>
                </a:solidFill>
              </a:endParaRPr>
            </a:p>
          </p:txBody>
        </p:sp>
      </p:grpSp>
      <p:sp>
        <p:nvSpPr>
          <p:cNvPr id="59400" name="Line 110"/>
          <p:cNvSpPr>
            <a:spLocks noChangeShapeType="1"/>
          </p:cNvSpPr>
          <p:nvPr/>
        </p:nvSpPr>
        <p:spPr bwMode="auto">
          <a:xfrm>
            <a:off x="2603500" y="4941888"/>
            <a:ext cx="0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01" name="Line 116"/>
          <p:cNvSpPr>
            <a:spLocks noChangeShapeType="1"/>
          </p:cNvSpPr>
          <p:nvPr/>
        </p:nvSpPr>
        <p:spPr bwMode="auto">
          <a:xfrm flipV="1">
            <a:off x="2003425" y="4806950"/>
            <a:ext cx="287338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9402" name="Group 228"/>
          <p:cNvGrpSpPr>
            <a:grpSpLocks/>
          </p:cNvGrpSpPr>
          <p:nvPr/>
        </p:nvGrpSpPr>
        <p:grpSpPr bwMode="auto">
          <a:xfrm>
            <a:off x="2279650" y="4649788"/>
            <a:ext cx="666750" cy="284162"/>
            <a:chOff x="4650" y="1129"/>
            <a:chExt cx="246" cy="95"/>
          </a:xfrm>
        </p:grpSpPr>
        <p:sp>
          <p:nvSpPr>
            <p:cNvPr id="59493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59494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59495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59496" name="Group 232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59499" name="Freeform 23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500" name="Freeform 23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9497" name="Line 235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98" name="Line 236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9403" name="Group 246"/>
          <p:cNvGrpSpPr>
            <a:grpSpLocks/>
          </p:cNvGrpSpPr>
          <p:nvPr/>
        </p:nvGrpSpPr>
        <p:grpSpPr bwMode="auto">
          <a:xfrm>
            <a:off x="1527175" y="4416425"/>
            <a:ext cx="863600" cy="588963"/>
            <a:chOff x="2967" y="478"/>
            <a:chExt cx="788" cy="625"/>
          </a:xfrm>
        </p:grpSpPr>
        <p:pic>
          <p:nvPicPr>
            <p:cNvPr id="59491" name="Picture 247" descr="access_point_stylized_small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9492" name="Picture 248" descr="antenna_radiation_stylized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9404" name="Group 390"/>
          <p:cNvGrpSpPr>
            <a:grpSpLocks/>
          </p:cNvGrpSpPr>
          <p:nvPr/>
        </p:nvGrpSpPr>
        <p:grpSpPr bwMode="auto">
          <a:xfrm>
            <a:off x="1441450" y="3648075"/>
            <a:ext cx="757238" cy="682625"/>
            <a:chOff x="877" y="1008"/>
            <a:chExt cx="2747" cy="2591"/>
          </a:xfrm>
        </p:grpSpPr>
        <p:pic>
          <p:nvPicPr>
            <p:cNvPr id="59468" name="Picture 391" descr="antenna_stylized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9469" name="Picture 392" descr="laptop_keyboard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9470" name="Freeform 393"/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4 w 2982"/>
                <a:gd name="T1" fmla="*/ 0 h 2442"/>
                <a:gd name="T2" fmla="*/ 0 w 2982"/>
                <a:gd name="T3" fmla="*/ 4 h 2442"/>
                <a:gd name="T4" fmla="*/ 16 w 2982"/>
                <a:gd name="T5" fmla="*/ 5 h 2442"/>
                <a:gd name="T6" fmla="*/ 20 w 2982"/>
                <a:gd name="T7" fmla="*/ 1 h 2442"/>
                <a:gd name="T8" fmla="*/ 4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59471" name="Picture 394" descr="screen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9472" name="Freeform 395"/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17 w 2528"/>
                <a:gd name="T3" fmla="*/ 1 h 455"/>
                <a:gd name="T4" fmla="*/ 16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73" name="Freeform 396"/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4 w 702"/>
                <a:gd name="T1" fmla="*/ 0 h 1893"/>
                <a:gd name="T2" fmla="*/ 0 w 702"/>
                <a:gd name="T3" fmla="*/ 4 h 1893"/>
                <a:gd name="T4" fmla="*/ 1 w 702"/>
                <a:gd name="T5" fmla="*/ 4 h 1893"/>
                <a:gd name="T6" fmla="*/ 5 w 702"/>
                <a:gd name="T7" fmla="*/ 1 h 1893"/>
                <a:gd name="T8" fmla="*/ 4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74" name="Freeform 397"/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5 w 756"/>
                <a:gd name="T1" fmla="*/ 0 h 2184"/>
                <a:gd name="T2" fmla="*/ 1 w 756"/>
                <a:gd name="T3" fmla="*/ 5 h 2184"/>
                <a:gd name="T4" fmla="*/ 0 w 756"/>
                <a:gd name="T5" fmla="*/ 5 h 2184"/>
                <a:gd name="T6" fmla="*/ 4 w 756"/>
                <a:gd name="T7" fmla="*/ 1 h 2184"/>
                <a:gd name="T8" fmla="*/ 5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75" name="Freeform 398"/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16 w 2773"/>
                <a:gd name="T5" fmla="*/ 2 h 738"/>
                <a:gd name="T6" fmla="*/ 16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76" name="Freeform 399"/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12 w 637"/>
                <a:gd name="T1" fmla="*/ 0 h 1659"/>
                <a:gd name="T2" fmla="*/ 12 w 637"/>
                <a:gd name="T3" fmla="*/ 0 h 1659"/>
                <a:gd name="T4" fmla="*/ 1 w 637"/>
                <a:gd name="T5" fmla="*/ 59 h 1659"/>
                <a:gd name="T6" fmla="*/ 0 w 637"/>
                <a:gd name="T7" fmla="*/ 57 h 1659"/>
                <a:gd name="T8" fmla="*/ 1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77" name="Freeform 400"/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2 h 550"/>
                <a:gd name="T4" fmla="*/ 42 w 2216"/>
                <a:gd name="T5" fmla="*/ 20 h 550"/>
                <a:gd name="T6" fmla="*/ 42 w 2216"/>
                <a:gd name="T7" fmla="*/ 17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9478" name="Group 401"/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59485" name="Freeform 402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86" name="Freeform 403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87" name="Freeform 404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88" name="Freeform 405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89" name="Freeform 406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90" name="Freeform 407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9479" name="Freeform 408"/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10 h 792"/>
                <a:gd name="T2" fmla="*/ 9 w 990"/>
                <a:gd name="T3" fmla="*/ 0 h 792"/>
                <a:gd name="T4" fmla="*/ 9 w 990"/>
                <a:gd name="T5" fmla="*/ 1 h 792"/>
                <a:gd name="T6" fmla="*/ 0 w 990"/>
                <a:gd name="T7" fmla="*/ 10 h 792"/>
                <a:gd name="T8" fmla="*/ 1 w 990"/>
                <a:gd name="T9" fmla="*/ 1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80" name="Freeform 409"/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22 w 2532"/>
                <a:gd name="T5" fmla="*/ 9 h 723"/>
                <a:gd name="T6" fmla="*/ 22 w 2532"/>
                <a:gd name="T7" fmla="*/ 10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81" name="Freeform 410"/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2 h 147"/>
                <a:gd name="T4" fmla="*/ 0 w 26"/>
                <a:gd name="T5" fmla="*/ 2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82" name="Freeform 411"/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0 w 1176"/>
                <a:gd name="T1" fmla="*/ 0 h 606"/>
                <a:gd name="T2" fmla="*/ 0 w 1176"/>
                <a:gd name="T3" fmla="*/ 8 h 606"/>
                <a:gd name="T4" fmla="*/ 1 w 1176"/>
                <a:gd name="T5" fmla="*/ 8 h 606"/>
                <a:gd name="T6" fmla="*/ 10 w 1176"/>
                <a:gd name="T7" fmla="*/ 1 h 606"/>
                <a:gd name="T8" fmla="*/ 1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83" name="Freeform 412"/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2 w 2532"/>
                <a:gd name="T5" fmla="*/ 6 h 723"/>
                <a:gd name="T6" fmla="*/ 12 w 2532"/>
                <a:gd name="T7" fmla="*/ 6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84" name="Freeform 413"/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 h 723"/>
                <a:gd name="T6" fmla="*/ 0 w 2532"/>
                <a:gd name="T7" fmla="*/ 9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9405" name="Group 445"/>
          <p:cNvGrpSpPr>
            <a:grpSpLocks/>
          </p:cNvGrpSpPr>
          <p:nvPr/>
        </p:nvGrpSpPr>
        <p:grpSpPr bwMode="auto">
          <a:xfrm>
            <a:off x="5146675" y="4071938"/>
            <a:ext cx="2709863" cy="1951037"/>
            <a:chOff x="3652" y="2846"/>
            <a:chExt cx="1253" cy="934"/>
          </a:xfrm>
        </p:grpSpPr>
        <p:sp>
          <p:nvSpPr>
            <p:cNvPr id="59409" name="Freeform 84"/>
            <p:cNvSpPr>
              <a:spLocks/>
            </p:cNvSpPr>
            <p:nvPr/>
          </p:nvSpPr>
          <p:spPr bwMode="auto">
            <a:xfrm>
              <a:off x="3652" y="2949"/>
              <a:ext cx="1094" cy="675"/>
            </a:xfrm>
            <a:custGeom>
              <a:avLst/>
              <a:gdLst>
                <a:gd name="T0" fmla="*/ 1116 w 1036"/>
                <a:gd name="T1" fmla="*/ 11 h 675"/>
                <a:gd name="T2" fmla="*/ 673 w 1036"/>
                <a:gd name="T3" fmla="*/ 53 h 675"/>
                <a:gd name="T4" fmla="*/ 356 w 1036"/>
                <a:gd name="T5" fmla="*/ 129 h 675"/>
                <a:gd name="T6" fmla="*/ 264 w 1036"/>
                <a:gd name="T7" fmla="*/ 229 h 675"/>
                <a:gd name="T8" fmla="*/ 37 w 1036"/>
                <a:gd name="T9" fmla="*/ 297 h 675"/>
                <a:gd name="T10" fmla="*/ 29 w 1036"/>
                <a:gd name="T11" fmla="*/ 459 h 675"/>
                <a:gd name="T12" fmla="*/ 227 w 1036"/>
                <a:gd name="T13" fmla="*/ 489 h 675"/>
                <a:gd name="T14" fmla="*/ 792 w 1036"/>
                <a:gd name="T15" fmla="*/ 489 h 675"/>
                <a:gd name="T16" fmla="*/ 1030 w 1036"/>
                <a:gd name="T17" fmla="*/ 555 h 675"/>
                <a:gd name="T18" fmla="*/ 1296 w 1036"/>
                <a:gd name="T19" fmla="*/ 657 h 675"/>
                <a:gd name="T20" fmla="*/ 1499 w 1036"/>
                <a:gd name="T21" fmla="*/ 661 h 675"/>
                <a:gd name="T22" fmla="*/ 1640 w 1036"/>
                <a:gd name="T23" fmla="*/ 603 h 675"/>
                <a:gd name="T24" fmla="*/ 1711 w 1036"/>
                <a:gd name="T25" fmla="*/ 445 h 675"/>
                <a:gd name="T26" fmla="*/ 1755 w 1036"/>
                <a:gd name="T27" fmla="*/ 291 h 675"/>
                <a:gd name="T28" fmla="*/ 1760 w 1036"/>
                <a:gd name="T29" fmla="*/ 107 h 675"/>
                <a:gd name="T30" fmla="*/ 1610 w 1036"/>
                <a:gd name="T31" fmla="*/ 17 h 675"/>
                <a:gd name="T32" fmla="*/ 1337 w 1036"/>
                <a:gd name="T33" fmla="*/ 3 h 675"/>
                <a:gd name="T34" fmla="*/ 1116 w 1036"/>
                <a:gd name="T35" fmla="*/ 11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10" name="Line 93"/>
            <p:cNvSpPr>
              <a:spLocks noChangeShapeType="1"/>
            </p:cNvSpPr>
            <p:nvPr/>
          </p:nvSpPr>
          <p:spPr bwMode="auto">
            <a:xfrm>
              <a:off x="4337" y="3386"/>
              <a:ext cx="96" cy="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59411" name="Picture 133" descr="car_icon_small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370" y="2956"/>
              <a:ext cx="535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59412" name="Group 134"/>
            <p:cNvGrpSpPr>
              <a:grpSpLocks/>
            </p:cNvGrpSpPr>
            <p:nvPr/>
          </p:nvGrpSpPr>
          <p:grpSpPr bwMode="auto">
            <a:xfrm>
              <a:off x="3911" y="2846"/>
              <a:ext cx="262" cy="243"/>
              <a:chOff x="2751" y="1851"/>
              <a:chExt cx="462" cy="478"/>
            </a:xfrm>
          </p:grpSpPr>
          <p:pic>
            <p:nvPicPr>
              <p:cNvPr id="59466" name="Picture 135" descr="iphone_stylized_small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9467" name="Picture 136" descr="antenna_radiation_stylized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59413" name="Group 252"/>
            <p:cNvGrpSpPr>
              <a:grpSpLocks/>
            </p:cNvGrpSpPr>
            <p:nvPr/>
          </p:nvGrpSpPr>
          <p:grpSpPr bwMode="auto">
            <a:xfrm>
              <a:off x="4193" y="3034"/>
              <a:ext cx="288" cy="398"/>
              <a:chOff x="742" y="2409"/>
              <a:chExt cx="576" cy="881"/>
            </a:xfrm>
          </p:grpSpPr>
          <p:grpSp>
            <p:nvGrpSpPr>
              <p:cNvPr id="59448" name="Group 253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59451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9452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9453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9454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9455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9456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9457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9458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9459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9460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9461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9462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9463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9464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9465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pic>
            <p:nvPicPr>
              <p:cNvPr id="59449" name="Picture 269" descr="cell_tower_radiation copy"/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9450" name="Oval 270"/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5" cy="67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9414" name="Group 342"/>
            <p:cNvGrpSpPr>
              <a:grpSpLocks/>
            </p:cNvGrpSpPr>
            <p:nvPr/>
          </p:nvGrpSpPr>
          <p:grpSpPr bwMode="auto">
            <a:xfrm>
              <a:off x="3715" y="3159"/>
              <a:ext cx="337" cy="257"/>
              <a:chOff x="877" y="1008"/>
              <a:chExt cx="2747" cy="2591"/>
            </a:xfrm>
          </p:grpSpPr>
          <p:pic>
            <p:nvPicPr>
              <p:cNvPr id="59425" name="Picture 343" descr="antenna_stylized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9426" name="Picture 344" descr="laptop_keyboard"/>
              <p:cNvPicPr>
                <a:picLocks noChangeAspect="1" noChangeArrowheads="1"/>
              </p:cNvPicPr>
              <p:nvPr/>
            </p:nvPicPr>
            <p:blipFill>
              <a:blip r:embed="rId14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9427" name="Freeform 345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59428" name="Picture 346" descr="screen"/>
              <p:cNvPicPr>
                <a:picLocks noChangeAspect="1" noChangeArrowheads="1"/>
              </p:cNvPicPr>
              <p:nvPr/>
            </p:nvPicPr>
            <p:blipFill>
              <a:blip r:embed="rId15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9429" name="Freeform 347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30" name="Freeform 348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31" name="Freeform 349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32" name="Freeform 350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33" name="Freeform 351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34" name="Freeform 352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9435" name="Group 353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59442" name="Freeform 354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443" name="Freeform 355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444" name="Freeform 356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445" name="Freeform 357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446" name="Freeform 358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447" name="Freeform 359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9436" name="Freeform 360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37" name="Freeform 361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38" name="Freeform 362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39" name="Freeform 363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40" name="Freeform 364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41" name="Freeform 365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9415" name="Group 237"/>
            <p:cNvGrpSpPr>
              <a:grpSpLocks/>
            </p:cNvGrpSpPr>
            <p:nvPr/>
          </p:nvGrpSpPr>
          <p:grpSpPr bwMode="auto">
            <a:xfrm>
              <a:off x="4377" y="3439"/>
              <a:ext cx="246" cy="107"/>
              <a:chOff x="4650" y="1129"/>
              <a:chExt cx="246" cy="95"/>
            </a:xfrm>
          </p:grpSpPr>
          <p:sp>
            <p:nvSpPr>
              <p:cNvPr id="59417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59418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59419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59420" name="Group 241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59423" name="Freeform 24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424" name="Freeform 24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9421" name="Line 244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22" name="Line 245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9416" name="Line 444"/>
            <p:cNvSpPr>
              <a:spLocks noChangeShapeType="1"/>
            </p:cNvSpPr>
            <p:nvPr/>
          </p:nvSpPr>
          <p:spPr bwMode="auto">
            <a:xfrm>
              <a:off x="4514" y="3542"/>
              <a:ext cx="0" cy="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9406" name="Text Box 446"/>
          <p:cNvSpPr txBox="1">
            <a:spLocks noChangeArrowheads="1"/>
          </p:cNvSpPr>
          <p:nvPr/>
        </p:nvSpPr>
        <p:spPr bwMode="auto">
          <a:xfrm>
            <a:off x="2044700" y="5186363"/>
            <a:ext cx="1212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i="1"/>
              <a:t>to Internet</a:t>
            </a:r>
          </a:p>
        </p:txBody>
      </p:sp>
      <p:sp>
        <p:nvSpPr>
          <p:cNvPr id="59407" name="Text Box 447"/>
          <p:cNvSpPr txBox="1">
            <a:spLocks noChangeArrowheads="1"/>
          </p:cNvSpPr>
          <p:nvPr/>
        </p:nvSpPr>
        <p:spPr bwMode="auto">
          <a:xfrm>
            <a:off x="6711950" y="5884863"/>
            <a:ext cx="1212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i="1"/>
              <a:t>to Internet</a:t>
            </a:r>
          </a:p>
        </p:txBody>
      </p:sp>
      <p:sp>
        <p:nvSpPr>
          <p:cNvPr id="594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451BEF7B-F271-4515-8C11-0034EB903AB7}" type="slidenum">
              <a:rPr lang="en-US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41" name="Group 219"/>
          <p:cNvGrpSpPr>
            <a:grpSpLocks/>
          </p:cNvGrpSpPr>
          <p:nvPr/>
        </p:nvGrpSpPr>
        <p:grpSpPr bwMode="auto">
          <a:xfrm>
            <a:off x="5281613" y="2803525"/>
            <a:ext cx="409575" cy="565150"/>
            <a:chOff x="375561" y="297711"/>
            <a:chExt cx="1252683" cy="2142487"/>
          </a:xfrm>
        </p:grpSpPr>
        <p:sp>
          <p:nvSpPr>
            <p:cNvPr id="221" name="Freeform 220"/>
            <p:cNvSpPr/>
            <p:nvPr/>
          </p:nvSpPr>
          <p:spPr>
            <a:xfrm>
              <a:off x="375561" y="297711"/>
              <a:ext cx="971072" cy="2136471"/>
            </a:xfrm>
            <a:custGeom>
              <a:avLst/>
              <a:gdLst>
                <a:gd name="connsiteX0" fmla="*/ 0 w 966787"/>
                <a:gd name="connsiteY0" fmla="*/ 0 h 2138362"/>
                <a:gd name="connsiteX1" fmla="*/ 0 w 966787"/>
                <a:gd name="connsiteY1" fmla="*/ 1190625 h 2138362"/>
                <a:gd name="connsiteX2" fmla="*/ 966787 w 966787"/>
                <a:gd name="connsiteY2" fmla="*/ 2138362 h 2138362"/>
                <a:gd name="connsiteX3" fmla="*/ 962025 w 966787"/>
                <a:gd name="connsiteY3" fmla="*/ 742950 h 2138362"/>
                <a:gd name="connsiteX4" fmla="*/ 0 w 966787"/>
                <a:gd name="connsiteY4" fmla="*/ 0 h 2138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6787" h="2138362">
                  <a:moveTo>
                    <a:pt x="0" y="0"/>
                  </a:moveTo>
                  <a:lnTo>
                    <a:pt x="0" y="1190625"/>
                  </a:lnTo>
                  <a:lnTo>
                    <a:pt x="966787" y="2138362"/>
                  </a:lnTo>
                  <a:cubicBezTo>
                    <a:pt x="965200" y="1673225"/>
                    <a:pt x="963612" y="1208087"/>
                    <a:pt x="962025" y="7429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22" name="Freeform 221"/>
            <p:cNvSpPr/>
            <p:nvPr/>
          </p:nvSpPr>
          <p:spPr>
            <a:xfrm>
              <a:off x="375561" y="309747"/>
              <a:ext cx="1247826" cy="770332"/>
            </a:xfrm>
            <a:custGeom>
              <a:avLst/>
              <a:gdLst>
                <a:gd name="connsiteX0" fmla="*/ 0 w 966787"/>
                <a:gd name="connsiteY0" fmla="*/ 0 h 2138362"/>
                <a:gd name="connsiteX1" fmla="*/ 0 w 966787"/>
                <a:gd name="connsiteY1" fmla="*/ 1190625 h 2138362"/>
                <a:gd name="connsiteX2" fmla="*/ 966787 w 966787"/>
                <a:gd name="connsiteY2" fmla="*/ 2138362 h 2138362"/>
                <a:gd name="connsiteX3" fmla="*/ 962025 w 966787"/>
                <a:gd name="connsiteY3" fmla="*/ 742950 h 2138362"/>
                <a:gd name="connsiteX4" fmla="*/ 0 w 966787"/>
                <a:gd name="connsiteY4" fmla="*/ 0 h 2138362"/>
                <a:gd name="connsiteX0" fmla="*/ 928688 w 1895475"/>
                <a:gd name="connsiteY0" fmla="*/ 0 h 2138362"/>
                <a:gd name="connsiteX1" fmla="*/ 0 w 1895475"/>
                <a:gd name="connsiteY1" fmla="*/ 461963 h 2138362"/>
                <a:gd name="connsiteX2" fmla="*/ 1895475 w 1895475"/>
                <a:gd name="connsiteY2" fmla="*/ 2138362 h 2138362"/>
                <a:gd name="connsiteX3" fmla="*/ 1890713 w 1895475"/>
                <a:gd name="connsiteY3" fmla="*/ 742950 h 2138362"/>
                <a:gd name="connsiteX4" fmla="*/ 928688 w 1895475"/>
                <a:gd name="connsiteY4" fmla="*/ 0 h 213836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890713 w 1895475"/>
                <a:gd name="connsiteY3" fmla="*/ 342900 h 1738312"/>
                <a:gd name="connsiteX4" fmla="*/ 247650 w 1895475"/>
                <a:gd name="connsiteY4" fmla="*/ 0 h 173831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143000 w 1895475"/>
                <a:gd name="connsiteY3" fmla="*/ 776288 h 1738312"/>
                <a:gd name="connsiteX4" fmla="*/ 247650 w 1895475"/>
                <a:gd name="connsiteY4" fmla="*/ 0 h 173831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143000 w 1895475"/>
                <a:gd name="connsiteY3" fmla="*/ 776288 h 1738312"/>
                <a:gd name="connsiteX4" fmla="*/ 247650 w 1895475"/>
                <a:gd name="connsiteY4" fmla="*/ 0 h 173831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238250 w 1895475"/>
                <a:gd name="connsiteY3" fmla="*/ 814388 h 1738312"/>
                <a:gd name="connsiteX4" fmla="*/ 247650 w 1895475"/>
                <a:gd name="connsiteY4" fmla="*/ 0 h 173831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238250 w 1895475"/>
                <a:gd name="connsiteY3" fmla="*/ 814388 h 1738312"/>
                <a:gd name="connsiteX4" fmla="*/ 247650 w 1895475"/>
                <a:gd name="connsiteY4" fmla="*/ 0 h 1738312"/>
                <a:gd name="connsiteX0" fmla="*/ 247650 w 1238250"/>
                <a:gd name="connsiteY0" fmla="*/ 0 h 862012"/>
                <a:gd name="connsiteX1" fmla="*/ 0 w 1238250"/>
                <a:gd name="connsiteY1" fmla="*/ 61913 h 862012"/>
                <a:gd name="connsiteX2" fmla="*/ 947738 w 1238250"/>
                <a:gd name="connsiteY2" fmla="*/ 862012 h 862012"/>
                <a:gd name="connsiteX3" fmla="*/ 1238250 w 1238250"/>
                <a:gd name="connsiteY3" fmla="*/ 814388 h 862012"/>
                <a:gd name="connsiteX4" fmla="*/ 247650 w 1238250"/>
                <a:gd name="connsiteY4" fmla="*/ 0 h 862012"/>
                <a:gd name="connsiteX0" fmla="*/ 247650 w 1238250"/>
                <a:gd name="connsiteY0" fmla="*/ 0 h 823912"/>
                <a:gd name="connsiteX1" fmla="*/ 0 w 1238250"/>
                <a:gd name="connsiteY1" fmla="*/ 61913 h 823912"/>
                <a:gd name="connsiteX2" fmla="*/ 952500 w 1238250"/>
                <a:gd name="connsiteY2" fmla="*/ 823912 h 823912"/>
                <a:gd name="connsiteX3" fmla="*/ 1238250 w 1238250"/>
                <a:gd name="connsiteY3" fmla="*/ 814388 h 823912"/>
                <a:gd name="connsiteX4" fmla="*/ 247650 w 1238250"/>
                <a:gd name="connsiteY4" fmla="*/ 0 h 823912"/>
                <a:gd name="connsiteX0" fmla="*/ 247650 w 1238250"/>
                <a:gd name="connsiteY0" fmla="*/ 0 h 823912"/>
                <a:gd name="connsiteX1" fmla="*/ 0 w 1238250"/>
                <a:gd name="connsiteY1" fmla="*/ 61913 h 823912"/>
                <a:gd name="connsiteX2" fmla="*/ 952500 w 1238250"/>
                <a:gd name="connsiteY2" fmla="*/ 823912 h 823912"/>
                <a:gd name="connsiteX3" fmla="*/ 1238250 w 1238250"/>
                <a:gd name="connsiteY3" fmla="*/ 814388 h 823912"/>
                <a:gd name="connsiteX4" fmla="*/ 247650 w 1238250"/>
                <a:gd name="connsiteY4" fmla="*/ 0 h 823912"/>
                <a:gd name="connsiteX0" fmla="*/ 233363 w 1238250"/>
                <a:gd name="connsiteY0" fmla="*/ 0 h 766762"/>
                <a:gd name="connsiteX1" fmla="*/ 0 w 1238250"/>
                <a:gd name="connsiteY1" fmla="*/ 4763 h 766762"/>
                <a:gd name="connsiteX2" fmla="*/ 952500 w 1238250"/>
                <a:gd name="connsiteY2" fmla="*/ 766762 h 766762"/>
                <a:gd name="connsiteX3" fmla="*/ 1238250 w 1238250"/>
                <a:gd name="connsiteY3" fmla="*/ 757238 h 766762"/>
                <a:gd name="connsiteX4" fmla="*/ 233363 w 1238250"/>
                <a:gd name="connsiteY4" fmla="*/ 0 h 766762"/>
                <a:gd name="connsiteX0" fmla="*/ 233363 w 1238250"/>
                <a:gd name="connsiteY0" fmla="*/ 0 h 773376"/>
                <a:gd name="connsiteX1" fmla="*/ 0 w 1238250"/>
                <a:gd name="connsiteY1" fmla="*/ 4763 h 773376"/>
                <a:gd name="connsiteX2" fmla="*/ 952500 w 1238250"/>
                <a:gd name="connsiteY2" fmla="*/ 766762 h 773376"/>
                <a:gd name="connsiteX3" fmla="*/ 1238250 w 1238250"/>
                <a:gd name="connsiteY3" fmla="*/ 771525 h 773376"/>
                <a:gd name="connsiteX4" fmla="*/ 233363 w 1238250"/>
                <a:gd name="connsiteY4" fmla="*/ 0 h 773376"/>
                <a:gd name="connsiteX0" fmla="*/ 233363 w 1238250"/>
                <a:gd name="connsiteY0" fmla="*/ 0 h 766762"/>
                <a:gd name="connsiteX1" fmla="*/ 0 w 1238250"/>
                <a:gd name="connsiteY1" fmla="*/ 4763 h 766762"/>
                <a:gd name="connsiteX2" fmla="*/ 952500 w 1238250"/>
                <a:gd name="connsiteY2" fmla="*/ 766762 h 766762"/>
                <a:gd name="connsiteX3" fmla="*/ 1238250 w 1238250"/>
                <a:gd name="connsiteY3" fmla="*/ 757236 h 766762"/>
                <a:gd name="connsiteX4" fmla="*/ 233363 w 1238250"/>
                <a:gd name="connsiteY4" fmla="*/ 0 h 766762"/>
                <a:gd name="connsiteX0" fmla="*/ 233363 w 1238250"/>
                <a:gd name="connsiteY0" fmla="*/ 0 h 773375"/>
                <a:gd name="connsiteX1" fmla="*/ 0 w 1238250"/>
                <a:gd name="connsiteY1" fmla="*/ 4763 h 773375"/>
                <a:gd name="connsiteX2" fmla="*/ 952500 w 1238250"/>
                <a:gd name="connsiteY2" fmla="*/ 766762 h 773375"/>
                <a:gd name="connsiteX3" fmla="*/ 1238250 w 1238250"/>
                <a:gd name="connsiteY3" fmla="*/ 771523 h 773375"/>
                <a:gd name="connsiteX4" fmla="*/ 233363 w 1238250"/>
                <a:gd name="connsiteY4" fmla="*/ 0 h 773375"/>
                <a:gd name="connsiteX0" fmla="*/ 233363 w 1238250"/>
                <a:gd name="connsiteY0" fmla="*/ 0 h 771523"/>
                <a:gd name="connsiteX1" fmla="*/ 0 w 1238250"/>
                <a:gd name="connsiteY1" fmla="*/ 4763 h 771523"/>
                <a:gd name="connsiteX2" fmla="*/ 952500 w 1238250"/>
                <a:gd name="connsiteY2" fmla="*/ 766762 h 771523"/>
                <a:gd name="connsiteX3" fmla="*/ 1238250 w 1238250"/>
                <a:gd name="connsiteY3" fmla="*/ 771523 h 771523"/>
                <a:gd name="connsiteX4" fmla="*/ 233363 w 1238250"/>
                <a:gd name="connsiteY4" fmla="*/ 0 h 771523"/>
                <a:gd name="connsiteX0" fmla="*/ 233363 w 1238250"/>
                <a:gd name="connsiteY0" fmla="*/ 0 h 771523"/>
                <a:gd name="connsiteX1" fmla="*/ 0 w 1238250"/>
                <a:gd name="connsiteY1" fmla="*/ 23466 h 771523"/>
                <a:gd name="connsiteX2" fmla="*/ 952500 w 1238250"/>
                <a:gd name="connsiteY2" fmla="*/ 766762 h 771523"/>
                <a:gd name="connsiteX3" fmla="*/ 1238250 w 1238250"/>
                <a:gd name="connsiteY3" fmla="*/ 771523 h 771523"/>
                <a:gd name="connsiteX4" fmla="*/ 233363 w 1238250"/>
                <a:gd name="connsiteY4" fmla="*/ 0 h 771523"/>
                <a:gd name="connsiteX0" fmla="*/ 233363 w 1238250"/>
                <a:gd name="connsiteY0" fmla="*/ 0 h 757496"/>
                <a:gd name="connsiteX1" fmla="*/ 0 w 1238250"/>
                <a:gd name="connsiteY1" fmla="*/ 9439 h 757496"/>
                <a:gd name="connsiteX2" fmla="*/ 952500 w 1238250"/>
                <a:gd name="connsiteY2" fmla="*/ 752735 h 757496"/>
                <a:gd name="connsiteX3" fmla="*/ 1238250 w 1238250"/>
                <a:gd name="connsiteY3" fmla="*/ 757496 h 757496"/>
                <a:gd name="connsiteX4" fmla="*/ 233363 w 1238250"/>
                <a:gd name="connsiteY4" fmla="*/ 0 h 757496"/>
                <a:gd name="connsiteX0" fmla="*/ 233363 w 1238250"/>
                <a:gd name="connsiteY0" fmla="*/ 0 h 757496"/>
                <a:gd name="connsiteX1" fmla="*/ 0 w 1238250"/>
                <a:gd name="connsiteY1" fmla="*/ 9439 h 757496"/>
                <a:gd name="connsiteX2" fmla="*/ 952500 w 1238250"/>
                <a:gd name="connsiteY2" fmla="*/ 752735 h 757496"/>
                <a:gd name="connsiteX3" fmla="*/ 1238250 w 1238250"/>
                <a:gd name="connsiteY3" fmla="*/ 757496 h 757496"/>
                <a:gd name="connsiteX4" fmla="*/ 233363 w 1238250"/>
                <a:gd name="connsiteY4" fmla="*/ 0 h 757496"/>
                <a:gd name="connsiteX0" fmla="*/ 243561 w 1248448"/>
                <a:gd name="connsiteY0" fmla="*/ 573 h 758069"/>
                <a:gd name="connsiteX1" fmla="*/ 0 w 1248448"/>
                <a:gd name="connsiteY1" fmla="*/ 0 h 758069"/>
                <a:gd name="connsiteX2" fmla="*/ 962698 w 1248448"/>
                <a:gd name="connsiteY2" fmla="*/ 753308 h 758069"/>
                <a:gd name="connsiteX3" fmla="*/ 1248448 w 1248448"/>
                <a:gd name="connsiteY3" fmla="*/ 758069 h 758069"/>
                <a:gd name="connsiteX4" fmla="*/ 243561 w 1248448"/>
                <a:gd name="connsiteY4" fmla="*/ 573 h 758069"/>
                <a:gd name="connsiteX0" fmla="*/ 243561 w 1248448"/>
                <a:gd name="connsiteY0" fmla="*/ 573 h 758069"/>
                <a:gd name="connsiteX1" fmla="*/ 0 w 1248448"/>
                <a:gd name="connsiteY1" fmla="*/ 0 h 758069"/>
                <a:gd name="connsiteX2" fmla="*/ 962698 w 1248448"/>
                <a:gd name="connsiteY2" fmla="*/ 753308 h 758069"/>
                <a:gd name="connsiteX3" fmla="*/ 1248448 w 1248448"/>
                <a:gd name="connsiteY3" fmla="*/ 758069 h 758069"/>
                <a:gd name="connsiteX4" fmla="*/ 243561 w 1248448"/>
                <a:gd name="connsiteY4" fmla="*/ 573 h 758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8448" h="758069">
                  <a:moveTo>
                    <a:pt x="243561" y="573"/>
                  </a:moveTo>
                  <a:cubicBezTo>
                    <a:pt x="162374" y="382"/>
                    <a:pt x="235530" y="6639"/>
                    <a:pt x="0" y="0"/>
                  </a:cubicBezTo>
                  <a:lnTo>
                    <a:pt x="962698" y="753308"/>
                  </a:lnTo>
                  <a:cubicBezTo>
                    <a:pt x="1114838" y="758721"/>
                    <a:pt x="1045247" y="751718"/>
                    <a:pt x="1248448" y="758069"/>
                  </a:cubicBezTo>
                  <a:lnTo>
                    <a:pt x="243561" y="573"/>
                  </a:lnTo>
                  <a:close/>
                </a:path>
              </a:pathLst>
            </a:custGeom>
            <a:solidFill>
              <a:srgbClr val="00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1332065" y="1080080"/>
              <a:ext cx="296179" cy="1360118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sp>
        <p:nvSpPr>
          <p:cNvPr id="61442" name="Title 50"/>
          <p:cNvSpPr>
            <a:spLocks noGrp="1"/>
          </p:cNvSpPr>
          <p:nvPr>
            <p:ph type="title" idx="4294967295"/>
          </p:nvPr>
        </p:nvSpPr>
        <p:spPr>
          <a:xfrm>
            <a:off x="290513" y="198438"/>
            <a:ext cx="8321675" cy="765175"/>
          </a:xfrm>
        </p:spPr>
        <p:txBody>
          <a:bodyPr/>
          <a:lstStyle/>
          <a:p>
            <a:pPr eaLnBrk="1" hangingPunct="1"/>
            <a:r>
              <a:rPr lang="en-US" sz="4000" smtClean="0">
                <a:ea typeface="ＭＳ Ｐゴシック" pitchFamily="34" charset="-128"/>
              </a:rPr>
              <a:t>Host: sends </a:t>
            </a:r>
            <a:r>
              <a:rPr lang="en-US" sz="4000" i="1" smtClean="0">
                <a:ea typeface="ＭＳ Ｐゴシック" pitchFamily="34" charset="-128"/>
              </a:rPr>
              <a:t>packets</a:t>
            </a:r>
            <a:r>
              <a:rPr lang="en-US" sz="4000" smtClean="0">
                <a:ea typeface="ＭＳ Ｐゴシック" pitchFamily="34" charset="-128"/>
              </a:rPr>
              <a:t> of data</a:t>
            </a:r>
          </a:p>
        </p:txBody>
      </p:sp>
      <p:sp>
        <p:nvSpPr>
          <p:cNvPr id="243750" name="Content Placeholder 52"/>
          <p:cNvSpPr>
            <a:spLocks noGrp="1"/>
          </p:cNvSpPr>
          <p:nvPr>
            <p:ph idx="4294967295"/>
          </p:nvPr>
        </p:nvSpPr>
        <p:spPr>
          <a:xfrm>
            <a:off x="428625" y="1296988"/>
            <a:ext cx="3775075" cy="3425825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2400" dirty="0" smtClean="0">
                <a:ea typeface="+mn-ea"/>
              </a:rPr>
              <a:t>host sending function:</a:t>
            </a:r>
          </a:p>
          <a:p>
            <a:pPr eaLnBrk="1" hangingPunct="1">
              <a:defRPr/>
            </a:pPr>
            <a:r>
              <a:rPr lang="en-US" sz="2400" dirty="0" smtClean="0">
                <a:ea typeface="+mn-ea"/>
              </a:rPr>
              <a:t>takes application message</a:t>
            </a:r>
          </a:p>
          <a:p>
            <a:pPr eaLnBrk="1" hangingPunct="1">
              <a:defRPr/>
            </a:pPr>
            <a:r>
              <a:rPr lang="en-US" sz="2400" dirty="0" smtClean="0">
                <a:ea typeface="+mn-ea"/>
              </a:rPr>
              <a:t>breaks into smaller chunks, known as </a:t>
            </a:r>
            <a:r>
              <a:rPr lang="en-US" sz="2400" i="1" dirty="0" smtClean="0">
                <a:solidFill>
                  <a:srgbClr val="C00000"/>
                </a:solidFill>
                <a:ea typeface="+mn-ea"/>
              </a:rPr>
              <a:t>packets</a:t>
            </a:r>
            <a:r>
              <a:rPr lang="en-US" sz="2400" dirty="0" smtClean="0">
                <a:ea typeface="+mn-ea"/>
              </a:rPr>
              <a:t>, of length </a:t>
            </a:r>
            <a:r>
              <a:rPr lang="en-US" sz="2400" i="1" dirty="0" smtClean="0">
                <a:solidFill>
                  <a:srgbClr val="C00000"/>
                </a:solidFill>
                <a:ea typeface="+mn-ea"/>
              </a:rPr>
              <a:t>L</a:t>
            </a:r>
            <a:r>
              <a:rPr lang="en-US" sz="2400" dirty="0" smtClean="0">
                <a:ea typeface="+mn-ea"/>
              </a:rPr>
              <a:t> bits</a:t>
            </a:r>
          </a:p>
          <a:p>
            <a:pPr eaLnBrk="1" hangingPunct="1">
              <a:defRPr/>
            </a:pPr>
            <a:r>
              <a:rPr lang="en-US" sz="2400" dirty="0" smtClean="0">
                <a:ea typeface="+mn-ea"/>
              </a:rPr>
              <a:t>transmits packet into access network at </a:t>
            </a:r>
            <a:r>
              <a:rPr lang="en-US" sz="2400" i="1" dirty="0" smtClean="0">
                <a:solidFill>
                  <a:srgbClr val="C00000"/>
                </a:solidFill>
                <a:ea typeface="+mn-ea"/>
              </a:rPr>
              <a:t>transmission rate R</a:t>
            </a:r>
          </a:p>
          <a:p>
            <a:pPr lvl="1" eaLnBrk="1" hangingPunct="1">
              <a:defRPr/>
            </a:pPr>
            <a:r>
              <a:rPr lang="en-US" dirty="0" smtClean="0"/>
              <a:t>link transmission rate, a.k.a. link </a:t>
            </a:r>
            <a:r>
              <a:rPr lang="en-US" i="1" dirty="0" smtClean="0">
                <a:solidFill>
                  <a:srgbClr val="C00000"/>
                </a:solidFill>
              </a:rPr>
              <a:t>capacity, aka link bandwidth</a:t>
            </a:r>
          </a:p>
        </p:txBody>
      </p:sp>
      <p:sp>
        <p:nvSpPr>
          <p:cNvPr id="61444" name="Line 305"/>
          <p:cNvSpPr>
            <a:spLocks noChangeShapeType="1"/>
          </p:cNvSpPr>
          <p:nvPr/>
        </p:nvSpPr>
        <p:spPr bwMode="auto">
          <a:xfrm>
            <a:off x="5705475" y="3727450"/>
            <a:ext cx="24542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61445" name="Picture 394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025" y="822325"/>
            <a:ext cx="7769225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1446" name="Group 51"/>
          <p:cNvGrpSpPr>
            <a:grpSpLocks/>
          </p:cNvGrpSpPr>
          <p:nvPr/>
        </p:nvGrpSpPr>
        <p:grpSpPr bwMode="auto">
          <a:xfrm>
            <a:off x="7883525" y="3427413"/>
            <a:ext cx="1052513" cy="355600"/>
            <a:chOff x="4410" y="1365"/>
            <a:chExt cx="663" cy="224"/>
          </a:xfrm>
        </p:grpSpPr>
        <p:sp>
          <p:nvSpPr>
            <p:cNvPr id="61471" name="Rectangle 52"/>
            <p:cNvSpPr>
              <a:spLocks noChangeArrowheads="1"/>
            </p:cNvSpPr>
            <p:nvPr/>
          </p:nvSpPr>
          <p:spPr bwMode="auto">
            <a:xfrm>
              <a:off x="4410" y="1500"/>
              <a:ext cx="495" cy="87"/>
            </a:xfrm>
            <a:prstGeom prst="rect">
              <a:avLst/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1472" name="AutoShape 53"/>
            <p:cNvSpPr>
              <a:spLocks noChangeArrowheads="1"/>
            </p:cNvSpPr>
            <p:nvPr/>
          </p:nvSpPr>
          <p:spPr bwMode="auto">
            <a:xfrm>
              <a:off x="4410" y="1368"/>
              <a:ext cx="663" cy="135"/>
            </a:xfrm>
            <a:prstGeom prst="parallelogram">
              <a:avLst>
                <a:gd name="adj" fmla="val 122778"/>
              </a:avLst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1473" name="Freeform 54"/>
            <p:cNvSpPr>
              <a:spLocks/>
            </p:cNvSpPr>
            <p:nvPr/>
          </p:nvSpPr>
          <p:spPr bwMode="auto">
            <a:xfrm>
              <a:off x="4904" y="1365"/>
              <a:ext cx="169" cy="224"/>
            </a:xfrm>
            <a:custGeom>
              <a:avLst/>
              <a:gdLst>
                <a:gd name="T0" fmla="*/ 0 w 169"/>
                <a:gd name="T1" fmla="*/ 138 h 224"/>
                <a:gd name="T2" fmla="*/ 0 w 169"/>
                <a:gd name="T3" fmla="*/ 224 h 224"/>
                <a:gd name="T4" fmla="*/ 169 w 169"/>
                <a:gd name="T5" fmla="*/ 77 h 224"/>
                <a:gd name="T6" fmla="*/ 169 w 169"/>
                <a:gd name="T7" fmla="*/ 0 h 224"/>
                <a:gd name="T8" fmla="*/ 0 w 169"/>
                <a:gd name="T9" fmla="*/ 138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24"/>
                <a:gd name="T17" fmla="*/ 169 w 169"/>
                <a:gd name="T18" fmla="*/ 224 h 2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BBE0E3"/>
            </a:solidFill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74" name="Freeform 55"/>
            <p:cNvSpPr>
              <a:spLocks/>
            </p:cNvSpPr>
            <p:nvPr/>
          </p:nvSpPr>
          <p:spPr bwMode="auto">
            <a:xfrm>
              <a:off x="4475" y="1395"/>
              <a:ext cx="506" cy="80"/>
            </a:xfrm>
            <a:custGeom>
              <a:avLst/>
              <a:gdLst>
                <a:gd name="T0" fmla="*/ 0 w 280"/>
                <a:gd name="T1" fmla="*/ 693 h 63"/>
                <a:gd name="T2" fmla="*/ 13798 w 280"/>
                <a:gd name="T3" fmla="*/ 674 h 63"/>
                <a:gd name="T4" fmla="*/ 81432 w 280"/>
                <a:gd name="T5" fmla="*/ 0 h 63"/>
                <a:gd name="T6" fmla="*/ 103965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475" name="Freeform 56"/>
            <p:cNvSpPr>
              <a:spLocks/>
            </p:cNvSpPr>
            <p:nvPr/>
          </p:nvSpPr>
          <p:spPr bwMode="auto">
            <a:xfrm>
              <a:off x="4593" y="1391"/>
              <a:ext cx="293" cy="93"/>
            </a:xfrm>
            <a:custGeom>
              <a:avLst/>
              <a:gdLst>
                <a:gd name="T0" fmla="*/ 0 w 293"/>
                <a:gd name="T1" fmla="*/ 0 h 93"/>
                <a:gd name="T2" fmla="*/ 67 w 293"/>
                <a:gd name="T3" fmla="*/ 1 h 93"/>
                <a:gd name="T4" fmla="*/ 195 w 293"/>
                <a:gd name="T5" fmla="*/ 93 h 93"/>
                <a:gd name="T6" fmla="*/ 293 w 293"/>
                <a:gd name="T7" fmla="*/ 93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3"/>
                <a:gd name="T13" fmla="*/ 0 h 93"/>
                <a:gd name="T14" fmla="*/ 293 w 293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61447" name="TextBox 1"/>
          <p:cNvSpPr txBox="1">
            <a:spLocks noChangeArrowheads="1"/>
          </p:cNvSpPr>
          <p:nvPr/>
        </p:nvSpPr>
        <p:spPr bwMode="auto">
          <a:xfrm>
            <a:off x="5756275" y="3759200"/>
            <a:ext cx="26463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i="1"/>
              <a:t>R: </a:t>
            </a:r>
            <a:r>
              <a:rPr lang="en-US" sz="1800"/>
              <a:t>link transmission rate</a:t>
            </a:r>
          </a:p>
        </p:txBody>
      </p:sp>
      <p:grpSp>
        <p:nvGrpSpPr>
          <p:cNvPr id="61448" name="Group 201"/>
          <p:cNvGrpSpPr>
            <a:grpSpLocks/>
          </p:cNvGrpSpPr>
          <p:nvPr/>
        </p:nvGrpSpPr>
        <p:grpSpPr bwMode="auto">
          <a:xfrm>
            <a:off x="5033963" y="2809875"/>
            <a:ext cx="409575" cy="565150"/>
            <a:chOff x="375561" y="297711"/>
            <a:chExt cx="1252683" cy="2138362"/>
          </a:xfrm>
        </p:grpSpPr>
        <p:sp>
          <p:nvSpPr>
            <p:cNvPr id="203" name="Freeform 202"/>
            <p:cNvSpPr/>
            <p:nvPr/>
          </p:nvSpPr>
          <p:spPr>
            <a:xfrm>
              <a:off x="375561" y="297711"/>
              <a:ext cx="971072" cy="2138362"/>
            </a:xfrm>
            <a:custGeom>
              <a:avLst/>
              <a:gdLst>
                <a:gd name="connsiteX0" fmla="*/ 0 w 966787"/>
                <a:gd name="connsiteY0" fmla="*/ 0 h 2138362"/>
                <a:gd name="connsiteX1" fmla="*/ 0 w 966787"/>
                <a:gd name="connsiteY1" fmla="*/ 1190625 h 2138362"/>
                <a:gd name="connsiteX2" fmla="*/ 966787 w 966787"/>
                <a:gd name="connsiteY2" fmla="*/ 2138362 h 2138362"/>
                <a:gd name="connsiteX3" fmla="*/ 962025 w 966787"/>
                <a:gd name="connsiteY3" fmla="*/ 742950 h 2138362"/>
                <a:gd name="connsiteX4" fmla="*/ 0 w 966787"/>
                <a:gd name="connsiteY4" fmla="*/ 0 h 2138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6787" h="2138362">
                  <a:moveTo>
                    <a:pt x="0" y="0"/>
                  </a:moveTo>
                  <a:lnTo>
                    <a:pt x="0" y="1190625"/>
                  </a:lnTo>
                  <a:lnTo>
                    <a:pt x="966787" y="2138362"/>
                  </a:lnTo>
                  <a:cubicBezTo>
                    <a:pt x="965200" y="1673225"/>
                    <a:pt x="963612" y="1208087"/>
                    <a:pt x="962025" y="7429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4" name="Freeform 203"/>
            <p:cNvSpPr/>
            <p:nvPr/>
          </p:nvSpPr>
          <p:spPr>
            <a:xfrm>
              <a:off x="375561" y="309724"/>
              <a:ext cx="1247826" cy="768849"/>
            </a:xfrm>
            <a:custGeom>
              <a:avLst/>
              <a:gdLst>
                <a:gd name="connsiteX0" fmla="*/ 0 w 966787"/>
                <a:gd name="connsiteY0" fmla="*/ 0 h 2138362"/>
                <a:gd name="connsiteX1" fmla="*/ 0 w 966787"/>
                <a:gd name="connsiteY1" fmla="*/ 1190625 h 2138362"/>
                <a:gd name="connsiteX2" fmla="*/ 966787 w 966787"/>
                <a:gd name="connsiteY2" fmla="*/ 2138362 h 2138362"/>
                <a:gd name="connsiteX3" fmla="*/ 962025 w 966787"/>
                <a:gd name="connsiteY3" fmla="*/ 742950 h 2138362"/>
                <a:gd name="connsiteX4" fmla="*/ 0 w 966787"/>
                <a:gd name="connsiteY4" fmla="*/ 0 h 2138362"/>
                <a:gd name="connsiteX0" fmla="*/ 928688 w 1895475"/>
                <a:gd name="connsiteY0" fmla="*/ 0 h 2138362"/>
                <a:gd name="connsiteX1" fmla="*/ 0 w 1895475"/>
                <a:gd name="connsiteY1" fmla="*/ 461963 h 2138362"/>
                <a:gd name="connsiteX2" fmla="*/ 1895475 w 1895475"/>
                <a:gd name="connsiteY2" fmla="*/ 2138362 h 2138362"/>
                <a:gd name="connsiteX3" fmla="*/ 1890713 w 1895475"/>
                <a:gd name="connsiteY3" fmla="*/ 742950 h 2138362"/>
                <a:gd name="connsiteX4" fmla="*/ 928688 w 1895475"/>
                <a:gd name="connsiteY4" fmla="*/ 0 h 213836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890713 w 1895475"/>
                <a:gd name="connsiteY3" fmla="*/ 342900 h 1738312"/>
                <a:gd name="connsiteX4" fmla="*/ 247650 w 1895475"/>
                <a:gd name="connsiteY4" fmla="*/ 0 h 173831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143000 w 1895475"/>
                <a:gd name="connsiteY3" fmla="*/ 776288 h 1738312"/>
                <a:gd name="connsiteX4" fmla="*/ 247650 w 1895475"/>
                <a:gd name="connsiteY4" fmla="*/ 0 h 173831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143000 w 1895475"/>
                <a:gd name="connsiteY3" fmla="*/ 776288 h 1738312"/>
                <a:gd name="connsiteX4" fmla="*/ 247650 w 1895475"/>
                <a:gd name="connsiteY4" fmla="*/ 0 h 173831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238250 w 1895475"/>
                <a:gd name="connsiteY3" fmla="*/ 814388 h 1738312"/>
                <a:gd name="connsiteX4" fmla="*/ 247650 w 1895475"/>
                <a:gd name="connsiteY4" fmla="*/ 0 h 173831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238250 w 1895475"/>
                <a:gd name="connsiteY3" fmla="*/ 814388 h 1738312"/>
                <a:gd name="connsiteX4" fmla="*/ 247650 w 1895475"/>
                <a:gd name="connsiteY4" fmla="*/ 0 h 1738312"/>
                <a:gd name="connsiteX0" fmla="*/ 247650 w 1238250"/>
                <a:gd name="connsiteY0" fmla="*/ 0 h 862012"/>
                <a:gd name="connsiteX1" fmla="*/ 0 w 1238250"/>
                <a:gd name="connsiteY1" fmla="*/ 61913 h 862012"/>
                <a:gd name="connsiteX2" fmla="*/ 947738 w 1238250"/>
                <a:gd name="connsiteY2" fmla="*/ 862012 h 862012"/>
                <a:gd name="connsiteX3" fmla="*/ 1238250 w 1238250"/>
                <a:gd name="connsiteY3" fmla="*/ 814388 h 862012"/>
                <a:gd name="connsiteX4" fmla="*/ 247650 w 1238250"/>
                <a:gd name="connsiteY4" fmla="*/ 0 h 862012"/>
                <a:gd name="connsiteX0" fmla="*/ 247650 w 1238250"/>
                <a:gd name="connsiteY0" fmla="*/ 0 h 823912"/>
                <a:gd name="connsiteX1" fmla="*/ 0 w 1238250"/>
                <a:gd name="connsiteY1" fmla="*/ 61913 h 823912"/>
                <a:gd name="connsiteX2" fmla="*/ 952500 w 1238250"/>
                <a:gd name="connsiteY2" fmla="*/ 823912 h 823912"/>
                <a:gd name="connsiteX3" fmla="*/ 1238250 w 1238250"/>
                <a:gd name="connsiteY3" fmla="*/ 814388 h 823912"/>
                <a:gd name="connsiteX4" fmla="*/ 247650 w 1238250"/>
                <a:gd name="connsiteY4" fmla="*/ 0 h 823912"/>
                <a:gd name="connsiteX0" fmla="*/ 247650 w 1238250"/>
                <a:gd name="connsiteY0" fmla="*/ 0 h 823912"/>
                <a:gd name="connsiteX1" fmla="*/ 0 w 1238250"/>
                <a:gd name="connsiteY1" fmla="*/ 61913 h 823912"/>
                <a:gd name="connsiteX2" fmla="*/ 952500 w 1238250"/>
                <a:gd name="connsiteY2" fmla="*/ 823912 h 823912"/>
                <a:gd name="connsiteX3" fmla="*/ 1238250 w 1238250"/>
                <a:gd name="connsiteY3" fmla="*/ 814388 h 823912"/>
                <a:gd name="connsiteX4" fmla="*/ 247650 w 1238250"/>
                <a:gd name="connsiteY4" fmla="*/ 0 h 823912"/>
                <a:gd name="connsiteX0" fmla="*/ 233363 w 1238250"/>
                <a:gd name="connsiteY0" fmla="*/ 0 h 766762"/>
                <a:gd name="connsiteX1" fmla="*/ 0 w 1238250"/>
                <a:gd name="connsiteY1" fmla="*/ 4763 h 766762"/>
                <a:gd name="connsiteX2" fmla="*/ 952500 w 1238250"/>
                <a:gd name="connsiteY2" fmla="*/ 766762 h 766762"/>
                <a:gd name="connsiteX3" fmla="*/ 1238250 w 1238250"/>
                <a:gd name="connsiteY3" fmla="*/ 757238 h 766762"/>
                <a:gd name="connsiteX4" fmla="*/ 233363 w 1238250"/>
                <a:gd name="connsiteY4" fmla="*/ 0 h 766762"/>
                <a:gd name="connsiteX0" fmla="*/ 233363 w 1238250"/>
                <a:gd name="connsiteY0" fmla="*/ 0 h 773376"/>
                <a:gd name="connsiteX1" fmla="*/ 0 w 1238250"/>
                <a:gd name="connsiteY1" fmla="*/ 4763 h 773376"/>
                <a:gd name="connsiteX2" fmla="*/ 952500 w 1238250"/>
                <a:gd name="connsiteY2" fmla="*/ 766762 h 773376"/>
                <a:gd name="connsiteX3" fmla="*/ 1238250 w 1238250"/>
                <a:gd name="connsiteY3" fmla="*/ 771525 h 773376"/>
                <a:gd name="connsiteX4" fmla="*/ 233363 w 1238250"/>
                <a:gd name="connsiteY4" fmla="*/ 0 h 773376"/>
                <a:gd name="connsiteX0" fmla="*/ 233363 w 1238250"/>
                <a:gd name="connsiteY0" fmla="*/ 0 h 766762"/>
                <a:gd name="connsiteX1" fmla="*/ 0 w 1238250"/>
                <a:gd name="connsiteY1" fmla="*/ 4763 h 766762"/>
                <a:gd name="connsiteX2" fmla="*/ 952500 w 1238250"/>
                <a:gd name="connsiteY2" fmla="*/ 766762 h 766762"/>
                <a:gd name="connsiteX3" fmla="*/ 1238250 w 1238250"/>
                <a:gd name="connsiteY3" fmla="*/ 757236 h 766762"/>
                <a:gd name="connsiteX4" fmla="*/ 233363 w 1238250"/>
                <a:gd name="connsiteY4" fmla="*/ 0 h 766762"/>
                <a:gd name="connsiteX0" fmla="*/ 233363 w 1238250"/>
                <a:gd name="connsiteY0" fmla="*/ 0 h 773375"/>
                <a:gd name="connsiteX1" fmla="*/ 0 w 1238250"/>
                <a:gd name="connsiteY1" fmla="*/ 4763 h 773375"/>
                <a:gd name="connsiteX2" fmla="*/ 952500 w 1238250"/>
                <a:gd name="connsiteY2" fmla="*/ 766762 h 773375"/>
                <a:gd name="connsiteX3" fmla="*/ 1238250 w 1238250"/>
                <a:gd name="connsiteY3" fmla="*/ 771523 h 773375"/>
                <a:gd name="connsiteX4" fmla="*/ 233363 w 1238250"/>
                <a:gd name="connsiteY4" fmla="*/ 0 h 773375"/>
                <a:gd name="connsiteX0" fmla="*/ 233363 w 1238250"/>
                <a:gd name="connsiteY0" fmla="*/ 0 h 771523"/>
                <a:gd name="connsiteX1" fmla="*/ 0 w 1238250"/>
                <a:gd name="connsiteY1" fmla="*/ 4763 h 771523"/>
                <a:gd name="connsiteX2" fmla="*/ 952500 w 1238250"/>
                <a:gd name="connsiteY2" fmla="*/ 766762 h 771523"/>
                <a:gd name="connsiteX3" fmla="*/ 1238250 w 1238250"/>
                <a:gd name="connsiteY3" fmla="*/ 771523 h 771523"/>
                <a:gd name="connsiteX4" fmla="*/ 233363 w 1238250"/>
                <a:gd name="connsiteY4" fmla="*/ 0 h 771523"/>
                <a:gd name="connsiteX0" fmla="*/ 233363 w 1238250"/>
                <a:gd name="connsiteY0" fmla="*/ 0 h 771523"/>
                <a:gd name="connsiteX1" fmla="*/ 0 w 1238250"/>
                <a:gd name="connsiteY1" fmla="*/ 23466 h 771523"/>
                <a:gd name="connsiteX2" fmla="*/ 952500 w 1238250"/>
                <a:gd name="connsiteY2" fmla="*/ 766762 h 771523"/>
                <a:gd name="connsiteX3" fmla="*/ 1238250 w 1238250"/>
                <a:gd name="connsiteY3" fmla="*/ 771523 h 771523"/>
                <a:gd name="connsiteX4" fmla="*/ 233363 w 1238250"/>
                <a:gd name="connsiteY4" fmla="*/ 0 h 771523"/>
                <a:gd name="connsiteX0" fmla="*/ 233363 w 1238250"/>
                <a:gd name="connsiteY0" fmla="*/ 0 h 757496"/>
                <a:gd name="connsiteX1" fmla="*/ 0 w 1238250"/>
                <a:gd name="connsiteY1" fmla="*/ 9439 h 757496"/>
                <a:gd name="connsiteX2" fmla="*/ 952500 w 1238250"/>
                <a:gd name="connsiteY2" fmla="*/ 752735 h 757496"/>
                <a:gd name="connsiteX3" fmla="*/ 1238250 w 1238250"/>
                <a:gd name="connsiteY3" fmla="*/ 757496 h 757496"/>
                <a:gd name="connsiteX4" fmla="*/ 233363 w 1238250"/>
                <a:gd name="connsiteY4" fmla="*/ 0 h 757496"/>
                <a:gd name="connsiteX0" fmla="*/ 233363 w 1238250"/>
                <a:gd name="connsiteY0" fmla="*/ 0 h 757496"/>
                <a:gd name="connsiteX1" fmla="*/ 0 w 1238250"/>
                <a:gd name="connsiteY1" fmla="*/ 9439 h 757496"/>
                <a:gd name="connsiteX2" fmla="*/ 952500 w 1238250"/>
                <a:gd name="connsiteY2" fmla="*/ 752735 h 757496"/>
                <a:gd name="connsiteX3" fmla="*/ 1238250 w 1238250"/>
                <a:gd name="connsiteY3" fmla="*/ 757496 h 757496"/>
                <a:gd name="connsiteX4" fmla="*/ 233363 w 1238250"/>
                <a:gd name="connsiteY4" fmla="*/ 0 h 757496"/>
                <a:gd name="connsiteX0" fmla="*/ 243561 w 1248448"/>
                <a:gd name="connsiteY0" fmla="*/ 573 h 758069"/>
                <a:gd name="connsiteX1" fmla="*/ 0 w 1248448"/>
                <a:gd name="connsiteY1" fmla="*/ 0 h 758069"/>
                <a:gd name="connsiteX2" fmla="*/ 962698 w 1248448"/>
                <a:gd name="connsiteY2" fmla="*/ 753308 h 758069"/>
                <a:gd name="connsiteX3" fmla="*/ 1248448 w 1248448"/>
                <a:gd name="connsiteY3" fmla="*/ 758069 h 758069"/>
                <a:gd name="connsiteX4" fmla="*/ 243561 w 1248448"/>
                <a:gd name="connsiteY4" fmla="*/ 573 h 758069"/>
                <a:gd name="connsiteX0" fmla="*/ 243561 w 1248448"/>
                <a:gd name="connsiteY0" fmla="*/ 573 h 758069"/>
                <a:gd name="connsiteX1" fmla="*/ 0 w 1248448"/>
                <a:gd name="connsiteY1" fmla="*/ 0 h 758069"/>
                <a:gd name="connsiteX2" fmla="*/ 962698 w 1248448"/>
                <a:gd name="connsiteY2" fmla="*/ 753308 h 758069"/>
                <a:gd name="connsiteX3" fmla="*/ 1248448 w 1248448"/>
                <a:gd name="connsiteY3" fmla="*/ 758069 h 758069"/>
                <a:gd name="connsiteX4" fmla="*/ 243561 w 1248448"/>
                <a:gd name="connsiteY4" fmla="*/ 573 h 758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8448" h="758069">
                  <a:moveTo>
                    <a:pt x="243561" y="573"/>
                  </a:moveTo>
                  <a:cubicBezTo>
                    <a:pt x="162374" y="382"/>
                    <a:pt x="235530" y="6639"/>
                    <a:pt x="0" y="0"/>
                  </a:cubicBezTo>
                  <a:lnTo>
                    <a:pt x="962698" y="753308"/>
                  </a:lnTo>
                  <a:cubicBezTo>
                    <a:pt x="1114838" y="758721"/>
                    <a:pt x="1045247" y="751718"/>
                    <a:pt x="1248448" y="758069"/>
                  </a:cubicBezTo>
                  <a:lnTo>
                    <a:pt x="243561" y="573"/>
                  </a:lnTo>
                  <a:close/>
                </a:path>
              </a:pathLst>
            </a:custGeom>
            <a:solidFill>
              <a:srgbClr val="00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1332065" y="1066560"/>
              <a:ext cx="296179" cy="1363508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sp>
        <p:nvSpPr>
          <p:cNvPr id="61449" name="TextBox 205"/>
          <p:cNvSpPr txBox="1">
            <a:spLocks noChangeArrowheads="1"/>
          </p:cNvSpPr>
          <p:nvPr/>
        </p:nvSpPr>
        <p:spPr bwMode="auto">
          <a:xfrm>
            <a:off x="4791075" y="3986213"/>
            <a:ext cx="6683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host</a:t>
            </a:r>
          </a:p>
        </p:txBody>
      </p:sp>
      <p:grpSp>
        <p:nvGrpSpPr>
          <p:cNvPr id="61450" name="Group 206"/>
          <p:cNvGrpSpPr>
            <a:grpSpLocks/>
          </p:cNvGrpSpPr>
          <p:nvPr/>
        </p:nvGrpSpPr>
        <p:grpSpPr bwMode="auto">
          <a:xfrm>
            <a:off x="4559300" y="3535363"/>
            <a:ext cx="1295400" cy="506412"/>
            <a:chOff x="1816230" y="6118900"/>
            <a:chExt cx="1843339" cy="739100"/>
          </a:xfrm>
        </p:grpSpPr>
        <p:pic>
          <p:nvPicPr>
            <p:cNvPr id="61466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16230" y="6142069"/>
              <a:ext cx="1843339" cy="7159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9" name="Rectangle 208"/>
            <p:cNvSpPr/>
            <p:nvPr/>
          </p:nvSpPr>
          <p:spPr>
            <a:xfrm rot="1049095">
              <a:off x="1947252" y="6118900"/>
              <a:ext cx="1651325" cy="463386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50000">
                  <a:schemeClr val="bg1">
                    <a:alpha val="48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61451" name="Group 209"/>
          <p:cNvGrpSpPr>
            <a:grpSpLocks/>
          </p:cNvGrpSpPr>
          <p:nvPr/>
        </p:nvGrpSpPr>
        <p:grpSpPr bwMode="auto">
          <a:xfrm>
            <a:off x="4699000" y="1919288"/>
            <a:ext cx="1409700" cy="877887"/>
            <a:chOff x="2387973" y="4309243"/>
            <a:chExt cx="1771787" cy="1282262"/>
          </a:xfrm>
        </p:grpSpPr>
        <p:pic>
          <p:nvPicPr>
            <p:cNvPr id="61464" name="Picture 9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583508" y="4309243"/>
              <a:ext cx="1284945" cy="1282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2" name="Rectangle 211"/>
            <p:cNvSpPr/>
            <p:nvPr/>
          </p:nvSpPr>
          <p:spPr>
            <a:xfrm rot="11601822">
              <a:off x="2387973" y="5127757"/>
              <a:ext cx="1771787" cy="424330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50000">
                  <a:schemeClr val="bg1">
                    <a:alpha val="48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sp>
        <p:nvSpPr>
          <p:cNvPr id="61452" name="TextBox 215"/>
          <p:cNvSpPr txBox="1">
            <a:spLocks noChangeArrowheads="1"/>
          </p:cNvSpPr>
          <p:nvPr/>
        </p:nvSpPr>
        <p:spPr bwMode="auto">
          <a:xfrm>
            <a:off x="5448300" y="3341688"/>
            <a:ext cx="2889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61453" name="TextBox 216"/>
          <p:cNvSpPr txBox="1">
            <a:spLocks noChangeArrowheads="1"/>
          </p:cNvSpPr>
          <p:nvPr/>
        </p:nvSpPr>
        <p:spPr bwMode="auto">
          <a:xfrm>
            <a:off x="5207000" y="3349625"/>
            <a:ext cx="2889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2</a:t>
            </a:r>
          </a:p>
        </p:txBody>
      </p:sp>
      <p:cxnSp>
        <p:nvCxnSpPr>
          <p:cNvPr id="61454" name="Straight Connector 3"/>
          <p:cNvCxnSpPr>
            <a:cxnSpLocks noChangeShapeType="1"/>
          </p:cNvCxnSpPr>
          <p:nvPr/>
        </p:nvCxnSpPr>
        <p:spPr bwMode="auto">
          <a:xfrm flipV="1">
            <a:off x="5697538" y="2363788"/>
            <a:ext cx="1225550" cy="565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1455" name="TextBox 234"/>
          <p:cNvSpPr txBox="1">
            <a:spLocks noChangeArrowheads="1"/>
          </p:cNvSpPr>
          <p:nvPr/>
        </p:nvSpPr>
        <p:spPr bwMode="auto">
          <a:xfrm>
            <a:off x="6861175" y="2014538"/>
            <a:ext cx="153193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two packets, </a:t>
            </a:r>
          </a:p>
          <a:p>
            <a:r>
              <a:rPr lang="en-US" sz="1800" i="1"/>
              <a:t>L</a:t>
            </a:r>
            <a:r>
              <a:rPr lang="en-US" sz="1800"/>
              <a:t> bits each</a:t>
            </a:r>
          </a:p>
        </p:txBody>
      </p:sp>
      <p:sp>
        <p:nvSpPr>
          <p:cNvPr id="6146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9C55EA3C-124B-4A6F-A46D-67DD4D085CAF}" type="slidenum">
              <a:rPr lang="en-US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pic>
        <p:nvPicPr>
          <p:cNvPr id="62466" name="Picture 11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513" y="920750"/>
            <a:ext cx="36560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87363" y="296863"/>
            <a:ext cx="7772400" cy="879475"/>
          </a:xfrm>
        </p:spPr>
        <p:txBody>
          <a:bodyPr/>
          <a:lstStyle/>
          <a:p>
            <a:pPr eaLnBrk="1" hangingPunct="1"/>
            <a:r>
              <a:rPr lang="en-US" sz="4000" smtClean="0">
                <a:ea typeface="ＭＳ Ｐゴシック" pitchFamily="34" charset="-128"/>
              </a:rPr>
              <a:t>Physical media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3400" y="1482725"/>
            <a:ext cx="4322763" cy="4648200"/>
          </a:xfrm>
        </p:spPr>
        <p:txBody>
          <a:bodyPr/>
          <a:lstStyle/>
          <a:p>
            <a:pPr eaLnBrk="1" hangingPunct="1">
              <a:buSzPct val="75000"/>
            </a:pPr>
            <a:r>
              <a:rPr lang="en-US" sz="2400" smtClean="0">
                <a:solidFill>
                  <a:srgbClr val="CC0000"/>
                </a:solidFill>
                <a:ea typeface="ＭＳ Ｐゴシック" pitchFamily="34" charset="-128"/>
              </a:rPr>
              <a:t>bit:</a:t>
            </a:r>
            <a:r>
              <a:rPr lang="en-US" sz="2400" smtClean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en-US" sz="2400" smtClean="0">
                <a:ea typeface="ＭＳ Ｐゴシック" pitchFamily="34" charset="-128"/>
              </a:rPr>
              <a:t>propagates between</a:t>
            </a:r>
            <a:br>
              <a:rPr lang="en-US" sz="2400" smtClean="0">
                <a:ea typeface="ＭＳ Ｐゴシック" pitchFamily="34" charset="-128"/>
              </a:rPr>
            </a:br>
            <a:r>
              <a:rPr lang="en-US" sz="2400" smtClean="0">
                <a:ea typeface="ＭＳ Ｐゴシック" pitchFamily="34" charset="-128"/>
              </a:rPr>
              <a:t>transmitter/receiver pairs</a:t>
            </a:r>
            <a:endParaRPr lang="en-US" sz="2400" smtClean="0">
              <a:solidFill>
                <a:srgbClr val="FF0000"/>
              </a:solidFill>
              <a:ea typeface="ＭＳ Ｐゴシック" pitchFamily="34" charset="-128"/>
            </a:endParaRPr>
          </a:p>
          <a:p>
            <a:pPr eaLnBrk="1" hangingPunct="1">
              <a:buSzPct val="75000"/>
            </a:pPr>
            <a:r>
              <a:rPr lang="en-US" sz="2400" smtClean="0">
                <a:solidFill>
                  <a:srgbClr val="CC0000"/>
                </a:solidFill>
                <a:ea typeface="ＭＳ Ｐゴシック" pitchFamily="34" charset="-128"/>
              </a:rPr>
              <a:t>physical link:</a:t>
            </a:r>
            <a:r>
              <a:rPr lang="en-US" sz="2400" smtClean="0">
                <a:ea typeface="ＭＳ Ｐゴシック" pitchFamily="34" charset="-128"/>
              </a:rPr>
              <a:t> what lies between transmitter &amp; receiver</a:t>
            </a:r>
          </a:p>
          <a:p>
            <a:pPr eaLnBrk="1" hangingPunct="1">
              <a:buSzPct val="75000"/>
            </a:pPr>
            <a:r>
              <a:rPr lang="en-US" sz="2400" smtClean="0">
                <a:solidFill>
                  <a:srgbClr val="CC0000"/>
                </a:solidFill>
                <a:ea typeface="ＭＳ Ｐゴシック" pitchFamily="34" charset="-128"/>
              </a:rPr>
              <a:t>guided media: </a:t>
            </a:r>
          </a:p>
          <a:p>
            <a:pPr lvl="1" eaLnBrk="1" hangingPunct="1"/>
            <a:r>
              <a:rPr lang="en-US" smtClean="0"/>
              <a:t>signals propagate in solid media: copper, fiber, coax</a:t>
            </a:r>
          </a:p>
          <a:p>
            <a:pPr eaLnBrk="1" hangingPunct="1">
              <a:buSzPct val="75000"/>
            </a:pPr>
            <a:r>
              <a:rPr lang="en-US" sz="2400" smtClean="0">
                <a:solidFill>
                  <a:srgbClr val="CC0000"/>
                </a:solidFill>
                <a:ea typeface="ＭＳ Ｐゴシック" pitchFamily="34" charset="-128"/>
              </a:rPr>
              <a:t>unguided media:</a:t>
            </a:r>
            <a:r>
              <a:rPr lang="en-US" sz="2400" smtClean="0">
                <a:ea typeface="ＭＳ Ｐゴシック" pitchFamily="34" charset="-128"/>
              </a:rPr>
              <a:t> </a:t>
            </a:r>
          </a:p>
          <a:p>
            <a:pPr lvl="1" eaLnBrk="1" hangingPunct="1"/>
            <a:r>
              <a:rPr lang="en-US" smtClean="0"/>
              <a:t>signals propagate freely, e.g., radio</a:t>
            </a:r>
          </a:p>
        </p:txBody>
      </p:sp>
      <p:sp>
        <p:nvSpPr>
          <p:cNvPr id="62469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951413" y="2111375"/>
            <a:ext cx="3810000" cy="33464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i="1" smtClean="0">
                <a:solidFill>
                  <a:srgbClr val="CC0000"/>
                </a:solidFill>
                <a:ea typeface="ＭＳ Ｐゴシック" pitchFamily="34" charset="-128"/>
              </a:rPr>
              <a:t>twisted pair (TP</a:t>
            </a:r>
            <a:r>
              <a:rPr lang="en-US" sz="2400" i="1" smtClean="0">
                <a:solidFill>
                  <a:srgbClr val="FF0000"/>
                </a:solidFill>
                <a:ea typeface="ＭＳ Ｐゴシック" pitchFamily="34" charset="-128"/>
              </a:rPr>
              <a:t>)</a:t>
            </a:r>
            <a:endParaRPr lang="en-US" sz="2400" i="1" smtClean="0">
              <a:ea typeface="ＭＳ Ｐゴシック" pitchFamily="34" charset="-128"/>
            </a:endParaRPr>
          </a:p>
          <a:p>
            <a:pPr eaLnBrk="1" hangingPunct="1">
              <a:buSzPct val="75000"/>
            </a:pPr>
            <a:r>
              <a:rPr lang="en-US" sz="2400" smtClean="0">
                <a:ea typeface="ＭＳ Ｐゴシック" pitchFamily="34" charset="-128"/>
              </a:rPr>
              <a:t>two insulated copper wires</a:t>
            </a:r>
          </a:p>
          <a:p>
            <a:pPr lvl="1" eaLnBrk="1" hangingPunct="1">
              <a:buSzPct val="75000"/>
            </a:pPr>
            <a:r>
              <a:rPr lang="en-US" sz="2000" smtClean="0"/>
              <a:t>Category 5: 100 Mbps, 1 Gpbs Ethernet</a:t>
            </a:r>
          </a:p>
          <a:p>
            <a:pPr lvl="1" eaLnBrk="1" hangingPunct="1">
              <a:buSzPct val="75000"/>
            </a:pPr>
            <a:r>
              <a:rPr lang="en-US" sz="2000" smtClean="0"/>
              <a:t>Category 6: 10Gbps</a:t>
            </a:r>
          </a:p>
        </p:txBody>
      </p:sp>
      <p:pic>
        <p:nvPicPr>
          <p:cNvPr id="6247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913" y="4187825"/>
            <a:ext cx="2276475" cy="170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7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457938EA-819B-4D83-B49E-8E8AA3F9A52F}" type="slidenum">
              <a:rPr lang="en-US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pic>
        <p:nvPicPr>
          <p:cNvPr id="64514" name="Picture 6" descr="f-pic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22950" y="4899025"/>
            <a:ext cx="2371725" cy="146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15" name="Picture 12" descr="underline_base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6550" y="857250"/>
            <a:ext cx="50276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3688" y="228600"/>
            <a:ext cx="8382000" cy="879475"/>
          </a:xfrm>
        </p:spPr>
        <p:txBody>
          <a:bodyPr/>
          <a:lstStyle/>
          <a:p>
            <a:pPr eaLnBrk="1" hangingPunct="1"/>
            <a:r>
              <a:rPr lang="en-US" sz="3600" smtClean="0">
                <a:ea typeface="ＭＳ Ｐゴシック" pitchFamily="34" charset="-128"/>
              </a:rPr>
              <a:t>Physical media: coax, fiber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6451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3400" y="1371600"/>
            <a:ext cx="3962400" cy="43275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i="1" smtClean="0">
                <a:solidFill>
                  <a:srgbClr val="CC0000"/>
                </a:solidFill>
                <a:ea typeface="ＭＳ Ｐゴシック" pitchFamily="34" charset="-128"/>
              </a:rPr>
              <a:t>coaxial cable:</a:t>
            </a:r>
            <a:endParaRPr lang="en-US" sz="2400" i="1" smtClean="0">
              <a:solidFill>
                <a:srgbClr val="CC0000"/>
              </a:solidFill>
              <a:ea typeface="ＭＳ Ｐゴシック" pitchFamily="34" charset="-128"/>
            </a:endParaRPr>
          </a:p>
          <a:p>
            <a:pPr eaLnBrk="1" hangingPunct="1">
              <a:buSzPct val="75000"/>
            </a:pPr>
            <a:r>
              <a:rPr lang="en-US" sz="2400" smtClean="0">
                <a:ea typeface="ＭＳ Ｐゴシック" pitchFamily="34" charset="-128"/>
              </a:rPr>
              <a:t>two concentric copper conductors</a:t>
            </a:r>
          </a:p>
          <a:p>
            <a:pPr eaLnBrk="1" hangingPunct="1">
              <a:buSzPct val="75000"/>
            </a:pPr>
            <a:r>
              <a:rPr lang="en-US" sz="2400" smtClean="0">
                <a:ea typeface="ＭＳ Ｐゴシック" pitchFamily="34" charset="-128"/>
              </a:rPr>
              <a:t>bidirectional</a:t>
            </a:r>
          </a:p>
          <a:p>
            <a:pPr eaLnBrk="1" hangingPunct="1">
              <a:buSzPct val="75000"/>
            </a:pPr>
            <a:r>
              <a:rPr lang="en-US" sz="2400" smtClean="0">
                <a:ea typeface="ＭＳ Ｐゴシック" pitchFamily="34" charset="-128"/>
              </a:rPr>
              <a:t>broadband:</a:t>
            </a:r>
          </a:p>
          <a:p>
            <a:pPr lvl="1" eaLnBrk="1" hangingPunct="1"/>
            <a:r>
              <a:rPr lang="en-US" sz="2000" smtClean="0"/>
              <a:t> multiple channels on cable</a:t>
            </a:r>
          </a:p>
          <a:p>
            <a:pPr lvl="1" eaLnBrk="1" hangingPunct="1"/>
            <a:r>
              <a:rPr lang="en-US" sz="2000" smtClean="0"/>
              <a:t> HFC</a:t>
            </a:r>
          </a:p>
        </p:txBody>
      </p:sp>
      <p:pic>
        <p:nvPicPr>
          <p:cNvPr id="64518" name="Picture 4" descr="coax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8525" y="3863975"/>
            <a:ext cx="25019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9" name="Rectangle 5"/>
          <p:cNvSpPr>
            <a:spLocks noChangeArrowheads="1"/>
          </p:cNvSpPr>
          <p:nvPr/>
        </p:nvSpPr>
        <p:spPr bwMode="auto">
          <a:xfrm>
            <a:off x="4667250" y="1317625"/>
            <a:ext cx="4230688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sz="2800" i="1">
                <a:solidFill>
                  <a:srgbClr val="CC0000"/>
                </a:solidFill>
                <a:latin typeface="Gill Sans MT" pitchFamily="34" charset="0"/>
              </a:rPr>
              <a:t>fiber optic cable:</a:t>
            </a:r>
            <a:endParaRPr lang="en-US" i="1">
              <a:solidFill>
                <a:srgbClr val="CC0000"/>
              </a:solidFill>
              <a:latin typeface="Gill Sans MT" pitchFamily="34" charset="0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>
                <a:latin typeface="Gill Sans MT" pitchFamily="34" charset="0"/>
              </a:rPr>
              <a:t>glass fiber carrying light pulses, each pulse a bit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>
                <a:latin typeface="Gill Sans MT" pitchFamily="34" charset="0"/>
              </a:rPr>
              <a:t>high-speed operation: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000">
                <a:latin typeface="Gill Sans MT" pitchFamily="34" charset="0"/>
              </a:rPr>
              <a:t>high-speed point-to-point transmission (e.g., 10</a:t>
            </a:r>
            <a:r>
              <a:rPr lang="ja-JP" altLang="en-US" sz="2000">
                <a:latin typeface="Gill Sans MT" pitchFamily="34" charset="0"/>
              </a:rPr>
              <a:t>’</a:t>
            </a:r>
            <a:r>
              <a:rPr lang="en-US" altLang="ja-JP" sz="2000">
                <a:latin typeface="Gill Sans MT" pitchFamily="34" charset="0"/>
              </a:rPr>
              <a:t>s-100</a:t>
            </a:r>
            <a:r>
              <a:rPr lang="ja-JP" altLang="en-US" sz="2000">
                <a:latin typeface="Gill Sans MT" pitchFamily="34" charset="0"/>
              </a:rPr>
              <a:t>’</a:t>
            </a:r>
            <a:r>
              <a:rPr lang="en-US" altLang="ja-JP" sz="2000">
                <a:latin typeface="Gill Sans MT" pitchFamily="34" charset="0"/>
              </a:rPr>
              <a:t>s Gpbs transmission rate)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>
                <a:latin typeface="Gill Sans MT" pitchFamily="34" charset="0"/>
              </a:rPr>
              <a:t>low error rate: 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000">
                <a:latin typeface="Gill Sans MT" pitchFamily="34" charset="0"/>
              </a:rPr>
              <a:t>repeaters spaced far apart 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000">
                <a:latin typeface="Gill Sans MT" pitchFamily="34" charset="0"/>
              </a:rPr>
              <a:t>immune to electromagnetic noise</a:t>
            </a:r>
          </a:p>
        </p:txBody>
      </p:sp>
      <p:sp>
        <p:nvSpPr>
          <p:cNvPr id="645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7E864C85-6C95-46E9-B053-2F1CC7DBAAF9}" type="slidenum">
              <a:rPr lang="en-US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pic>
        <p:nvPicPr>
          <p:cNvPr id="66562" name="Picture 11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1950" y="800100"/>
            <a:ext cx="41132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42863"/>
            <a:ext cx="8382000" cy="1143000"/>
          </a:xfrm>
        </p:spPr>
        <p:txBody>
          <a:bodyPr/>
          <a:lstStyle/>
          <a:p>
            <a:pPr eaLnBrk="1" hangingPunct="1"/>
            <a:r>
              <a:rPr lang="en-US" sz="3600" smtClean="0">
                <a:ea typeface="ＭＳ Ｐゴシック" pitchFamily="34" charset="-128"/>
              </a:rPr>
              <a:t>Physical media: radio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3400" y="1371600"/>
            <a:ext cx="3962400" cy="4876800"/>
          </a:xfrm>
        </p:spPr>
        <p:txBody>
          <a:bodyPr/>
          <a:lstStyle/>
          <a:p>
            <a:pPr eaLnBrk="1" hangingPunct="1">
              <a:buSzPct val="75000"/>
            </a:pPr>
            <a:r>
              <a:rPr lang="en-US" sz="2400" dirty="0" smtClean="0">
                <a:ea typeface="ＭＳ Ｐゴシック" pitchFamily="34" charset="-128"/>
              </a:rPr>
              <a:t>signal carried in electromagnetic spectrum</a:t>
            </a:r>
          </a:p>
          <a:p>
            <a:pPr eaLnBrk="1" hangingPunct="1">
              <a:buSzPct val="75000"/>
            </a:pPr>
            <a:r>
              <a:rPr lang="en-US" sz="2400" dirty="0" smtClean="0">
                <a:ea typeface="ＭＳ Ｐゴシック" pitchFamily="34" charset="-128"/>
              </a:rPr>
              <a:t>no physical </a:t>
            </a:r>
            <a:r>
              <a:rPr lang="ja-JP" altLang="en-US" sz="2400" smtClean="0">
                <a:ea typeface="ＭＳ Ｐゴシック" pitchFamily="34" charset="-128"/>
              </a:rPr>
              <a:t>“</a:t>
            </a:r>
            <a:r>
              <a:rPr lang="en-US" altLang="ja-JP" sz="2400" dirty="0" smtClean="0">
                <a:ea typeface="ＭＳ Ｐゴシック" pitchFamily="34" charset="-128"/>
              </a:rPr>
              <a:t>wire</a:t>
            </a:r>
            <a:r>
              <a:rPr lang="ja-JP" altLang="en-US" sz="2400" smtClean="0">
                <a:ea typeface="ＭＳ Ｐゴシック" pitchFamily="34" charset="-128"/>
              </a:rPr>
              <a:t>”</a:t>
            </a:r>
            <a:endParaRPr lang="en-US" altLang="ja-JP" sz="2400" dirty="0" smtClean="0">
              <a:ea typeface="ＭＳ Ｐゴシック" pitchFamily="34" charset="-128"/>
            </a:endParaRPr>
          </a:p>
          <a:p>
            <a:pPr eaLnBrk="1" hangingPunct="1">
              <a:buSzPct val="75000"/>
            </a:pPr>
            <a:r>
              <a:rPr lang="en-US" sz="2400" dirty="0" smtClean="0">
                <a:ea typeface="ＭＳ Ｐゴシック" pitchFamily="34" charset="-128"/>
              </a:rPr>
              <a:t>bidirectional</a:t>
            </a:r>
          </a:p>
          <a:p>
            <a:pPr eaLnBrk="1" hangingPunct="1">
              <a:buSzPct val="75000"/>
            </a:pPr>
            <a:r>
              <a:rPr lang="en-US" sz="2400" dirty="0" smtClean="0">
                <a:ea typeface="ＭＳ Ｐゴシック" pitchFamily="34" charset="-128"/>
              </a:rPr>
              <a:t>propagation environment effects:</a:t>
            </a:r>
          </a:p>
          <a:p>
            <a:pPr lvl="1" eaLnBrk="1" hangingPunct="1"/>
            <a:r>
              <a:rPr lang="en-US" dirty="0" smtClean="0"/>
              <a:t>reflection </a:t>
            </a:r>
          </a:p>
          <a:p>
            <a:pPr lvl="1" eaLnBrk="1" hangingPunct="1"/>
            <a:r>
              <a:rPr lang="en-US" dirty="0" smtClean="0"/>
              <a:t>obstruction by objects</a:t>
            </a:r>
          </a:p>
          <a:p>
            <a:pPr lvl="1" eaLnBrk="1" hangingPunct="1"/>
            <a:r>
              <a:rPr lang="en-US" dirty="0" smtClean="0"/>
              <a:t>interference</a:t>
            </a:r>
          </a:p>
        </p:txBody>
      </p:sp>
      <p:sp>
        <p:nvSpPr>
          <p:cNvPr id="66565" name="Rectangle 4"/>
          <p:cNvSpPr>
            <a:spLocks noChangeArrowheads="1"/>
          </p:cNvSpPr>
          <p:nvPr/>
        </p:nvSpPr>
        <p:spPr bwMode="auto">
          <a:xfrm>
            <a:off x="4686300" y="1238250"/>
            <a:ext cx="4457700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sz="2800" i="1" dirty="0">
                <a:solidFill>
                  <a:srgbClr val="CC0000"/>
                </a:solidFill>
                <a:latin typeface="Gill Sans MT" pitchFamily="34" charset="0"/>
              </a:rPr>
              <a:t>radio link types:</a:t>
            </a:r>
            <a:endParaRPr lang="en-US" i="1" dirty="0">
              <a:solidFill>
                <a:srgbClr val="CC0000"/>
              </a:solidFill>
              <a:latin typeface="Gill Sans MT" pitchFamily="34" charset="0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dirty="0">
                <a:solidFill>
                  <a:srgbClr val="000099"/>
                </a:solidFill>
                <a:latin typeface="Gill Sans MT" pitchFamily="34" charset="0"/>
              </a:rPr>
              <a:t>terrestrial  microwave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000" dirty="0">
                <a:latin typeface="Gill Sans MT" pitchFamily="34" charset="0"/>
              </a:rPr>
              <a:t>e.g. up to 45 Mbps channels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dirty="0">
                <a:solidFill>
                  <a:srgbClr val="000099"/>
                </a:solidFill>
                <a:latin typeface="Gill Sans MT" pitchFamily="34" charset="0"/>
              </a:rPr>
              <a:t>LAN</a:t>
            </a:r>
            <a:r>
              <a:rPr lang="en-US" dirty="0">
                <a:latin typeface="Gill Sans MT" pitchFamily="34" charset="0"/>
              </a:rPr>
              <a:t> (e.g., </a:t>
            </a:r>
            <a:r>
              <a:rPr lang="en-US" dirty="0" err="1">
                <a:latin typeface="Gill Sans MT" pitchFamily="34" charset="0"/>
              </a:rPr>
              <a:t>WiFi</a:t>
            </a:r>
            <a:r>
              <a:rPr lang="en-US" dirty="0">
                <a:latin typeface="Gill Sans MT" pitchFamily="34" charset="0"/>
              </a:rPr>
              <a:t>)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000" dirty="0">
                <a:latin typeface="Gill Sans MT" pitchFamily="34" charset="0"/>
              </a:rPr>
              <a:t>11Mbps, 54 Mbps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dirty="0">
                <a:solidFill>
                  <a:srgbClr val="000099"/>
                </a:solidFill>
                <a:latin typeface="Gill Sans MT" pitchFamily="34" charset="0"/>
              </a:rPr>
              <a:t>wide-area</a:t>
            </a:r>
            <a:r>
              <a:rPr lang="en-US" dirty="0">
                <a:latin typeface="Gill Sans MT" pitchFamily="34" charset="0"/>
              </a:rPr>
              <a:t> (e.g., cellular)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000" dirty="0">
                <a:latin typeface="Gill Sans MT" pitchFamily="34" charset="0"/>
              </a:rPr>
              <a:t>3G cellular: ~ few </a:t>
            </a:r>
            <a:r>
              <a:rPr lang="en-US" sz="2000" dirty="0" smtClean="0">
                <a:latin typeface="Gill Sans MT" pitchFamily="34" charset="0"/>
              </a:rPr>
              <a:t>Mbps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000" dirty="0" smtClean="0">
                <a:latin typeface="Gill Sans MT" pitchFamily="34" charset="0"/>
              </a:rPr>
              <a:t>4G LTE: 10s to 100s Mbps</a:t>
            </a:r>
            <a:endParaRPr lang="en-US" sz="2000" dirty="0">
              <a:latin typeface="Gill Sans MT" pitchFamily="34" charset="0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dirty="0">
                <a:solidFill>
                  <a:srgbClr val="000099"/>
                </a:solidFill>
                <a:latin typeface="Gill Sans MT" pitchFamily="34" charset="0"/>
              </a:rPr>
              <a:t>satellite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000" dirty="0">
                <a:latin typeface="Gill Sans MT" pitchFamily="34" charset="0"/>
              </a:rPr>
              <a:t>Kbps to 45Mbps channel (or multiple smaller channels)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000" dirty="0">
                <a:latin typeface="Gill Sans MT" pitchFamily="34" charset="0"/>
              </a:rPr>
              <a:t>270 </a:t>
            </a:r>
            <a:r>
              <a:rPr lang="en-US" sz="2000" dirty="0" err="1">
                <a:latin typeface="Gill Sans MT" pitchFamily="34" charset="0"/>
              </a:rPr>
              <a:t>msec</a:t>
            </a:r>
            <a:r>
              <a:rPr lang="en-US" sz="2000" dirty="0">
                <a:latin typeface="Gill Sans MT" pitchFamily="34" charset="0"/>
              </a:rPr>
              <a:t> end-end delay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000" dirty="0">
                <a:latin typeface="Gill Sans MT" pitchFamily="34" charset="0"/>
              </a:rPr>
              <a:t>geosynchronous versus low altitude</a:t>
            </a:r>
          </a:p>
        </p:txBody>
      </p:sp>
      <p:sp>
        <p:nvSpPr>
          <p:cNvPr id="6656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F0816E88-26A6-40BF-8EDB-043F4D74F8E1}" type="slidenum">
              <a:rPr lang="en-US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pic>
        <p:nvPicPr>
          <p:cNvPr id="68610" name="Picture 2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9450" y="1028700"/>
            <a:ext cx="45704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Chapter 1: roadmap</a:t>
            </a:r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30250" y="1406525"/>
            <a:ext cx="8207375" cy="4648200"/>
          </a:xfrm>
        </p:spPr>
        <p:txBody>
          <a:bodyPr/>
          <a:lstStyle/>
          <a:p>
            <a:pPr lvl="1" eaLnBrk="1" hangingPunct="1"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sz="2800" smtClean="0">
                <a:solidFill>
                  <a:srgbClr val="000099"/>
                </a:solidFill>
              </a:rPr>
              <a:t>1.1 what </a:t>
            </a:r>
            <a:r>
              <a:rPr lang="en-US" sz="2800" i="1" smtClean="0">
                <a:solidFill>
                  <a:srgbClr val="000099"/>
                </a:solidFill>
              </a:rPr>
              <a:t>is</a:t>
            </a:r>
            <a:r>
              <a:rPr lang="en-US" sz="2800" smtClean="0">
                <a:solidFill>
                  <a:srgbClr val="000099"/>
                </a:solidFill>
              </a:rPr>
              <a:t> the Internet?</a:t>
            </a:r>
          </a:p>
          <a:p>
            <a:pPr lvl="1" eaLnBrk="1" hangingPunct="1"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sz="2800" smtClean="0">
                <a:solidFill>
                  <a:srgbClr val="000099"/>
                </a:solidFill>
              </a:rPr>
              <a:t>1.2</a:t>
            </a:r>
            <a:r>
              <a:rPr lang="en-US" sz="2800" smtClean="0"/>
              <a:t> network edge</a:t>
            </a:r>
          </a:p>
          <a:p>
            <a:pPr lvl="2" eaLnBrk="1" hangingPunct="1">
              <a:lnSpc>
                <a:spcPct val="105000"/>
              </a:lnSpc>
              <a:spcBef>
                <a:spcPct val="5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800" smtClean="0">
                <a:latin typeface="Gill Sans MT" pitchFamily="34" charset="0"/>
              </a:rPr>
              <a:t> </a:t>
            </a:r>
            <a:r>
              <a:rPr lang="en-US" sz="2400" smtClean="0">
                <a:latin typeface="Gill Sans MT" pitchFamily="34" charset="0"/>
              </a:rPr>
              <a:t>end systems, access networks, links</a:t>
            </a:r>
          </a:p>
          <a:p>
            <a:pPr lvl="1" eaLnBrk="1" hangingPunct="1"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sz="2800" smtClean="0">
                <a:solidFill>
                  <a:srgbClr val="CC0000"/>
                </a:solidFill>
              </a:rPr>
              <a:t>1.3 network core</a:t>
            </a:r>
          </a:p>
          <a:p>
            <a:pPr lvl="2" eaLnBrk="1" hangingPunct="1">
              <a:lnSpc>
                <a:spcPct val="105000"/>
              </a:lnSpc>
              <a:spcBef>
                <a:spcPct val="5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400" smtClean="0">
                <a:solidFill>
                  <a:srgbClr val="CC0000"/>
                </a:solidFill>
                <a:latin typeface="Gill Sans MT" pitchFamily="34" charset="0"/>
              </a:rPr>
              <a:t>packet switching,  circuit switching, network structure</a:t>
            </a:r>
          </a:p>
          <a:p>
            <a:pPr lvl="1" eaLnBrk="1" hangingPunct="1"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sz="2800" smtClean="0">
                <a:solidFill>
                  <a:srgbClr val="000099"/>
                </a:solidFill>
              </a:rPr>
              <a:t>1.4 </a:t>
            </a:r>
            <a:r>
              <a:rPr lang="en-US" sz="2800" smtClean="0"/>
              <a:t>delay, loss, throughput in networks</a:t>
            </a:r>
          </a:p>
          <a:p>
            <a:pPr lvl="1" eaLnBrk="1" hangingPunct="1"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sz="2800" smtClean="0">
                <a:solidFill>
                  <a:srgbClr val="000099"/>
                </a:solidFill>
              </a:rPr>
              <a:t>1.5</a:t>
            </a:r>
            <a:r>
              <a:rPr lang="en-US" sz="2800" smtClean="0"/>
              <a:t> protocol layers, service models</a:t>
            </a:r>
          </a:p>
          <a:p>
            <a:pPr lvl="1" eaLnBrk="1" hangingPunct="1"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sz="2800" smtClean="0">
                <a:solidFill>
                  <a:srgbClr val="000099"/>
                </a:solidFill>
              </a:rPr>
              <a:t>1.6</a:t>
            </a:r>
            <a:r>
              <a:rPr lang="en-US" sz="2800" smtClean="0"/>
              <a:t> networks under attack: security</a:t>
            </a:r>
          </a:p>
          <a:p>
            <a:pPr lvl="1" eaLnBrk="1" hangingPunct="1"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sz="2800" smtClean="0">
                <a:solidFill>
                  <a:srgbClr val="000099"/>
                </a:solidFill>
              </a:rPr>
              <a:t>1.7</a:t>
            </a:r>
            <a:r>
              <a:rPr lang="en-US" sz="2800" smtClean="0"/>
              <a:t> history</a:t>
            </a:r>
          </a:p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6861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7F51ABE6-D7AB-46FE-A67E-65FB390336D7}" type="slidenum">
              <a:rPr lang="en-US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sp>
        <p:nvSpPr>
          <p:cNvPr id="7065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3400" y="1611313"/>
            <a:ext cx="4271963" cy="46482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mesh of interconnected routers</a:t>
            </a:r>
          </a:p>
          <a:p>
            <a:pPr eaLnBrk="1" hangingPunct="1"/>
            <a:r>
              <a:rPr lang="en-US" smtClean="0">
                <a:solidFill>
                  <a:srgbClr val="CC0000"/>
                </a:solidFill>
                <a:ea typeface="ＭＳ Ｐゴシック" pitchFamily="34" charset="-128"/>
              </a:rPr>
              <a:t>packet-switching: hosts break application-layer messages into </a:t>
            </a:r>
            <a:r>
              <a:rPr lang="en-US" i="1" smtClean="0">
                <a:solidFill>
                  <a:srgbClr val="CC0000"/>
                </a:solidFill>
                <a:ea typeface="ＭＳ Ｐゴシック" pitchFamily="34" charset="-128"/>
              </a:rPr>
              <a:t>packets</a:t>
            </a:r>
          </a:p>
          <a:p>
            <a:pPr lvl="1" eaLnBrk="1" hangingPunct="1"/>
            <a:r>
              <a:rPr lang="en-US" smtClean="0"/>
              <a:t>forward packets</a:t>
            </a:r>
            <a:r>
              <a:rPr lang="en-US" i="1" smtClean="0"/>
              <a:t> </a:t>
            </a:r>
            <a:r>
              <a:rPr lang="en-US" smtClean="0"/>
              <a:t>from one router to the next, across links on path from source to destination</a:t>
            </a:r>
          </a:p>
          <a:p>
            <a:pPr lvl="1" eaLnBrk="1" hangingPunct="1"/>
            <a:r>
              <a:rPr lang="en-US" smtClean="0"/>
              <a:t>each packet transmitted at full link capacity</a:t>
            </a:r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The network core</a:t>
            </a:r>
          </a:p>
        </p:txBody>
      </p:sp>
      <p:sp>
        <p:nvSpPr>
          <p:cNvPr id="70660" name="Freeform 637"/>
          <p:cNvSpPr>
            <a:spLocks/>
          </p:cNvSpPr>
          <p:nvPr/>
        </p:nvSpPr>
        <p:spPr bwMode="auto">
          <a:xfrm>
            <a:off x="5202238" y="1712913"/>
            <a:ext cx="1736725" cy="1071562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70661" name="Group 638"/>
          <p:cNvGrpSpPr>
            <a:grpSpLocks/>
          </p:cNvGrpSpPr>
          <p:nvPr/>
        </p:nvGrpSpPr>
        <p:grpSpPr bwMode="auto">
          <a:xfrm>
            <a:off x="5370513" y="3048000"/>
            <a:ext cx="1458912" cy="933450"/>
            <a:chOff x="2889" y="1631"/>
            <a:chExt cx="980" cy="743"/>
          </a:xfrm>
        </p:grpSpPr>
        <p:sp>
          <p:nvSpPr>
            <p:cNvPr id="71161" name="Rectangle 639"/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62" name="AutoShape 640"/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00CCFF"/>
                </a:solidFill>
              </a:endParaRPr>
            </a:p>
          </p:txBody>
        </p:sp>
      </p:grpSp>
      <p:sp>
        <p:nvSpPr>
          <p:cNvPr id="70662" name="Freeform 641"/>
          <p:cNvSpPr>
            <a:spLocks/>
          </p:cNvSpPr>
          <p:nvPr/>
        </p:nvSpPr>
        <p:spPr bwMode="auto">
          <a:xfrm>
            <a:off x="5364163" y="4425950"/>
            <a:ext cx="3225800" cy="1665288"/>
          </a:xfrm>
          <a:custGeom>
            <a:avLst/>
            <a:gdLst>
              <a:gd name="T0" fmla="*/ 2147483647 w 2032"/>
              <a:gd name="T1" fmla="*/ 2147483647 h 1049"/>
              <a:gd name="T2" fmla="*/ 2147483647 w 2032"/>
              <a:gd name="T3" fmla="*/ 2147483647 h 1049"/>
              <a:gd name="T4" fmla="*/ 2147483647 w 2032"/>
              <a:gd name="T5" fmla="*/ 2147483647 h 1049"/>
              <a:gd name="T6" fmla="*/ 2147483647 w 2032"/>
              <a:gd name="T7" fmla="*/ 2147483647 h 1049"/>
              <a:gd name="T8" fmla="*/ 2147483647 w 2032"/>
              <a:gd name="T9" fmla="*/ 2147483647 h 1049"/>
              <a:gd name="T10" fmla="*/ 2147483647 w 2032"/>
              <a:gd name="T11" fmla="*/ 2147483647 h 1049"/>
              <a:gd name="T12" fmla="*/ 2147483647 w 2032"/>
              <a:gd name="T13" fmla="*/ 2147483647 h 1049"/>
              <a:gd name="T14" fmla="*/ 2147483647 w 2032"/>
              <a:gd name="T15" fmla="*/ 2147483647 h 1049"/>
              <a:gd name="T16" fmla="*/ 2147483647 w 2032"/>
              <a:gd name="T17" fmla="*/ 2147483647 h 1049"/>
              <a:gd name="T18" fmla="*/ 2147483647 w 2032"/>
              <a:gd name="T19" fmla="*/ 2147483647 h 1049"/>
              <a:gd name="T20" fmla="*/ 2147483647 w 2032"/>
              <a:gd name="T21" fmla="*/ 2147483647 h 1049"/>
              <a:gd name="T22" fmla="*/ 2147483647 w 2032"/>
              <a:gd name="T23" fmla="*/ 2147483647 h 1049"/>
              <a:gd name="T24" fmla="*/ 2147483647 w 2032"/>
              <a:gd name="T25" fmla="*/ 2147483647 h 1049"/>
              <a:gd name="T26" fmla="*/ 2147483647 w 2032"/>
              <a:gd name="T27" fmla="*/ 2147483647 h 1049"/>
              <a:gd name="T28" fmla="*/ 2147483647 w 2032"/>
              <a:gd name="T29" fmla="*/ 2147483647 h 1049"/>
              <a:gd name="T30" fmla="*/ 2147483647 w 2032"/>
              <a:gd name="T31" fmla="*/ 2147483647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032"/>
              <a:gd name="T49" fmla="*/ 0 h 1049"/>
              <a:gd name="T50" fmla="*/ 2032 w 2032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032" h="1049">
                <a:moveTo>
                  <a:pt x="1044" y="26"/>
                </a:moveTo>
                <a:cubicBezTo>
                  <a:pt x="959" y="45"/>
                  <a:pt x="924" y="118"/>
                  <a:pt x="847" y="125"/>
                </a:cubicBezTo>
                <a:cubicBezTo>
                  <a:pt x="770" y="132"/>
                  <a:pt x="697" y="61"/>
                  <a:pt x="580" y="68"/>
                </a:cubicBezTo>
                <a:cubicBezTo>
                  <a:pt x="463" y="75"/>
                  <a:pt x="232" y="119"/>
                  <a:pt x="143" y="170"/>
                </a:cubicBezTo>
                <a:cubicBezTo>
                  <a:pt x="54" y="221"/>
                  <a:pt x="65" y="289"/>
                  <a:pt x="48" y="374"/>
                </a:cubicBezTo>
                <a:cubicBezTo>
                  <a:pt x="31" y="459"/>
                  <a:pt x="0" y="618"/>
                  <a:pt x="41" y="680"/>
                </a:cubicBezTo>
                <a:cubicBezTo>
                  <a:pt x="82" y="742"/>
                  <a:pt x="191" y="709"/>
                  <a:pt x="294" y="744"/>
                </a:cubicBezTo>
                <a:cubicBezTo>
                  <a:pt x="397" y="779"/>
                  <a:pt x="527" y="849"/>
                  <a:pt x="660" y="893"/>
                </a:cubicBezTo>
                <a:cubicBezTo>
                  <a:pt x="793" y="938"/>
                  <a:pt x="944" y="991"/>
                  <a:pt x="1088" y="1014"/>
                </a:cubicBezTo>
                <a:cubicBezTo>
                  <a:pt x="1232" y="1036"/>
                  <a:pt x="1401" y="1049"/>
                  <a:pt x="1525" y="1031"/>
                </a:cubicBezTo>
                <a:cubicBezTo>
                  <a:pt x="1649" y="1012"/>
                  <a:pt x="1749" y="960"/>
                  <a:pt x="1831" y="907"/>
                </a:cubicBezTo>
                <a:cubicBezTo>
                  <a:pt x="1913" y="855"/>
                  <a:pt x="1998" y="824"/>
                  <a:pt x="2015" y="714"/>
                </a:cubicBezTo>
                <a:cubicBezTo>
                  <a:pt x="2032" y="604"/>
                  <a:pt x="1990" y="350"/>
                  <a:pt x="1931" y="251"/>
                </a:cubicBezTo>
                <a:cubicBezTo>
                  <a:pt x="1872" y="151"/>
                  <a:pt x="1754" y="153"/>
                  <a:pt x="1658" y="114"/>
                </a:cubicBezTo>
                <a:cubicBezTo>
                  <a:pt x="1562" y="76"/>
                  <a:pt x="1457" y="30"/>
                  <a:pt x="1355" y="15"/>
                </a:cubicBezTo>
                <a:cubicBezTo>
                  <a:pt x="1253" y="0"/>
                  <a:pt x="1129" y="8"/>
                  <a:pt x="1044" y="26"/>
                </a:cubicBez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663" name="Line 642"/>
          <p:cNvSpPr>
            <a:spLocks noChangeShapeType="1"/>
          </p:cNvSpPr>
          <p:nvPr/>
        </p:nvSpPr>
        <p:spPr bwMode="auto">
          <a:xfrm rot="-5400000">
            <a:off x="7845425" y="5162551"/>
            <a:ext cx="523875" cy="1397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664" name="Line 643"/>
          <p:cNvSpPr>
            <a:spLocks noChangeShapeType="1"/>
          </p:cNvSpPr>
          <p:nvPr/>
        </p:nvSpPr>
        <p:spPr bwMode="auto">
          <a:xfrm rot="5400000" flipV="1">
            <a:off x="7991475" y="5443538"/>
            <a:ext cx="3175" cy="857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665" name="Line 644"/>
          <p:cNvSpPr>
            <a:spLocks noChangeShapeType="1"/>
          </p:cNvSpPr>
          <p:nvPr/>
        </p:nvSpPr>
        <p:spPr bwMode="auto">
          <a:xfrm rot="-5400000">
            <a:off x="8177213" y="5119688"/>
            <a:ext cx="0" cy="1143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666" name="Line 646"/>
          <p:cNvSpPr>
            <a:spLocks noChangeShapeType="1"/>
          </p:cNvSpPr>
          <p:nvPr/>
        </p:nvSpPr>
        <p:spPr bwMode="auto">
          <a:xfrm>
            <a:off x="6100763" y="4776788"/>
            <a:ext cx="212725" cy="984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667" name="Line 647"/>
          <p:cNvSpPr>
            <a:spLocks noChangeShapeType="1"/>
          </p:cNvSpPr>
          <p:nvPr/>
        </p:nvSpPr>
        <p:spPr bwMode="auto">
          <a:xfrm flipV="1">
            <a:off x="5842000" y="5040313"/>
            <a:ext cx="390525" cy="730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668" name="Line 650"/>
          <p:cNvSpPr>
            <a:spLocks noChangeShapeType="1"/>
          </p:cNvSpPr>
          <p:nvPr/>
        </p:nvSpPr>
        <p:spPr bwMode="auto">
          <a:xfrm flipH="1">
            <a:off x="6267450" y="5087938"/>
            <a:ext cx="103188" cy="1841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669" name="Line 651"/>
          <p:cNvSpPr>
            <a:spLocks noChangeShapeType="1"/>
          </p:cNvSpPr>
          <p:nvPr/>
        </p:nvSpPr>
        <p:spPr bwMode="auto">
          <a:xfrm flipH="1" flipV="1">
            <a:off x="6548438" y="5100638"/>
            <a:ext cx="114300" cy="17303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670" name="Line 652"/>
          <p:cNvSpPr>
            <a:spLocks noChangeShapeType="1"/>
          </p:cNvSpPr>
          <p:nvPr/>
        </p:nvSpPr>
        <p:spPr bwMode="auto">
          <a:xfrm>
            <a:off x="6743700" y="5056188"/>
            <a:ext cx="503238" cy="2698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671" name="Line 654"/>
          <p:cNvSpPr>
            <a:spLocks noChangeShapeType="1"/>
          </p:cNvSpPr>
          <p:nvPr/>
        </p:nvSpPr>
        <p:spPr bwMode="auto">
          <a:xfrm>
            <a:off x="6046788" y="3582988"/>
            <a:ext cx="234950" cy="7461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672" name="Line 655"/>
          <p:cNvSpPr>
            <a:spLocks noChangeShapeType="1"/>
          </p:cNvSpPr>
          <p:nvPr/>
        </p:nvSpPr>
        <p:spPr bwMode="auto">
          <a:xfrm flipV="1">
            <a:off x="5891213" y="3736975"/>
            <a:ext cx="168275" cy="31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70673" name="Group 656"/>
          <p:cNvGrpSpPr>
            <a:grpSpLocks/>
          </p:cNvGrpSpPr>
          <p:nvPr/>
        </p:nvGrpSpPr>
        <p:grpSpPr bwMode="auto">
          <a:xfrm>
            <a:off x="5611813" y="3503613"/>
            <a:ext cx="506412" cy="352425"/>
            <a:chOff x="2967" y="478"/>
            <a:chExt cx="788" cy="625"/>
          </a:xfrm>
        </p:grpSpPr>
        <p:pic>
          <p:nvPicPr>
            <p:cNvPr id="71159" name="Picture 657" descr="access_point_stylized_small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1160" name="Picture 658" descr="antenna_radiation_stylized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0674" name="Freeform 659"/>
          <p:cNvSpPr>
            <a:spLocks/>
          </p:cNvSpPr>
          <p:nvPr/>
        </p:nvSpPr>
        <p:spPr bwMode="auto">
          <a:xfrm>
            <a:off x="7015163" y="3530600"/>
            <a:ext cx="1314450" cy="674688"/>
          </a:xfrm>
          <a:custGeom>
            <a:avLst/>
            <a:gdLst>
              <a:gd name="T0" fmla="*/ 2147483647 w 828"/>
              <a:gd name="T1" fmla="*/ 2147483647 h 425"/>
              <a:gd name="T2" fmla="*/ 2147483647 w 828"/>
              <a:gd name="T3" fmla="*/ 2147483647 h 425"/>
              <a:gd name="T4" fmla="*/ 2147483647 w 828"/>
              <a:gd name="T5" fmla="*/ 2147483647 h 425"/>
              <a:gd name="T6" fmla="*/ 2147483647 w 828"/>
              <a:gd name="T7" fmla="*/ 2147483647 h 425"/>
              <a:gd name="T8" fmla="*/ 2147483647 w 828"/>
              <a:gd name="T9" fmla="*/ 2147483647 h 425"/>
              <a:gd name="T10" fmla="*/ 2147483647 w 828"/>
              <a:gd name="T11" fmla="*/ 2147483647 h 425"/>
              <a:gd name="T12" fmla="*/ 2147483647 w 828"/>
              <a:gd name="T13" fmla="*/ 2147483647 h 425"/>
              <a:gd name="T14" fmla="*/ 2147483647 w 828"/>
              <a:gd name="T15" fmla="*/ 2147483647 h 425"/>
              <a:gd name="T16" fmla="*/ 2147483647 w 828"/>
              <a:gd name="T17" fmla="*/ 2147483647 h 425"/>
              <a:gd name="T18" fmla="*/ 2147483647 w 828"/>
              <a:gd name="T19" fmla="*/ 2147483647 h 425"/>
              <a:gd name="T20" fmla="*/ 2147483647 w 828"/>
              <a:gd name="T21" fmla="*/ 2147483647 h 425"/>
              <a:gd name="T22" fmla="*/ 2147483647 w 828"/>
              <a:gd name="T23" fmla="*/ 2147483647 h 42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28"/>
              <a:gd name="T37" fmla="*/ 0 h 425"/>
              <a:gd name="T38" fmla="*/ 828 w 828"/>
              <a:gd name="T39" fmla="*/ 425 h 42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28" h="425">
                <a:moveTo>
                  <a:pt x="382" y="30"/>
                </a:moveTo>
                <a:cubicBezTo>
                  <a:pt x="350" y="29"/>
                  <a:pt x="413" y="30"/>
                  <a:pt x="370" y="30"/>
                </a:cubicBezTo>
                <a:cubicBezTo>
                  <a:pt x="327" y="30"/>
                  <a:pt x="187" y="16"/>
                  <a:pt x="126" y="32"/>
                </a:cubicBezTo>
                <a:cubicBezTo>
                  <a:pt x="65" y="48"/>
                  <a:pt x="12" y="86"/>
                  <a:pt x="6" y="126"/>
                </a:cubicBezTo>
                <a:cubicBezTo>
                  <a:pt x="0" y="166"/>
                  <a:pt x="44" y="231"/>
                  <a:pt x="92" y="274"/>
                </a:cubicBezTo>
                <a:cubicBezTo>
                  <a:pt x="140" y="317"/>
                  <a:pt x="217" y="360"/>
                  <a:pt x="292" y="384"/>
                </a:cubicBezTo>
                <a:cubicBezTo>
                  <a:pt x="367" y="408"/>
                  <a:pt x="472" y="425"/>
                  <a:pt x="540" y="416"/>
                </a:cubicBezTo>
                <a:cubicBezTo>
                  <a:pt x="608" y="407"/>
                  <a:pt x="659" y="371"/>
                  <a:pt x="698" y="330"/>
                </a:cubicBezTo>
                <a:cubicBezTo>
                  <a:pt x="737" y="289"/>
                  <a:pt x="760" y="221"/>
                  <a:pt x="776" y="170"/>
                </a:cubicBezTo>
                <a:cubicBezTo>
                  <a:pt x="792" y="119"/>
                  <a:pt x="828" y="44"/>
                  <a:pt x="792" y="22"/>
                </a:cubicBezTo>
                <a:cubicBezTo>
                  <a:pt x="756" y="0"/>
                  <a:pt x="630" y="37"/>
                  <a:pt x="560" y="38"/>
                </a:cubicBezTo>
                <a:cubicBezTo>
                  <a:pt x="490" y="39"/>
                  <a:pt x="414" y="31"/>
                  <a:pt x="382" y="30"/>
                </a:cubicBezTo>
                <a:close/>
              </a:path>
            </a:pathLst>
          </a:custGeom>
          <a:solidFill>
            <a:srgbClr val="00CC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675" name="Freeform 660"/>
          <p:cNvSpPr>
            <a:spLocks/>
          </p:cNvSpPr>
          <p:nvPr/>
        </p:nvSpPr>
        <p:spPr bwMode="auto">
          <a:xfrm>
            <a:off x="7011988" y="2005013"/>
            <a:ext cx="1730375" cy="1125537"/>
          </a:xfrm>
          <a:custGeom>
            <a:avLst/>
            <a:gdLst>
              <a:gd name="T0" fmla="*/ 2147483647 w 765"/>
              <a:gd name="T1" fmla="*/ 2147483647 h 459"/>
              <a:gd name="T2" fmla="*/ 2147483647 w 765"/>
              <a:gd name="T3" fmla="*/ 2147483647 h 459"/>
              <a:gd name="T4" fmla="*/ 2147483647 w 765"/>
              <a:gd name="T5" fmla="*/ 2147483647 h 459"/>
              <a:gd name="T6" fmla="*/ 2147483647 w 765"/>
              <a:gd name="T7" fmla="*/ 2147483647 h 459"/>
              <a:gd name="T8" fmla="*/ 2147483647 w 765"/>
              <a:gd name="T9" fmla="*/ 2147483647 h 459"/>
              <a:gd name="T10" fmla="*/ 2147483647 w 765"/>
              <a:gd name="T11" fmla="*/ 2147483647 h 459"/>
              <a:gd name="T12" fmla="*/ 2147483647 w 765"/>
              <a:gd name="T13" fmla="*/ 2147483647 h 459"/>
              <a:gd name="T14" fmla="*/ 2147483647 w 765"/>
              <a:gd name="T15" fmla="*/ 2147483647 h 459"/>
              <a:gd name="T16" fmla="*/ 2147483647 w 765"/>
              <a:gd name="T17" fmla="*/ 2147483647 h 459"/>
              <a:gd name="T18" fmla="*/ 2147483647 w 765"/>
              <a:gd name="T19" fmla="*/ 2147483647 h 459"/>
              <a:gd name="T20" fmla="*/ 2147483647 w 765"/>
              <a:gd name="T21" fmla="*/ 2147483647 h 459"/>
              <a:gd name="T22" fmla="*/ 2147483647 w 765"/>
              <a:gd name="T23" fmla="*/ 2147483647 h 4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765"/>
              <a:gd name="T37" fmla="*/ 0 h 459"/>
              <a:gd name="T38" fmla="*/ 765 w 765"/>
              <a:gd name="T39" fmla="*/ 459 h 45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765" h="459">
                <a:moveTo>
                  <a:pt x="424" y="10"/>
                </a:moveTo>
                <a:cubicBezTo>
                  <a:pt x="362" y="16"/>
                  <a:pt x="343" y="55"/>
                  <a:pt x="288" y="70"/>
                </a:cubicBezTo>
                <a:cubicBezTo>
                  <a:pt x="233" y="85"/>
                  <a:pt x="142" y="56"/>
                  <a:pt x="96" y="100"/>
                </a:cubicBezTo>
                <a:cubicBezTo>
                  <a:pt x="50" y="144"/>
                  <a:pt x="0" y="279"/>
                  <a:pt x="14" y="336"/>
                </a:cubicBezTo>
                <a:cubicBezTo>
                  <a:pt x="28" y="393"/>
                  <a:pt x="125" y="429"/>
                  <a:pt x="180" y="444"/>
                </a:cubicBezTo>
                <a:cubicBezTo>
                  <a:pt x="235" y="459"/>
                  <a:pt x="279" y="426"/>
                  <a:pt x="346" y="426"/>
                </a:cubicBezTo>
                <a:cubicBezTo>
                  <a:pt x="413" y="426"/>
                  <a:pt x="525" y="443"/>
                  <a:pt x="584" y="444"/>
                </a:cubicBezTo>
                <a:cubicBezTo>
                  <a:pt x="643" y="445"/>
                  <a:pt x="670" y="446"/>
                  <a:pt x="698" y="434"/>
                </a:cubicBezTo>
                <a:cubicBezTo>
                  <a:pt x="726" y="422"/>
                  <a:pt x="743" y="418"/>
                  <a:pt x="752" y="372"/>
                </a:cubicBezTo>
                <a:cubicBezTo>
                  <a:pt x="761" y="326"/>
                  <a:pt x="765" y="214"/>
                  <a:pt x="750" y="158"/>
                </a:cubicBezTo>
                <a:cubicBezTo>
                  <a:pt x="735" y="102"/>
                  <a:pt x="716" y="58"/>
                  <a:pt x="662" y="34"/>
                </a:cubicBezTo>
                <a:cubicBezTo>
                  <a:pt x="608" y="10"/>
                  <a:pt x="505" y="0"/>
                  <a:pt x="424" y="10"/>
                </a:cubicBezTo>
                <a:close/>
              </a:path>
            </a:pathLst>
          </a:custGeom>
          <a:solidFill>
            <a:srgbClr val="00CC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676" name="Line 661"/>
          <p:cNvSpPr>
            <a:spLocks noChangeShapeType="1"/>
          </p:cNvSpPr>
          <p:nvPr/>
        </p:nvSpPr>
        <p:spPr bwMode="auto">
          <a:xfrm>
            <a:off x="7396163" y="3816350"/>
            <a:ext cx="163512" cy="1206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677" name="Line 662"/>
          <p:cNvSpPr>
            <a:spLocks noChangeShapeType="1"/>
          </p:cNvSpPr>
          <p:nvPr/>
        </p:nvSpPr>
        <p:spPr bwMode="auto">
          <a:xfrm>
            <a:off x="7493000" y="3736975"/>
            <a:ext cx="279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678" name="Line 663"/>
          <p:cNvSpPr>
            <a:spLocks noChangeShapeType="1"/>
          </p:cNvSpPr>
          <p:nvPr/>
        </p:nvSpPr>
        <p:spPr bwMode="auto">
          <a:xfrm flipV="1">
            <a:off x="7729538" y="3822700"/>
            <a:ext cx="134937" cy="1047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679" name="Line 664"/>
          <p:cNvSpPr>
            <a:spLocks noChangeShapeType="1"/>
          </p:cNvSpPr>
          <p:nvPr/>
        </p:nvSpPr>
        <p:spPr bwMode="auto">
          <a:xfrm>
            <a:off x="6723063" y="2590800"/>
            <a:ext cx="509587" cy="31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680" name="Line 665"/>
          <p:cNvSpPr>
            <a:spLocks noChangeShapeType="1"/>
          </p:cNvSpPr>
          <p:nvPr/>
        </p:nvSpPr>
        <p:spPr bwMode="auto">
          <a:xfrm>
            <a:off x="7358063" y="4700588"/>
            <a:ext cx="390525" cy="1841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681" name="Line 666"/>
          <p:cNvSpPr>
            <a:spLocks noChangeShapeType="1"/>
          </p:cNvSpPr>
          <p:nvPr/>
        </p:nvSpPr>
        <p:spPr bwMode="auto">
          <a:xfrm flipV="1">
            <a:off x="6737350" y="4687888"/>
            <a:ext cx="322263" cy="19843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682" name="Line 667"/>
          <p:cNvSpPr>
            <a:spLocks noChangeShapeType="1"/>
          </p:cNvSpPr>
          <p:nvPr/>
        </p:nvSpPr>
        <p:spPr bwMode="auto">
          <a:xfrm flipV="1">
            <a:off x="6780213" y="4979988"/>
            <a:ext cx="9715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683" name="Line 668"/>
          <p:cNvSpPr>
            <a:spLocks noChangeShapeType="1"/>
          </p:cNvSpPr>
          <p:nvPr/>
        </p:nvSpPr>
        <p:spPr bwMode="auto">
          <a:xfrm flipV="1">
            <a:off x="7577138" y="2495550"/>
            <a:ext cx="123825" cy="8731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684" name="Line 669"/>
          <p:cNvSpPr>
            <a:spLocks noChangeShapeType="1"/>
          </p:cNvSpPr>
          <p:nvPr/>
        </p:nvSpPr>
        <p:spPr bwMode="auto">
          <a:xfrm>
            <a:off x="7405688" y="2668588"/>
            <a:ext cx="0" cy="825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685" name="Line 670"/>
          <p:cNvSpPr>
            <a:spLocks noChangeShapeType="1"/>
          </p:cNvSpPr>
          <p:nvPr/>
        </p:nvSpPr>
        <p:spPr bwMode="auto">
          <a:xfrm flipV="1">
            <a:off x="7580313" y="2562225"/>
            <a:ext cx="263525" cy="2889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686" name="Line 671"/>
          <p:cNvSpPr>
            <a:spLocks noChangeShapeType="1"/>
          </p:cNvSpPr>
          <p:nvPr/>
        </p:nvSpPr>
        <p:spPr bwMode="auto">
          <a:xfrm>
            <a:off x="7942263" y="2563813"/>
            <a:ext cx="0" cy="1968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687" name="Line 672"/>
          <p:cNvSpPr>
            <a:spLocks noChangeShapeType="1"/>
          </p:cNvSpPr>
          <p:nvPr/>
        </p:nvSpPr>
        <p:spPr bwMode="auto">
          <a:xfrm>
            <a:off x="7596188" y="2870200"/>
            <a:ext cx="18891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688" name="Line 673"/>
          <p:cNvSpPr>
            <a:spLocks noChangeShapeType="1"/>
          </p:cNvSpPr>
          <p:nvPr/>
        </p:nvSpPr>
        <p:spPr bwMode="auto">
          <a:xfrm>
            <a:off x="8150225" y="2860675"/>
            <a:ext cx="177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689" name="Line 674"/>
          <p:cNvSpPr>
            <a:spLocks noChangeShapeType="1"/>
          </p:cNvSpPr>
          <p:nvPr/>
        </p:nvSpPr>
        <p:spPr bwMode="auto">
          <a:xfrm flipH="1">
            <a:off x="7299325" y="2936875"/>
            <a:ext cx="98425" cy="7048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690" name="Line 675"/>
          <p:cNvSpPr>
            <a:spLocks noChangeShapeType="1"/>
          </p:cNvSpPr>
          <p:nvPr/>
        </p:nvSpPr>
        <p:spPr bwMode="auto">
          <a:xfrm flipH="1">
            <a:off x="7888288" y="2936875"/>
            <a:ext cx="111125" cy="7270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691" name="Line 676"/>
          <p:cNvSpPr>
            <a:spLocks noChangeShapeType="1"/>
          </p:cNvSpPr>
          <p:nvPr/>
        </p:nvSpPr>
        <p:spPr bwMode="auto">
          <a:xfrm flipV="1">
            <a:off x="7272338" y="4078288"/>
            <a:ext cx="227012" cy="4365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692" name="Line 677"/>
          <p:cNvSpPr>
            <a:spLocks noChangeShapeType="1"/>
          </p:cNvSpPr>
          <p:nvPr/>
        </p:nvSpPr>
        <p:spPr bwMode="auto">
          <a:xfrm>
            <a:off x="8345488" y="2859088"/>
            <a:ext cx="1778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70693" name="Group 678"/>
          <p:cNvGrpSpPr>
            <a:grpSpLocks/>
          </p:cNvGrpSpPr>
          <p:nvPr/>
        </p:nvGrpSpPr>
        <p:grpSpPr bwMode="auto">
          <a:xfrm>
            <a:off x="6053138" y="1846263"/>
            <a:ext cx="468312" cy="620712"/>
            <a:chOff x="1653" y="3023"/>
            <a:chExt cx="622" cy="911"/>
          </a:xfrm>
        </p:grpSpPr>
        <p:sp>
          <p:nvSpPr>
            <p:cNvPr id="71142" name="Line 270"/>
            <p:cNvSpPr>
              <a:spLocks noChangeShapeType="1"/>
            </p:cNvSpPr>
            <p:nvPr/>
          </p:nvSpPr>
          <p:spPr bwMode="auto">
            <a:xfrm flipH="1">
              <a:off x="1766" y="3287"/>
              <a:ext cx="188" cy="586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143" name="Line 271"/>
            <p:cNvSpPr>
              <a:spLocks noChangeShapeType="1"/>
            </p:cNvSpPr>
            <p:nvPr/>
          </p:nvSpPr>
          <p:spPr bwMode="auto">
            <a:xfrm>
              <a:off x="1954" y="3287"/>
              <a:ext cx="188" cy="583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144" name="Line 272"/>
            <p:cNvSpPr>
              <a:spLocks noChangeShapeType="1"/>
            </p:cNvSpPr>
            <p:nvPr/>
          </p:nvSpPr>
          <p:spPr bwMode="auto">
            <a:xfrm>
              <a:off x="1766" y="3870"/>
              <a:ext cx="188" cy="64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145" name="Line 273"/>
            <p:cNvSpPr>
              <a:spLocks noChangeShapeType="1"/>
            </p:cNvSpPr>
            <p:nvPr/>
          </p:nvSpPr>
          <p:spPr bwMode="auto">
            <a:xfrm flipH="1">
              <a:off x="1954" y="3870"/>
              <a:ext cx="188" cy="64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146" name="Line 274"/>
            <p:cNvSpPr>
              <a:spLocks noChangeShapeType="1"/>
            </p:cNvSpPr>
            <p:nvPr/>
          </p:nvSpPr>
          <p:spPr bwMode="auto">
            <a:xfrm>
              <a:off x="1954" y="3300"/>
              <a:ext cx="0" cy="634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147" name="Line 275"/>
            <p:cNvSpPr>
              <a:spLocks noChangeShapeType="1"/>
            </p:cNvSpPr>
            <p:nvPr/>
          </p:nvSpPr>
          <p:spPr bwMode="auto">
            <a:xfrm flipV="1">
              <a:off x="1766" y="3810"/>
              <a:ext cx="188" cy="63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148" name="Line 276"/>
            <p:cNvSpPr>
              <a:spLocks noChangeShapeType="1"/>
            </p:cNvSpPr>
            <p:nvPr/>
          </p:nvSpPr>
          <p:spPr bwMode="auto">
            <a:xfrm flipH="1" flipV="1">
              <a:off x="1954" y="3810"/>
              <a:ext cx="188" cy="6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149" name="Line 277"/>
            <p:cNvSpPr>
              <a:spLocks noChangeShapeType="1"/>
            </p:cNvSpPr>
            <p:nvPr/>
          </p:nvSpPr>
          <p:spPr bwMode="auto">
            <a:xfrm>
              <a:off x="1846" y="3618"/>
              <a:ext cx="108" cy="48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150" name="Line 278"/>
            <p:cNvSpPr>
              <a:spLocks noChangeShapeType="1"/>
            </p:cNvSpPr>
            <p:nvPr/>
          </p:nvSpPr>
          <p:spPr bwMode="auto">
            <a:xfrm flipV="1">
              <a:off x="1954" y="3618"/>
              <a:ext cx="114" cy="48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151" name="Line 279"/>
            <p:cNvSpPr>
              <a:spLocks noChangeShapeType="1"/>
            </p:cNvSpPr>
            <p:nvPr/>
          </p:nvSpPr>
          <p:spPr bwMode="auto">
            <a:xfrm>
              <a:off x="1810" y="3704"/>
              <a:ext cx="139" cy="65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152" name="Line 280"/>
            <p:cNvSpPr>
              <a:spLocks noChangeShapeType="1"/>
            </p:cNvSpPr>
            <p:nvPr/>
          </p:nvSpPr>
          <p:spPr bwMode="auto">
            <a:xfrm flipV="1">
              <a:off x="1954" y="3717"/>
              <a:ext cx="140" cy="57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153" name="Line 281"/>
            <p:cNvSpPr>
              <a:spLocks noChangeShapeType="1"/>
            </p:cNvSpPr>
            <p:nvPr/>
          </p:nvSpPr>
          <p:spPr bwMode="auto">
            <a:xfrm flipV="1">
              <a:off x="1954" y="3530"/>
              <a:ext cx="72" cy="24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154" name="Line 282"/>
            <p:cNvSpPr>
              <a:spLocks noChangeShapeType="1"/>
            </p:cNvSpPr>
            <p:nvPr/>
          </p:nvSpPr>
          <p:spPr bwMode="auto">
            <a:xfrm flipV="1">
              <a:off x="1954" y="3409"/>
              <a:ext cx="45" cy="18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155" name="Line 283"/>
            <p:cNvSpPr>
              <a:spLocks noChangeShapeType="1"/>
            </p:cNvSpPr>
            <p:nvPr/>
          </p:nvSpPr>
          <p:spPr bwMode="auto">
            <a:xfrm>
              <a:off x="1873" y="3522"/>
              <a:ext cx="87" cy="32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156" name="Line 284"/>
            <p:cNvSpPr>
              <a:spLocks noChangeShapeType="1"/>
            </p:cNvSpPr>
            <p:nvPr/>
          </p:nvSpPr>
          <p:spPr bwMode="auto">
            <a:xfrm>
              <a:off x="1912" y="3404"/>
              <a:ext cx="50" cy="31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157" name="Oval 694"/>
            <p:cNvSpPr>
              <a:spLocks noChangeArrowheads="1"/>
            </p:cNvSpPr>
            <p:nvPr/>
          </p:nvSpPr>
          <p:spPr bwMode="auto">
            <a:xfrm>
              <a:off x="1921" y="3233"/>
              <a:ext cx="63" cy="68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1158" name="Picture 695" descr="cell_tower_radiation_gray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653" y="3023"/>
              <a:ext cx="622" cy="5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0694" name="Group 696"/>
          <p:cNvGrpSpPr>
            <a:grpSpLocks/>
          </p:cNvGrpSpPr>
          <p:nvPr/>
        </p:nvGrpSpPr>
        <p:grpSpPr bwMode="auto">
          <a:xfrm>
            <a:off x="6289675" y="2406650"/>
            <a:ext cx="454025" cy="254000"/>
            <a:chOff x="3843" y="1516"/>
            <a:chExt cx="286" cy="160"/>
          </a:xfrm>
        </p:grpSpPr>
        <p:sp>
          <p:nvSpPr>
            <p:cNvPr id="71133" name="Line 697"/>
            <p:cNvSpPr>
              <a:spLocks noChangeShapeType="1"/>
            </p:cNvSpPr>
            <p:nvPr/>
          </p:nvSpPr>
          <p:spPr bwMode="auto">
            <a:xfrm>
              <a:off x="3843" y="1516"/>
              <a:ext cx="96" cy="6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134" name="Oval 407"/>
            <p:cNvSpPr>
              <a:spLocks noChangeArrowheads="1"/>
            </p:cNvSpPr>
            <p:nvPr/>
          </p:nvSpPr>
          <p:spPr bwMode="auto">
            <a:xfrm>
              <a:off x="3884" y="1616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71135" name="Rectangle 410"/>
            <p:cNvSpPr>
              <a:spLocks noChangeArrowheads="1"/>
            </p:cNvSpPr>
            <p:nvPr/>
          </p:nvSpPr>
          <p:spPr bwMode="auto">
            <a:xfrm>
              <a:off x="3884" y="1610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71136" name="Oval 411"/>
            <p:cNvSpPr>
              <a:spLocks noChangeArrowheads="1"/>
            </p:cNvSpPr>
            <p:nvPr/>
          </p:nvSpPr>
          <p:spPr bwMode="auto">
            <a:xfrm>
              <a:off x="3883" y="1569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71137" name="Group 701"/>
            <p:cNvGrpSpPr>
              <a:grpSpLocks/>
            </p:cNvGrpSpPr>
            <p:nvPr/>
          </p:nvGrpSpPr>
          <p:grpSpPr bwMode="auto">
            <a:xfrm>
              <a:off x="3932" y="1587"/>
              <a:ext cx="138" cy="33"/>
              <a:chOff x="2468" y="1332"/>
              <a:chExt cx="310" cy="60"/>
            </a:xfrm>
          </p:grpSpPr>
          <p:sp>
            <p:nvSpPr>
              <p:cNvPr id="71140" name="Freeform 702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141" name="Freeform 703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1138" name="Line 704"/>
            <p:cNvSpPr>
              <a:spLocks noChangeShapeType="1"/>
            </p:cNvSpPr>
            <p:nvPr/>
          </p:nvSpPr>
          <p:spPr bwMode="auto">
            <a:xfrm>
              <a:off x="3884" y="1602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139" name="Line 705"/>
            <p:cNvSpPr>
              <a:spLocks noChangeShapeType="1"/>
            </p:cNvSpPr>
            <p:nvPr/>
          </p:nvSpPr>
          <p:spPr bwMode="auto">
            <a:xfrm>
              <a:off x="4127" y="1604"/>
              <a:ext cx="0" cy="4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695" name="Group 706"/>
          <p:cNvGrpSpPr>
            <a:grpSpLocks/>
          </p:cNvGrpSpPr>
          <p:nvPr/>
        </p:nvGrpSpPr>
        <p:grpSpPr bwMode="auto">
          <a:xfrm>
            <a:off x="7202488" y="2493963"/>
            <a:ext cx="390525" cy="174625"/>
            <a:chOff x="4334" y="1470"/>
            <a:chExt cx="246" cy="107"/>
          </a:xfrm>
        </p:grpSpPr>
        <p:sp>
          <p:nvSpPr>
            <p:cNvPr id="71125" name="Oval 407"/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71126" name="Rectangle 410"/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71127" name="Oval 411"/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71128" name="Group 710"/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71131" name="Freeform 711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132" name="Freeform 712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1129" name="Line 713"/>
            <p:cNvSpPr>
              <a:spLocks noChangeShapeType="1"/>
            </p:cNvSpPr>
            <p:nvPr/>
          </p:nvSpPr>
          <p:spPr bwMode="auto">
            <a:xfrm>
              <a:off x="4335" y="1503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130" name="Line 714"/>
            <p:cNvSpPr>
              <a:spLocks noChangeShapeType="1"/>
            </p:cNvSpPr>
            <p:nvPr/>
          </p:nvSpPr>
          <p:spPr bwMode="auto">
            <a:xfrm>
              <a:off x="4578" y="1505"/>
              <a:ext cx="0" cy="4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696" name="Group 715"/>
          <p:cNvGrpSpPr>
            <a:grpSpLocks/>
          </p:cNvGrpSpPr>
          <p:nvPr/>
        </p:nvGrpSpPr>
        <p:grpSpPr bwMode="auto">
          <a:xfrm>
            <a:off x="7213600" y="2757488"/>
            <a:ext cx="390525" cy="174625"/>
            <a:chOff x="4334" y="1470"/>
            <a:chExt cx="246" cy="107"/>
          </a:xfrm>
        </p:grpSpPr>
        <p:sp>
          <p:nvSpPr>
            <p:cNvPr id="71117" name="Oval 407"/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71118" name="Rectangle 410"/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71119" name="Oval 411"/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71120" name="Group 719"/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71123" name="Freeform 72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124" name="Freeform 72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1121" name="Line 722"/>
            <p:cNvSpPr>
              <a:spLocks noChangeShapeType="1"/>
            </p:cNvSpPr>
            <p:nvPr/>
          </p:nvSpPr>
          <p:spPr bwMode="auto">
            <a:xfrm>
              <a:off x="4335" y="1503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122" name="Line 723"/>
            <p:cNvSpPr>
              <a:spLocks noChangeShapeType="1"/>
            </p:cNvSpPr>
            <p:nvPr/>
          </p:nvSpPr>
          <p:spPr bwMode="auto">
            <a:xfrm>
              <a:off x="4578" y="1505"/>
              <a:ext cx="0" cy="4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697" name="Group 724"/>
          <p:cNvGrpSpPr>
            <a:grpSpLocks/>
          </p:cNvGrpSpPr>
          <p:nvPr/>
        </p:nvGrpSpPr>
        <p:grpSpPr bwMode="auto">
          <a:xfrm>
            <a:off x="7762875" y="2759075"/>
            <a:ext cx="390525" cy="174625"/>
            <a:chOff x="4334" y="1470"/>
            <a:chExt cx="246" cy="107"/>
          </a:xfrm>
        </p:grpSpPr>
        <p:sp>
          <p:nvSpPr>
            <p:cNvPr id="71109" name="Oval 407"/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71110" name="Rectangle 410"/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71111" name="Oval 411"/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71112" name="Group 728"/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71115" name="Freeform 729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116" name="Freeform 730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1113" name="Line 731"/>
            <p:cNvSpPr>
              <a:spLocks noChangeShapeType="1"/>
            </p:cNvSpPr>
            <p:nvPr/>
          </p:nvSpPr>
          <p:spPr bwMode="auto">
            <a:xfrm>
              <a:off x="4335" y="1503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114" name="Line 732"/>
            <p:cNvSpPr>
              <a:spLocks noChangeShapeType="1"/>
            </p:cNvSpPr>
            <p:nvPr/>
          </p:nvSpPr>
          <p:spPr bwMode="auto">
            <a:xfrm>
              <a:off x="4578" y="1505"/>
              <a:ext cx="0" cy="4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698" name="Group 733"/>
          <p:cNvGrpSpPr>
            <a:grpSpLocks/>
          </p:cNvGrpSpPr>
          <p:nvPr/>
        </p:nvGrpSpPr>
        <p:grpSpPr bwMode="auto">
          <a:xfrm>
            <a:off x="7689850" y="2393950"/>
            <a:ext cx="390525" cy="174625"/>
            <a:chOff x="4334" y="1470"/>
            <a:chExt cx="246" cy="107"/>
          </a:xfrm>
        </p:grpSpPr>
        <p:sp>
          <p:nvSpPr>
            <p:cNvPr id="71101" name="Oval 407"/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71102" name="Rectangle 410"/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71103" name="Oval 411"/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71104" name="Group 737"/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71107" name="Freeform 73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108" name="Freeform 73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1105" name="Line 740"/>
            <p:cNvSpPr>
              <a:spLocks noChangeShapeType="1"/>
            </p:cNvSpPr>
            <p:nvPr/>
          </p:nvSpPr>
          <p:spPr bwMode="auto">
            <a:xfrm>
              <a:off x="4335" y="1503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106" name="Line 741"/>
            <p:cNvSpPr>
              <a:spLocks noChangeShapeType="1"/>
            </p:cNvSpPr>
            <p:nvPr/>
          </p:nvSpPr>
          <p:spPr bwMode="auto">
            <a:xfrm>
              <a:off x="4578" y="1505"/>
              <a:ext cx="0" cy="4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699" name="Group 742"/>
          <p:cNvGrpSpPr>
            <a:grpSpLocks/>
          </p:cNvGrpSpPr>
          <p:nvPr/>
        </p:nvGrpSpPr>
        <p:grpSpPr bwMode="auto">
          <a:xfrm>
            <a:off x="7737475" y="3644900"/>
            <a:ext cx="492125" cy="206375"/>
            <a:chOff x="4334" y="1470"/>
            <a:chExt cx="246" cy="107"/>
          </a:xfrm>
        </p:grpSpPr>
        <p:sp>
          <p:nvSpPr>
            <p:cNvPr id="71093" name="Oval 407"/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71094" name="Rectangle 410"/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71095" name="Oval 411"/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71096" name="Group 746"/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71099" name="Freeform 747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100" name="Freeform 748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1097" name="Line 749"/>
            <p:cNvSpPr>
              <a:spLocks noChangeShapeType="1"/>
            </p:cNvSpPr>
            <p:nvPr/>
          </p:nvSpPr>
          <p:spPr bwMode="auto">
            <a:xfrm>
              <a:off x="4335" y="1503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098" name="Line 750"/>
            <p:cNvSpPr>
              <a:spLocks noChangeShapeType="1"/>
            </p:cNvSpPr>
            <p:nvPr/>
          </p:nvSpPr>
          <p:spPr bwMode="auto">
            <a:xfrm>
              <a:off x="4578" y="1505"/>
              <a:ext cx="0" cy="4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0700" name="Line 751"/>
          <p:cNvSpPr>
            <a:spLocks noChangeShapeType="1"/>
          </p:cNvSpPr>
          <p:nvPr/>
        </p:nvSpPr>
        <p:spPr bwMode="auto">
          <a:xfrm>
            <a:off x="6427788" y="3743325"/>
            <a:ext cx="67945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70701" name="Group 752"/>
          <p:cNvGrpSpPr>
            <a:grpSpLocks/>
          </p:cNvGrpSpPr>
          <p:nvPr/>
        </p:nvGrpSpPr>
        <p:grpSpPr bwMode="auto">
          <a:xfrm>
            <a:off x="7086600" y="3632200"/>
            <a:ext cx="492125" cy="206375"/>
            <a:chOff x="4334" y="1470"/>
            <a:chExt cx="246" cy="107"/>
          </a:xfrm>
        </p:grpSpPr>
        <p:sp>
          <p:nvSpPr>
            <p:cNvPr id="71085" name="Oval 407"/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71086" name="Rectangle 410"/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71087" name="Oval 411"/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71088" name="Group 756"/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71091" name="Freeform 757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092" name="Freeform 758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1089" name="Line 759"/>
            <p:cNvSpPr>
              <a:spLocks noChangeShapeType="1"/>
            </p:cNvSpPr>
            <p:nvPr/>
          </p:nvSpPr>
          <p:spPr bwMode="auto">
            <a:xfrm>
              <a:off x="4335" y="1503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090" name="Line 760"/>
            <p:cNvSpPr>
              <a:spLocks noChangeShapeType="1"/>
            </p:cNvSpPr>
            <p:nvPr/>
          </p:nvSpPr>
          <p:spPr bwMode="auto">
            <a:xfrm>
              <a:off x="4578" y="1505"/>
              <a:ext cx="0" cy="4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702" name="Group 761"/>
          <p:cNvGrpSpPr>
            <a:grpSpLocks/>
          </p:cNvGrpSpPr>
          <p:nvPr/>
        </p:nvGrpSpPr>
        <p:grpSpPr bwMode="auto">
          <a:xfrm>
            <a:off x="7591425" y="4806950"/>
            <a:ext cx="622300" cy="244475"/>
            <a:chOff x="4334" y="1470"/>
            <a:chExt cx="246" cy="107"/>
          </a:xfrm>
        </p:grpSpPr>
        <p:sp>
          <p:nvSpPr>
            <p:cNvPr id="71077" name="Oval 407"/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71078" name="Rectangle 410"/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71079" name="Oval 411"/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71080" name="Group 765"/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71083" name="Freeform 76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084" name="Freeform 76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1081" name="Line 768"/>
            <p:cNvSpPr>
              <a:spLocks noChangeShapeType="1"/>
            </p:cNvSpPr>
            <p:nvPr/>
          </p:nvSpPr>
          <p:spPr bwMode="auto">
            <a:xfrm>
              <a:off x="4335" y="1503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082" name="Line 769"/>
            <p:cNvSpPr>
              <a:spLocks noChangeShapeType="1"/>
            </p:cNvSpPr>
            <p:nvPr/>
          </p:nvSpPr>
          <p:spPr bwMode="auto">
            <a:xfrm>
              <a:off x="4578" y="1505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703" name="Group 770"/>
          <p:cNvGrpSpPr>
            <a:grpSpLocks/>
          </p:cNvGrpSpPr>
          <p:nvPr/>
        </p:nvGrpSpPr>
        <p:grpSpPr bwMode="auto">
          <a:xfrm>
            <a:off x="6965950" y="4508500"/>
            <a:ext cx="622300" cy="244475"/>
            <a:chOff x="4334" y="1470"/>
            <a:chExt cx="246" cy="107"/>
          </a:xfrm>
        </p:grpSpPr>
        <p:sp>
          <p:nvSpPr>
            <p:cNvPr id="71069" name="Oval 407"/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71070" name="Rectangle 410"/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71071" name="Oval 411"/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71072" name="Group 774"/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71075" name="Freeform 77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076" name="Freeform 77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1073" name="Line 777"/>
            <p:cNvSpPr>
              <a:spLocks noChangeShapeType="1"/>
            </p:cNvSpPr>
            <p:nvPr/>
          </p:nvSpPr>
          <p:spPr bwMode="auto">
            <a:xfrm>
              <a:off x="4335" y="1503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074" name="Line 778"/>
            <p:cNvSpPr>
              <a:spLocks noChangeShapeType="1"/>
            </p:cNvSpPr>
            <p:nvPr/>
          </p:nvSpPr>
          <p:spPr bwMode="auto">
            <a:xfrm>
              <a:off x="4578" y="1505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704" name="Group 779"/>
          <p:cNvGrpSpPr>
            <a:grpSpLocks/>
          </p:cNvGrpSpPr>
          <p:nvPr/>
        </p:nvGrpSpPr>
        <p:grpSpPr bwMode="auto">
          <a:xfrm>
            <a:off x="6242050" y="4851400"/>
            <a:ext cx="622300" cy="244475"/>
            <a:chOff x="4334" y="1470"/>
            <a:chExt cx="246" cy="107"/>
          </a:xfrm>
        </p:grpSpPr>
        <p:sp>
          <p:nvSpPr>
            <p:cNvPr id="71061" name="Oval 407"/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71062" name="Rectangle 410"/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71063" name="Oval 411"/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71064" name="Group 783"/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71067" name="Freeform 784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068" name="Freeform 785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1065" name="Line 786"/>
            <p:cNvSpPr>
              <a:spLocks noChangeShapeType="1"/>
            </p:cNvSpPr>
            <p:nvPr/>
          </p:nvSpPr>
          <p:spPr bwMode="auto">
            <a:xfrm>
              <a:off x="4335" y="1503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066" name="Line 787"/>
            <p:cNvSpPr>
              <a:spLocks noChangeShapeType="1"/>
            </p:cNvSpPr>
            <p:nvPr/>
          </p:nvSpPr>
          <p:spPr bwMode="auto">
            <a:xfrm>
              <a:off x="4578" y="1505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705" name="Group 788"/>
          <p:cNvGrpSpPr>
            <a:grpSpLocks/>
          </p:cNvGrpSpPr>
          <p:nvPr/>
        </p:nvGrpSpPr>
        <p:grpSpPr bwMode="auto">
          <a:xfrm>
            <a:off x="6051550" y="3644900"/>
            <a:ext cx="390525" cy="171450"/>
            <a:chOff x="4334" y="1470"/>
            <a:chExt cx="246" cy="107"/>
          </a:xfrm>
        </p:grpSpPr>
        <p:sp>
          <p:nvSpPr>
            <p:cNvPr id="71053" name="Oval 407"/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71054" name="Rectangle 410"/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71055" name="Oval 411"/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71056" name="Group 792"/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71059" name="Freeform 79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060" name="Freeform 79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1057" name="Line 795"/>
            <p:cNvSpPr>
              <a:spLocks noChangeShapeType="1"/>
            </p:cNvSpPr>
            <p:nvPr/>
          </p:nvSpPr>
          <p:spPr bwMode="auto">
            <a:xfrm>
              <a:off x="4335" y="1503"/>
              <a:ext cx="0" cy="5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058" name="Line 796"/>
            <p:cNvSpPr>
              <a:spLocks noChangeShapeType="1"/>
            </p:cNvSpPr>
            <p:nvPr/>
          </p:nvSpPr>
          <p:spPr bwMode="auto">
            <a:xfrm>
              <a:off x="4578" y="1505"/>
              <a:ext cx="0" cy="4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706" name="Group 797"/>
          <p:cNvGrpSpPr>
            <a:grpSpLocks/>
          </p:cNvGrpSpPr>
          <p:nvPr/>
        </p:nvGrpSpPr>
        <p:grpSpPr bwMode="auto">
          <a:xfrm>
            <a:off x="7161213" y="5005388"/>
            <a:ext cx="446087" cy="422275"/>
            <a:chOff x="5072" y="3611"/>
            <a:chExt cx="459" cy="380"/>
          </a:xfrm>
        </p:grpSpPr>
        <p:grpSp>
          <p:nvGrpSpPr>
            <p:cNvPr id="71039" name="Group 798"/>
            <p:cNvGrpSpPr>
              <a:grpSpLocks/>
            </p:cNvGrpSpPr>
            <p:nvPr/>
          </p:nvGrpSpPr>
          <p:grpSpPr bwMode="auto">
            <a:xfrm>
              <a:off x="5144" y="3611"/>
              <a:ext cx="387" cy="99"/>
              <a:chOff x="5030" y="2639"/>
              <a:chExt cx="387" cy="99"/>
            </a:xfrm>
          </p:grpSpPr>
          <p:sp>
            <p:nvSpPr>
              <p:cNvPr id="71041" name="Freeform 799"/>
              <p:cNvSpPr>
                <a:spLocks/>
              </p:cNvSpPr>
              <p:nvPr/>
            </p:nvSpPr>
            <p:spPr bwMode="auto">
              <a:xfrm>
                <a:off x="5134" y="2657"/>
                <a:ext cx="69" cy="55"/>
              </a:xfrm>
              <a:custGeom>
                <a:avLst/>
                <a:gdLst>
                  <a:gd name="T0" fmla="*/ 0 w 199"/>
                  <a:gd name="T1" fmla="*/ 0 h 232"/>
                  <a:gd name="T2" fmla="*/ 0 w 199"/>
                  <a:gd name="T3" fmla="*/ 0 h 232"/>
                  <a:gd name="T4" fmla="*/ 0 w 199"/>
                  <a:gd name="T5" fmla="*/ 0 h 232"/>
                  <a:gd name="T6" fmla="*/ 0 w 199"/>
                  <a:gd name="T7" fmla="*/ 0 h 232"/>
                  <a:gd name="T8" fmla="*/ 0 w 199"/>
                  <a:gd name="T9" fmla="*/ 0 h 232"/>
                  <a:gd name="T10" fmla="*/ 0 w 199"/>
                  <a:gd name="T11" fmla="*/ 0 h 232"/>
                  <a:gd name="T12" fmla="*/ 0 w 199"/>
                  <a:gd name="T13" fmla="*/ 0 h 232"/>
                  <a:gd name="T14" fmla="*/ 0 w 199"/>
                  <a:gd name="T15" fmla="*/ 0 h 232"/>
                  <a:gd name="T16" fmla="*/ 0 w 199"/>
                  <a:gd name="T17" fmla="*/ 0 h 232"/>
                  <a:gd name="T18" fmla="*/ 0 w 199"/>
                  <a:gd name="T19" fmla="*/ 0 h 232"/>
                  <a:gd name="T20" fmla="*/ 0 w 199"/>
                  <a:gd name="T21" fmla="*/ 0 h 232"/>
                  <a:gd name="T22" fmla="*/ 0 w 199"/>
                  <a:gd name="T23" fmla="*/ 0 h 232"/>
                  <a:gd name="T24" fmla="*/ 0 w 199"/>
                  <a:gd name="T25" fmla="*/ 0 h 232"/>
                  <a:gd name="T26" fmla="*/ 0 w 199"/>
                  <a:gd name="T27" fmla="*/ 0 h 232"/>
                  <a:gd name="T28" fmla="*/ 0 w 199"/>
                  <a:gd name="T29" fmla="*/ 0 h 232"/>
                  <a:gd name="T30" fmla="*/ 0 w 199"/>
                  <a:gd name="T31" fmla="*/ 0 h 232"/>
                  <a:gd name="T32" fmla="*/ 0 w 199"/>
                  <a:gd name="T33" fmla="*/ 0 h 232"/>
                  <a:gd name="T34" fmla="*/ 0 w 199"/>
                  <a:gd name="T35" fmla="*/ 0 h 232"/>
                  <a:gd name="T36" fmla="*/ 0 w 199"/>
                  <a:gd name="T37" fmla="*/ 0 h 232"/>
                  <a:gd name="T38" fmla="*/ 0 w 199"/>
                  <a:gd name="T39" fmla="*/ 0 h 232"/>
                  <a:gd name="T40" fmla="*/ 0 w 199"/>
                  <a:gd name="T41" fmla="*/ 0 h 232"/>
                  <a:gd name="T42" fmla="*/ 0 w 199"/>
                  <a:gd name="T43" fmla="*/ 0 h 232"/>
                  <a:gd name="T44" fmla="*/ 0 w 199"/>
                  <a:gd name="T45" fmla="*/ 0 h 232"/>
                  <a:gd name="T46" fmla="*/ 0 w 199"/>
                  <a:gd name="T47" fmla="*/ 0 h 232"/>
                  <a:gd name="T48" fmla="*/ 0 w 199"/>
                  <a:gd name="T49" fmla="*/ 0 h 232"/>
                  <a:gd name="T50" fmla="*/ 0 w 199"/>
                  <a:gd name="T51" fmla="*/ 0 h 232"/>
                  <a:gd name="T52" fmla="*/ 0 w 199"/>
                  <a:gd name="T53" fmla="*/ 0 h 232"/>
                  <a:gd name="T54" fmla="*/ 0 w 199"/>
                  <a:gd name="T55" fmla="*/ 0 h 232"/>
                  <a:gd name="T56" fmla="*/ 0 w 199"/>
                  <a:gd name="T57" fmla="*/ 0 h 232"/>
                  <a:gd name="T58" fmla="*/ 0 w 199"/>
                  <a:gd name="T59" fmla="*/ 0 h 232"/>
                  <a:gd name="T60" fmla="*/ 0 w 199"/>
                  <a:gd name="T61" fmla="*/ 0 h 232"/>
                  <a:gd name="T62" fmla="*/ 0 w 199"/>
                  <a:gd name="T63" fmla="*/ 0 h 232"/>
                  <a:gd name="T64" fmla="*/ 0 w 199"/>
                  <a:gd name="T65" fmla="*/ 0 h 232"/>
                  <a:gd name="T66" fmla="*/ 0 w 199"/>
                  <a:gd name="T67" fmla="*/ 0 h 232"/>
                  <a:gd name="T68" fmla="*/ 0 w 199"/>
                  <a:gd name="T69" fmla="*/ 0 h 232"/>
                  <a:gd name="T70" fmla="*/ 0 w 199"/>
                  <a:gd name="T71" fmla="*/ 0 h 232"/>
                  <a:gd name="T72" fmla="*/ 0 w 199"/>
                  <a:gd name="T73" fmla="*/ 0 h 232"/>
                  <a:gd name="T74" fmla="*/ 0 w 199"/>
                  <a:gd name="T75" fmla="*/ 0 h 232"/>
                  <a:gd name="T76" fmla="*/ 0 w 199"/>
                  <a:gd name="T77" fmla="*/ 0 h 232"/>
                  <a:gd name="T78" fmla="*/ 0 w 199"/>
                  <a:gd name="T79" fmla="*/ 0 h 232"/>
                  <a:gd name="T80" fmla="*/ 0 w 199"/>
                  <a:gd name="T81" fmla="*/ 0 h 232"/>
                  <a:gd name="T82" fmla="*/ 0 w 199"/>
                  <a:gd name="T83" fmla="*/ 0 h 232"/>
                  <a:gd name="T84" fmla="*/ 0 w 199"/>
                  <a:gd name="T85" fmla="*/ 0 h 232"/>
                  <a:gd name="T86" fmla="*/ 0 w 199"/>
                  <a:gd name="T87" fmla="*/ 0 h 232"/>
                  <a:gd name="T88" fmla="*/ 0 w 199"/>
                  <a:gd name="T89" fmla="*/ 0 h 232"/>
                  <a:gd name="T90" fmla="*/ 0 w 199"/>
                  <a:gd name="T91" fmla="*/ 0 h 232"/>
                  <a:gd name="T92" fmla="*/ 0 w 199"/>
                  <a:gd name="T93" fmla="*/ 0 h 232"/>
                  <a:gd name="T94" fmla="*/ 0 w 199"/>
                  <a:gd name="T95" fmla="*/ 0 h 232"/>
                  <a:gd name="T96" fmla="*/ 0 w 199"/>
                  <a:gd name="T97" fmla="*/ 0 h 23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99"/>
                  <a:gd name="T148" fmla="*/ 0 h 232"/>
                  <a:gd name="T149" fmla="*/ 199 w 199"/>
                  <a:gd name="T150" fmla="*/ 232 h 232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99" h="232">
                    <a:moveTo>
                      <a:pt x="70" y="29"/>
                    </a:moveTo>
                    <a:lnTo>
                      <a:pt x="55" y="39"/>
                    </a:lnTo>
                    <a:lnTo>
                      <a:pt x="42" y="50"/>
                    </a:lnTo>
                    <a:lnTo>
                      <a:pt x="30" y="63"/>
                    </a:lnTo>
                    <a:lnTo>
                      <a:pt x="20" y="77"/>
                    </a:lnTo>
                    <a:lnTo>
                      <a:pt x="12" y="91"/>
                    </a:lnTo>
                    <a:lnTo>
                      <a:pt x="6" y="108"/>
                    </a:lnTo>
                    <a:lnTo>
                      <a:pt x="2" y="125"/>
                    </a:lnTo>
                    <a:lnTo>
                      <a:pt x="0" y="142"/>
                    </a:lnTo>
                    <a:lnTo>
                      <a:pt x="2" y="166"/>
                    </a:lnTo>
                    <a:lnTo>
                      <a:pt x="12" y="186"/>
                    </a:lnTo>
                    <a:lnTo>
                      <a:pt x="26" y="203"/>
                    </a:lnTo>
                    <a:lnTo>
                      <a:pt x="45" y="216"/>
                    </a:lnTo>
                    <a:lnTo>
                      <a:pt x="66" y="226"/>
                    </a:lnTo>
                    <a:lnTo>
                      <a:pt x="88" y="230"/>
                    </a:lnTo>
                    <a:lnTo>
                      <a:pt x="111" y="232"/>
                    </a:lnTo>
                    <a:lnTo>
                      <a:pt x="134" y="228"/>
                    </a:lnTo>
                    <a:lnTo>
                      <a:pt x="138" y="228"/>
                    </a:lnTo>
                    <a:lnTo>
                      <a:pt x="143" y="226"/>
                    </a:lnTo>
                    <a:lnTo>
                      <a:pt x="147" y="222"/>
                    </a:lnTo>
                    <a:lnTo>
                      <a:pt x="148" y="218"/>
                    </a:lnTo>
                    <a:lnTo>
                      <a:pt x="145" y="212"/>
                    </a:lnTo>
                    <a:lnTo>
                      <a:pt x="141" y="207"/>
                    </a:lnTo>
                    <a:lnTo>
                      <a:pt x="135" y="203"/>
                    </a:lnTo>
                    <a:lnTo>
                      <a:pt x="129" y="201"/>
                    </a:lnTo>
                    <a:lnTo>
                      <a:pt x="117" y="197"/>
                    </a:lnTo>
                    <a:lnTo>
                      <a:pt x="105" y="195"/>
                    </a:lnTo>
                    <a:lnTo>
                      <a:pt x="94" y="193"/>
                    </a:lnTo>
                    <a:lnTo>
                      <a:pt x="83" y="190"/>
                    </a:lnTo>
                    <a:lnTo>
                      <a:pt x="73" y="187"/>
                    </a:lnTo>
                    <a:lnTo>
                      <a:pt x="62" y="182"/>
                    </a:lnTo>
                    <a:lnTo>
                      <a:pt x="53" y="176"/>
                    </a:lnTo>
                    <a:lnTo>
                      <a:pt x="43" y="167"/>
                    </a:lnTo>
                    <a:lnTo>
                      <a:pt x="40" y="128"/>
                    </a:lnTo>
                    <a:lnTo>
                      <a:pt x="49" y="96"/>
                    </a:lnTo>
                    <a:lnTo>
                      <a:pt x="68" y="71"/>
                    </a:lnTo>
                    <a:lnTo>
                      <a:pt x="94" y="50"/>
                    </a:lnTo>
                    <a:lnTo>
                      <a:pt x="122" y="34"/>
                    </a:lnTo>
                    <a:lnTo>
                      <a:pt x="151" y="21"/>
                    </a:lnTo>
                    <a:lnTo>
                      <a:pt x="178" y="12"/>
                    </a:lnTo>
                    <a:lnTo>
                      <a:pt x="199" y="4"/>
                    </a:lnTo>
                    <a:lnTo>
                      <a:pt x="186" y="1"/>
                    </a:lnTo>
                    <a:lnTo>
                      <a:pt x="172" y="0"/>
                    </a:lnTo>
                    <a:lnTo>
                      <a:pt x="156" y="2"/>
                    </a:lnTo>
                    <a:lnTo>
                      <a:pt x="138" y="4"/>
                    </a:lnTo>
                    <a:lnTo>
                      <a:pt x="121" y="10"/>
                    </a:lnTo>
                    <a:lnTo>
                      <a:pt x="103" y="16"/>
                    </a:lnTo>
                    <a:lnTo>
                      <a:pt x="86" y="23"/>
                    </a:lnTo>
                    <a:lnTo>
                      <a:pt x="70" y="29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042" name="Freeform 800"/>
              <p:cNvSpPr>
                <a:spLocks/>
              </p:cNvSpPr>
              <p:nvPr/>
            </p:nvSpPr>
            <p:spPr bwMode="auto">
              <a:xfrm>
                <a:off x="5252" y="2656"/>
                <a:ext cx="47" cy="42"/>
              </a:xfrm>
              <a:custGeom>
                <a:avLst/>
                <a:gdLst>
                  <a:gd name="T0" fmla="*/ 0 w 128"/>
                  <a:gd name="T1" fmla="*/ 0 h 180"/>
                  <a:gd name="T2" fmla="*/ 0 w 128"/>
                  <a:gd name="T3" fmla="*/ 0 h 180"/>
                  <a:gd name="T4" fmla="*/ 0 w 128"/>
                  <a:gd name="T5" fmla="*/ 0 h 180"/>
                  <a:gd name="T6" fmla="*/ 0 w 128"/>
                  <a:gd name="T7" fmla="*/ 0 h 180"/>
                  <a:gd name="T8" fmla="*/ 0 w 128"/>
                  <a:gd name="T9" fmla="*/ 0 h 180"/>
                  <a:gd name="T10" fmla="*/ 0 w 128"/>
                  <a:gd name="T11" fmla="*/ 0 h 180"/>
                  <a:gd name="T12" fmla="*/ 0 w 128"/>
                  <a:gd name="T13" fmla="*/ 0 h 180"/>
                  <a:gd name="T14" fmla="*/ 0 w 128"/>
                  <a:gd name="T15" fmla="*/ 0 h 180"/>
                  <a:gd name="T16" fmla="*/ 0 w 128"/>
                  <a:gd name="T17" fmla="*/ 0 h 180"/>
                  <a:gd name="T18" fmla="*/ 0 w 128"/>
                  <a:gd name="T19" fmla="*/ 0 h 180"/>
                  <a:gd name="T20" fmla="*/ 0 w 128"/>
                  <a:gd name="T21" fmla="*/ 0 h 180"/>
                  <a:gd name="T22" fmla="*/ 0 w 128"/>
                  <a:gd name="T23" fmla="*/ 0 h 180"/>
                  <a:gd name="T24" fmla="*/ 0 w 128"/>
                  <a:gd name="T25" fmla="*/ 0 h 180"/>
                  <a:gd name="T26" fmla="*/ 0 w 128"/>
                  <a:gd name="T27" fmla="*/ 0 h 180"/>
                  <a:gd name="T28" fmla="*/ 0 w 128"/>
                  <a:gd name="T29" fmla="*/ 0 h 180"/>
                  <a:gd name="T30" fmla="*/ 0 w 128"/>
                  <a:gd name="T31" fmla="*/ 0 h 180"/>
                  <a:gd name="T32" fmla="*/ 0 w 128"/>
                  <a:gd name="T33" fmla="*/ 0 h 180"/>
                  <a:gd name="T34" fmla="*/ 0 w 128"/>
                  <a:gd name="T35" fmla="*/ 0 h 180"/>
                  <a:gd name="T36" fmla="*/ 0 w 128"/>
                  <a:gd name="T37" fmla="*/ 0 h 180"/>
                  <a:gd name="T38" fmla="*/ 0 w 128"/>
                  <a:gd name="T39" fmla="*/ 0 h 180"/>
                  <a:gd name="T40" fmla="*/ 0 w 128"/>
                  <a:gd name="T41" fmla="*/ 0 h 180"/>
                  <a:gd name="T42" fmla="*/ 0 w 128"/>
                  <a:gd name="T43" fmla="*/ 0 h 180"/>
                  <a:gd name="T44" fmla="*/ 0 w 128"/>
                  <a:gd name="T45" fmla="*/ 0 h 180"/>
                  <a:gd name="T46" fmla="*/ 0 w 128"/>
                  <a:gd name="T47" fmla="*/ 0 h 180"/>
                  <a:gd name="T48" fmla="*/ 0 w 128"/>
                  <a:gd name="T49" fmla="*/ 0 h 180"/>
                  <a:gd name="T50" fmla="*/ 0 w 128"/>
                  <a:gd name="T51" fmla="*/ 0 h 180"/>
                  <a:gd name="T52" fmla="*/ 0 w 128"/>
                  <a:gd name="T53" fmla="*/ 0 h 180"/>
                  <a:gd name="T54" fmla="*/ 0 w 128"/>
                  <a:gd name="T55" fmla="*/ 0 h 180"/>
                  <a:gd name="T56" fmla="*/ 0 w 128"/>
                  <a:gd name="T57" fmla="*/ 0 h 180"/>
                  <a:gd name="T58" fmla="*/ 0 w 128"/>
                  <a:gd name="T59" fmla="*/ 0 h 180"/>
                  <a:gd name="T60" fmla="*/ 0 w 128"/>
                  <a:gd name="T61" fmla="*/ 0 h 180"/>
                  <a:gd name="T62" fmla="*/ 0 w 128"/>
                  <a:gd name="T63" fmla="*/ 0 h 180"/>
                  <a:gd name="T64" fmla="*/ 0 w 128"/>
                  <a:gd name="T65" fmla="*/ 0 h 180"/>
                  <a:gd name="T66" fmla="*/ 0 w 128"/>
                  <a:gd name="T67" fmla="*/ 0 h 180"/>
                  <a:gd name="T68" fmla="*/ 0 w 128"/>
                  <a:gd name="T69" fmla="*/ 0 h 180"/>
                  <a:gd name="T70" fmla="*/ 0 w 128"/>
                  <a:gd name="T71" fmla="*/ 0 h 180"/>
                  <a:gd name="T72" fmla="*/ 0 w 128"/>
                  <a:gd name="T73" fmla="*/ 0 h 180"/>
                  <a:gd name="T74" fmla="*/ 0 w 128"/>
                  <a:gd name="T75" fmla="*/ 0 h 180"/>
                  <a:gd name="T76" fmla="*/ 0 w 128"/>
                  <a:gd name="T77" fmla="*/ 0 h 180"/>
                  <a:gd name="T78" fmla="*/ 0 w 128"/>
                  <a:gd name="T79" fmla="*/ 0 h 180"/>
                  <a:gd name="T80" fmla="*/ 0 w 128"/>
                  <a:gd name="T81" fmla="*/ 0 h 180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28"/>
                  <a:gd name="T124" fmla="*/ 0 h 180"/>
                  <a:gd name="T125" fmla="*/ 128 w 128"/>
                  <a:gd name="T126" fmla="*/ 180 h 180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28" h="180">
                    <a:moveTo>
                      <a:pt x="108" y="59"/>
                    </a:moveTo>
                    <a:lnTo>
                      <a:pt x="113" y="77"/>
                    </a:lnTo>
                    <a:lnTo>
                      <a:pt x="111" y="94"/>
                    </a:lnTo>
                    <a:lnTo>
                      <a:pt x="103" y="108"/>
                    </a:lnTo>
                    <a:lnTo>
                      <a:pt x="91" y="121"/>
                    </a:lnTo>
                    <a:lnTo>
                      <a:pt x="77" y="132"/>
                    </a:lnTo>
                    <a:lnTo>
                      <a:pt x="61" y="144"/>
                    </a:lnTo>
                    <a:lnTo>
                      <a:pt x="45" y="154"/>
                    </a:lnTo>
                    <a:lnTo>
                      <a:pt x="30" y="164"/>
                    </a:lnTo>
                    <a:lnTo>
                      <a:pt x="28" y="168"/>
                    </a:lnTo>
                    <a:lnTo>
                      <a:pt x="27" y="170"/>
                    </a:lnTo>
                    <a:lnTo>
                      <a:pt x="27" y="174"/>
                    </a:lnTo>
                    <a:lnTo>
                      <a:pt x="28" y="177"/>
                    </a:lnTo>
                    <a:lnTo>
                      <a:pt x="32" y="179"/>
                    </a:lnTo>
                    <a:lnTo>
                      <a:pt x="35" y="180"/>
                    </a:lnTo>
                    <a:lnTo>
                      <a:pt x="37" y="180"/>
                    </a:lnTo>
                    <a:lnTo>
                      <a:pt x="41" y="179"/>
                    </a:lnTo>
                    <a:lnTo>
                      <a:pt x="60" y="169"/>
                    </a:lnTo>
                    <a:lnTo>
                      <a:pt x="77" y="158"/>
                    </a:lnTo>
                    <a:lnTo>
                      <a:pt x="94" y="145"/>
                    </a:lnTo>
                    <a:lnTo>
                      <a:pt x="109" y="130"/>
                    </a:lnTo>
                    <a:lnTo>
                      <a:pt x="120" y="114"/>
                    </a:lnTo>
                    <a:lnTo>
                      <a:pt x="127" y="95"/>
                    </a:lnTo>
                    <a:lnTo>
                      <a:pt x="128" y="76"/>
                    </a:lnTo>
                    <a:lnTo>
                      <a:pt x="123" y="55"/>
                    </a:lnTo>
                    <a:lnTo>
                      <a:pt x="113" y="39"/>
                    </a:lnTo>
                    <a:lnTo>
                      <a:pt x="97" y="25"/>
                    </a:lnTo>
                    <a:lnTo>
                      <a:pt x="79" y="15"/>
                    </a:lnTo>
                    <a:lnTo>
                      <a:pt x="57" y="7"/>
                    </a:lnTo>
                    <a:lnTo>
                      <a:pt x="36" y="2"/>
                    </a:lnTo>
                    <a:lnTo>
                      <a:pt x="19" y="0"/>
                    </a:lnTo>
                    <a:lnTo>
                      <a:pt x="6" y="0"/>
                    </a:lnTo>
                    <a:lnTo>
                      <a:pt x="0" y="4"/>
                    </a:lnTo>
                    <a:lnTo>
                      <a:pt x="14" y="9"/>
                    </a:lnTo>
                    <a:lnTo>
                      <a:pt x="29" y="14"/>
                    </a:lnTo>
                    <a:lnTo>
                      <a:pt x="46" y="19"/>
                    </a:lnTo>
                    <a:lnTo>
                      <a:pt x="61" y="23"/>
                    </a:lnTo>
                    <a:lnTo>
                      <a:pt x="76" y="29"/>
                    </a:lnTo>
                    <a:lnTo>
                      <a:pt x="89" y="37"/>
                    </a:lnTo>
                    <a:lnTo>
                      <a:pt x="100" y="46"/>
                    </a:lnTo>
                    <a:lnTo>
                      <a:pt x="108" y="59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043" name="Freeform 801"/>
              <p:cNvSpPr>
                <a:spLocks/>
              </p:cNvSpPr>
              <p:nvPr/>
            </p:nvSpPr>
            <p:spPr bwMode="auto">
              <a:xfrm>
                <a:off x="5089" y="2646"/>
                <a:ext cx="114" cy="88"/>
              </a:xfrm>
              <a:custGeom>
                <a:avLst/>
                <a:gdLst>
                  <a:gd name="T0" fmla="*/ 0 w 322"/>
                  <a:gd name="T1" fmla="*/ 0 h 378"/>
                  <a:gd name="T2" fmla="*/ 0 w 322"/>
                  <a:gd name="T3" fmla="*/ 0 h 378"/>
                  <a:gd name="T4" fmla="*/ 0 w 322"/>
                  <a:gd name="T5" fmla="*/ 0 h 378"/>
                  <a:gd name="T6" fmla="*/ 0 w 322"/>
                  <a:gd name="T7" fmla="*/ 0 h 378"/>
                  <a:gd name="T8" fmla="*/ 0 w 322"/>
                  <a:gd name="T9" fmla="*/ 0 h 378"/>
                  <a:gd name="T10" fmla="*/ 0 w 322"/>
                  <a:gd name="T11" fmla="*/ 0 h 378"/>
                  <a:gd name="T12" fmla="*/ 0 w 322"/>
                  <a:gd name="T13" fmla="*/ 0 h 378"/>
                  <a:gd name="T14" fmla="*/ 0 w 322"/>
                  <a:gd name="T15" fmla="*/ 0 h 378"/>
                  <a:gd name="T16" fmla="*/ 0 w 322"/>
                  <a:gd name="T17" fmla="*/ 0 h 378"/>
                  <a:gd name="T18" fmla="*/ 0 w 322"/>
                  <a:gd name="T19" fmla="*/ 0 h 378"/>
                  <a:gd name="T20" fmla="*/ 0 w 322"/>
                  <a:gd name="T21" fmla="*/ 0 h 378"/>
                  <a:gd name="T22" fmla="*/ 0 w 322"/>
                  <a:gd name="T23" fmla="*/ 0 h 378"/>
                  <a:gd name="T24" fmla="*/ 0 w 322"/>
                  <a:gd name="T25" fmla="*/ 0 h 378"/>
                  <a:gd name="T26" fmla="*/ 0 w 322"/>
                  <a:gd name="T27" fmla="*/ 0 h 378"/>
                  <a:gd name="T28" fmla="*/ 0 w 322"/>
                  <a:gd name="T29" fmla="*/ 0 h 378"/>
                  <a:gd name="T30" fmla="*/ 0 w 322"/>
                  <a:gd name="T31" fmla="*/ 0 h 378"/>
                  <a:gd name="T32" fmla="*/ 0 w 322"/>
                  <a:gd name="T33" fmla="*/ 0 h 378"/>
                  <a:gd name="T34" fmla="*/ 0 w 322"/>
                  <a:gd name="T35" fmla="*/ 0 h 378"/>
                  <a:gd name="T36" fmla="*/ 0 w 322"/>
                  <a:gd name="T37" fmla="*/ 0 h 378"/>
                  <a:gd name="T38" fmla="*/ 0 w 322"/>
                  <a:gd name="T39" fmla="*/ 0 h 378"/>
                  <a:gd name="T40" fmla="*/ 0 w 322"/>
                  <a:gd name="T41" fmla="*/ 0 h 378"/>
                  <a:gd name="T42" fmla="*/ 0 w 322"/>
                  <a:gd name="T43" fmla="*/ 0 h 378"/>
                  <a:gd name="T44" fmla="*/ 0 w 322"/>
                  <a:gd name="T45" fmla="*/ 0 h 378"/>
                  <a:gd name="T46" fmla="*/ 0 w 322"/>
                  <a:gd name="T47" fmla="*/ 0 h 378"/>
                  <a:gd name="T48" fmla="*/ 0 w 322"/>
                  <a:gd name="T49" fmla="*/ 0 h 378"/>
                  <a:gd name="T50" fmla="*/ 0 w 322"/>
                  <a:gd name="T51" fmla="*/ 0 h 378"/>
                  <a:gd name="T52" fmla="*/ 0 w 322"/>
                  <a:gd name="T53" fmla="*/ 0 h 378"/>
                  <a:gd name="T54" fmla="*/ 0 w 322"/>
                  <a:gd name="T55" fmla="*/ 0 h 378"/>
                  <a:gd name="T56" fmla="*/ 0 w 322"/>
                  <a:gd name="T57" fmla="*/ 0 h 378"/>
                  <a:gd name="T58" fmla="*/ 0 w 322"/>
                  <a:gd name="T59" fmla="*/ 0 h 378"/>
                  <a:gd name="T60" fmla="*/ 0 w 322"/>
                  <a:gd name="T61" fmla="*/ 0 h 378"/>
                  <a:gd name="T62" fmla="*/ 0 w 322"/>
                  <a:gd name="T63" fmla="*/ 0 h 378"/>
                  <a:gd name="T64" fmla="*/ 0 w 322"/>
                  <a:gd name="T65" fmla="*/ 0 h 378"/>
                  <a:gd name="T66" fmla="*/ 0 w 322"/>
                  <a:gd name="T67" fmla="*/ 0 h 378"/>
                  <a:gd name="T68" fmla="*/ 0 w 322"/>
                  <a:gd name="T69" fmla="*/ 0 h 378"/>
                  <a:gd name="T70" fmla="*/ 0 w 322"/>
                  <a:gd name="T71" fmla="*/ 0 h 378"/>
                  <a:gd name="T72" fmla="*/ 0 w 322"/>
                  <a:gd name="T73" fmla="*/ 0 h 378"/>
                  <a:gd name="T74" fmla="*/ 0 w 322"/>
                  <a:gd name="T75" fmla="*/ 0 h 378"/>
                  <a:gd name="T76" fmla="*/ 0 w 322"/>
                  <a:gd name="T77" fmla="*/ 0 h 378"/>
                  <a:gd name="T78" fmla="*/ 0 w 322"/>
                  <a:gd name="T79" fmla="*/ 0 h 378"/>
                  <a:gd name="T80" fmla="*/ 0 w 322"/>
                  <a:gd name="T81" fmla="*/ 0 h 378"/>
                  <a:gd name="T82" fmla="*/ 0 w 322"/>
                  <a:gd name="T83" fmla="*/ 0 h 378"/>
                  <a:gd name="T84" fmla="*/ 0 w 322"/>
                  <a:gd name="T85" fmla="*/ 0 h 378"/>
                  <a:gd name="T86" fmla="*/ 0 w 322"/>
                  <a:gd name="T87" fmla="*/ 0 h 378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22"/>
                  <a:gd name="T133" fmla="*/ 0 h 378"/>
                  <a:gd name="T134" fmla="*/ 322 w 322"/>
                  <a:gd name="T135" fmla="*/ 378 h 378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22" h="378">
                    <a:moveTo>
                      <a:pt x="125" y="49"/>
                    </a:moveTo>
                    <a:lnTo>
                      <a:pt x="100" y="70"/>
                    </a:lnTo>
                    <a:lnTo>
                      <a:pt x="76" y="90"/>
                    </a:lnTo>
                    <a:lnTo>
                      <a:pt x="53" y="115"/>
                    </a:lnTo>
                    <a:lnTo>
                      <a:pt x="34" y="140"/>
                    </a:lnTo>
                    <a:lnTo>
                      <a:pt x="17" y="166"/>
                    </a:lnTo>
                    <a:lnTo>
                      <a:pt x="5" y="195"/>
                    </a:lnTo>
                    <a:lnTo>
                      <a:pt x="0" y="226"/>
                    </a:lnTo>
                    <a:lnTo>
                      <a:pt x="1" y="258"/>
                    </a:lnTo>
                    <a:lnTo>
                      <a:pt x="3" y="266"/>
                    </a:lnTo>
                    <a:lnTo>
                      <a:pt x="5" y="275"/>
                    </a:lnTo>
                    <a:lnTo>
                      <a:pt x="9" y="282"/>
                    </a:lnTo>
                    <a:lnTo>
                      <a:pt x="14" y="290"/>
                    </a:lnTo>
                    <a:lnTo>
                      <a:pt x="19" y="297"/>
                    </a:lnTo>
                    <a:lnTo>
                      <a:pt x="26" y="304"/>
                    </a:lnTo>
                    <a:lnTo>
                      <a:pt x="32" y="310"/>
                    </a:lnTo>
                    <a:lnTo>
                      <a:pt x="41" y="314"/>
                    </a:lnTo>
                    <a:lnTo>
                      <a:pt x="56" y="324"/>
                    </a:lnTo>
                    <a:lnTo>
                      <a:pt x="71" y="332"/>
                    </a:lnTo>
                    <a:lnTo>
                      <a:pt x="86" y="338"/>
                    </a:lnTo>
                    <a:lnTo>
                      <a:pt x="103" y="344"/>
                    </a:lnTo>
                    <a:lnTo>
                      <a:pt x="119" y="350"/>
                    </a:lnTo>
                    <a:lnTo>
                      <a:pt x="136" y="355"/>
                    </a:lnTo>
                    <a:lnTo>
                      <a:pt x="152" y="359"/>
                    </a:lnTo>
                    <a:lnTo>
                      <a:pt x="168" y="363"/>
                    </a:lnTo>
                    <a:lnTo>
                      <a:pt x="186" y="366"/>
                    </a:lnTo>
                    <a:lnTo>
                      <a:pt x="202" y="368"/>
                    </a:lnTo>
                    <a:lnTo>
                      <a:pt x="220" y="371"/>
                    </a:lnTo>
                    <a:lnTo>
                      <a:pt x="238" y="373"/>
                    </a:lnTo>
                    <a:lnTo>
                      <a:pt x="254" y="374"/>
                    </a:lnTo>
                    <a:lnTo>
                      <a:pt x="272" y="375"/>
                    </a:lnTo>
                    <a:lnTo>
                      <a:pt x="289" y="376"/>
                    </a:lnTo>
                    <a:lnTo>
                      <a:pt x="306" y="378"/>
                    </a:lnTo>
                    <a:lnTo>
                      <a:pt x="311" y="378"/>
                    </a:lnTo>
                    <a:lnTo>
                      <a:pt x="316" y="375"/>
                    </a:lnTo>
                    <a:lnTo>
                      <a:pt x="320" y="371"/>
                    </a:lnTo>
                    <a:lnTo>
                      <a:pt x="322" y="366"/>
                    </a:lnTo>
                    <a:lnTo>
                      <a:pt x="322" y="360"/>
                    </a:lnTo>
                    <a:lnTo>
                      <a:pt x="320" y="356"/>
                    </a:lnTo>
                    <a:lnTo>
                      <a:pt x="315" y="352"/>
                    </a:lnTo>
                    <a:lnTo>
                      <a:pt x="309" y="350"/>
                    </a:lnTo>
                    <a:lnTo>
                      <a:pt x="294" y="347"/>
                    </a:lnTo>
                    <a:lnTo>
                      <a:pt x="279" y="344"/>
                    </a:lnTo>
                    <a:lnTo>
                      <a:pt x="263" y="341"/>
                    </a:lnTo>
                    <a:lnTo>
                      <a:pt x="247" y="338"/>
                    </a:lnTo>
                    <a:lnTo>
                      <a:pt x="232" y="336"/>
                    </a:lnTo>
                    <a:lnTo>
                      <a:pt x="216" y="334"/>
                    </a:lnTo>
                    <a:lnTo>
                      <a:pt x="200" y="332"/>
                    </a:lnTo>
                    <a:lnTo>
                      <a:pt x="185" y="328"/>
                    </a:lnTo>
                    <a:lnTo>
                      <a:pt x="170" y="326"/>
                    </a:lnTo>
                    <a:lnTo>
                      <a:pt x="154" y="322"/>
                    </a:lnTo>
                    <a:lnTo>
                      <a:pt x="139" y="318"/>
                    </a:lnTo>
                    <a:lnTo>
                      <a:pt x="124" y="314"/>
                    </a:lnTo>
                    <a:lnTo>
                      <a:pt x="110" y="309"/>
                    </a:lnTo>
                    <a:lnTo>
                      <a:pt x="94" y="303"/>
                    </a:lnTo>
                    <a:lnTo>
                      <a:pt x="80" y="297"/>
                    </a:lnTo>
                    <a:lnTo>
                      <a:pt x="66" y="289"/>
                    </a:lnTo>
                    <a:lnTo>
                      <a:pt x="55" y="281"/>
                    </a:lnTo>
                    <a:lnTo>
                      <a:pt x="45" y="271"/>
                    </a:lnTo>
                    <a:lnTo>
                      <a:pt x="38" y="259"/>
                    </a:lnTo>
                    <a:lnTo>
                      <a:pt x="35" y="245"/>
                    </a:lnTo>
                    <a:lnTo>
                      <a:pt x="34" y="232"/>
                    </a:lnTo>
                    <a:lnTo>
                      <a:pt x="35" y="216"/>
                    </a:lnTo>
                    <a:lnTo>
                      <a:pt x="38" y="200"/>
                    </a:lnTo>
                    <a:lnTo>
                      <a:pt x="43" y="187"/>
                    </a:lnTo>
                    <a:lnTo>
                      <a:pt x="51" y="170"/>
                    </a:lnTo>
                    <a:lnTo>
                      <a:pt x="60" y="152"/>
                    </a:lnTo>
                    <a:lnTo>
                      <a:pt x="71" y="137"/>
                    </a:lnTo>
                    <a:lnTo>
                      <a:pt x="83" y="124"/>
                    </a:lnTo>
                    <a:lnTo>
                      <a:pt x="94" y="110"/>
                    </a:lnTo>
                    <a:lnTo>
                      <a:pt x="107" y="96"/>
                    </a:lnTo>
                    <a:lnTo>
                      <a:pt x="123" y="82"/>
                    </a:lnTo>
                    <a:lnTo>
                      <a:pt x="138" y="69"/>
                    </a:lnTo>
                    <a:lnTo>
                      <a:pt x="153" y="57"/>
                    </a:lnTo>
                    <a:lnTo>
                      <a:pt x="173" y="47"/>
                    </a:lnTo>
                    <a:lnTo>
                      <a:pt x="195" y="38"/>
                    </a:lnTo>
                    <a:lnTo>
                      <a:pt x="218" y="28"/>
                    </a:lnTo>
                    <a:lnTo>
                      <a:pt x="238" y="20"/>
                    </a:lnTo>
                    <a:lnTo>
                      <a:pt x="254" y="13"/>
                    </a:lnTo>
                    <a:lnTo>
                      <a:pt x="264" y="7"/>
                    </a:lnTo>
                    <a:lnTo>
                      <a:pt x="268" y="2"/>
                    </a:lnTo>
                    <a:lnTo>
                      <a:pt x="256" y="0"/>
                    </a:lnTo>
                    <a:lnTo>
                      <a:pt x="240" y="1"/>
                    </a:lnTo>
                    <a:lnTo>
                      <a:pt x="221" y="4"/>
                    </a:lnTo>
                    <a:lnTo>
                      <a:pt x="201" y="10"/>
                    </a:lnTo>
                    <a:lnTo>
                      <a:pt x="180" y="18"/>
                    </a:lnTo>
                    <a:lnTo>
                      <a:pt x="160" y="27"/>
                    </a:lnTo>
                    <a:lnTo>
                      <a:pt x="141" y="38"/>
                    </a:lnTo>
                    <a:lnTo>
                      <a:pt x="125" y="49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044" name="Freeform 802"/>
              <p:cNvSpPr>
                <a:spLocks/>
              </p:cNvSpPr>
              <p:nvPr/>
            </p:nvSpPr>
            <p:spPr bwMode="auto">
              <a:xfrm>
                <a:off x="5250" y="2643"/>
                <a:ext cx="99" cy="59"/>
              </a:xfrm>
              <a:custGeom>
                <a:avLst/>
                <a:gdLst>
                  <a:gd name="T0" fmla="*/ 0 w 283"/>
                  <a:gd name="T1" fmla="*/ 0 h 252"/>
                  <a:gd name="T2" fmla="*/ 0 w 283"/>
                  <a:gd name="T3" fmla="*/ 0 h 252"/>
                  <a:gd name="T4" fmla="*/ 0 w 283"/>
                  <a:gd name="T5" fmla="*/ 0 h 252"/>
                  <a:gd name="T6" fmla="*/ 0 w 283"/>
                  <a:gd name="T7" fmla="*/ 0 h 252"/>
                  <a:gd name="T8" fmla="*/ 0 w 283"/>
                  <a:gd name="T9" fmla="*/ 0 h 252"/>
                  <a:gd name="T10" fmla="*/ 0 w 283"/>
                  <a:gd name="T11" fmla="*/ 0 h 252"/>
                  <a:gd name="T12" fmla="*/ 0 w 283"/>
                  <a:gd name="T13" fmla="*/ 0 h 252"/>
                  <a:gd name="T14" fmla="*/ 0 w 283"/>
                  <a:gd name="T15" fmla="*/ 0 h 252"/>
                  <a:gd name="T16" fmla="*/ 0 w 283"/>
                  <a:gd name="T17" fmla="*/ 0 h 252"/>
                  <a:gd name="T18" fmla="*/ 0 w 283"/>
                  <a:gd name="T19" fmla="*/ 0 h 252"/>
                  <a:gd name="T20" fmla="*/ 0 w 283"/>
                  <a:gd name="T21" fmla="*/ 0 h 252"/>
                  <a:gd name="T22" fmla="*/ 0 w 283"/>
                  <a:gd name="T23" fmla="*/ 0 h 252"/>
                  <a:gd name="T24" fmla="*/ 0 w 283"/>
                  <a:gd name="T25" fmla="*/ 0 h 252"/>
                  <a:gd name="T26" fmla="*/ 0 w 283"/>
                  <a:gd name="T27" fmla="*/ 0 h 252"/>
                  <a:gd name="T28" fmla="*/ 0 w 283"/>
                  <a:gd name="T29" fmla="*/ 0 h 252"/>
                  <a:gd name="T30" fmla="*/ 0 w 283"/>
                  <a:gd name="T31" fmla="*/ 0 h 252"/>
                  <a:gd name="T32" fmla="*/ 0 w 283"/>
                  <a:gd name="T33" fmla="*/ 0 h 252"/>
                  <a:gd name="T34" fmla="*/ 0 w 283"/>
                  <a:gd name="T35" fmla="*/ 0 h 252"/>
                  <a:gd name="T36" fmla="*/ 0 w 283"/>
                  <a:gd name="T37" fmla="*/ 0 h 252"/>
                  <a:gd name="T38" fmla="*/ 0 w 283"/>
                  <a:gd name="T39" fmla="*/ 0 h 252"/>
                  <a:gd name="T40" fmla="*/ 0 w 283"/>
                  <a:gd name="T41" fmla="*/ 0 h 252"/>
                  <a:gd name="T42" fmla="*/ 0 w 283"/>
                  <a:gd name="T43" fmla="*/ 0 h 252"/>
                  <a:gd name="T44" fmla="*/ 0 w 283"/>
                  <a:gd name="T45" fmla="*/ 0 h 252"/>
                  <a:gd name="T46" fmla="*/ 0 w 283"/>
                  <a:gd name="T47" fmla="*/ 0 h 252"/>
                  <a:gd name="T48" fmla="*/ 0 w 283"/>
                  <a:gd name="T49" fmla="*/ 0 h 252"/>
                  <a:gd name="T50" fmla="*/ 0 w 283"/>
                  <a:gd name="T51" fmla="*/ 0 h 252"/>
                  <a:gd name="T52" fmla="*/ 0 w 283"/>
                  <a:gd name="T53" fmla="*/ 0 h 252"/>
                  <a:gd name="T54" fmla="*/ 0 w 283"/>
                  <a:gd name="T55" fmla="*/ 0 h 252"/>
                  <a:gd name="T56" fmla="*/ 0 w 283"/>
                  <a:gd name="T57" fmla="*/ 0 h 252"/>
                  <a:gd name="T58" fmla="*/ 0 w 283"/>
                  <a:gd name="T59" fmla="*/ 0 h 252"/>
                  <a:gd name="T60" fmla="*/ 0 w 283"/>
                  <a:gd name="T61" fmla="*/ 0 h 252"/>
                  <a:gd name="T62" fmla="*/ 0 w 283"/>
                  <a:gd name="T63" fmla="*/ 0 h 252"/>
                  <a:gd name="T64" fmla="*/ 0 w 283"/>
                  <a:gd name="T65" fmla="*/ 0 h 252"/>
                  <a:gd name="T66" fmla="*/ 0 w 283"/>
                  <a:gd name="T67" fmla="*/ 0 h 252"/>
                  <a:gd name="T68" fmla="*/ 0 w 283"/>
                  <a:gd name="T69" fmla="*/ 0 h 252"/>
                  <a:gd name="T70" fmla="*/ 0 w 283"/>
                  <a:gd name="T71" fmla="*/ 0 h 252"/>
                  <a:gd name="T72" fmla="*/ 0 w 283"/>
                  <a:gd name="T73" fmla="*/ 0 h 252"/>
                  <a:gd name="T74" fmla="*/ 0 w 283"/>
                  <a:gd name="T75" fmla="*/ 0 h 252"/>
                  <a:gd name="T76" fmla="*/ 0 w 283"/>
                  <a:gd name="T77" fmla="*/ 0 h 252"/>
                  <a:gd name="T78" fmla="*/ 0 w 283"/>
                  <a:gd name="T79" fmla="*/ 0 h 252"/>
                  <a:gd name="T80" fmla="*/ 0 w 283"/>
                  <a:gd name="T81" fmla="*/ 0 h 252"/>
                  <a:gd name="T82" fmla="*/ 0 w 283"/>
                  <a:gd name="T83" fmla="*/ 0 h 252"/>
                  <a:gd name="T84" fmla="*/ 0 w 283"/>
                  <a:gd name="T85" fmla="*/ 0 h 252"/>
                  <a:gd name="T86" fmla="*/ 0 w 283"/>
                  <a:gd name="T87" fmla="*/ 0 h 252"/>
                  <a:gd name="T88" fmla="*/ 0 w 283"/>
                  <a:gd name="T89" fmla="*/ 0 h 252"/>
                  <a:gd name="T90" fmla="*/ 0 w 283"/>
                  <a:gd name="T91" fmla="*/ 0 h 252"/>
                  <a:gd name="T92" fmla="*/ 0 w 283"/>
                  <a:gd name="T93" fmla="*/ 0 h 252"/>
                  <a:gd name="T94" fmla="*/ 0 w 283"/>
                  <a:gd name="T95" fmla="*/ 0 h 252"/>
                  <a:gd name="T96" fmla="*/ 0 w 283"/>
                  <a:gd name="T97" fmla="*/ 0 h 252"/>
                  <a:gd name="T98" fmla="*/ 0 w 283"/>
                  <a:gd name="T99" fmla="*/ 0 h 252"/>
                  <a:gd name="T100" fmla="*/ 0 w 283"/>
                  <a:gd name="T101" fmla="*/ 0 h 252"/>
                  <a:gd name="T102" fmla="*/ 0 w 283"/>
                  <a:gd name="T103" fmla="*/ 0 h 252"/>
                  <a:gd name="T104" fmla="*/ 0 w 283"/>
                  <a:gd name="T105" fmla="*/ 0 h 252"/>
                  <a:gd name="T106" fmla="*/ 0 w 283"/>
                  <a:gd name="T107" fmla="*/ 0 h 252"/>
                  <a:gd name="T108" fmla="*/ 0 w 283"/>
                  <a:gd name="T109" fmla="*/ 0 h 252"/>
                  <a:gd name="T110" fmla="*/ 0 w 283"/>
                  <a:gd name="T111" fmla="*/ 0 h 252"/>
                  <a:gd name="T112" fmla="*/ 0 w 283"/>
                  <a:gd name="T113" fmla="*/ 0 h 252"/>
                  <a:gd name="T114" fmla="*/ 0 w 283"/>
                  <a:gd name="T115" fmla="*/ 0 h 252"/>
                  <a:gd name="T116" fmla="*/ 0 w 283"/>
                  <a:gd name="T117" fmla="*/ 0 h 252"/>
                  <a:gd name="T118" fmla="*/ 0 w 283"/>
                  <a:gd name="T119" fmla="*/ 0 h 252"/>
                  <a:gd name="T120" fmla="*/ 0 w 283"/>
                  <a:gd name="T121" fmla="*/ 0 h 25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83"/>
                  <a:gd name="T184" fmla="*/ 0 h 252"/>
                  <a:gd name="T185" fmla="*/ 283 w 283"/>
                  <a:gd name="T186" fmla="*/ 252 h 252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83" h="252">
                    <a:moveTo>
                      <a:pt x="235" y="77"/>
                    </a:moveTo>
                    <a:lnTo>
                      <a:pt x="248" y="91"/>
                    </a:lnTo>
                    <a:lnTo>
                      <a:pt x="256" y="107"/>
                    </a:lnTo>
                    <a:lnTo>
                      <a:pt x="259" y="124"/>
                    </a:lnTo>
                    <a:lnTo>
                      <a:pt x="259" y="142"/>
                    </a:lnTo>
                    <a:lnTo>
                      <a:pt x="257" y="157"/>
                    </a:lnTo>
                    <a:lnTo>
                      <a:pt x="252" y="170"/>
                    </a:lnTo>
                    <a:lnTo>
                      <a:pt x="244" y="183"/>
                    </a:lnTo>
                    <a:lnTo>
                      <a:pt x="236" y="193"/>
                    </a:lnTo>
                    <a:lnTo>
                      <a:pt x="225" y="204"/>
                    </a:lnTo>
                    <a:lnTo>
                      <a:pt x="215" y="214"/>
                    </a:lnTo>
                    <a:lnTo>
                      <a:pt x="204" y="224"/>
                    </a:lnTo>
                    <a:lnTo>
                      <a:pt x="194" y="234"/>
                    </a:lnTo>
                    <a:lnTo>
                      <a:pt x="191" y="238"/>
                    </a:lnTo>
                    <a:lnTo>
                      <a:pt x="191" y="241"/>
                    </a:lnTo>
                    <a:lnTo>
                      <a:pt x="191" y="245"/>
                    </a:lnTo>
                    <a:lnTo>
                      <a:pt x="194" y="248"/>
                    </a:lnTo>
                    <a:lnTo>
                      <a:pt x="197" y="250"/>
                    </a:lnTo>
                    <a:lnTo>
                      <a:pt x="202" y="252"/>
                    </a:lnTo>
                    <a:lnTo>
                      <a:pt x="205" y="250"/>
                    </a:lnTo>
                    <a:lnTo>
                      <a:pt x="209" y="248"/>
                    </a:lnTo>
                    <a:lnTo>
                      <a:pt x="232" y="233"/>
                    </a:lnTo>
                    <a:lnTo>
                      <a:pt x="252" y="214"/>
                    </a:lnTo>
                    <a:lnTo>
                      <a:pt x="268" y="192"/>
                    </a:lnTo>
                    <a:lnTo>
                      <a:pt x="278" y="167"/>
                    </a:lnTo>
                    <a:lnTo>
                      <a:pt x="283" y="141"/>
                    </a:lnTo>
                    <a:lnTo>
                      <a:pt x="280" y="115"/>
                    </a:lnTo>
                    <a:lnTo>
                      <a:pt x="271" y="91"/>
                    </a:lnTo>
                    <a:lnTo>
                      <a:pt x="252" y="69"/>
                    </a:lnTo>
                    <a:lnTo>
                      <a:pt x="238" y="57"/>
                    </a:lnTo>
                    <a:lnTo>
                      <a:pt x="222" y="48"/>
                    </a:lnTo>
                    <a:lnTo>
                      <a:pt x="204" y="39"/>
                    </a:lnTo>
                    <a:lnTo>
                      <a:pt x="184" y="31"/>
                    </a:lnTo>
                    <a:lnTo>
                      <a:pt x="164" y="23"/>
                    </a:lnTo>
                    <a:lnTo>
                      <a:pt x="144" y="17"/>
                    </a:lnTo>
                    <a:lnTo>
                      <a:pt x="123" y="13"/>
                    </a:lnTo>
                    <a:lnTo>
                      <a:pt x="103" y="8"/>
                    </a:lnTo>
                    <a:lnTo>
                      <a:pt x="83" y="5"/>
                    </a:lnTo>
                    <a:lnTo>
                      <a:pt x="66" y="2"/>
                    </a:lnTo>
                    <a:lnTo>
                      <a:pt x="48" y="0"/>
                    </a:lnTo>
                    <a:lnTo>
                      <a:pt x="34" y="0"/>
                    </a:lnTo>
                    <a:lnTo>
                      <a:pt x="21" y="0"/>
                    </a:lnTo>
                    <a:lnTo>
                      <a:pt x="11" y="0"/>
                    </a:lnTo>
                    <a:lnTo>
                      <a:pt x="4" y="2"/>
                    </a:lnTo>
                    <a:lnTo>
                      <a:pt x="0" y="5"/>
                    </a:lnTo>
                    <a:lnTo>
                      <a:pt x="12" y="7"/>
                    </a:lnTo>
                    <a:lnTo>
                      <a:pt x="24" y="8"/>
                    </a:lnTo>
                    <a:lnTo>
                      <a:pt x="38" y="10"/>
                    </a:lnTo>
                    <a:lnTo>
                      <a:pt x="52" y="13"/>
                    </a:lnTo>
                    <a:lnTo>
                      <a:pt x="66" y="16"/>
                    </a:lnTo>
                    <a:lnTo>
                      <a:pt x="82" y="18"/>
                    </a:lnTo>
                    <a:lnTo>
                      <a:pt x="98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4"/>
                    </a:lnTo>
                    <a:lnTo>
                      <a:pt x="162" y="39"/>
                    </a:lnTo>
                    <a:lnTo>
                      <a:pt x="177" y="45"/>
                    </a:lnTo>
                    <a:lnTo>
                      <a:pt x="193" y="52"/>
                    </a:lnTo>
                    <a:lnTo>
                      <a:pt x="208" y="60"/>
                    </a:lnTo>
                    <a:lnTo>
                      <a:pt x="222" y="68"/>
                    </a:lnTo>
                    <a:lnTo>
                      <a:pt x="235" y="77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045" name="Freeform 803"/>
              <p:cNvSpPr>
                <a:spLocks/>
              </p:cNvSpPr>
              <p:nvPr/>
            </p:nvSpPr>
            <p:spPr bwMode="auto">
              <a:xfrm>
                <a:off x="5047" y="2671"/>
                <a:ext cx="40" cy="55"/>
              </a:xfrm>
              <a:custGeom>
                <a:avLst/>
                <a:gdLst>
                  <a:gd name="T0" fmla="*/ 0 w 114"/>
                  <a:gd name="T1" fmla="*/ 0 h 238"/>
                  <a:gd name="T2" fmla="*/ 0 w 114"/>
                  <a:gd name="T3" fmla="*/ 0 h 238"/>
                  <a:gd name="T4" fmla="*/ 0 w 114"/>
                  <a:gd name="T5" fmla="*/ 0 h 238"/>
                  <a:gd name="T6" fmla="*/ 0 w 114"/>
                  <a:gd name="T7" fmla="*/ 0 h 238"/>
                  <a:gd name="T8" fmla="*/ 0 w 114"/>
                  <a:gd name="T9" fmla="*/ 0 h 238"/>
                  <a:gd name="T10" fmla="*/ 0 w 114"/>
                  <a:gd name="T11" fmla="*/ 0 h 238"/>
                  <a:gd name="T12" fmla="*/ 0 w 114"/>
                  <a:gd name="T13" fmla="*/ 0 h 238"/>
                  <a:gd name="T14" fmla="*/ 0 w 114"/>
                  <a:gd name="T15" fmla="*/ 0 h 238"/>
                  <a:gd name="T16" fmla="*/ 0 w 114"/>
                  <a:gd name="T17" fmla="*/ 0 h 238"/>
                  <a:gd name="T18" fmla="*/ 0 w 114"/>
                  <a:gd name="T19" fmla="*/ 0 h 238"/>
                  <a:gd name="T20" fmla="*/ 0 w 114"/>
                  <a:gd name="T21" fmla="*/ 0 h 238"/>
                  <a:gd name="T22" fmla="*/ 0 w 114"/>
                  <a:gd name="T23" fmla="*/ 0 h 238"/>
                  <a:gd name="T24" fmla="*/ 0 w 114"/>
                  <a:gd name="T25" fmla="*/ 0 h 238"/>
                  <a:gd name="T26" fmla="*/ 0 w 114"/>
                  <a:gd name="T27" fmla="*/ 0 h 238"/>
                  <a:gd name="T28" fmla="*/ 0 w 114"/>
                  <a:gd name="T29" fmla="*/ 0 h 238"/>
                  <a:gd name="T30" fmla="*/ 0 w 114"/>
                  <a:gd name="T31" fmla="*/ 0 h 238"/>
                  <a:gd name="T32" fmla="*/ 0 w 114"/>
                  <a:gd name="T33" fmla="*/ 0 h 238"/>
                  <a:gd name="T34" fmla="*/ 0 w 114"/>
                  <a:gd name="T35" fmla="*/ 0 h 238"/>
                  <a:gd name="T36" fmla="*/ 0 w 114"/>
                  <a:gd name="T37" fmla="*/ 0 h 238"/>
                  <a:gd name="T38" fmla="*/ 0 w 114"/>
                  <a:gd name="T39" fmla="*/ 0 h 238"/>
                  <a:gd name="T40" fmla="*/ 0 w 114"/>
                  <a:gd name="T41" fmla="*/ 0 h 238"/>
                  <a:gd name="T42" fmla="*/ 0 w 114"/>
                  <a:gd name="T43" fmla="*/ 0 h 238"/>
                  <a:gd name="T44" fmla="*/ 0 w 114"/>
                  <a:gd name="T45" fmla="*/ 0 h 238"/>
                  <a:gd name="T46" fmla="*/ 0 w 114"/>
                  <a:gd name="T47" fmla="*/ 0 h 238"/>
                  <a:gd name="T48" fmla="*/ 0 w 114"/>
                  <a:gd name="T49" fmla="*/ 0 h 238"/>
                  <a:gd name="T50" fmla="*/ 0 w 114"/>
                  <a:gd name="T51" fmla="*/ 0 h 238"/>
                  <a:gd name="T52" fmla="*/ 0 w 114"/>
                  <a:gd name="T53" fmla="*/ 0 h 238"/>
                  <a:gd name="T54" fmla="*/ 0 w 114"/>
                  <a:gd name="T55" fmla="*/ 0 h 238"/>
                  <a:gd name="T56" fmla="*/ 0 w 114"/>
                  <a:gd name="T57" fmla="*/ 0 h 238"/>
                  <a:gd name="T58" fmla="*/ 0 w 114"/>
                  <a:gd name="T59" fmla="*/ 0 h 238"/>
                  <a:gd name="T60" fmla="*/ 0 w 114"/>
                  <a:gd name="T61" fmla="*/ 0 h 238"/>
                  <a:gd name="T62" fmla="*/ 0 w 114"/>
                  <a:gd name="T63" fmla="*/ 0 h 238"/>
                  <a:gd name="T64" fmla="*/ 0 w 114"/>
                  <a:gd name="T65" fmla="*/ 0 h 238"/>
                  <a:gd name="T66" fmla="*/ 0 w 114"/>
                  <a:gd name="T67" fmla="*/ 0 h 238"/>
                  <a:gd name="T68" fmla="*/ 0 w 114"/>
                  <a:gd name="T69" fmla="*/ 0 h 238"/>
                  <a:gd name="T70" fmla="*/ 0 w 114"/>
                  <a:gd name="T71" fmla="*/ 0 h 238"/>
                  <a:gd name="T72" fmla="*/ 0 w 114"/>
                  <a:gd name="T73" fmla="*/ 0 h 238"/>
                  <a:gd name="T74" fmla="*/ 0 w 114"/>
                  <a:gd name="T75" fmla="*/ 0 h 238"/>
                  <a:gd name="T76" fmla="*/ 0 w 114"/>
                  <a:gd name="T77" fmla="*/ 0 h 238"/>
                  <a:gd name="T78" fmla="*/ 0 w 114"/>
                  <a:gd name="T79" fmla="*/ 0 h 238"/>
                  <a:gd name="T80" fmla="*/ 0 w 114"/>
                  <a:gd name="T81" fmla="*/ 0 h 238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14"/>
                  <a:gd name="T124" fmla="*/ 0 h 238"/>
                  <a:gd name="T125" fmla="*/ 114 w 114"/>
                  <a:gd name="T126" fmla="*/ 238 h 238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14" h="238">
                    <a:moveTo>
                      <a:pt x="0" y="130"/>
                    </a:moveTo>
                    <a:lnTo>
                      <a:pt x="0" y="149"/>
                    </a:lnTo>
                    <a:lnTo>
                      <a:pt x="4" y="168"/>
                    </a:lnTo>
                    <a:lnTo>
                      <a:pt x="12" y="185"/>
                    </a:lnTo>
                    <a:lnTo>
                      <a:pt x="24" y="200"/>
                    </a:lnTo>
                    <a:lnTo>
                      <a:pt x="38" y="213"/>
                    </a:lnTo>
                    <a:lnTo>
                      <a:pt x="55" y="224"/>
                    </a:lnTo>
                    <a:lnTo>
                      <a:pt x="73" y="232"/>
                    </a:lnTo>
                    <a:lnTo>
                      <a:pt x="92" y="237"/>
                    </a:lnTo>
                    <a:lnTo>
                      <a:pt x="98" y="238"/>
                    </a:lnTo>
                    <a:lnTo>
                      <a:pt x="104" y="235"/>
                    </a:lnTo>
                    <a:lnTo>
                      <a:pt x="109" y="232"/>
                    </a:lnTo>
                    <a:lnTo>
                      <a:pt x="111" y="227"/>
                    </a:lnTo>
                    <a:lnTo>
                      <a:pt x="111" y="222"/>
                    </a:lnTo>
                    <a:lnTo>
                      <a:pt x="110" y="216"/>
                    </a:lnTo>
                    <a:lnTo>
                      <a:pt x="106" y="211"/>
                    </a:lnTo>
                    <a:lnTo>
                      <a:pt x="100" y="209"/>
                    </a:lnTo>
                    <a:lnTo>
                      <a:pt x="82" y="202"/>
                    </a:lnTo>
                    <a:lnTo>
                      <a:pt x="64" y="193"/>
                    </a:lnTo>
                    <a:lnTo>
                      <a:pt x="50" y="180"/>
                    </a:lnTo>
                    <a:lnTo>
                      <a:pt x="39" y="167"/>
                    </a:lnTo>
                    <a:lnTo>
                      <a:pt x="32" y="149"/>
                    </a:lnTo>
                    <a:lnTo>
                      <a:pt x="29" y="131"/>
                    </a:lnTo>
                    <a:lnTo>
                      <a:pt x="29" y="111"/>
                    </a:lnTo>
                    <a:lnTo>
                      <a:pt x="35" y="91"/>
                    </a:lnTo>
                    <a:lnTo>
                      <a:pt x="42" y="76"/>
                    </a:lnTo>
                    <a:lnTo>
                      <a:pt x="51" y="62"/>
                    </a:lnTo>
                    <a:lnTo>
                      <a:pt x="62" y="49"/>
                    </a:lnTo>
                    <a:lnTo>
                      <a:pt x="73" y="38"/>
                    </a:lnTo>
                    <a:lnTo>
                      <a:pt x="84" y="28"/>
                    </a:lnTo>
                    <a:lnTo>
                      <a:pt x="96" y="18"/>
                    </a:lnTo>
                    <a:lnTo>
                      <a:pt x="106" y="9"/>
                    </a:lnTo>
                    <a:lnTo>
                      <a:pt x="114" y="1"/>
                    </a:lnTo>
                    <a:lnTo>
                      <a:pt x="106" y="0"/>
                    </a:lnTo>
                    <a:lnTo>
                      <a:pt x="93" y="6"/>
                    </a:lnTo>
                    <a:lnTo>
                      <a:pt x="76" y="18"/>
                    </a:lnTo>
                    <a:lnTo>
                      <a:pt x="56" y="36"/>
                    </a:lnTo>
                    <a:lnTo>
                      <a:pt x="37" y="57"/>
                    </a:lnTo>
                    <a:lnTo>
                      <a:pt x="20" y="80"/>
                    </a:lnTo>
                    <a:lnTo>
                      <a:pt x="7" y="106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046" name="Freeform 804"/>
              <p:cNvSpPr>
                <a:spLocks/>
              </p:cNvSpPr>
              <p:nvPr/>
            </p:nvSpPr>
            <p:spPr bwMode="auto">
              <a:xfrm>
                <a:off x="5330" y="2639"/>
                <a:ext cx="87" cy="73"/>
              </a:xfrm>
              <a:custGeom>
                <a:avLst/>
                <a:gdLst>
                  <a:gd name="T0" fmla="*/ 0 w 246"/>
                  <a:gd name="T1" fmla="*/ 0 h 310"/>
                  <a:gd name="T2" fmla="*/ 0 w 246"/>
                  <a:gd name="T3" fmla="*/ 0 h 310"/>
                  <a:gd name="T4" fmla="*/ 0 w 246"/>
                  <a:gd name="T5" fmla="*/ 0 h 310"/>
                  <a:gd name="T6" fmla="*/ 0 w 246"/>
                  <a:gd name="T7" fmla="*/ 0 h 310"/>
                  <a:gd name="T8" fmla="*/ 0 w 246"/>
                  <a:gd name="T9" fmla="*/ 0 h 310"/>
                  <a:gd name="T10" fmla="*/ 0 w 246"/>
                  <a:gd name="T11" fmla="*/ 0 h 310"/>
                  <a:gd name="T12" fmla="*/ 0 w 246"/>
                  <a:gd name="T13" fmla="*/ 0 h 310"/>
                  <a:gd name="T14" fmla="*/ 0 w 246"/>
                  <a:gd name="T15" fmla="*/ 0 h 310"/>
                  <a:gd name="T16" fmla="*/ 0 w 246"/>
                  <a:gd name="T17" fmla="*/ 0 h 310"/>
                  <a:gd name="T18" fmla="*/ 0 w 246"/>
                  <a:gd name="T19" fmla="*/ 0 h 310"/>
                  <a:gd name="T20" fmla="*/ 0 w 246"/>
                  <a:gd name="T21" fmla="*/ 0 h 310"/>
                  <a:gd name="T22" fmla="*/ 0 w 246"/>
                  <a:gd name="T23" fmla="*/ 0 h 310"/>
                  <a:gd name="T24" fmla="*/ 0 w 246"/>
                  <a:gd name="T25" fmla="*/ 0 h 310"/>
                  <a:gd name="T26" fmla="*/ 0 w 246"/>
                  <a:gd name="T27" fmla="*/ 0 h 310"/>
                  <a:gd name="T28" fmla="*/ 0 w 246"/>
                  <a:gd name="T29" fmla="*/ 0 h 310"/>
                  <a:gd name="T30" fmla="*/ 0 w 246"/>
                  <a:gd name="T31" fmla="*/ 0 h 310"/>
                  <a:gd name="T32" fmla="*/ 0 w 246"/>
                  <a:gd name="T33" fmla="*/ 0 h 310"/>
                  <a:gd name="T34" fmla="*/ 0 w 246"/>
                  <a:gd name="T35" fmla="*/ 0 h 310"/>
                  <a:gd name="T36" fmla="*/ 0 w 246"/>
                  <a:gd name="T37" fmla="*/ 0 h 310"/>
                  <a:gd name="T38" fmla="*/ 0 w 246"/>
                  <a:gd name="T39" fmla="*/ 0 h 310"/>
                  <a:gd name="T40" fmla="*/ 0 w 246"/>
                  <a:gd name="T41" fmla="*/ 0 h 310"/>
                  <a:gd name="T42" fmla="*/ 0 w 246"/>
                  <a:gd name="T43" fmla="*/ 0 h 310"/>
                  <a:gd name="T44" fmla="*/ 0 w 246"/>
                  <a:gd name="T45" fmla="*/ 0 h 310"/>
                  <a:gd name="T46" fmla="*/ 0 w 246"/>
                  <a:gd name="T47" fmla="*/ 0 h 310"/>
                  <a:gd name="T48" fmla="*/ 0 w 246"/>
                  <a:gd name="T49" fmla="*/ 0 h 310"/>
                  <a:gd name="T50" fmla="*/ 0 w 246"/>
                  <a:gd name="T51" fmla="*/ 0 h 310"/>
                  <a:gd name="T52" fmla="*/ 0 w 246"/>
                  <a:gd name="T53" fmla="*/ 0 h 310"/>
                  <a:gd name="T54" fmla="*/ 0 w 246"/>
                  <a:gd name="T55" fmla="*/ 0 h 310"/>
                  <a:gd name="T56" fmla="*/ 0 w 246"/>
                  <a:gd name="T57" fmla="*/ 0 h 310"/>
                  <a:gd name="T58" fmla="*/ 0 w 246"/>
                  <a:gd name="T59" fmla="*/ 0 h 310"/>
                  <a:gd name="T60" fmla="*/ 0 w 246"/>
                  <a:gd name="T61" fmla="*/ 0 h 310"/>
                  <a:gd name="T62" fmla="*/ 0 w 246"/>
                  <a:gd name="T63" fmla="*/ 0 h 310"/>
                  <a:gd name="T64" fmla="*/ 0 w 246"/>
                  <a:gd name="T65" fmla="*/ 0 h 310"/>
                  <a:gd name="T66" fmla="*/ 0 w 246"/>
                  <a:gd name="T67" fmla="*/ 0 h 310"/>
                  <a:gd name="T68" fmla="*/ 0 w 246"/>
                  <a:gd name="T69" fmla="*/ 0 h 310"/>
                  <a:gd name="T70" fmla="*/ 0 w 246"/>
                  <a:gd name="T71" fmla="*/ 0 h 310"/>
                  <a:gd name="T72" fmla="*/ 0 w 246"/>
                  <a:gd name="T73" fmla="*/ 0 h 310"/>
                  <a:gd name="T74" fmla="*/ 0 w 246"/>
                  <a:gd name="T75" fmla="*/ 0 h 31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46"/>
                  <a:gd name="T115" fmla="*/ 0 h 310"/>
                  <a:gd name="T116" fmla="*/ 246 w 246"/>
                  <a:gd name="T117" fmla="*/ 310 h 310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46" h="310">
                    <a:moveTo>
                      <a:pt x="199" y="116"/>
                    </a:moveTo>
                    <a:lnTo>
                      <a:pt x="207" y="124"/>
                    </a:lnTo>
                    <a:lnTo>
                      <a:pt x="214" y="133"/>
                    </a:lnTo>
                    <a:lnTo>
                      <a:pt x="219" y="143"/>
                    </a:lnTo>
                    <a:lnTo>
                      <a:pt x="223" y="154"/>
                    </a:lnTo>
                    <a:lnTo>
                      <a:pt x="225" y="164"/>
                    </a:lnTo>
                    <a:lnTo>
                      <a:pt x="225" y="176"/>
                    </a:lnTo>
                    <a:lnTo>
                      <a:pt x="221" y="187"/>
                    </a:lnTo>
                    <a:lnTo>
                      <a:pt x="216" y="197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8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3" y="264"/>
                    </a:lnTo>
                    <a:lnTo>
                      <a:pt x="132" y="274"/>
                    </a:lnTo>
                    <a:lnTo>
                      <a:pt x="129" y="278"/>
                    </a:lnTo>
                    <a:lnTo>
                      <a:pt x="126" y="282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1" y="305"/>
                    </a:lnTo>
                    <a:lnTo>
                      <a:pt x="125" y="309"/>
                    </a:lnTo>
                    <a:lnTo>
                      <a:pt x="130" y="310"/>
                    </a:lnTo>
                    <a:lnTo>
                      <a:pt x="134" y="310"/>
                    </a:lnTo>
                    <a:lnTo>
                      <a:pt x="139" y="309"/>
                    </a:lnTo>
                    <a:lnTo>
                      <a:pt x="143" y="305"/>
                    </a:lnTo>
                    <a:lnTo>
                      <a:pt x="154" y="293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19" y="233"/>
                    </a:lnTo>
                    <a:lnTo>
                      <a:pt x="231" y="219"/>
                    </a:lnTo>
                    <a:lnTo>
                      <a:pt x="239" y="204"/>
                    </a:lnTo>
                    <a:lnTo>
                      <a:pt x="245" y="187"/>
                    </a:lnTo>
                    <a:lnTo>
                      <a:pt x="246" y="170"/>
                    </a:lnTo>
                    <a:lnTo>
                      <a:pt x="242" y="153"/>
                    </a:lnTo>
                    <a:lnTo>
                      <a:pt x="236" y="136"/>
                    </a:lnTo>
                    <a:lnTo>
                      <a:pt x="227" y="120"/>
                    </a:lnTo>
                    <a:lnTo>
                      <a:pt x="215" y="107"/>
                    </a:lnTo>
                    <a:lnTo>
                      <a:pt x="201" y="94"/>
                    </a:lnTo>
                    <a:lnTo>
                      <a:pt x="187" y="82"/>
                    </a:lnTo>
                    <a:lnTo>
                      <a:pt x="177" y="74"/>
                    </a:lnTo>
                    <a:lnTo>
                      <a:pt x="165" y="68"/>
                    </a:lnTo>
                    <a:lnTo>
                      <a:pt x="152" y="60"/>
                    </a:lnTo>
                    <a:lnTo>
                      <a:pt x="139" y="51"/>
                    </a:lnTo>
                    <a:lnTo>
                      <a:pt x="126" y="43"/>
                    </a:lnTo>
                    <a:lnTo>
                      <a:pt x="112" y="35"/>
                    </a:lnTo>
                    <a:lnTo>
                      <a:pt x="98" y="28"/>
                    </a:lnTo>
                    <a:lnTo>
                      <a:pt x="85" y="22"/>
                    </a:lnTo>
                    <a:lnTo>
                      <a:pt x="72" y="16"/>
                    </a:lnTo>
                    <a:lnTo>
                      <a:pt x="59" y="10"/>
                    </a:lnTo>
                    <a:lnTo>
                      <a:pt x="46" y="7"/>
                    </a:lnTo>
                    <a:lnTo>
                      <a:pt x="35" y="3"/>
                    </a:lnTo>
                    <a:lnTo>
                      <a:pt x="24" y="1"/>
                    </a:lnTo>
                    <a:lnTo>
                      <a:pt x="15" y="0"/>
                    </a:lnTo>
                    <a:lnTo>
                      <a:pt x="7" y="1"/>
                    </a:lnTo>
                    <a:lnTo>
                      <a:pt x="0" y="3"/>
                    </a:lnTo>
                    <a:lnTo>
                      <a:pt x="8" y="6"/>
                    </a:lnTo>
                    <a:lnTo>
                      <a:pt x="17" y="9"/>
                    </a:lnTo>
                    <a:lnTo>
                      <a:pt x="28" y="14"/>
                    </a:lnTo>
                    <a:lnTo>
                      <a:pt x="38" y="18"/>
                    </a:lnTo>
                    <a:lnTo>
                      <a:pt x="51" y="24"/>
                    </a:lnTo>
                    <a:lnTo>
                      <a:pt x="64" y="30"/>
                    </a:lnTo>
                    <a:lnTo>
                      <a:pt x="78" y="37"/>
                    </a:lnTo>
                    <a:lnTo>
                      <a:pt x="92" y="43"/>
                    </a:lnTo>
                    <a:lnTo>
                      <a:pt x="106" y="51"/>
                    </a:lnTo>
                    <a:lnTo>
                      <a:pt x="120" y="60"/>
                    </a:lnTo>
                    <a:lnTo>
                      <a:pt x="134" y="69"/>
                    </a:lnTo>
                    <a:lnTo>
                      <a:pt x="148" y="78"/>
                    </a:lnTo>
                    <a:lnTo>
                      <a:pt x="163" y="87"/>
                    </a:lnTo>
                    <a:lnTo>
                      <a:pt x="175" y="96"/>
                    </a:lnTo>
                    <a:lnTo>
                      <a:pt x="187" y="105"/>
                    </a:lnTo>
                    <a:lnTo>
                      <a:pt x="199" y="116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047" name="Freeform 805"/>
              <p:cNvSpPr>
                <a:spLocks/>
              </p:cNvSpPr>
              <p:nvPr/>
            </p:nvSpPr>
            <p:spPr bwMode="auto">
              <a:xfrm>
                <a:off x="5115" y="2660"/>
                <a:ext cx="69" cy="55"/>
              </a:xfrm>
              <a:custGeom>
                <a:avLst/>
                <a:gdLst>
                  <a:gd name="T0" fmla="*/ 0 w 198"/>
                  <a:gd name="T1" fmla="*/ 0 h 236"/>
                  <a:gd name="T2" fmla="*/ 0 w 198"/>
                  <a:gd name="T3" fmla="*/ 0 h 236"/>
                  <a:gd name="T4" fmla="*/ 0 w 198"/>
                  <a:gd name="T5" fmla="*/ 0 h 236"/>
                  <a:gd name="T6" fmla="*/ 0 w 198"/>
                  <a:gd name="T7" fmla="*/ 0 h 236"/>
                  <a:gd name="T8" fmla="*/ 0 w 198"/>
                  <a:gd name="T9" fmla="*/ 0 h 236"/>
                  <a:gd name="T10" fmla="*/ 0 w 198"/>
                  <a:gd name="T11" fmla="*/ 0 h 236"/>
                  <a:gd name="T12" fmla="*/ 0 w 198"/>
                  <a:gd name="T13" fmla="*/ 0 h 236"/>
                  <a:gd name="T14" fmla="*/ 0 w 198"/>
                  <a:gd name="T15" fmla="*/ 0 h 236"/>
                  <a:gd name="T16" fmla="*/ 0 w 198"/>
                  <a:gd name="T17" fmla="*/ 0 h 236"/>
                  <a:gd name="T18" fmla="*/ 0 w 198"/>
                  <a:gd name="T19" fmla="*/ 0 h 236"/>
                  <a:gd name="T20" fmla="*/ 0 w 198"/>
                  <a:gd name="T21" fmla="*/ 0 h 236"/>
                  <a:gd name="T22" fmla="*/ 0 w 198"/>
                  <a:gd name="T23" fmla="*/ 0 h 236"/>
                  <a:gd name="T24" fmla="*/ 0 w 198"/>
                  <a:gd name="T25" fmla="*/ 0 h 236"/>
                  <a:gd name="T26" fmla="*/ 0 w 198"/>
                  <a:gd name="T27" fmla="*/ 0 h 236"/>
                  <a:gd name="T28" fmla="*/ 0 w 198"/>
                  <a:gd name="T29" fmla="*/ 0 h 236"/>
                  <a:gd name="T30" fmla="*/ 0 w 198"/>
                  <a:gd name="T31" fmla="*/ 0 h 236"/>
                  <a:gd name="T32" fmla="*/ 0 w 198"/>
                  <a:gd name="T33" fmla="*/ 0 h 236"/>
                  <a:gd name="T34" fmla="*/ 0 w 198"/>
                  <a:gd name="T35" fmla="*/ 0 h 236"/>
                  <a:gd name="T36" fmla="*/ 0 w 198"/>
                  <a:gd name="T37" fmla="*/ 0 h 236"/>
                  <a:gd name="T38" fmla="*/ 0 w 198"/>
                  <a:gd name="T39" fmla="*/ 0 h 236"/>
                  <a:gd name="T40" fmla="*/ 0 w 198"/>
                  <a:gd name="T41" fmla="*/ 0 h 236"/>
                  <a:gd name="T42" fmla="*/ 0 w 198"/>
                  <a:gd name="T43" fmla="*/ 0 h 236"/>
                  <a:gd name="T44" fmla="*/ 0 w 198"/>
                  <a:gd name="T45" fmla="*/ 0 h 236"/>
                  <a:gd name="T46" fmla="*/ 0 w 198"/>
                  <a:gd name="T47" fmla="*/ 0 h 236"/>
                  <a:gd name="T48" fmla="*/ 0 w 198"/>
                  <a:gd name="T49" fmla="*/ 0 h 236"/>
                  <a:gd name="T50" fmla="*/ 0 w 198"/>
                  <a:gd name="T51" fmla="*/ 0 h 236"/>
                  <a:gd name="T52" fmla="*/ 0 w 198"/>
                  <a:gd name="T53" fmla="*/ 0 h 236"/>
                  <a:gd name="T54" fmla="*/ 0 w 198"/>
                  <a:gd name="T55" fmla="*/ 0 h 236"/>
                  <a:gd name="T56" fmla="*/ 0 w 198"/>
                  <a:gd name="T57" fmla="*/ 0 h 236"/>
                  <a:gd name="T58" fmla="*/ 0 w 198"/>
                  <a:gd name="T59" fmla="*/ 0 h 236"/>
                  <a:gd name="T60" fmla="*/ 0 w 198"/>
                  <a:gd name="T61" fmla="*/ 0 h 236"/>
                  <a:gd name="T62" fmla="*/ 0 w 198"/>
                  <a:gd name="T63" fmla="*/ 0 h 236"/>
                  <a:gd name="T64" fmla="*/ 0 w 198"/>
                  <a:gd name="T65" fmla="*/ 0 h 236"/>
                  <a:gd name="T66" fmla="*/ 0 w 198"/>
                  <a:gd name="T67" fmla="*/ 0 h 236"/>
                  <a:gd name="T68" fmla="*/ 0 w 198"/>
                  <a:gd name="T69" fmla="*/ 0 h 236"/>
                  <a:gd name="T70" fmla="*/ 0 w 198"/>
                  <a:gd name="T71" fmla="*/ 0 h 236"/>
                  <a:gd name="T72" fmla="*/ 0 w 198"/>
                  <a:gd name="T73" fmla="*/ 0 h 236"/>
                  <a:gd name="T74" fmla="*/ 0 w 198"/>
                  <a:gd name="T75" fmla="*/ 0 h 236"/>
                  <a:gd name="T76" fmla="*/ 0 w 198"/>
                  <a:gd name="T77" fmla="*/ 0 h 236"/>
                  <a:gd name="T78" fmla="*/ 0 w 198"/>
                  <a:gd name="T79" fmla="*/ 0 h 236"/>
                  <a:gd name="T80" fmla="*/ 0 w 198"/>
                  <a:gd name="T81" fmla="*/ 0 h 236"/>
                  <a:gd name="T82" fmla="*/ 0 w 198"/>
                  <a:gd name="T83" fmla="*/ 0 h 236"/>
                  <a:gd name="T84" fmla="*/ 0 w 198"/>
                  <a:gd name="T85" fmla="*/ 0 h 236"/>
                  <a:gd name="T86" fmla="*/ 0 w 198"/>
                  <a:gd name="T87" fmla="*/ 0 h 236"/>
                  <a:gd name="T88" fmla="*/ 0 w 198"/>
                  <a:gd name="T89" fmla="*/ 0 h 236"/>
                  <a:gd name="T90" fmla="*/ 0 w 198"/>
                  <a:gd name="T91" fmla="*/ 0 h 236"/>
                  <a:gd name="T92" fmla="*/ 0 w 198"/>
                  <a:gd name="T93" fmla="*/ 0 h 236"/>
                  <a:gd name="T94" fmla="*/ 0 w 198"/>
                  <a:gd name="T95" fmla="*/ 0 h 236"/>
                  <a:gd name="T96" fmla="*/ 0 w 198"/>
                  <a:gd name="T97" fmla="*/ 0 h 236"/>
                  <a:gd name="T98" fmla="*/ 0 w 198"/>
                  <a:gd name="T99" fmla="*/ 0 h 236"/>
                  <a:gd name="T100" fmla="*/ 0 w 198"/>
                  <a:gd name="T101" fmla="*/ 0 h 236"/>
                  <a:gd name="T102" fmla="*/ 0 w 198"/>
                  <a:gd name="T103" fmla="*/ 0 h 236"/>
                  <a:gd name="T104" fmla="*/ 0 w 198"/>
                  <a:gd name="T105" fmla="*/ 0 h 236"/>
                  <a:gd name="T106" fmla="*/ 0 w 198"/>
                  <a:gd name="T107" fmla="*/ 0 h 236"/>
                  <a:gd name="T108" fmla="*/ 0 w 198"/>
                  <a:gd name="T109" fmla="*/ 0 h 236"/>
                  <a:gd name="T110" fmla="*/ 0 w 198"/>
                  <a:gd name="T111" fmla="*/ 0 h 236"/>
                  <a:gd name="T112" fmla="*/ 0 w 198"/>
                  <a:gd name="T113" fmla="*/ 0 h 236"/>
                  <a:gd name="T114" fmla="*/ 0 w 198"/>
                  <a:gd name="T115" fmla="*/ 0 h 236"/>
                  <a:gd name="T116" fmla="*/ 0 w 198"/>
                  <a:gd name="T117" fmla="*/ 0 h 236"/>
                  <a:gd name="T118" fmla="*/ 0 w 198"/>
                  <a:gd name="T119" fmla="*/ 0 h 236"/>
                  <a:gd name="T120" fmla="*/ 0 w 198"/>
                  <a:gd name="T121" fmla="*/ 0 h 2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198"/>
                  <a:gd name="T184" fmla="*/ 0 h 236"/>
                  <a:gd name="T185" fmla="*/ 198 w 198"/>
                  <a:gd name="T186" fmla="*/ 236 h 2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198" h="236">
                    <a:moveTo>
                      <a:pt x="73" y="36"/>
                    </a:moveTo>
                    <a:lnTo>
                      <a:pt x="58" y="46"/>
                    </a:lnTo>
                    <a:lnTo>
                      <a:pt x="46" y="58"/>
                    </a:lnTo>
                    <a:lnTo>
                      <a:pt x="33" y="72"/>
                    </a:lnTo>
                    <a:lnTo>
                      <a:pt x="22" y="85"/>
                    </a:lnTo>
                    <a:lnTo>
                      <a:pt x="14" y="100"/>
                    </a:lnTo>
                    <a:lnTo>
                      <a:pt x="7" y="115"/>
                    </a:lnTo>
                    <a:lnTo>
                      <a:pt x="2" y="130"/>
                    </a:lnTo>
                    <a:lnTo>
                      <a:pt x="0" y="146"/>
                    </a:lnTo>
                    <a:lnTo>
                      <a:pt x="2" y="170"/>
                    </a:lnTo>
                    <a:lnTo>
                      <a:pt x="12" y="190"/>
                    </a:lnTo>
                    <a:lnTo>
                      <a:pt x="26" y="207"/>
                    </a:lnTo>
                    <a:lnTo>
                      <a:pt x="43" y="220"/>
                    </a:lnTo>
                    <a:lnTo>
                      <a:pt x="64" y="229"/>
                    </a:lnTo>
                    <a:lnTo>
                      <a:pt x="88" y="235"/>
                    </a:lnTo>
                    <a:lnTo>
                      <a:pt x="110" y="236"/>
                    </a:lnTo>
                    <a:lnTo>
                      <a:pt x="132" y="232"/>
                    </a:lnTo>
                    <a:lnTo>
                      <a:pt x="137" y="232"/>
                    </a:lnTo>
                    <a:lnTo>
                      <a:pt x="142" y="230"/>
                    </a:lnTo>
                    <a:lnTo>
                      <a:pt x="145" y="226"/>
                    </a:lnTo>
                    <a:lnTo>
                      <a:pt x="146" y="221"/>
                    </a:lnTo>
                    <a:lnTo>
                      <a:pt x="145" y="219"/>
                    </a:lnTo>
                    <a:lnTo>
                      <a:pt x="142" y="219"/>
                    </a:lnTo>
                    <a:lnTo>
                      <a:pt x="137" y="217"/>
                    </a:lnTo>
                    <a:lnTo>
                      <a:pt x="131" y="217"/>
                    </a:lnTo>
                    <a:lnTo>
                      <a:pt x="124" y="217"/>
                    </a:lnTo>
                    <a:lnTo>
                      <a:pt x="118" y="217"/>
                    </a:lnTo>
                    <a:lnTo>
                      <a:pt x="112" y="217"/>
                    </a:lnTo>
                    <a:lnTo>
                      <a:pt x="109" y="217"/>
                    </a:lnTo>
                    <a:lnTo>
                      <a:pt x="97" y="216"/>
                    </a:lnTo>
                    <a:lnTo>
                      <a:pt x="87" y="215"/>
                    </a:lnTo>
                    <a:lnTo>
                      <a:pt x="75" y="214"/>
                    </a:lnTo>
                    <a:lnTo>
                      <a:pt x="63" y="211"/>
                    </a:lnTo>
                    <a:lnTo>
                      <a:pt x="51" y="207"/>
                    </a:lnTo>
                    <a:lnTo>
                      <a:pt x="40" y="199"/>
                    </a:lnTo>
                    <a:lnTo>
                      <a:pt x="29" y="189"/>
                    </a:lnTo>
                    <a:lnTo>
                      <a:pt x="17" y="174"/>
                    </a:lnTo>
                    <a:lnTo>
                      <a:pt x="15" y="157"/>
                    </a:lnTo>
                    <a:lnTo>
                      <a:pt x="16" y="141"/>
                    </a:lnTo>
                    <a:lnTo>
                      <a:pt x="21" y="124"/>
                    </a:lnTo>
                    <a:lnTo>
                      <a:pt x="28" y="109"/>
                    </a:lnTo>
                    <a:lnTo>
                      <a:pt x="39" y="96"/>
                    </a:lnTo>
                    <a:lnTo>
                      <a:pt x="50" y="82"/>
                    </a:lnTo>
                    <a:lnTo>
                      <a:pt x="63" y="70"/>
                    </a:lnTo>
                    <a:lnTo>
                      <a:pt x="78" y="59"/>
                    </a:lnTo>
                    <a:lnTo>
                      <a:pt x="94" y="49"/>
                    </a:lnTo>
                    <a:lnTo>
                      <a:pt x="110" y="39"/>
                    </a:lnTo>
                    <a:lnTo>
                      <a:pt x="126" y="31"/>
                    </a:lnTo>
                    <a:lnTo>
                      <a:pt x="142" y="24"/>
                    </a:lnTo>
                    <a:lnTo>
                      <a:pt x="158" y="19"/>
                    </a:lnTo>
                    <a:lnTo>
                      <a:pt x="172" y="13"/>
                    </a:lnTo>
                    <a:lnTo>
                      <a:pt x="186" y="10"/>
                    </a:lnTo>
                    <a:lnTo>
                      <a:pt x="198" y="7"/>
                    </a:lnTo>
                    <a:lnTo>
                      <a:pt x="190" y="3"/>
                    </a:lnTo>
                    <a:lnTo>
                      <a:pt x="177" y="0"/>
                    </a:lnTo>
                    <a:lnTo>
                      <a:pt x="162" y="3"/>
                    </a:lnTo>
                    <a:lnTo>
                      <a:pt x="144" y="6"/>
                    </a:lnTo>
                    <a:lnTo>
                      <a:pt x="124" y="12"/>
                    </a:lnTo>
                    <a:lnTo>
                      <a:pt x="105" y="19"/>
                    </a:lnTo>
                    <a:lnTo>
                      <a:pt x="88" y="28"/>
                    </a:lnTo>
                    <a:lnTo>
                      <a:pt x="73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048" name="Freeform 806"/>
              <p:cNvSpPr>
                <a:spLocks/>
              </p:cNvSpPr>
              <p:nvPr/>
            </p:nvSpPr>
            <p:spPr bwMode="auto">
              <a:xfrm>
                <a:off x="5233" y="2660"/>
                <a:ext cx="47" cy="42"/>
              </a:xfrm>
              <a:custGeom>
                <a:avLst/>
                <a:gdLst>
                  <a:gd name="T0" fmla="*/ 0 w 128"/>
                  <a:gd name="T1" fmla="*/ 0 h 183"/>
                  <a:gd name="T2" fmla="*/ 0 w 128"/>
                  <a:gd name="T3" fmla="*/ 0 h 183"/>
                  <a:gd name="T4" fmla="*/ 0 w 128"/>
                  <a:gd name="T5" fmla="*/ 0 h 183"/>
                  <a:gd name="T6" fmla="*/ 0 w 128"/>
                  <a:gd name="T7" fmla="*/ 0 h 183"/>
                  <a:gd name="T8" fmla="*/ 0 w 128"/>
                  <a:gd name="T9" fmla="*/ 0 h 183"/>
                  <a:gd name="T10" fmla="*/ 0 w 128"/>
                  <a:gd name="T11" fmla="*/ 0 h 183"/>
                  <a:gd name="T12" fmla="*/ 0 w 128"/>
                  <a:gd name="T13" fmla="*/ 0 h 183"/>
                  <a:gd name="T14" fmla="*/ 0 w 128"/>
                  <a:gd name="T15" fmla="*/ 0 h 183"/>
                  <a:gd name="T16" fmla="*/ 0 w 128"/>
                  <a:gd name="T17" fmla="*/ 0 h 183"/>
                  <a:gd name="T18" fmla="*/ 0 w 128"/>
                  <a:gd name="T19" fmla="*/ 0 h 183"/>
                  <a:gd name="T20" fmla="*/ 0 w 128"/>
                  <a:gd name="T21" fmla="*/ 0 h 183"/>
                  <a:gd name="T22" fmla="*/ 0 w 128"/>
                  <a:gd name="T23" fmla="*/ 0 h 183"/>
                  <a:gd name="T24" fmla="*/ 0 w 128"/>
                  <a:gd name="T25" fmla="*/ 0 h 183"/>
                  <a:gd name="T26" fmla="*/ 0 w 128"/>
                  <a:gd name="T27" fmla="*/ 0 h 183"/>
                  <a:gd name="T28" fmla="*/ 0 w 128"/>
                  <a:gd name="T29" fmla="*/ 0 h 183"/>
                  <a:gd name="T30" fmla="*/ 0 w 128"/>
                  <a:gd name="T31" fmla="*/ 0 h 183"/>
                  <a:gd name="T32" fmla="*/ 0 w 128"/>
                  <a:gd name="T33" fmla="*/ 0 h 183"/>
                  <a:gd name="T34" fmla="*/ 0 w 128"/>
                  <a:gd name="T35" fmla="*/ 0 h 183"/>
                  <a:gd name="T36" fmla="*/ 0 w 128"/>
                  <a:gd name="T37" fmla="*/ 0 h 183"/>
                  <a:gd name="T38" fmla="*/ 0 w 128"/>
                  <a:gd name="T39" fmla="*/ 0 h 183"/>
                  <a:gd name="T40" fmla="*/ 0 w 128"/>
                  <a:gd name="T41" fmla="*/ 0 h 183"/>
                  <a:gd name="T42" fmla="*/ 0 w 128"/>
                  <a:gd name="T43" fmla="*/ 0 h 183"/>
                  <a:gd name="T44" fmla="*/ 0 w 128"/>
                  <a:gd name="T45" fmla="*/ 0 h 183"/>
                  <a:gd name="T46" fmla="*/ 0 w 128"/>
                  <a:gd name="T47" fmla="*/ 0 h 183"/>
                  <a:gd name="T48" fmla="*/ 0 w 128"/>
                  <a:gd name="T49" fmla="*/ 0 h 183"/>
                  <a:gd name="T50" fmla="*/ 0 w 128"/>
                  <a:gd name="T51" fmla="*/ 0 h 183"/>
                  <a:gd name="T52" fmla="*/ 0 w 128"/>
                  <a:gd name="T53" fmla="*/ 0 h 183"/>
                  <a:gd name="T54" fmla="*/ 0 w 128"/>
                  <a:gd name="T55" fmla="*/ 0 h 183"/>
                  <a:gd name="T56" fmla="*/ 0 w 128"/>
                  <a:gd name="T57" fmla="*/ 0 h 183"/>
                  <a:gd name="T58" fmla="*/ 0 w 128"/>
                  <a:gd name="T59" fmla="*/ 0 h 183"/>
                  <a:gd name="T60" fmla="*/ 0 w 128"/>
                  <a:gd name="T61" fmla="*/ 0 h 183"/>
                  <a:gd name="T62" fmla="*/ 0 w 128"/>
                  <a:gd name="T63" fmla="*/ 0 h 183"/>
                  <a:gd name="T64" fmla="*/ 0 w 128"/>
                  <a:gd name="T65" fmla="*/ 0 h 183"/>
                  <a:gd name="T66" fmla="*/ 0 w 128"/>
                  <a:gd name="T67" fmla="*/ 0 h 183"/>
                  <a:gd name="T68" fmla="*/ 0 w 128"/>
                  <a:gd name="T69" fmla="*/ 0 h 183"/>
                  <a:gd name="T70" fmla="*/ 0 w 128"/>
                  <a:gd name="T71" fmla="*/ 0 h 183"/>
                  <a:gd name="T72" fmla="*/ 0 w 128"/>
                  <a:gd name="T73" fmla="*/ 0 h 183"/>
                  <a:gd name="T74" fmla="*/ 0 w 128"/>
                  <a:gd name="T75" fmla="*/ 0 h 183"/>
                  <a:gd name="T76" fmla="*/ 0 w 128"/>
                  <a:gd name="T77" fmla="*/ 0 h 183"/>
                  <a:gd name="T78" fmla="*/ 0 w 128"/>
                  <a:gd name="T79" fmla="*/ 0 h 183"/>
                  <a:gd name="T80" fmla="*/ 0 w 128"/>
                  <a:gd name="T81" fmla="*/ 0 h 183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28"/>
                  <a:gd name="T124" fmla="*/ 0 h 183"/>
                  <a:gd name="T125" fmla="*/ 128 w 128"/>
                  <a:gd name="T126" fmla="*/ 183 h 183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28" h="183">
                    <a:moveTo>
                      <a:pt x="108" y="61"/>
                    </a:moveTo>
                    <a:lnTo>
                      <a:pt x="111" y="80"/>
                    </a:lnTo>
                    <a:lnTo>
                      <a:pt x="109" y="97"/>
                    </a:lnTo>
                    <a:lnTo>
                      <a:pt x="101" y="110"/>
                    </a:lnTo>
                    <a:lnTo>
                      <a:pt x="89" y="123"/>
                    </a:lnTo>
                    <a:lnTo>
                      <a:pt x="75" y="134"/>
                    </a:lnTo>
                    <a:lnTo>
                      <a:pt x="60" y="145"/>
                    </a:lnTo>
                    <a:lnTo>
                      <a:pt x="43" y="156"/>
                    </a:lnTo>
                    <a:lnTo>
                      <a:pt x="29" y="167"/>
                    </a:lnTo>
                    <a:lnTo>
                      <a:pt x="27" y="170"/>
                    </a:lnTo>
                    <a:lnTo>
                      <a:pt x="26" y="172"/>
                    </a:lnTo>
                    <a:lnTo>
                      <a:pt x="26" y="176"/>
                    </a:lnTo>
                    <a:lnTo>
                      <a:pt x="28" y="179"/>
                    </a:lnTo>
                    <a:lnTo>
                      <a:pt x="30" y="182"/>
                    </a:lnTo>
                    <a:lnTo>
                      <a:pt x="34" y="183"/>
                    </a:lnTo>
                    <a:lnTo>
                      <a:pt x="37" y="183"/>
                    </a:lnTo>
                    <a:lnTo>
                      <a:pt x="41" y="182"/>
                    </a:lnTo>
                    <a:lnTo>
                      <a:pt x="58" y="171"/>
                    </a:lnTo>
                    <a:lnTo>
                      <a:pt x="76" y="160"/>
                    </a:lnTo>
                    <a:lnTo>
                      <a:pt x="92" y="147"/>
                    </a:lnTo>
                    <a:lnTo>
                      <a:pt x="108" y="132"/>
                    </a:lnTo>
                    <a:lnTo>
                      <a:pt x="118" y="116"/>
                    </a:lnTo>
                    <a:lnTo>
                      <a:pt x="125" y="98"/>
                    </a:lnTo>
                    <a:lnTo>
                      <a:pt x="128" y="78"/>
                    </a:lnTo>
                    <a:lnTo>
                      <a:pt x="123" y="58"/>
                    </a:lnTo>
                    <a:lnTo>
                      <a:pt x="112" y="41"/>
                    </a:lnTo>
                    <a:lnTo>
                      <a:pt x="98" y="28"/>
                    </a:lnTo>
                    <a:lnTo>
                      <a:pt x="80" y="16"/>
                    </a:lnTo>
                    <a:lnTo>
                      <a:pt x="61" y="8"/>
                    </a:lnTo>
                    <a:lnTo>
                      <a:pt x="41" y="2"/>
                    </a:lnTo>
                    <a:lnTo>
                      <a:pt x="23" y="0"/>
                    </a:lnTo>
                    <a:lnTo>
                      <a:pt x="9" y="1"/>
                    </a:lnTo>
                    <a:lnTo>
                      <a:pt x="0" y="6"/>
                    </a:lnTo>
                    <a:lnTo>
                      <a:pt x="16" y="10"/>
                    </a:lnTo>
                    <a:lnTo>
                      <a:pt x="33" y="14"/>
                    </a:lnTo>
                    <a:lnTo>
                      <a:pt x="48" y="17"/>
                    </a:lnTo>
                    <a:lnTo>
                      <a:pt x="63" y="22"/>
                    </a:lnTo>
                    <a:lnTo>
                      <a:pt x="77" y="28"/>
                    </a:lnTo>
                    <a:lnTo>
                      <a:pt x="90" y="36"/>
                    </a:lnTo>
                    <a:lnTo>
                      <a:pt x="101" y="46"/>
                    </a:lnTo>
                    <a:lnTo>
                      <a:pt x="108" y="6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049" name="Freeform 807"/>
              <p:cNvSpPr>
                <a:spLocks/>
              </p:cNvSpPr>
              <p:nvPr/>
            </p:nvSpPr>
            <p:spPr bwMode="auto">
              <a:xfrm>
                <a:off x="5070" y="2650"/>
                <a:ext cx="112" cy="88"/>
              </a:xfrm>
              <a:custGeom>
                <a:avLst/>
                <a:gdLst>
                  <a:gd name="T0" fmla="*/ 0 w 323"/>
                  <a:gd name="T1" fmla="*/ 0 h 379"/>
                  <a:gd name="T2" fmla="*/ 0 w 323"/>
                  <a:gd name="T3" fmla="*/ 0 h 379"/>
                  <a:gd name="T4" fmla="*/ 0 w 323"/>
                  <a:gd name="T5" fmla="*/ 0 h 379"/>
                  <a:gd name="T6" fmla="*/ 0 w 323"/>
                  <a:gd name="T7" fmla="*/ 0 h 379"/>
                  <a:gd name="T8" fmla="*/ 0 w 323"/>
                  <a:gd name="T9" fmla="*/ 0 h 379"/>
                  <a:gd name="T10" fmla="*/ 0 w 323"/>
                  <a:gd name="T11" fmla="*/ 0 h 379"/>
                  <a:gd name="T12" fmla="*/ 0 w 323"/>
                  <a:gd name="T13" fmla="*/ 0 h 379"/>
                  <a:gd name="T14" fmla="*/ 0 w 323"/>
                  <a:gd name="T15" fmla="*/ 0 h 379"/>
                  <a:gd name="T16" fmla="*/ 0 w 323"/>
                  <a:gd name="T17" fmla="*/ 0 h 379"/>
                  <a:gd name="T18" fmla="*/ 0 w 323"/>
                  <a:gd name="T19" fmla="*/ 0 h 379"/>
                  <a:gd name="T20" fmla="*/ 0 w 323"/>
                  <a:gd name="T21" fmla="*/ 0 h 379"/>
                  <a:gd name="T22" fmla="*/ 0 w 323"/>
                  <a:gd name="T23" fmla="*/ 0 h 379"/>
                  <a:gd name="T24" fmla="*/ 0 w 323"/>
                  <a:gd name="T25" fmla="*/ 0 h 379"/>
                  <a:gd name="T26" fmla="*/ 0 w 323"/>
                  <a:gd name="T27" fmla="*/ 0 h 379"/>
                  <a:gd name="T28" fmla="*/ 0 w 323"/>
                  <a:gd name="T29" fmla="*/ 0 h 379"/>
                  <a:gd name="T30" fmla="*/ 0 w 323"/>
                  <a:gd name="T31" fmla="*/ 0 h 379"/>
                  <a:gd name="T32" fmla="*/ 0 w 323"/>
                  <a:gd name="T33" fmla="*/ 0 h 379"/>
                  <a:gd name="T34" fmla="*/ 0 w 323"/>
                  <a:gd name="T35" fmla="*/ 0 h 379"/>
                  <a:gd name="T36" fmla="*/ 0 w 323"/>
                  <a:gd name="T37" fmla="*/ 0 h 379"/>
                  <a:gd name="T38" fmla="*/ 0 w 323"/>
                  <a:gd name="T39" fmla="*/ 0 h 379"/>
                  <a:gd name="T40" fmla="*/ 0 w 323"/>
                  <a:gd name="T41" fmla="*/ 0 h 379"/>
                  <a:gd name="T42" fmla="*/ 0 w 323"/>
                  <a:gd name="T43" fmla="*/ 0 h 379"/>
                  <a:gd name="T44" fmla="*/ 0 w 323"/>
                  <a:gd name="T45" fmla="*/ 0 h 379"/>
                  <a:gd name="T46" fmla="*/ 0 w 323"/>
                  <a:gd name="T47" fmla="*/ 0 h 379"/>
                  <a:gd name="T48" fmla="*/ 0 w 323"/>
                  <a:gd name="T49" fmla="*/ 0 h 379"/>
                  <a:gd name="T50" fmla="*/ 0 w 323"/>
                  <a:gd name="T51" fmla="*/ 0 h 379"/>
                  <a:gd name="T52" fmla="*/ 0 w 323"/>
                  <a:gd name="T53" fmla="*/ 0 h 379"/>
                  <a:gd name="T54" fmla="*/ 0 w 323"/>
                  <a:gd name="T55" fmla="*/ 0 h 379"/>
                  <a:gd name="T56" fmla="*/ 0 w 323"/>
                  <a:gd name="T57" fmla="*/ 0 h 379"/>
                  <a:gd name="T58" fmla="*/ 0 w 323"/>
                  <a:gd name="T59" fmla="*/ 0 h 379"/>
                  <a:gd name="T60" fmla="*/ 0 w 323"/>
                  <a:gd name="T61" fmla="*/ 0 h 379"/>
                  <a:gd name="T62" fmla="*/ 0 w 323"/>
                  <a:gd name="T63" fmla="*/ 0 h 379"/>
                  <a:gd name="T64" fmla="*/ 0 w 323"/>
                  <a:gd name="T65" fmla="*/ 0 h 379"/>
                  <a:gd name="T66" fmla="*/ 0 w 323"/>
                  <a:gd name="T67" fmla="*/ 0 h 379"/>
                  <a:gd name="T68" fmla="*/ 0 w 323"/>
                  <a:gd name="T69" fmla="*/ 0 h 379"/>
                  <a:gd name="T70" fmla="*/ 0 w 323"/>
                  <a:gd name="T71" fmla="*/ 0 h 379"/>
                  <a:gd name="T72" fmla="*/ 0 w 323"/>
                  <a:gd name="T73" fmla="*/ 0 h 379"/>
                  <a:gd name="T74" fmla="*/ 0 w 323"/>
                  <a:gd name="T75" fmla="*/ 0 h 379"/>
                  <a:gd name="T76" fmla="*/ 0 w 323"/>
                  <a:gd name="T77" fmla="*/ 0 h 379"/>
                  <a:gd name="T78" fmla="*/ 0 w 323"/>
                  <a:gd name="T79" fmla="*/ 0 h 379"/>
                  <a:gd name="T80" fmla="*/ 0 w 323"/>
                  <a:gd name="T81" fmla="*/ 0 h 379"/>
                  <a:gd name="T82" fmla="*/ 0 w 323"/>
                  <a:gd name="T83" fmla="*/ 0 h 379"/>
                  <a:gd name="T84" fmla="*/ 0 w 323"/>
                  <a:gd name="T85" fmla="*/ 0 h 379"/>
                  <a:gd name="T86" fmla="*/ 0 w 323"/>
                  <a:gd name="T87" fmla="*/ 0 h 379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23"/>
                  <a:gd name="T133" fmla="*/ 0 h 379"/>
                  <a:gd name="T134" fmla="*/ 323 w 323"/>
                  <a:gd name="T135" fmla="*/ 379 h 379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23" h="379">
                    <a:moveTo>
                      <a:pt x="126" y="50"/>
                    </a:moveTo>
                    <a:lnTo>
                      <a:pt x="101" y="70"/>
                    </a:lnTo>
                    <a:lnTo>
                      <a:pt x="76" y="92"/>
                    </a:lnTo>
                    <a:lnTo>
                      <a:pt x="54" y="115"/>
                    </a:lnTo>
                    <a:lnTo>
                      <a:pt x="34" y="140"/>
                    </a:lnTo>
                    <a:lnTo>
                      <a:pt x="18" y="167"/>
                    </a:lnTo>
                    <a:lnTo>
                      <a:pt x="6" y="196"/>
                    </a:lnTo>
                    <a:lnTo>
                      <a:pt x="0" y="227"/>
                    </a:lnTo>
                    <a:lnTo>
                      <a:pt x="1" y="259"/>
                    </a:lnTo>
                    <a:lnTo>
                      <a:pt x="4" y="267"/>
                    </a:lnTo>
                    <a:lnTo>
                      <a:pt x="7" y="277"/>
                    </a:lnTo>
                    <a:lnTo>
                      <a:pt x="11" y="283"/>
                    </a:lnTo>
                    <a:lnTo>
                      <a:pt x="15" y="291"/>
                    </a:lnTo>
                    <a:lnTo>
                      <a:pt x="21" y="298"/>
                    </a:lnTo>
                    <a:lnTo>
                      <a:pt x="27" y="305"/>
                    </a:lnTo>
                    <a:lnTo>
                      <a:pt x="34" y="311"/>
                    </a:lnTo>
                    <a:lnTo>
                      <a:pt x="41" y="316"/>
                    </a:lnTo>
                    <a:lnTo>
                      <a:pt x="57" y="325"/>
                    </a:lnTo>
                    <a:lnTo>
                      <a:pt x="72" y="333"/>
                    </a:lnTo>
                    <a:lnTo>
                      <a:pt x="87" y="340"/>
                    </a:lnTo>
                    <a:lnTo>
                      <a:pt x="103" y="345"/>
                    </a:lnTo>
                    <a:lnTo>
                      <a:pt x="120" y="351"/>
                    </a:lnTo>
                    <a:lnTo>
                      <a:pt x="136" y="356"/>
                    </a:lnTo>
                    <a:lnTo>
                      <a:pt x="153" y="360"/>
                    </a:lnTo>
                    <a:lnTo>
                      <a:pt x="169" y="364"/>
                    </a:lnTo>
                    <a:lnTo>
                      <a:pt x="187" y="367"/>
                    </a:lnTo>
                    <a:lnTo>
                      <a:pt x="204" y="370"/>
                    </a:lnTo>
                    <a:lnTo>
                      <a:pt x="221" y="372"/>
                    </a:lnTo>
                    <a:lnTo>
                      <a:pt x="238" y="374"/>
                    </a:lnTo>
                    <a:lnTo>
                      <a:pt x="256" y="375"/>
                    </a:lnTo>
                    <a:lnTo>
                      <a:pt x="273" y="376"/>
                    </a:lnTo>
                    <a:lnTo>
                      <a:pt x="290" y="378"/>
                    </a:lnTo>
                    <a:lnTo>
                      <a:pt x="307" y="379"/>
                    </a:lnTo>
                    <a:lnTo>
                      <a:pt x="312" y="379"/>
                    </a:lnTo>
                    <a:lnTo>
                      <a:pt x="317" y="375"/>
                    </a:lnTo>
                    <a:lnTo>
                      <a:pt x="320" y="372"/>
                    </a:lnTo>
                    <a:lnTo>
                      <a:pt x="323" y="366"/>
                    </a:lnTo>
                    <a:lnTo>
                      <a:pt x="323" y="360"/>
                    </a:lnTo>
                    <a:lnTo>
                      <a:pt x="320" y="356"/>
                    </a:lnTo>
                    <a:lnTo>
                      <a:pt x="316" y="352"/>
                    </a:lnTo>
                    <a:lnTo>
                      <a:pt x="311" y="351"/>
                    </a:lnTo>
                    <a:lnTo>
                      <a:pt x="295" y="351"/>
                    </a:lnTo>
                    <a:lnTo>
                      <a:pt x="279" y="351"/>
                    </a:lnTo>
                    <a:lnTo>
                      <a:pt x="263" y="350"/>
                    </a:lnTo>
                    <a:lnTo>
                      <a:pt x="248" y="349"/>
                    </a:lnTo>
                    <a:lnTo>
                      <a:pt x="231" y="348"/>
                    </a:lnTo>
                    <a:lnTo>
                      <a:pt x="215" y="345"/>
                    </a:lnTo>
                    <a:lnTo>
                      <a:pt x="200" y="343"/>
                    </a:lnTo>
                    <a:lnTo>
                      <a:pt x="183" y="341"/>
                    </a:lnTo>
                    <a:lnTo>
                      <a:pt x="168" y="337"/>
                    </a:lnTo>
                    <a:lnTo>
                      <a:pt x="151" y="334"/>
                    </a:lnTo>
                    <a:lnTo>
                      <a:pt x="136" y="329"/>
                    </a:lnTo>
                    <a:lnTo>
                      <a:pt x="121" y="325"/>
                    </a:lnTo>
                    <a:lnTo>
                      <a:pt x="106" y="320"/>
                    </a:lnTo>
                    <a:lnTo>
                      <a:pt x="92" y="313"/>
                    </a:lnTo>
                    <a:lnTo>
                      <a:pt x="76" y="306"/>
                    </a:lnTo>
                    <a:lnTo>
                      <a:pt x="62" y="300"/>
                    </a:lnTo>
                    <a:lnTo>
                      <a:pt x="51" y="291"/>
                    </a:lnTo>
                    <a:lnTo>
                      <a:pt x="41" y="280"/>
                    </a:lnTo>
                    <a:lnTo>
                      <a:pt x="35" y="269"/>
                    </a:lnTo>
                    <a:lnTo>
                      <a:pt x="31" y="255"/>
                    </a:lnTo>
                    <a:lnTo>
                      <a:pt x="31" y="239"/>
                    </a:lnTo>
                    <a:lnTo>
                      <a:pt x="33" y="218"/>
                    </a:lnTo>
                    <a:lnTo>
                      <a:pt x="38" y="197"/>
                    </a:lnTo>
                    <a:lnTo>
                      <a:pt x="42" y="182"/>
                    </a:lnTo>
                    <a:lnTo>
                      <a:pt x="51" y="165"/>
                    </a:lnTo>
                    <a:lnTo>
                      <a:pt x="60" y="150"/>
                    </a:lnTo>
                    <a:lnTo>
                      <a:pt x="68" y="136"/>
                    </a:lnTo>
                    <a:lnTo>
                      <a:pt x="79" y="124"/>
                    </a:lnTo>
                    <a:lnTo>
                      <a:pt x="89" y="111"/>
                    </a:lnTo>
                    <a:lnTo>
                      <a:pt x="101" y="100"/>
                    </a:lnTo>
                    <a:lnTo>
                      <a:pt x="114" y="88"/>
                    </a:lnTo>
                    <a:lnTo>
                      <a:pt x="129" y="76"/>
                    </a:lnTo>
                    <a:lnTo>
                      <a:pt x="144" y="64"/>
                    </a:lnTo>
                    <a:lnTo>
                      <a:pt x="162" y="53"/>
                    </a:lnTo>
                    <a:lnTo>
                      <a:pt x="181" y="41"/>
                    </a:lnTo>
                    <a:lnTo>
                      <a:pt x="201" y="31"/>
                    </a:lnTo>
                    <a:lnTo>
                      <a:pt x="219" y="22"/>
                    </a:lnTo>
                    <a:lnTo>
                      <a:pt x="237" y="14"/>
                    </a:lnTo>
                    <a:lnTo>
                      <a:pt x="253" y="7"/>
                    </a:lnTo>
                    <a:lnTo>
                      <a:pt x="268" y="1"/>
                    </a:lnTo>
                    <a:lnTo>
                      <a:pt x="255" y="0"/>
                    </a:lnTo>
                    <a:lnTo>
                      <a:pt x="238" y="1"/>
                    </a:lnTo>
                    <a:lnTo>
                      <a:pt x="221" y="5"/>
                    </a:lnTo>
                    <a:lnTo>
                      <a:pt x="201" y="11"/>
                    </a:lnTo>
                    <a:lnTo>
                      <a:pt x="181" y="19"/>
                    </a:lnTo>
                    <a:lnTo>
                      <a:pt x="161" y="28"/>
                    </a:lnTo>
                    <a:lnTo>
                      <a:pt x="142" y="39"/>
                    </a:lnTo>
                    <a:lnTo>
                      <a:pt x="126" y="5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050" name="Freeform 808"/>
              <p:cNvSpPr>
                <a:spLocks/>
              </p:cNvSpPr>
              <p:nvPr/>
            </p:nvSpPr>
            <p:spPr bwMode="auto">
              <a:xfrm>
                <a:off x="5229" y="2647"/>
                <a:ext cx="99" cy="59"/>
              </a:xfrm>
              <a:custGeom>
                <a:avLst/>
                <a:gdLst>
                  <a:gd name="T0" fmla="*/ 0 w 282"/>
                  <a:gd name="T1" fmla="*/ 0 h 253"/>
                  <a:gd name="T2" fmla="*/ 0 w 282"/>
                  <a:gd name="T3" fmla="*/ 0 h 253"/>
                  <a:gd name="T4" fmla="*/ 0 w 282"/>
                  <a:gd name="T5" fmla="*/ 0 h 253"/>
                  <a:gd name="T6" fmla="*/ 0 w 282"/>
                  <a:gd name="T7" fmla="*/ 0 h 253"/>
                  <a:gd name="T8" fmla="*/ 0 w 282"/>
                  <a:gd name="T9" fmla="*/ 0 h 253"/>
                  <a:gd name="T10" fmla="*/ 0 w 282"/>
                  <a:gd name="T11" fmla="*/ 0 h 253"/>
                  <a:gd name="T12" fmla="*/ 0 w 282"/>
                  <a:gd name="T13" fmla="*/ 0 h 253"/>
                  <a:gd name="T14" fmla="*/ 0 w 282"/>
                  <a:gd name="T15" fmla="*/ 0 h 253"/>
                  <a:gd name="T16" fmla="*/ 0 w 282"/>
                  <a:gd name="T17" fmla="*/ 0 h 253"/>
                  <a:gd name="T18" fmla="*/ 0 w 282"/>
                  <a:gd name="T19" fmla="*/ 0 h 253"/>
                  <a:gd name="T20" fmla="*/ 0 w 282"/>
                  <a:gd name="T21" fmla="*/ 0 h 253"/>
                  <a:gd name="T22" fmla="*/ 0 w 282"/>
                  <a:gd name="T23" fmla="*/ 0 h 253"/>
                  <a:gd name="T24" fmla="*/ 0 w 282"/>
                  <a:gd name="T25" fmla="*/ 0 h 253"/>
                  <a:gd name="T26" fmla="*/ 0 w 282"/>
                  <a:gd name="T27" fmla="*/ 0 h 253"/>
                  <a:gd name="T28" fmla="*/ 0 w 282"/>
                  <a:gd name="T29" fmla="*/ 0 h 253"/>
                  <a:gd name="T30" fmla="*/ 0 w 282"/>
                  <a:gd name="T31" fmla="*/ 0 h 253"/>
                  <a:gd name="T32" fmla="*/ 0 w 282"/>
                  <a:gd name="T33" fmla="*/ 0 h 253"/>
                  <a:gd name="T34" fmla="*/ 0 w 282"/>
                  <a:gd name="T35" fmla="*/ 0 h 253"/>
                  <a:gd name="T36" fmla="*/ 0 w 282"/>
                  <a:gd name="T37" fmla="*/ 0 h 253"/>
                  <a:gd name="T38" fmla="*/ 0 w 282"/>
                  <a:gd name="T39" fmla="*/ 0 h 253"/>
                  <a:gd name="T40" fmla="*/ 0 w 282"/>
                  <a:gd name="T41" fmla="*/ 0 h 253"/>
                  <a:gd name="T42" fmla="*/ 0 w 282"/>
                  <a:gd name="T43" fmla="*/ 0 h 253"/>
                  <a:gd name="T44" fmla="*/ 0 w 282"/>
                  <a:gd name="T45" fmla="*/ 0 h 253"/>
                  <a:gd name="T46" fmla="*/ 0 w 282"/>
                  <a:gd name="T47" fmla="*/ 0 h 253"/>
                  <a:gd name="T48" fmla="*/ 0 w 282"/>
                  <a:gd name="T49" fmla="*/ 0 h 253"/>
                  <a:gd name="T50" fmla="*/ 0 w 282"/>
                  <a:gd name="T51" fmla="*/ 0 h 253"/>
                  <a:gd name="T52" fmla="*/ 0 w 282"/>
                  <a:gd name="T53" fmla="*/ 0 h 253"/>
                  <a:gd name="T54" fmla="*/ 0 w 282"/>
                  <a:gd name="T55" fmla="*/ 0 h 253"/>
                  <a:gd name="T56" fmla="*/ 0 w 282"/>
                  <a:gd name="T57" fmla="*/ 0 h 253"/>
                  <a:gd name="T58" fmla="*/ 0 w 282"/>
                  <a:gd name="T59" fmla="*/ 0 h 253"/>
                  <a:gd name="T60" fmla="*/ 0 w 282"/>
                  <a:gd name="T61" fmla="*/ 0 h 253"/>
                  <a:gd name="T62" fmla="*/ 0 w 282"/>
                  <a:gd name="T63" fmla="*/ 0 h 253"/>
                  <a:gd name="T64" fmla="*/ 0 w 282"/>
                  <a:gd name="T65" fmla="*/ 0 h 253"/>
                  <a:gd name="T66" fmla="*/ 0 w 282"/>
                  <a:gd name="T67" fmla="*/ 0 h 253"/>
                  <a:gd name="T68" fmla="*/ 0 w 282"/>
                  <a:gd name="T69" fmla="*/ 0 h 253"/>
                  <a:gd name="T70" fmla="*/ 0 w 282"/>
                  <a:gd name="T71" fmla="*/ 0 h 253"/>
                  <a:gd name="T72" fmla="*/ 0 w 282"/>
                  <a:gd name="T73" fmla="*/ 0 h 253"/>
                  <a:gd name="T74" fmla="*/ 0 w 282"/>
                  <a:gd name="T75" fmla="*/ 0 h 253"/>
                  <a:gd name="T76" fmla="*/ 0 w 282"/>
                  <a:gd name="T77" fmla="*/ 0 h 253"/>
                  <a:gd name="T78" fmla="*/ 0 w 282"/>
                  <a:gd name="T79" fmla="*/ 0 h 253"/>
                  <a:gd name="T80" fmla="*/ 0 w 282"/>
                  <a:gd name="T81" fmla="*/ 0 h 253"/>
                  <a:gd name="T82" fmla="*/ 0 w 282"/>
                  <a:gd name="T83" fmla="*/ 0 h 253"/>
                  <a:gd name="T84" fmla="*/ 0 w 282"/>
                  <a:gd name="T85" fmla="*/ 0 h 253"/>
                  <a:gd name="T86" fmla="*/ 0 w 282"/>
                  <a:gd name="T87" fmla="*/ 0 h 253"/>
                  <a:gd name="T88" fmla="*/ 0 w 282"/>
                  <a:gd name="T89" fmla="*/ 0 h 253"/>
                  <a:gd name="T90" fmla="*/ 0 w 282"/>
                  <a:gd name="T91" fmla="*/ 0 h 253"/>
                  <a:gd name="T92" fmla="*/ 0 w 282"/>
                  <a:gd name="T93" fmla="*/ 0 h 253"/>
                  <a:gd name="T94" fmla="*/ 0 w 282"/>
                  <a:gd name="T95" fmla="*/ 0 h 253"/>
                  <a:gd name="T96" fmla="*/ 0 w 282"/>
                  <a:gd name="T97" fmla="*/ 0 h 253"/>
                  <a:gd name="T98" fmla="*/ 0 w 282"/>
                  <a:gd name="T99" fmla="*/ 0 h 253"/>
                  <a:gd name="T100" fmla="*/ 0 w 282"/>
                  <a:gd name="T101" fmla="*/ 0 h 253"/>
                  <a:gd name="T102" fmla="*/ 0 w 282"/>
                  <a:gd name="T103" fmla="*/ 0 h 253"/>
                  <a:gd name="T104" fmla="*/ 0 w 282"/>
                  <a:gd name="T105" fmla="*/ 0 h 253"/>
                  <a:gd name="T106" fmla="*/ 0 w 282"/>
                  <a:gd name="T107" fmla="*/ 0 h 253"/>
                  <a:gd name="T108" fmla="*/ 0 w 282"/>
                  <a:gd name="T109" fmla="*/ 0 h 253"/>
                  <a:gd name="T110" fmla="*/ 0 w 282"/>
                  <a:gd name="T111" fmla="*/ 0 h 253"/>
                  <a:gd name="T112" fmla="*/ 0 w 282"/>
                  <a:gd name="T113" fmla="*/ 0 h 253"/>
                  <a:gd name="T114" fmla="*/ 0 w 282"/>
                  <a:gd name="T115" fmla="*/ 0 h 253"/>
                  <a:gd name="T116" fmla="*/ 0 w 282"/>
                  <a:gd name="T117" fmla="*/ 0 h 253"/>
                  <a:gd name="T118" fmla="*/ 0 w 282"/>
                  <a:gd name="T119" fmla="*/ 0 h 253"/>
                  <a:gd name="T120" fmla="*/ 0 w 282"/>
                  <a:gd name="T121" fmla="*/ 0 h 253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82"/>
                  <a:gd name="T184" fmla="*/ 0 h 253"/>
                  <a:gd name="T185" fmla="*/ 282 w 282"/>
                  <a:gd name="T186" fmla="*/ 253 h 253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82" h="253">
                    <a:moveTo>
                      <a:pt x="235" y="78"/>
                    </a:moveTo>
                    <a:lnTo>
                      <a:pt x="248" y="92"/>
                    </a:lnTo>
                    <a:lnTo>
                      <a:pt x="255" y="108"/>
                    </a:lnTo>
                    <a:lnTo>
                      <a:pt x="259" y="125"/>
                    </a:lnTo>
                    <a:lnTo>
                      <a:pt x="259" y="144"/>
                    </a:lnTo>
                    <a:lnTo>
                      <a:pt x="257" y="159"/>
                    </a:lnTo>
                    <a:lnTo>
                      <a:pt x="252" y="171"/>
                    </a:lnTo>
                    <a:lnTo>
                      <a:pt x="244" y="184"/>
                    </a:lnTo>
                    <a:lnTo>
                      <a:pt x="236" y="194"/>
                    </a:lnTo>
                    <a:lnTo>
                      <a:pt x="225" y="206"/>
                    </a:lnTo>
                    <a:lnTo>
                      <a:pt x="215" y="215"/>
                    </a:lnTo>
                    <a:lnTo>
                      <a:pt x="204" y="225"/>
                    </a:lnTo>
                    <a:lnTo>
                      <a:pt x="194" y="236"/>
                    </a:lnTo>
                    <a:lnTo>
                      <a:pt x="191" y="239"/>
                    </a:lnTo>
                    <a:lnTo>
                      <a:pt x="190" y="242"/>
                    </a:lnTo>
                    <a:lnTo>
                      <a:pt x="191" y="246"/>
                    </a:lnTo>
                    <a:lnTo>
                      <a:pt x="194" y="249"/>
                    </a:lnTo>
                    <a:lnTo>
                      <a:pt x="197" y="252"/>
                    </a:lnTo>
                    <a:lnTo>
                      <a:pt x="201" y="253"/>
                    </a:lnTo>
                    <a:lnTo>
                      <a:pt x="205" y="252"/>
                    </a:lnTo>
                    <a:lnTo>
                      <a:pt x="209" y="249"/>
                    </a:lnTo>
                    <a:lnTo>
                      <a:pt x="232" y="234"/>
                    </a:lnTo>
                    <a:lnTo>
                      <a:pt x="251" y="215"/>
                    </a:lnTo>
                    <a:lnTo>
                      <a:pt x="267" y="192"/>
                    </a:lnTo>
                    <a:lnTo>
                      <a:pt x="278" y="168"/>
                    </a:lnTo>
                    <a:lnTo>
                      <a:pt x="282" y="141"/>
                    </a:lnTo>
                    <a:lnTo>
                      <a:pt x="279" y="116"/>
                    </a:lnTo>
                    <a:lnTo>
                      <a:pt x="270" y="92"/>
                    </a:lnTo>
                    <a:lnTo>
                      <a:pt x="251" y="70"/>
                    </a:lnTo>
                    <a:lnTo>
                      <a:pt x="237" y="59"/>
                    </a:lnTo>
                    <a:lnTo>
                      <a:pt x="221" y="48"/>
                    </a:lnTo>
                    <a:lnTo>
                      <a:pt x="202" y="39"/>
                    </a:lnTo>
                    <a:lnTo>
                      <a:pt x="183" y="31"/>
                    </a:lnTo>
                    <a:lnTo>
                      <a:pt x="163" y="24"/>
                    </a:lnTo>
                    <a:lnTo>
                      <a:pt x="142" y="18"/>
                    </a:lnTo>
                    <a:lnTo>
                      <a:pt x="122" y="13"/>
                    </a:lnTo>
                    <a:lnTo>
                      <a:pt x="101" y="8"/>
                    </a:lnTo>
                    <a:lnTo>
                      <a:pt x="82" y="5"/>
                    </a:lnTo>
                    <a:lnTo>
                      <a:pt x="63" y="2"/>
                    </a:lnTo>
                    <a:lnTo>
                      <a:pt x="47" y="0"/>
                    </a:lnTo>
                    <a:lnTo>
                      <a:pt x="32" y="0"/>
                    </a:lnTo>
                    <a:lnTo>
                      <a:pt x="19" y="0"/>
                    </a:lnTo>
                    <a:lnTo>
                      <a:pt x="10" y="1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12" y="8"/>
                    </a:lnTo>
                    <a:lnTo>
                      <a:pt x="25" y="9"/>
                    </a:lnTo>
                    <a:lnTo>
                      <a:pt x="38" y="12"/>
                    </a:lnTo>
                    <a:lnTo>
                      <a:pt x="52" y="14"/>
                    </a:lnTo>
                    <a:lnTo>
                      <a:pt x="67" y="16"/>
                    </a:lnTo>
                    <a:lnTo>
                      <a:pt x="82" y="18"/>
                    </a:lnTo>
                    <a:lnTo>
                      <a:pt x="97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5"/>
                    </a:lnTo>
                    <a:lnTo>
                      <a:pt x="162" y="40"/>
                    </a:lnTo>
                    <a:lnTo>
                      <a:pt x="177" y="46"/>
                    </a:lnTo>
                    <a:lnTo>
                      <a:pt x="192" y="53"/>
                    </a:lnTo>
                    <a:lnTo>
                      <a:pt x="208" y="60"/>
                    </a:lnTo>
                    <a:lnTo>
                      <a:pt x="222" y="69"/>
                    </a:lnTo>
                    <a:lnTo>
                      <a:pt x="235" y="7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051" name="Freeform 809"/>
              <p:cNvSpPr>
                <a:spLocks/>
              </p:cNvSpPr>
              <p:nvPr/>
            </p:nvSpPr>
            <p:spPr bwMode="auto">
              <a:xfrm>
                <a:off x="5030" y="2680"/>
                <a:ext cx="40" cy="54"/>
              </a:xfrm>
              <a:custGeom>
                <a:avLst/>
                <a:gdLst>
                  <a:gd name="T0" fmla="*/ 0 w 115"/>
                  <a:gd name="T1" fmla="*/ 0 h 236"/>
                  <a:gd name="T2" fmla="*/ 0 w 115"/>
                  <a:gd name="T3" fmla="*/ 0 h 236"/>
                  <a:gd name="T4" fmla="*/ 0 w 115"/>
                  <a:gd name="T5" fmla="*/ 0 h 236"/>
                  <a:gd name="T6" fmla="*/ 0 w 115"/>
                  <a:gd name="T7" fmla="*/ 0 h 236"/>
                  <a:gd name="T8" fmla="*/ 0 w 115"/>
                  <a:gd name="T9" fmla="*/ 0 h 236"/>
                  <a:gd name="T10" fmla="*/ 0 w 115"/>
                  <a:gd name="T11" fmla="*/ 0 h 236"/>
                  <a:gd name="T12" fmla="*/ 0 w 115"/>
                  <a:gd name="T13" fmla="*/ 0 h 236"/>
                  <a:gd name="T14" fmla="*/ 0 w 115"/>
                  <a:gd name="T15" fmla="*/ 0 h 236"/>
                  <a:gd name="T16" fmla="*/ 0 w 115"/>
                  <a:gd name="T17" fmla="*/ 0 h 236"/>
                  <a:gd name="T18" fmla="*/ 0 w 115"/>
                  <a:gd name="T19" fmla="*/ 0 h 236"/>
                  <a:gd name="T20" fmla="*/ 0 w 115"/>
                  <a:gd name="T21" fmla="*/ 0 h 236"/>
                  <a:gd name="T22" fmla="*/ 0 w 115"/>
                  <a:gd name="T23" fmla="*/ 0 h 236"/>
                  <a:gd name="T24" fmla="*/ 0 w 115"/>
                  <a:gd name="T25" fmla="*/ 0 h 236"/>
                  <a:gd name="T26" fmla="*/ 0 w 115"/>
                  <a:gd name="T27" fmla="*/ 0 h 236"/>
                  <a:gd name="T28" fmla="*/ 0 w 115"/>
                  <a:gd name="T29" fmla="*/ 0 h 236"/>
                  <a:gd name="T30" fmla="*/ 0 w 115"/>
                  <a:gd name="T31" fmla="*/ 0 h 236"/>
                  <a:gd name="T32" fmla="*/ 0 w 115"/>
                  <a:gd name="T33" fmla="*/ 0 h 236"/>
                  <a:gd name="T34" fmla="*/ 0 w 115"/>
                  <a:gd name="T35" fmla="*/ 0 h 236"/>
                  <a:gd name="T36" fmla="*/ 0 w 115"/>
                  <a:gd name="T37" fmla="*/ 0 h 236"/>
                  <a:gd name="T38" fmla="*/ 0 w 115"/>
                  <a:gd name="T39" fmla="*/ 0 h 236"/>
                  <a:gd name="T40" fmla="*/ 0 w 115"/>
                  <a:gd name="T41" fmla="*/ 0 h 236"/>
                  <a:gd name="T42" fmla="*/ 0 w 115"/>
                  <a:gd name="T43" fmla="*/ 0 h 236"/>
                  <a:gd name="T44" fmla="*/ 0 w 115"/>
                  <a:gd name="T45" fmla="*/ 0 h 236"/>
                  <a:gd name="T46" fmla="*/ 0 w 115"/>
                  <a:gd name="T47" fmla="*/ 0 h 236"/>
                  <a:gd name="T48" fmla="*/ 0 w 115"/>
                  <a:gd name="T49" fmla="*/ 0 h 236"/>
                  <a:gd name="T50" fmla="*/ 0 w 115"/>
                  <a:gd name="T51" fmla="*/ 0 h 236"/>
                  <a:gd name="T52" fmla="*/ 0 w 115"/>
                  <a:gd name="T53" fmla="*/ 0 h 236"/>
                  <a:gd name="T54" fmla="*/ 0 w 115"/>
                  <a:gd name="T55" fmla="*/ 0 h 236"/>
                  <a:gd name="T56" fmla="*/ 0 w 115"/>
                  <a:gd name="T57" fmla="*/ 0 h 236"/>
                  <a:gd name="T58" fmla="*/ 0 w 115"/>
                  <a:gd name="T59" fmla="*/ 0 h 236"/>
                  <a:gd name="T60" fmla="*/ 0 w 115"/>
                  <a:gd name="T61" fmla="*/ 0 h 236"/>
                  <a:gd name="T62" fmla="*/ 0 w 115"/>
                  <a:gd name="T63" fmla="*/ 0 h 236"/>
                  <a:gd name="T64" fmla="*/ 0 w 115"/>
                  <a:gd name="T65" fmla="*/ 0 h 236"/>
                  <a:gd name="T66" fmla="*/ 0 w 115"/>
                  <a:gd name="T67" fmla="*/ 0 h 236"/>
                  <a:gd name="T68" fmla="*/ 0 w 115"/>
                  <a:gd name="T69" fmla="*/ 0 h 236"/>
                  <a:gd name="T70" fmla="*/ 0 w 115"/>
                  <a:gd name="T71" fmla="*/ 0 h 236"/>
                  <a:gd name="T72" fmla="*/ 0 w 115"/>
                  <a:gd name="T73" fmla="*/ 0 h 236"/>
                  <a:gd name="T74" fmla="*/ 0 w 115"/>
                  <a:gd name="T75" fmla="*/ 0 h 236"/>
                  <a:gd name="T76" fmla="*/ 0 w 115"/>
                  <a:gd name="T77" fmla="*/ 0 h 236"/>
                  <a:gd name="T78" fmla="*/ 0 w 115"/>
                  <a:gd name="T79" fmla="*/ 0 h 236"/>
                  <a:gd name="T80" fmla="*/ 0 w 115"/>
                  <a:gd name="T81" fmla="*/ 0 h 2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15"/>
                  <a:gd name="T124" fmla="*/ 0 h 236"/>
                  <a:gd name="T125" fmla="*/ 115 w 115"/>
                  <a:gd name="T126" fmla="*/ 236 h 2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15" h="236">
                    <a:moveTo>
                      <a:pt x="0" y="128"/>
                    </a:moveTo>
                    <a:lnTo>
                      <a:pt x="0" y="148"/>
                    </a:lnTo>
                    <a:lnTo>
                      <a:pt x="5" y="166"/>
                    </a:lnTo>
                    <a:lnTo>
                      <a:pt x="13" y="184"/>
                    </a:lnTo>
                    <a:lnTo>
                      <a:pt x="24" y="198"/>
                    </a:lnTo>
                    <a:lnTo>
                      <a:pt x="39" y="211"/>
                    </a:lnTo>
                    <a:lnTo>
                      <a:pt x="55" y="223"/>
                    </a:lnTo>
                    <a:lnTo>
                      <a:pt x="74" y="231"/>
                    </a:lnTo>
                    <a:lnTo>
                      <a:pt x="92" y="235"/>
                    </a:lnTo>
                    <a:lnTo>
                      <a:pt x="98" y="236"/>
                    </a:lnTo>
                    <a:lnTo>
                      <a:pt x="104" y="234"/>
                    </a:lnTo>
                    <a:lnTo>
                      <a:pt x="109" y="231"/>
                    </a:lnTo>
                    <a:lnTo>
                      <a:pt x="111" y="226"/>
                    </a:lnTo>
                    <a:lnTo>
                      <a:pt x="111" y="220"/>
                    </a:lnTo>
                    <a:lnTo>
                      <a:pt x="110" y="215"/>
                    </a:lnTo>
                    <a:lnTo>
                      <a:pt x="107" y="210"/>
                    </a:lnTo>
                    <a:lnTo>
                      <a:pt x="101" y="208"/>
                    </a:lnTo>
                    <a:lnTo>
                      <a:pt x="82" y="201"/>
                    </a:lnTo>
                    <a:lnTo>
                      <a:pt x="64" y="192"/>
                    </a:lnTo>
                    <a:lnTo>
                      <a:pt x="50" y="179"/>
                    </a:lnTo>
                    <a:lnTo>
                      <a:pt x="40" y="165"/>
                    </a:lnTo>
                    <a:lnTo>
                      <a:pt x="33" y="148"/>
                    </a:lnTo>
                    <a:lnTo>
                      <a:pt x="29" y="130"/>
                    </a:lnTo>
                    <a:lnTo>
                      <a:pt x="29" y="110"/>
                    </a:lnTo>
                    <a:lnTo>
                      <a:pt x="35" y="89"/>
                    </a:lnTo>
                    <a:lnTo>
                      <a:pt x="43" y="74"/>
                    </a:lnTo>
                    <a:lnTo>
                      <a:pt x="56" y="60"/>
                    </a:lnTo>
                    <a:lnTo>
                      <a:pt x="70" y="46"/>
                    </a:lnTo>
                    <a:lnTo>
                      <a:pt x="85" y="33"/>
                    </a:lnTo>
                    <a:lnTo>
                      <a:pt x="98" y="23"/>
                    </a:lnTo>
                    <a:lnTo>
                      <a:pt x="109" y="12"/>
                    </a:lnTo>
                    <a:lnTo>
                      <a:pt x="115" y="6"/>
                    </a:lnTo>
                    <a:lnTo>
                      <a:pt x="115" y="0"/>
                    </a:lnTo>
                    <a:lnTo>
                      <a:pt x="102" y="4"/>
                    </a:lnTo>
                    <a:lnTo>
                      <a:pt x="85" y="12"/>
                    </a:lnTo>
                    <a:lnTo>
                      <a:pt x="68" y="26"/>
                    </a:lnTo>
                    <a:lnTo>
                      <a:pt x="49" y="42"/>
                    </a:lnTo>
                    <a:lnTo>
                      <a:pt x="32" y="61"/>
                    </a:lnTo>
                    <a:lnTo>
                      <a:pt x="17" y="82"/>
                    </a:lnTo>
                    <a:lnTo>
                      <a:pt x="6" y="105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052" name="Freeform 810"/>
              <p:cNvSpPr>
                <a:spLocks/>
              </p:cNvSpPr>
              <p:nvPr/>
            </p:nvSpPr>
            <p:spPr bwMode="auto">
              <a:xfrm>
                <a:off x="5311" y="2643"/>
                <a:ext cx="87" cy="73"/>
              </a:xfrm>
              <a:custGeom>
                <a:avLst/>
                <a:gdLst>
                  <a:gd name="T0" fmla="*/ 0 w 245"/>
                  <a:gd name="T1" fmla="*/ 0 h 310"/>
                  <a:gd name="T2" fmla="*/ 0 w 245"/>
                  <a:gd name="T3" fmla="*/ 0 h 310"/>
                  <a:gd name="T4" fmla="*/ 0 w 245"/>
                  <a:gd name="T5" fmla="*/ 0 h 310"/>
                  <a:gd name="T6" fmla="*/ 0 w 245"/>
                  <a:gd name="T7" fmla="*/ 0 h 310"/>
                  <a:gd name="T8" fmla="*/ 0 w 245"/>
                  <a:gd name="T9" fmla="*/ 0 h 310"/>
                  <a:gd name="T10" fmla="*/ 0 w 245"/>
                  <a:gd name="T11" fmla="*/ 0 h 310"/>
                  <a:gd name="T12" fmla="*/ 0 w 245"/>
                  <a:gd name="T13" fmla="*/ 0 h 310"/>
                  <a:gd name="T14" fmla="*/ 0 w 245"/>
                  <a:gd name="T15" fmla="*/ 0 h 310"/>
                  <a:gd name="T16" fmla="*/ 0 w 245"/>
                  <a:gd name="T17" fmla="*/ 0 h 310"/>
                  <a:gd name="T18" fmla="*/ 0 w 245"/>
                  <a:gd name="T19" fmla="*/ 0 h 310"/>
                  <a:gd name="T20" fmla="*/ 0 w 245"/>
                  <a:gd name="T21" fmla="*/ 0 h 310"/>
                  <a:gd name="T22" fmla="*/ 0 w 245"/>
                  <a:gd name="T23" fmla="*/ 0 h 310"/>
                  <a:gd name="T24" fmla="*/ 0 w 245"/>
                  <a:gd name="T25" fmla="*/ 0 h 310"/>
                  <a:gd name="T26" fmla="*/ 0 w 245"/>
                  <a:gd name="T27" fmla="*/ 0 h 310"/>
                  <a:gd name="T28" fmla="*/ 0 w 245"/>
                  <a:gd name="T29" fmla="*/ 0 h 310"/>
                  <a:gd name="T30" fmla="*/ 0 w 245"/>
                  <a:gd name="T31" fmla="*/ 0 h 310"/>
                  <a:gd name="T32" fmla="*/ 0 w 245"/>
                  <a:gd name="T33" fmla="*/ 0 h 310"/>
                  <a:gd name="T34" fmla="*/ 0 w 245"/>
                  <a:gd name="T35" fmla="*/ 0 h 310"/>
                  <a:gd name="T36" fmla="*/ 0 w 245"/>
                  <a:gd name="T37" fmla="*/ 0 h 310"/>
                  <a:gd name="T38" fmla="*/ 0 w 245"/>
                  <a:gd name="T39" fmla="*/ 0 h 310"/>
                  <a:gd name="T40" fmla="*/ 0 w 245"/>
                  <a:gd name="T41" fmla="*/ 0 h 310"/>
                  <a:gd name="T42" fmla="*/ 0 w 245"/>
                  <a:gd name="T43" fmla="*/ 0 h 310"/>
                  <a:gd name="T44" fmla="*/ 0 w 245"/>
                  <a:gd name="T45" fmla="*/ 0 h 310"/>
                  <a:gd name="T46" fmla="*/ 0 w 245"/>
                  <a:gd name="T47" fmla="*/ 0 h 310"/>
                  <a:gd name="T48" fmla="*/ 0 w 245"/>
                  <a:gd name="T49" fmla="*/ 0 h 310"/>
                  <a:gd name="T50" fmla="*/ 0 w 245"/>
                  <a:gd name="T51" fmla="*/ 0 h 310"/>
                  <a:gd name="T52" fmla="*/ 0 w 245"/>
                  <a:gd name="T53" fmla="*/ 0 h 310"/>
                  <a:gd name="T54" fmla="*/ 0 w 245"/>
                  <a:gd name="T55" fmla="*/ 0 h 310"/>
                  <a:gd name="T56" fmla="*/ 0 w 245"/>
                  <a:gd name="T57" fmla="*/ 0 h 310"/>
                  <a:gd name="T58" fmla="*/ 0 w 245"/>
                  <a:gd name="T59" fmla="*/ 0 h 310"/>
                  <a:gd name="T60" fmla="*/ 0 w 245"/>
                  <a:gd name="T61" fmla="*/ 0 h 310"/>
                  <a:gd name="T62" fmla="*/ 0 w 245"/>
                  <a:gd name="T63" fmla="*/ 0 h 310"/>
                  <a:gd name="T64" fmla="*/ 0 w 245"/>
                  <a:gd name="T65" fmla="*/ 0 h 310"/>
                  <a:gd name="T66" fmla="*/ 0 w 245"/>
                  <a:gd name="T67" fmla="*/ 0 h 310"/>
                  <a:gd name="T68" fmla="*/ 0 w 245"/>
                  <a:gd name="T69" fmla="*/ 0 h 310"/>
                  <a:gd name="T70" fmla="*/ 0 w 245"/>
                  <a:gd name="T71" fmla="*/ 0 h 310"/>
                  <a:gd name="T72" fmla="*/ 0 w 245"/>
                  <a:gd name="T73" fmla="*/ 0 h 310"/>
                  <a:gd name="T74" fmla="*/ 0 w 245"/>
                  <a:gd name="T75" fmla="*/ 0 h 31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45"/>
                  <a:gd name="T115" fmla="*/ 0 h 310"/>
                  <a:gd name="T116" fmla="*/ 245 w 245"/>
                  <a:gd name="T117" fmla="*/ 310 h 310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45" h="310">
                    <a:moveTo>
                      <a:pt x="200" y="116"/>
                    </a:moveTo>
                    <a:lnTo>
                      <a:pt x="208" y="124"/>
                    </a:lnTo>
                    <a:lnTo>
                      <a:pt x="214" y="133"/>
                    </a:lnTo>
                    <a:lnTo>
                      <a:pt x="220" y="144"/>
                    </a:lnTo>
                    <a:lnTo>
                      <a:pt x="223" y="154"/>
                    </a:lnTo>
                    <a:lnTo>
                      <a:pt x="226" y="164"/>
                    </a:lnTo>
                    <a:lnTo>
                      <a:pt x="224" y="176"/>
                    </a:lnTo>
                    <a:lnTo>
                      <a:pt x="222" y="187"/>
                    </a:lnTo>
                    <a:lnTo>
                      <a:pt x="216" y="198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9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2" y="264"/>
                    </a:lnTo>
                    <a:lnTo>
                      <a:pt x="132" y="275"/>
                    </a:lnTo>
                    <a:lnTo>
                      <a:pt x="128" y="278"/>
                    </a:lnTo>
                    <a:lnTo>
                      <a:pt x="126" y="283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2" y="306"/>
                    </a:lnTo>
                    <a:lnTo>
                      <a:pt x="126" y="309"/>
                    </a:lnTo>
                    <a:lnTo>
                      <a:pt x="131" y="310"/>
                    </a:lnTo>
                    <a:lnTo>
                      <a:pt x="135" y="310"/>
                    </a:lnTo>
                    <a:lnTo>
                      <a:pt x="139" y="309"/>
                    </a:lnTo>
                    <a:lnTo>
                      <a:pt x="142" y="306"/>
                    </a:lnTo>
                    <a:lnTo>
                      <a:pt x="154" y="292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20" y="233"/>
                    </a:lnTo>
                    <a:lnTo>
                      <a:pt x="230" y="219"/>
                    </a:lnTo>
                    <a:lnTo>
                      <a:pt x="238" y="204"/>
                    </a:lnTo>
                    <a:lnTo>
                      <a:pt x="244" y="186"/>
                    </a:lnTo>
                    <a:lnTo>
                      <a:pt x="245" y="169"/>
                    </a:lnTo>
                    <a:lnTo>
                      <a:pt x="243" y="152"/>
                    </a:lnTo>
                    <a:lnTo>
                      <a:pt x="237" y="134"/>
                    </a:lnTo>
                    <a:lnTo>
                      <a:pt x="228" y="119"/>
                    </a:lnTo>
                    <a:lnTo>
                      <a:pt x="217" y="105"/>
                    </a:lnTo>
                    <a:lnTo>
                      <a:pt x="203" y="93"/>
                    </a:lnTo>
                    <a:lnTo>
                      <a:pt x="188" y="83"/>
                    </a:lnTo>
                    <a:lnTo>
                      <a:pt x="176" y="76"/>
                    </a:lnTo>
                    <a:lnTo>
                      <a:pt x="163" y="69"/>
                    </a:lnTo>
                    <a:lnTo>
                      <a:pt x="151" y="61"/>
                    </a:lnTo>
                    <a:lnTo>
                      <a:pt x="136" y="54"/>
                    </a:lnTo>
                    <a:lnTo>
                      <a:pt x="122" y="46"/>
                    </a:lnTo>
                    <a:lnTo>
                      <a:pt x="107" y="39"/>
                    </a:lnTo>
                    <a:lnTo>
                      <a:pt x="93" y="31"/>
                    </a:lnTo>
                    <a:lnTo>
                      <a:pt x="79" y="24"/>
                    </a:lnTo>
                    <a:lnTo>
                      <a:pt x="66" y="18"/>
                    </a:lnTo>
                    <a:lnTo>
                      <a:pt x="53" y="13"/>
                    </a:lnTo>
                    <a:lnTo>
                      <a:pt x="40" y="8"/>
                    </a:lnTo>
                    <a:lnTo>
                      <a:pt x="30" y="5"/>
                    </a:lnTo>
                    <a:lnTo>
                      <a:pt x="20" y="1"/>
                    </a:lnTo>
                    <a:lnTo>
                      <a:pt x="12" y="0"/>
                    </a:lnTo>
                    <a:lnTo>
                      <a:pt x="5" y="0"/>
                    </a:lnTo>
                    <a:lnTo>
                      <a:pt x="0" y="2"/>
                    </a:lnTo>
                    <a:lnTo>
                      <a:pt x="11" y="8"/>
                    </a:lnTo>
                    <a:lnTo>
                      <a:pt x="23" y="14"/>
                    </a:lnTo>
                    <a:lnTo>
                      <a:pt x="36" y="20"/>
                    </a:lnTo>
                    <a:lnTo>
                      <a:pt x="47" y="25"/>
                    </a:lnTo>
                    <a:lnTo>
                      <a:pt x="60" y="31"/>
                    </a:lnTo>
                    <a:lnTo>
                      <a:pt x="73" y="37"/>
                    </a:lnTo>
                    <a:lnTo>
                      <a:pt x="86" y="44"/>
                    </a:lnTo>
                    <a:lnTo>
                      <a:pt x="99" y="51"/>
                    </a:lnTo>
                    <a:lnTo>
                      <a:pt x="113" y="57"/>
                    </a:lnTo>
                    <a:lnTo>
                      <a:pt x="126" y="64"/>
                    </a:lnTo>
                    <a:lnTo>
                      <a:pt x="139" y="71"/>
                    </a:lnTo>
                    <a:lnTo>
                      <a:pt x="152" y="79"/>
                    </a:lnTo>
                    <a:lnTo>
                      <a:pt x="165" y="88"/>
                    </a:lnTo>
                    <a:lnTo>
                      <a:pt x="176" y="96"/>
                    </a:lnTo>
                    <a:lnTo>
                      <a:pt x="188" y="106"/>
                    </a:lnTo>
                    <a:lnTo>
                      <a:pt x="200" y="1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71040" name="Picture 811" descr="access_point_stylized_gray_small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72" y="3642"/>
              <a:ext cx="430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0707" name="Group 812"/>
          <p:cNvGrpSpPr>
            <a:grpSpLocks/>
          </p:cNvGrpSpPr>
          <p:nvPr/>
        </p:nvGrpSpPr>
        <p:grpSpPr bwMode="auto">
          <a:xfrm>
            <a:off x="5638800" y="3509963"/>
            <a:ext cx="398463" cy="358775"/>
            <a:chOff x="5072" y="3611"/>
            <a:chExt cx="459" cy="380"/>
          </a:xfrm>
        </p:grpSpPr>
        <p:grpSp>
          <p:nvGrpSpPr>
            <p:cNvPr id="71025" name="Group 813"/>
            <p:cNvGrpSpPr>
              <a:grpSpLocks/>
            </p:cNvGrpSpPr>
            <p:nvPr/>
          </p:nvGrpSpPr>
          <p:grpSpPr bwMode="auto">
            <a:xfrm>
              <a:off x="5144" y="3611"/>
              <a:ext cx="387" cy="99"/>
              <a:chOff x="5030" y="2639"/>
              <a:chExt cx="387" cy="99"/>
            </a:xfrm>
          </p:grpSpPr>
          <p:sp>
            <p:nvSpPr>
              <p:cNvPr id="71027" name="Freeform 814"/>
              <p:cNvSpPr>
                <a:spLocks/>
              </p:cNvSpPr>
              <p:nvPr/>
            </p:nvSpPr>
            <p:spPr bwMode="auto">
              <a:xfrm>
                <a:off x="5134" y="2657"/>
                <a:ext cx="69" cy="55"/>
              </a:xfrm>
              <a:custGeom>
                <a:avLst/>
                <a:gdLst>
                  <a:gd name="T0" fmla="*/ 0 w 199"/>
                  <a:gd name="T1" fmla="*/ 0 h 232"/>
                  <a:gd name="T2" fmla="*/ 0 w 199"/>
                  <a:gd name="T3" fmla="*/ 0 h 232"/>
                  <a:gd name="T4" fmla="*/ 0 w 199"/>
                  <a:gd name="T5" fmla="*/ 0 h 232"/>
                  <a:gd name="T6" fmla="*/ 0 w 199"/>
                  <a:gd name="T7" fmla="*/ 0 h 232"/>
                  <a:gd name="T8" fmla="*/ 0 w 199"/>
                  <a:gd name="T9" fmla="*/ 0 h 232"/>
                  <a:gd name="T10" fmla="*/ 0 w 199"/>
                  <a:gd name="T11" fmla="*/ 0 h 232"/>
                  <a:gd name="T12" fmla="*/ 0 w 199"/>
                  <a:gd name="T13" fmla="*/ 0 h 232"/>
                  <a:gd name="T14" fmla="*/ 0 w 199"/>
                  <a:gd name="T15" fmla="*/ 0 h 232"/>
                  <a:gd name="T16" fmla="*/ 0 w 199"/>
                  <a:gd name="T17" fmla="*/ 0 h 232"/>
                  <a:gd name="T18" fmla="*/ 0 w 199"/>
                  <a:gd name="T19" fmla="*/ 0 h 232"/>
                  <a:gd name="T20" fmla="*/ 0 w 199"/>
                  <a:gd name="T21" fmla="*/ 0 h 232"/>
                  <a:gd name="T22" fmla="*/ 0 w 199"/>
                  <a:gd name="T23" fmla="*/ 0 h 232"/>
                  <a:gd name="T24" fmla="*/ 0 w 199"/>
                  <a:gd name="T25" fmla="*/ 0 h 232"/>
                  <a:gd name="T26" fmla="*/ 0 w 199"/>
                  <a:gd name="T27" fmla="*/ 0 h 232"/>
                  <a:gd name="T28" fmla="*/ 0 w 199"/>
                  <a:gd name="T29" fmla="*/ 0 h 232"/>
                  <a:gd name="T30" fmla="*/ 0 w 199"/>
                  <a:gd name="T31" fmla="*/ 0 h 232"/>
                  <a:gd name="T32" fmla="*/ 0 w 199"/>
                  <a:gd name="T33" fmla="*/ 0 h 232"/>
                  <a:gd name="T34" fmla="*/ 0 w 199"/>
                  <a:gd name="T35" fmla="*/ 0 h 232"/>
                  <a:gd name="T36" fmla="*/ 0 w 199"/>
                  <a:gd name="T37" fmla="*/ 0 h 232"/>
                  <a:gd name="T38" fmla="*/ 0 w 199"/>
                  <a:gd name="T39" fmla="*/ 0 h 232"/>
                  <a:gd name="T40" fmla="*/ 0 w 199"/>
                  <a:gd name="T41" fmla="*/ 0 h 232"/>
                  <a:gd name="T42" fmla="*/ 0 w 199"/>
                  <a:gd name="T43" fmla="*/ 0 h 232"/>
                  <a:gd name="T44" fmla="*/ 0 w 199"/>
                  <a:gd name="T45" fmla="*/ 0 h 232"/>
                  <a:gd name="T46" fmla="*/ 0 w 199"/>
                  <a:gd name="T47" fmla="*/ 0 h 232"/>
                  <a:gd name="T48" fmla="*/ 0 w 199"/>
                  <a:gd name="T49" fmla="*/ 0 h 232"/>
                  <a:gd name="T50" fmla="*/ 0 w 199"/>
                  <a:gd name="T51" fmla="*/ 0 h 232"/>
                  <a:gd name="T52" fmla="*/ 0 w 199"/>
                  <a:gd name="T53" fmla="*/ 0 h 232"/>
                  <a:gd name="T54" fmla="*/ 0 w 199"/>
                  <a:gd name="T55" fmla="*/ 0 h 232"/>
                  <a:gd name="T56" fmla="*/ 0 w 199"/>
                  <a:gd name="T57" fmla="*/ 0 h 232"/>
                  <a:gd name="T58" fmla="*/ 0 w 199"/>
                  <a:gd name="T59" fmla="*/ 0 h 232"/>
                  <a:gd name="T60" fmla="*/ 0 w 199"/>
                  <a:gd name="T61" fmla="*/ 0 h 232"/>
                  <a:gd name="T62" fmla="*/ 0 w 199"/>
                  <a:gd name="T63" fmla="*/ 0 h 232"/>
                  <a:gd name="T64" fmla="*/ 0 w 199"/>
                  <a:gd name="T65" fmla="*/ 0 h 232"/>
                  <a:gd name="T66" fmla="*/ 0 w 199"/>
                  <a:gd name="T67" fmla="*/ 0 h 232"/>
                  <a:gd name="T68" fmla="*/ 0 w 199"/>
                  <a:gd name="T69" fmla="*/ 0 h 232"/>
                  <a:gd name="T70" fmla="*/ 0 w 199"/>
                  <a:gd name="T71" fmla="*/ 0 h 232"/>
                  <a:gd name="T72" fmla="*/ 0 w 199"/>
                  <a:gd name="T73" fmla="*/ 0 h 232"/>
                  <a:gd name="T74" fmla="*/ 0 w 199"/>
                  <a:gd name="T75" fmla="*/ 0 h 232"/>
                  <a:gd name="T76" fmla="*/ 0 w 199"/>
                  <a:gd name="T77" fmla="*/ 0 h 232"/>
                  <a:gd name="T78" fmla="*/ 0 w 199"/>
                  <a:gd name="T79" fmla="*/ 0 h 232"/>
                  <a:gd name="T80" fmla="*/ 0 w 199"/>
                  <a:gd name="T81" fmla="*/ 0 h 232"/>
                  <a:gd name="T82" fmla="*/ 0 w 199"/>
                  <a:gd name="T83" fmla="*/ 0 h 232"/>
                  <a:gd name="T84" fmla="*/ 0 w 199"/>
                  <a:gd name="T85" fmla="*/ 0 h 232"/>
                  <a:gd name="T86" fmla="*/ 0 w 199"/>
                  <a:gd name="T87" fmla="*/ 0 h 232"/>
                  <a:gd name="T88" fmla="*/ 0 w 199"/>
                  <a:gd name="T89" fmla="*/ 0 h 232"/>
                  <a:gd name="T90" fmla="*/ 0 w 199"/>
                  <a:gd name="T91" fmla="*/ 0 h 232"/>
                  <a:gd name="T92" fmla="*/ 0 w 199"/>
                  <a:gd name="T93" fmla="*/ 0 h 232"/>
                  <a:gd name="T94" fmla="*/ 0 w 199"/>
                  <a:gd name="T95" fmla="*/ 0 h 232"/>
                  <a:gd name="T96" fmla="*/ 0 w 199"/>
                  <a:gd name="T97" fmla="*/ 0 h 23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99"/>
                  <a:gd name="T148" fmla="*/ 0 h 232"/>
                  <a:gd name="T149" fmla="*/ 199 w 199"/>
                  <a:gd name="T150" fmla="*/ 232 h 232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99" h="232">
                    <a:moveTo>
                      <a:pt x="70" y="29"/>
                    </a:moveTo>
                    <a:lnTo>
                      <a:pt x="55" y="39"/>
                    </a:lnTo>
                    <a:lnTo>
                      <a:pt x="42" y="50"/>
                    </a:lnTo>
                    <a:lnTo>
                      <a:pt x="30" y="63"/>
                    </a:lnTo>
                    <a:lnTo>
                      <a:pt x="20" y="77"/>
                    </a:lnTo>
                    <a:lnTo>
                      <a:pt x="12" y="91"/>
                    </a:lnTo>
                    <a:lnTo>
                      <a:pt x="6" y="108"/>
                    </a:lnTo>
                    <a:lnTo>
                      <a:pt x="2" y="125"/>
                    </a:lnTo>
                    <a:lnTo>
                      <a:pt x="0" y="142"/>
                    </a:lnTo>
                    <a:lnTo>
                      <a:pt x="2" y="166"/>
                    </a:lnTo>
                    <a:lnTo>
                      <a:pt x="12" y="186"/>
                    </a:lnTo>
                    <a:lnTo>
                      <a:pt x="26" y="203"/>
                    </a:lnTo>
                    <a:lnTo>
                      <a:pt x="45" y="216"/>
                    </a:lnTo>
                    <a:lnTo>
                      <a:pt x="66" y="226"/>
                    </a:lnTo>
                    <a:lnTo>
                      <a:pt x="88" y="230"/>
                    </a:lnTo>
                    <a:lnTo>
                      <a:pt x="111" y="232"/>
                    </a:lnTo>
                    <a:lnTo>
                      <a:pt x="134" y="228"/>
                    </a:lnTo>
                    <a:lnTo>
                      <a:pt x="138" y="228"/>
                    </a:lnTo>
                    <a:lnTo>
                      <a:pt x="143" y="226"/>
                    </a:lnTo>
                    <a:lnTo>
                      <a:pt x="147" y="222"/>
                    </a:lnTo>
                    <a:lnTo>
                      <a:pt x="148" y="218"/>
                    </a:lnTo>
                    <a:lnTo>
                      <a:pt x="145" y="212"/>
                    </a:lnTo>
                    <a:lnTo>
                      <a:pt x="141" y="207"/>
                    </a:lnTo>
                    <a:lnTo>
                      <a:pt x="135" y="203"/>
                    </a:lnTo>
                    <a:lnTo>
                      <a:pt x="129" y="201"/>
                    </a:lnTo>
                    <a:lnTo>
                      <a:pt x="117" y="197"/>
                    </a:lnTo>
                    <a:lnTo>
                      <a:pt x="105" y="195"/>
                    </a:lnTo>
                    <a:lnTo>
                      <a:pt x="94" y="193"/>
                    </a:lnTo>
                    <a:lnTo>
                      <a:pt x="83" y="190"/>
                    </a:lnTo>
                    <a:lnTo>
                      <a:pt x="73" y="187"/>
                    </a:lnTo>
                    <a:lnTo>
                      <a:pt x="62" y="182"/>
                    </a:lnTo>
                    <a:lnTo>
                      <a:pt x="53" y="176"/>
                    </a:lnTo>
                    <a:lnTo>
                      <a:pt x="43" y="167"/>
                    </a:lnTo>
                    <a:lnTo>
                      <a:pt x="40" y="128"/>
                    </a:lnTo>
                    <a:lnTo>
                      <a:pt x="49" y="96"/>
                    </a:lnTo>
                    <a:lnTo>
                      <a:pt x="68" y="71"/>
                    </a:lnTo>
                    <a:lnTo>
                      <a:pt x="94" y="50"/>
                    </a:lnTo>
                    <a:lnTo>
                      <a:pt x="122" y="34"/>
                    </a:lnTo>
                    <a:lnTo>
                      <a:pt x="151" y="21"/>
                    </a:lnTo>
                    <a:lnTo>
                      <a:pt x="178" y="12"/>
                    </a:lnTo>
                    <a:lnTo>
                      <a:pt x="199" y="4"/>
                    </a:lnTo>
                    <a:lnTo>
                      <a:pt x="186" y="1"/>
                    </a:lnTo>
                    <a:lnTo>
                      <a:pt x="172" y="0"/>
                    </a:lnTo>
                    <a:lnTo>
                      <a:pt x="156" y="2"/>
                    </a:lnTo>
                    <a:lnTo>
                      <a:pt x="138" y="4"/>
                    </a:lnTo>
                    <a:lnTo>
                      <a:pt x="121" y="10"/>
                    </a:lnTo>
                    <a:lnTo>
                      <a:pt x="103" y="16"/>
                    </a:lnTo>
                    <a:lnTo>
                      <a:pt x="86" y="23"/>
                    </a:lnTo>
                    <a:lnTo>
                      <a:pt x="70" y="29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028" name="Freeform 815"/>
              <p:cNvSpPr>
                <a:spLocks/>
              </p:cNvSpPr>
              <p:nvPr/>
            </p:nvSpPr>
            <p:spPr bwMode="auto">
              <a:xfrm>
                <a:off x="5252" y="2656"/>
                <a:ext cx="47" cy="42"/>
              </a:xfrm>
              <a:custGeom>
                <a:avLst/>
                <a:gdLst>
                  <a:gd name="T0" fmla="*/ 0 w 128"/>
                  <a:gd name="T1" fmla="*/ 0 h 180"/>
                  <a:gd name="T2" fmla="*/ 0 w 128"/>
                  <a:gd name="T3" fmla="*/ 0 h 180"/>
                  <a:gd name="T4" fmla="*/ 0 w 128"/>
                  <a:gd name="T5" fmla="*/ 0 h 180"/>
                  <a:gd name="T6" fmla="*/ 0 w 128"/>
                  <a:gd name="T7" fmla="*/ 0 h 180"/>
                  <a:gd name="T8" fmla="*/ 0 w 128"/>
                  <a:gd name="T9" fmla="*/ 0 h 180"/>
                  <a:gd name="T10" fmla="*/ 0 w 128"/>
                  <a:gd name="T11" fmla="*/ 0 h 180"/>
                  <a:gd name="T12" fmla="*/ 0 w 128"/>
                  <a:gd name="T13" fmla="*/ 0 h 180"/>
                  <a:gd name="T14" fmla="*/ 0 w 128"/>
                  <a:gd name="T15" fmla="*/ 0 h 180"/>
                  <a:gd name="T16" fmla="*/ 0 w 128"/>
                  <a:gd name="T17" fmla="*/ 0 h 180"/>
                  <a:gd name="T18" fmla="*/ 0 w 128"/>
                  <a:gd name="T19" fmla="*/ 0 h 180"/>
                  <a:gd name="T20" fmla="*/ 0 w 128"/>
                  <a:gd name="T21" fmla="*/ 0 h 180"/>
                  <a:gd name="T22" fmla="*/ 0 w 128"/>
                  <a:gd name="T23" fmla="*/ 0 h 180"/>
                  <a:gd name="T24" fmla="*/ 0 w 128"/>
                  <a:gd name="T25" fmla="*/ 0 h 180"/>
                  <a:gd name="T26" fmla="*/ 0 w 128"/>
                  <a:gd name="T27" fmla="*/ 0 h 180"/>
                  <a:gd name="T28" fmla="*/ 0 w 128"/>
                  <a:gd name="T29" fmla="*/ 0 h 180"/>
                  <a:gd name="T30" fmla="*/ 0 w 128"/>
                  <a:gd name="T31" fmla="*/ 0 h 180"/>
                  <a:gd name="T32" fmla="*/ 0 w 128"/>
                  <a:gd name="T33" fmla="*/ 0 h 180"/>
                  <a:gd name="T34" fmla="*/ 0 w 128"/>
                  <a:gd name="T35" fmla="*/ 0 h 180"/>
                  <a:gd name="T36" fmla="*/ 0 w 128"/>
                  <a:gd name="T37" fmla="*/ 0 h 180"/>
                  <a:gd name="T38" fmla="*/ 0 w 128"/>
                  <a:gd name="T39" fmla="*/ 0 h 180"/>
                  <a:gd name="T40" fmla="*/ 0 w 128"/>
                  <a:gd name="T41" fmla="*/ 0 h 180"/>
                  <a:gd name="T42" fmla="*/ 0 w 128"/>
                  <a:gd name="T43" fmla="*/ 0 h 180"/>
                  <a:gd name="T44" fmla="*/ 0 w 128"/>
                  <a:gd name="T45" fmla="*/ 0 h 180"/>
                  <a:gd name="T46" fmla="*/ 0 w 128"/>
                  <a:gd name="T47" fmla="*/ 0 h 180"/>
                  <a:gd name="T48" fmla="*/ 0 w 128"/>
                  <a:gd name="T49" fmla="*/ 0 h 180"/>
                  <a:gd name="T50" fmla="*/ 0 w 128"/>
                  <a:gd name="T51" fmla="*/ 0 h 180"/>
                  <a:gd name="T52" fmla="*/ 0 w 128"/>
                  <a:gd name="T53" fmla="*/ 0 h 180"/>
                  <a:gd name="T54" fmla="*/ 0 w 128"/>
                  <a:gd name="T55" fmla="*/ 0 h 180"/>
                  <a:gd name="T56" fmla="*/ 0 w 128"/>
                  <a:gd name="T57" fmla="*/ 0 h 180"/>
                  <a:gd name="T58" fmla="*/ 0 w 128"/>
                  <a:gd name="T59" fmla="*/ 0 h 180"/>
                  <a:gd name="T60" fmla="*/ 0 w 128"/>
                  <a:gd name="T61" fmla="*/ 0 h 180"/>
                  <a:gd name="T62" fmla="*/ 0 w 128"/>
                  <a:gd name="T63" fmla="*/ 0 h 180"/>
                  <a:gd name="T64" fmla="*/ 0 w 128"/>
                  <a:gd name="T65" fmla="*/ 0 h 180"/>
                  <a:gd name="T66" fmla="*/ 0 w 128"/>
                  <a:gd name="T67" fmla="*/ 0 h 180"/>
                  <a:gd name="T68" fmla="*/ 0 w 128"/>
                  <a:gd name="T69" fmla="*/ 0 h 180"/>
                  <a:gd name="T70" fmla="*/ 0 w 128"/>
                  <a:gd name="T71" fmla="*/ 0 h 180"/>
                  <a:gd name="T72" fmla="*/ 0 w 128"/>
                  <a:gd name="T73" fmla="*/ 0 h 180"/>
                  <a:gd name="T74" fmla="*/ 0 w 128"/>
                  <a:gd name="T75" fmla="*/ 0 h 180"/>
                  <a:gd name="T76" fmla="*/ 0 w 128"/>
                  <a:gd name="T77" fmla="*/ 0 h 180"/>
                  <a:gd name="T78" fmla="*/ 0 w 128"/>
                  <a:gd name="T79" fmla="*/ 0 h 180"/>
                  <a:gd name="T80" fmla="*/ 0 w 128"/>
                  <a:gd name="T81" fmla="*/ 0 h 180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28"/>
                  <a:gd name="T124" fmla="*/ 0 h 180"/>
                  <a:gd name="T125" fmla="*/ 128 w 128"/>
                  <a:gd name="T126" fmla="*/ 180 h 180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28" h="180">
                    <a:moveTo>
                      <a:pt x="108" y="59"/>
                    </a:moveTo>
                    <a:lnTo>
                      <a:pt x="113" y="77"/>
                    </a:lnTo>
                    <a:lnTo>
                      <a:pt x="111" y="94"/>
                    </a:lnTo>
                    <a:lnTo>
                      <a:pt x="103" y="108"/>
                    </a:lnTo>
                    <a:lnTo>
                      <a:pt x="91" y="121"/>
                    </a:lnTo>
                    <a:lnTo>
                      <a:pt x="77" y="132"/>
                    </a:lnTo>
                    <a:lnTo>
                      <a:pt x="61" y="144"/>
                    </a:lnTo>
                    <a:lnTo>
                      <a:pt x="45" y="154"/>
                    </a:lnTo>
                    <a:lnTo>
                      <a:pt x="30" y="164"/>
                    </a:lnTo>
                    <a:lnTo>
                      <a:pt x="28" y="168"/>
                    </a:lnTo>
                    <a:lnTo>
                      <a:pt x="27" y="170"/>
                    </a:lnTo>
                    <a:lnTo>
                      <a:pt x="27" y="174"/>
                    </a:lnTo>
                    <a:lnTo>
                      <a:pt x="28" y="177"/>
                    </a:lnTo>
                    <a:lnTo>
                      <a:pt x="32" y="179"/>
                    </a:lnTo>
                    <a:lnTo>
                      <a:pt x="35" y="180"/>
                    </a:lnTo>
                    <a:lnTo>
                      <a:pt x="37" y="180"/>
                    </a:lnTo>
                    <a:lnTo>
                      <a:pt x="41" y="179"/>
                    </a:lnTo>
                    <a:lnTo>
                      <a:pt x="60" y="169"/>
                    </a:lnTo>
                    <a:lnTo>
                      <a:pt x="77" y="158"/>
                    </a:lnTo>
                    <a:lnTo>
                      <a:pt x="94" y="145"/>
                    </a:lnTo>
                    <a:lnTo>
                      <a:pt x="109" y="130"/>
                    </a:lnTo>
                    <a:lnTo>
                      <a:pt x="120" y="114"/>
                    </a:lnTo>
                    <a:lnTo>
                      <a:pt x="127" y="95"/>
                    </a:lnTo>
                    <a:lnTo>
                      <a:pt x="128" y="76"/>
                    </a:lnTo>
                    <a:lnTo>
                      <a:pt x="123" y="55"/>
                    </a:lnTo>
                    <a:lnTo>
                      <a:pt x="113" y="39"/>
                    </a:lnTo>
                    <a:lnTo>
                      <a:pt x="97" y="25"/>
                    </a:lnTo>
                    <a:lnTo>
                      <a:pt x="79" y="15"/>
                    </a:lnTo>
                    <a:lnTo>
                      <a:pt x="57" y="7"/>
                    </a:lnTo>
                    <a:lnTo>
                      <a:pt x="36" y="2"/>
                    </a:lnTo>
                    <a:lnTo>
                      <a:pt x="19" y="0"/>
                    </a:lnTo>
                    <a:lnTo>
                      <a:pt x="6" y="0"/>
                    </a:lnTo>
                    <a:lnTo>
                      <a:pt x="0" y="4"/>
                    </a:lnTo>
                    <a:lnTo>
                      <a:pt x="14" y="9"/>
                    </a:lnTo>
                    <a:lnTo>
                      <a:pt x="29" y="14"/>
                    </a:lnTo>
                    <a:lnTo>
                      <a:pt x="46" y="19"/>
                    </a:lnTo>
                    <a:lnTo>
                      <a:pt x="61" y="23"/>
                    </a:lnTo>
                    <a:lnTo>
                      <a:pt x="76" y="29"/>
                    </a:lnTo>
                    <a:lnTo>
                      <a:pt x="89" y="37"/>
                    </a:lnTo>
                    <a:lnTo>
                      <a:pt x="100" y="46"/>
                    </a:lnTo>
                    <a:lnTo>
                      <a:pt x="108" y="59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029" name="Freeform 816"/>
              <p:cNvSpPr>
                <a:spLocks/>
              </p:cNvSpPr>
              <p:nvPr/>
            </p:nvSpPr>
            <p:spPr bwMode="auto">
              <a:xfrm>
                <a:off x="5089" y="2646"/>
                <a:ext cx="114" cy="88"/>
              </a:xfrm>
              <a:custGeom>
                <a:avLst/>
                <a:gdLst>
                  <a:gd name="T0" fmla="*/ 0 w 322"/>
                  <a:gd name="T1" fmla="*/ 0 h 378"/>
                  <a:gd name="T2" fmla="*/ 0 w 322"/>
                  <a:gd name="T3" fmla="*/ 0 h 378"/>
                  <a:gd name="T4" fmla="*/ 0 w 322"/>
                  <a:gd name="T5" fmla="*/ 0 h 378"/>
                  <a:gd name="T6" fmla="*/ 0 w 322"/>
                  <a:gd name="T7" fmla="*/ 0 h 378"/>
                  <a:gd name="T8" fmla="*/ 0 w 322"/>
                  <a:gd name="T9" fmla="*/ 0 h 378"/>
                  <a:gd name="T10" fmla="*/ 0 w 322"/>
                  <a:gd name="T11" fmla="*/ 0 h 378"/>
                  <a:gd name="T12" fmla="*/ 0 w 322"/>
                  <a:gd name="T13" fmla="*/ 0 h 378"/>
                  <a:gd name="T14" fmla="*/ 0 w 322"/>
                  <a:gd name="T15" fmla="*/ 0 h 378"/>
                  <a:gd name="T16" fmla="*/ 0 w 322"/>
                  <a:gd name="T17" fmla="*/ 0 h 378"/>
                  <a:gd name="T18" fmla="*/ 0 w 322"/>
                  <a:gd name="T19" fmla="*/ 0 h 378"/>
                  <a:gd name="T20" fmla="*/ 0 w 322"/>
                  <a:gd name="T21" fmla="*/ 0 h 378"/>
                  <a:gd name="T22" fmla="*/ 0 w 322"/>
                  <a:gd name="T23" fmla="*/ 0 h 378"/>
                  <a:gd name="T24" fmla="*/ 0 w 322"/>
                  <a:gd name="T25" fmla="*/ 0 h 378"/>
                  <a:gd name="T26" fmla="*/ 0 w 322"/>
                  <a:gd name="T27" fmla="*/ 0 h 378"/>
                  <a:gd name="T28" fmla="*/ 0 w 322"/>
                  <a:gd name="T29" fmla="*/ 0 h 378"/>
                  <a:gd name="T30" fmla="*/ 0 w 322"/>
                  <a:gd name="T31" fmla="*/ 0 h 378"/>
                  <a:gd name="T32" fmla="*/ 0 w 322"/>
                  <a:gd name="T33" fmla="*/ 0 h 378"/>
                  <a:gd name="T34" fmla="*/ 0 w 322"/>
                  <a:gd name="T35" fmla="*/ 0 h 378"/>
                  <a:gd name="T36" fmla="*/ 0 w 322"/>
                  <a:gd name="T37" fmla="*/ 0 h 378"/>
                  <a:gd name="T38" fmla="*/ 0 w 322"/>
                  <a:gd name="T39" fmla="*/ 0 h 378"/>
                  <a:gd name="T40" fmla="*/ 0 w 322"/>
                  <a:gd name="T41" fmla="*/ 0 h 378"/>
                  <a:gd name="T42" fmla="*/ 0 w 322"/>
                  <a:gd name="T43" fmla="*/ 0 h 378"/>
                  <a:gd name="T44" fmla="*/ 0 w 322"/>
                  <a:gd name="T45" fmla="*/ 0 h 378"/>
                  <a:gd name="T46" fmla="*/ 0 w 322"/>
                  <a:gd name="T47" fmla="*/ 0 h 378"/>
                  <a:gd name="T48" fmla="*/ 0 w 322"/>
                  <a:gd name="T49" fmla="*/ 0 h 378"/>
                  <a:gd name="T50" fmla="*/ 0 w 322"/>
                  <a:gd name="T51" fmla="*/ 0 h 378"/>
                  <a:gd name="T52" fmla="*/ 0 w 322"/>
                  <a:gd name="T53" fmla="*/ 0 h 378"/>
                  <a:gd name="T54" fmla="*/ 0 w 322"/>
                  <a:gd name="T55" fmla="*/ 0 h 378"/>
                  <a:gd name="T56" fmla="*/ 0 w 322"/>
                  <a:gd name="T57" fmla="*/ 0 h 378"/>
                  <a:gd name="T58" fmla="*/ 0 w 322"/>
                  <a:gd name="T59" fmla="*/ 0 h 378"/>
                  <a:gd name="T60" fmla="*/ 0 w 322"/>
                  <a:gd name="T61" fmla="*/ 0 h 378"/>
                  <a:gd name="T62" fmla="*/ 0 w 322"/>
                  <a:gd name="T63" fmla="*/ 0 h 378"/>
                  <a:gd name="T64" fmla="*/ 0 w 322"/>
                  <a:gd name="T65" fmla="*/ 0 h 378"/>
                  <a:gd name="T66" fmla="*/ 0 w 322"/>
                  <a:gd name="T67" fmla="*/ 0 h 378"/>
                  <a:gd name="T68" fmla="*/ 0 w 322"/>
                  <a:gd name="T69" fmla="*/ 0 h 378"/>
                  <a:gd name="T70" fmla="*/ 0 w 322"/>
                  <a:gd name="T71" fmla="*/ 0 h 378"/>
                  <a:gd name="T72" fmla="*/ 0 w 322"/>
                  <a:gd name="T73" fmla="*/ 0 h 378"/>
                  <a:gd name="T74" fmla="*/ 0 w 322"/>
                  <a:gd name="T75" fmla="*/ 0 h 378"/>
                  <a:gd name="T76" fmla="*/ 0 w 322"/>
                  <a:gd name="T77" fmla="*/ 0 h 378"/>
                  <a:gd name="T78" fmla="*/ 0 w 322"/>
                  <a:gd name="T79" fmla="*/ 0 h 378"/>
                  <a:gd name="T80" fmla="*/ 0 w 322"/>
                  <a:gd name="T81" fmla="*/ 0 h 378"/>
                  <a:gd name="T82" fmla="*/ 0 w 322"/>
                  <a:gd name="T83" fmla="*/ 0 h 378"/>
                  <a:gd name="T84" fmla="*/ 0 w 322"/>
                  <a:gd name="T85" fmla="*/ 0 h 378"/>
                  <a:gd name="T86" fmla="*/ 0 w 322"/>
                  <a:gd name="T87" fmla="*/ 0 h 378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22"/>
                  <a:gd name="T133" fmla="*/ 0 h 378"/>
                  <a:gd name="T134" fmla="*/ 322 w 322"/>
                  <a:gd name="T135" fmla="*/ 378 h 378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22" h="378">
                    <a:moveTo>
                      <a:pt x="125" y="49"/>
                    </a:moveTo>
                    <a:lnTo>
                      <a:pt x="100" y="70"/>
                    </a:lnTo>
                    <a:lnTo>
                      <a:pt x="76" y="90"/>
                    </a:lnTo>
                    <a:lnTo>
                      <a:pt x="53" y="115"/>
                    </a:lnTo>
                    <a:lnTo>
                      <a:pt x="34" y="140"/>
                    </a:lnTo>
                    <a:lnTo>
                      <a:pt x="17" y="166"/>
                    </a:lnTo>
                    <a:lnTo>
                      <a:pt x="5" y="195"/>
                    </a:lnTo>
                    <a:lnTo>
                      <a:pt x="0" y="226"/>
                    </a:lnTo>
                    <a:lnTo>
                      <a:pt x="1" y="258"/>
                    </a:lnTo>
                    <a:lnTo>
                      <a:pt x="3" y="266"/>
                    </a:lnTo>
                    <a:lnTo>
                      <a:pt x="5" y="275"/>
                    </a:lnTo>
                    <a:lnTo>
                      <a:pt x="9" y="282"/>
                    </a:lnTo>
                    <a:lnTo>
                      <a:pt x="14" y="290"/>
                    </a:lnTo>
                    <a:lnTo>
                      <a:pt x="19" y="297"/>
                    </a:lnTo>
                    <a:lnTo>
                      <a:pt x="26" y="304"/>
                    </a:lnTo>
                    <a:lnTo>
                      <a:pt x="32" y="310"/>
                    </a:lnTo>
                    <a:lnTo>
                      <a:pt x="41" y="314"/>
                    </a:lnTo>
                    <a:lnTo>
                      <a:pt x="56" y="324"/>
                    </a:lnTo>
                    <a:lnTo>
                      <a:pt x="71" y="332"/>
                    </a:lnTo>
                    <a:lnTo>
                      <a:pt x="86" y="338"/>
                    </a:lnTo>
                    <a:lnTo>
                      <a:pt x="103" y="344"/>
                    </a:lnTo>
                    <a:lnTo>
                      <a:pt x="119" y="350"/>
                    </a:lnTo>
                    <a:lnTo>
                      <a:pt x="136" y="355"/>
                    </a:lnTo>
                    <a:lnTo>
                      <a:pt x="152" y="359"/>
                    </a:lnTo>
                    <a:lnTo>
                      <a:pt x="168" y="363"/>
                    </a:lnTo>
                    <a:lnTo>
                      <a:pt x="186" y="366"/>
                    </a:lnTo>
                    <a:lnTo>
                      <a:pt x="202" y="368"/>
                    </a:lnTo>
                    <a:lnTo>
                      <a:pt x="220" y="371"/>
                    </a:lnTo>
                    <a:lnTo>
                      <a:pt x="238" y="373"/>
                    </a:lnTo>
                    <a:lnTo>
                      <a:pt x="254" y="374"/>
                    </a:lnTo>
                    <a:lnTo>
                      <a:pt x="272" y="375"/>
                    </a:lnTo>
                    <a:lnTo>
                      <a:pt x="289" y="376"/>
                    </a:lnTo>
                    <a:lnTo>
                      <a:pt x="306" y="378"/>
                    </a:lnTo>
                    <a:lnTo>
                      <a:pt x="311" y="378"/>
                    </a:lnTo>
                    <a:lnTo>
                      <a:pt x="316" y="375"/>
                    </a:lnTo>
                    <a:lnTo>
                      <a:pt x="320" y="371"/>
                    </a:lnTo>
                    <a:lnTo>
                      <a:pt x="322" y="366"/>
                    </a:lnTo>
                    <a:lnTo>
                      <a:pt x="322" y="360"/>
                    </a:lnTo>
                    <a:lnTo>
                      <a:pt x="320" y="356"/>
                    </a:lnTo>
                    <a:lnTo>
                      <a:pt x="315" y="352"/>
                    </a:lnTo>
                    <a:lnTo>
                      <a:pt x="309" y="350"/>
                    </a:lnTo>
                    <a:lnTo>
                      <a:pt x="294" y="347"/>
                    </a:lnTo>
                    <a:lnTo>
                      <a:pt x="279" y="344"/>
                    </a:lnTo>
                    <a:lnTo>
                      <a:pt x="263" y="341"/>
                    </a:lnTo>
                    <a:lnTo>
                      <a:pt x="247" y="338"/>
                    </a:lnTo>
                    <a:lnTo>
                      <a:pt x="232" y="336"/>
                    </a:lnTo>
                    <a:lnTo>
                      <a:pt x="216" y="334"/>
                    </a:lnTo>
                    <a:lnTo>
                      <a:pt x="200" y="332"/>
                    </a:lnTo>
                    <a:lnTo>
                      <a:pt x="185" y="328"/>
                    </a:lnTo>
                    <a:lnTo>
                      <a:pt x="170" y="326"/>
                    </a:lnTo>
                    <a:lnTo>
                      <a:pt x="154" y="322"/>
                    </a:lnTo>
                    <a:lnTo>
                      <a:pt x="139" y="318"/>
                    </a:lnTo>
                    <a:lnTo>
                      <a:pt x="124" y="314"/>
                    </a:lnTo>
                    <a:lnTo>
                      <a:pt x="110" y="309"/>
                    </a:lnTo>
                    <a:lnTo>
                      <a:pt x="94" y="303"/>
                    </a:lnTo>
                    <a:lnTo>
                      <a:pt x="80" y="297"/>
                    </a:lnTo>
                    <a:lnTo>
                      <a:pt x="66" y="289"/>
                    </a:lnTo>
                    <a:lnTo>
                      <a:pt x="55" y="281"/>
                    </a:lnTo>
                    <a:lnTo>
                      <a:pt x="45" y="271"/>
                    </a:lnTo>
                    <a:lnTo>
                      <a:pt x="38" y="259"/>
                    </a:lnTo>
                    <a:lnTo>
                      <a:pt x="35" y="245"/>
                    </a:lnTo>
                    <a:lnTo>
                      <a:pt x="34" y="232"/>
                    </a:lnTo>
                    <a:lnTo>
                      <a:pt x="35" y="216"/>
                    </a:lnTo>
                    <a:lnTo>
                      <a:pt x="38" y="200"/>
                    </a:lnTo>
                    <a:lnTo>
                      <a:pt x="43" y="187"/>
                    </a:lnTo>
                    <a:lnTo>
                      <a:pt x="51" y="170"/>
                    </a:lnTo>
                    <a:lnTo>
                      <a:pt x="60" y="152"/>
                    </a:lnTo>
                    <a:lnTo>
                      <a:pt x="71" y="137"/>
                    </a:lnTo>
                    <a:lnTo>
                      <a:pt x="83" y="124"/>
                    </a:lnTo>
                    <a:lnTo>
                      <a:pt x="94" y="110"/>
                    </a:lnTo>
                    <a:lnTo>
                      <a:pt x="107" y="96"/>
                    </a:lnTo>
                    <a:lnTo>
                      <a:pt x="123" y="82"/>
                    </a:lnTo>
                    <a:lnTo>
                      <a:pt x="138" y="69"/>
                    </a:lnTo>
                    <a:lnTo>
                      <a:pt x="153" y="57"/>
                    </a:lnTo>
                    <a:lnTo>
                      <a:pt x="173" y="47"/>
                    </a:lnTo>
                    <a:lnTo>
                      <a:pt x="195" y="38"/>
                    </a:lnTo>
                    <a:lnTo>
                      <a:pt x="218" y="28"/>
                    </a:lnTo>
                    <a:lnTo>
                      <a:pt x="238" y="20"/>
                    </a:lnTo>
                    <a:lnTo>
                      <a:pt x="254" y="13"/>
                    </a:lnTo>
                    <a:lnTo>
                      <a:pt x="264" y="7"/>
                    </a:lnTo>
                    <a:lnTo>
                      <a:pt x="268" y="2"/>
                    </a:lnTo>
                    <a:lnTo>
                      <a:pt x="256" y="0"/>
                    </a:lnTo>
                    <a:lnTo>
                      <a:pt x="240" y="1"/>
                    </a:lnTo>
                    <a:lnTo>
                      <a:pt x="221" y="4"/>
                    </a:lnTo>
                    <a:lnTo>
                      <a:pt x="201" y="10"/>
                    </a:lnTo>
                    <a:lnTo>
                      <a:pt x="180" y="18"/>
                    </a:lnTo>
                    <a:lnTo>
                      <a:pt x="160" y="27"/>
                    </a:lnTo>
                    <a:lnTo>
                      <a:pt x="141" y="38"/>
                    </a:lnTo>
                    <a:lnTo>
                      <a:pt x="125" y="49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030" name="Freeform 817"/>
              <p:cNvSpPr>
                <a:spLocks/>
              </p:cNvSpPr>
              <p:nvPr/>
            </p:nvSpPr>
            <p:spPr bwMode="auto">
              <a:xfrm>
                <a:off x="5250" y="2643"/>
                <a:ext cx="99" cy="59"/>
              </a:xfrm>
              <a:custGeom>
                <a:avLst/>
                <a:gdLst>
                  <a:gd name="T0" fmla="*/ 0 w 283"/>
                  <a:gd name="T1" fmla="*/ 0 h 252"/>
                  <a:gd name="T2" fmla="*/ 0 w 283"/>
                  <a:gd name="T3" fmla="*/ 0 h 252"/>
                  <a:gd name="T4" fmla="*/ 0 w 283"/>
                  <a:gd name="T5" fmla="*/ 0 h 252"/>
                  <a:gd name="T6" fmla="*/ 0 w 283"/>
                  <a:gd name="T7" fmla="*/ 0 h 252"/>
                  <a:gd name="T8" fmla="*/ 0 w 283"/>
                  <a:gd name="T9" fmla="*/ 0 h 252"/>
                  <a:gd name="T10" fmla="*/ 0 w 283"/>
                  <a:gd name="T11" fmla="*/ 0 h 252"/>
                  <a:gd name="T12" fmla="*/ 0 w 283"/>
                  <a:gd name="T13" fmla="*/ 0 h 252"/>
                  <a:gd name="T14" fmla="*/ 0 w 283"/>
                  <a:gd name="T15" fmla="*/ 0 h 252"/>
                  <a:gd name="T16" fmla="*/ 0 w 283"/>
                  <a:gd name="T17" fmla="*/ 0 h 252"/>
                  <a:gd name="T18" fmla="*/ 0 w 283"/>
                  <a:gd name="T19" fmla="*/ 0 h 252"/>
                  <a:gd name="T20" fmla="*/ 0 w 283"/>
                  <a:gd name="T21" fmla="*/ 0 h 252"/>
                  <a:gd name="T22" fmla="*/ 0 w 283"/>
                  <a:gd name="T23" fmla="*/ 0 h 252"/>
                  <a:gd name="T24" fmla="*/ 0 w 283"/>
                  <a:gd name="T25" fmla="*/ 0 h 252"/>
                  <a:gd name="T26" fmla="*/ 0 w 283"/>
                  <a:gd name="T27" fmla="*/ 0 h 252"/>
                  <a:gd name="T28" fmla="*/ 0 w 283"/>
                  <a:gd name="T29" fmla="*/ 0 h 252"/>
                  <a:gd name="T30" fmla="*/ 0 w 283"/>
                  <a:gd name="T31" fmla="*/ 0 h 252"/>
                  <a:gd name="T32" fmla="*/ 0 w 283"/>
                  <a:gd name="T33" fmla="*/ 0 h 252"/>
                  <a:gd name="T34" fmla="*/ 0 w 283"/>
                  <a:gd name="T35" fmla="*/ 0 h 252"/>
                  <a:gd name="T36" fmla="*/ 0 w 283"/>
                  <a:gd name="T37" fmla="*/ 0 h 252"/>
                  <a:gd name="T38" fmla="*/ 0 w 283"/>
                  <a:gd name="T39" fmla="*/ 0 h 252"/>
                  <a:gd name="T40" fmla="*/ 0 w 283"/>
                  <a:gd name="T41" fmla="*/ 0 h 252"/>
                  <a:gd name="T42" fmla="*/ 0 w 283"/>
                  <a:gd name="T43" fmla="*/ 0 h 252"/>
                  <a:gd name="T44" fmla="*/ 0 w 283"/>
                  <a:gd name="T45" fmla="*/ 0 h 252"/>
                  <a:gd name="T46" fmla="*/ 0 w 283"/>
                  <a:gd name="T47" fmla="*/ 0 h 252"/>
                  <a:gd name="T48" fmla="*/ 0 w 283"/>
                  <a:gd name="T49" fmla="*/ 0 h 252"/>
                  <a:gd name="T50" fmla="*/ 0 w 283"/>
                  <a:gd name="T51" fmla="*/ 0 h 252"/>
                  <a:gd name="T52" fmla="*/ 0 w 283"/>
                  <a:gd name="T53" fmla="*/ 0 h 252"/>
                  <a:gd name="T54" fmla="*/ 0 w 283"/>
                  <a:gd name="T55" fmla="*/ 0 h 252"/>
                  <a:gd name="T56" fmla="*/ 0 w 283"/>
                  <a:gd name="T57" fmla="*/ 0 h 252"/>
                  <a:gd name="T58" fmla="*/ 0 w 283"/>
                  <a:gd name="T59" fmla="*/ 0 h 252"/>
                  <a:gd name="T60" fmla="*/ 0 w 283"/>
                  <a:gd name="T61" fmla="*/ 0 h 252"/>
                  <a:gd name="T62" fmla="*/ 0 w 283"/>
                  <a:gd name="T63" fmla="*/ 0 h 252"/>
                  <a:gd name="T64" fmla="*/ 0 w 283"/>
                  <a:gd name="T65" fmla="*/ 0 h 252"/>
                  <a:gd name="T66" fmla="*/ 0 w 283"/>
                  <a:gd name="T67" fmla="*/ 0 h 252"/>
                  <a:gd name="T68" fmla="*/ 0 w 283"/>
                  <a:gd name="T69" fmla="*/ 0 h 252"/>
                  <a:gd name="T70" fmla="*/ 0 w 283"/>
                  <a:gd name="T71" fmla="*/ 0 h 252"/>
                  <a:gd name="T72" fmla="*/ 0 w 283"/>
                  <a:gd name="T73" fmla="*/ 0 h 252"/>
                  <a:gd name="T74" fmla="*/ 0 w 283"/>
                  <a:gd name="T75" fmla="*/ 0 h 252"/>
                  <a:gd name="T76" fmla="*/ 0 w 283"/>
                  <a:gd name="T77" fmla="*/ 0 h 252"/>
                  <a:gd name="T78" fmla="*/ 0 w 283"/>
                  <a:gd name="T79" fmla="*/ 0 h 252"/>
                  <a:gd name="T80" fmla="*/ 0 w 283"/>
                  <a:gd name="T81" fmla="*/ 0 h 252"/>
                  <a:gd name="T82" fmla="*/ 0 w 283"/>
                  <a:gd name="T83" fmla="*/ 0 h 252"/>
                  <a:gd name="T84" fmla="*/ 0 w 283"/>
                  <a:gd name="T85" fmla="*/ 0 h 252"/>
                  <a:gd name="T86" fmla="*/ 0 w 283"/>
                  <a:gd name="T87" fmla="*/ 0 h 252"/>
                  <a:gd name="T88" fmla="*/ 0 w 283"/>
                  <a:gd name="T89" fmla="*/ 0 h 252"/>
                  <a:gd name="T90" fmla="*/ 0 w 283"/>
                  <a:gd name="T91" fmla="*/ 0 h 252"/>
                  <a:gd name="T92" fmla="*/ 0 w 283"/>
                  <a:gd name="T93" fmla="*/ 0 h 252"/>
                  <a:gd name="T94" fmla="*/ 0 w 283"/>
                  <a:gd name="T95" fmla="*/ 0 h 252"/>
                  <a:gd name="T96" fmla="*/ 0 w 283"/>
                  <a:gd name="T97" fmla="*/ 0 h 252"/>
                  <a:gd name="T98" fmla="*/ 0 w 283"/>
                  <a:gd name="T99" fmla="*/ 0 h 252"/>
                  <a:gd name="T100" fmla="*/ 0 w 283"/>
                  <a:gd name="T101" fmla="*/ 0 h 252"/>
                  <a:gd name="T102" fmla="*/ 0 w 283"/>
                  <a:gd name="T103" fmla="*/ 0 h 252"/>
                  <a:gd name="T104" fmla="*/ 0 w 283"/>
                  <a:gd name="T105" fmla="*/ 0 h 252"/>
                  <a:gd name="T106" fmla="*/ 0 w 283"/>
                  <a:gd name="T107" fmla="*/ 0 h 252"/>
                  <a:gd name="T108" fmla="*/ 0 w 283"/>
                  <a:gd name="T109" fmla="*/ 0 h 252"/>
                  <a:gd name="T110" fmla="*/ 0 w 283"/>
                  <a:gd name="T111" fmla="*/ 0 h 252"/>
                  <a:gd name="T112" fmla="*/ 0 w 283"/>
                  <a:gd name="T113" fmla="*/ 0 h 252"/>
                  <a:gd name="T114" fmla="*/ 0 w 283"/>
                  <a:gd name="T115" fmla="*/ 0 h 252"/>
                  <a:gd name="T116" fmla="*/ 0 w 283"/>
                  <a:gd name="T117" fmla="*/ 0 h 252"/>
                  <a:gd name="T118" fmla="*/ 0 w 283"/>
                  <a:gd name="T119" fmla="*/ 0 h 252"/>
                  <a:gd name="T120" fmla="*/ 0 w 283"/>
                  <a:gd name="T121" fmla="*/ 0 h 25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83"/>
                  <a:gd name="T184" fmla="*/ 0 h 252"/>
                  <a:gd name="T185" fmla="*/ 283 w 283"/>
                  <a:gd name="T186" fmla="*/ 252 h 252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83" h="252">
                    <a:moveTo>
                      <a:pt x="235" y="77"/>
                    </a:moveTo>
                    <a:lnTo>
                      <a:pt x="248" y="91"/>
                    </a:lnTo>
                    <a:lnTo>
                      <a:pt x="256" y="107"/>
                    </a:lnTo>
                    <a:lnTo>
                      <a:pt x="259" y="124"/>
                    </a:lnTo>
                    <a:lnTo>
                      <a:pt x="259" y="142"/>
                    </a:lnTo>
                    <a:lnTo>
                      <a:pt x="257" y="157"/>
                    </a:lnTo>
                    <a:lnTo>
                      <a:pt x="252" y="170"/>
                    </a:lnTo>
                    <a:lnTo>
                      <a:pt x="244" y="183"/>
                    </a:lnTo>
                    <a:lnTo>
                      <a:pt x="236" y="193"/>
                    </a:lnTo>
                    <a:lnTo>
                      <a:pt x="225" y="204"/>
                    </a:lnTo>
                    <a:lnTo>
                      <a:pt x="215" y="214"/>
                    </a:lnTo>
                    <a:lnTo>
                      <a:pt x="204" y="224"/>
                    </a:lnTo>
                    <a:lnTo>
                      <a:pt x="194" y="234"/>
                    </a:lnTo>
                    <a:lnTo>
                      <a:pt x="191" y="238"/>
                    </a:lnTo>
                    <a:lnTo>
                      <a:pt x="191" y="241"/>
                    </a:lnTo>
                    <a:lnTo>
                      <a:pt x="191" y="245"/>
                    </a:lnTo>
                    <a:lnTo>
                      <a:pt x="194" y="248"/>
                    </a:lnTo>
                    <a:lnTo>
                      <a:pt x="197" y="250"/>
                    </a:lnTo>
                    <a:lnTo>
                      <a:pt x="202" y="252"/>
                    </a:lnTo>
                    <a:lnTo>
                      <a:pt x="205" y="250"/>
                    </a:lnTo>
                    <a:lnTo>
                      <a:pt x="209" y="248"/>
                    </a:lnTo>
                    <a:lnTo>
                      <a:pt x="232" y="233"/>
                    </a:lnTo>
                    <a:lnTo>
                      <a:pt x="252" y="214"/>
                    </a:lnTo>
                    <a:lnTo>
                      <a:pt x="268" y="192"/>
                    </a:lnTo>
                    <a:lnTo>
                      <a:pt x="278" y="167"/>
                    </a:lnTo>
                    <a:lnTo>
                      <a:pt x="283" y="141"/>
                    </a:lnTo>
                    <a:lnTo>
                      <a:pt x="280" y="115"/>
                    </a:lnTo>
                    <a:lnTo>
                      <a:pt x="271" y="91"/>
                    </a:lnTo>
                    <a:lnTo>
                      <a:pt x="252" y="69"/>
                    </a:lnTo>
                    <a:lnTo>
                      <a:pt x="238" y="57"/>
                    </a:lnTo>
                    <a:lnTo>
                      <a:pt x="222" y="48"/>
                    </a:lnTo>
                    <a:lnTo>
                      <a:pt x="204" y="39"/>
                    </a:lnTo>
                    <a:lnTo>
                      <a:pt x="184" y="31"/>
                    </a:lnTo>
                    <a:lnTo>
                      <a:pt x="164" y="23"/>
                    </a:lnTo>
                    <a:lnTo>
                      <a:pt x="144" y="17"/>
                    </a:lnTo>
                    <a:lnTo>
                      <a:pt x="123" y="13"/>
                    </a:lnTo>
                    <a:lnTo>
                      <a:pt x="103" y="8"/>
                    </a:lnTo>
                    <a:lnTo>
                      <a:pt x="83" y="5"/>
                    </a:lnTo>
                    <a:lnTo>
                      <a:pt x="66" y="2"/>
                    </a:lnTo>
                    <a:lnTo>
                      <a:pt x="48" y="0"/>
                    </a:lnTo>
                    <a:lnTo>
                      <a:pt x="34" y="0"/>
                    </a:lnTo>
                    <a:lnTo>
                      <a:pt x="21" y="0"/>
                    </a:lnTo>
                    <a:lnTo>
                      <a:pt x="11" y="0"/>
                    </a:lnTo>
                    <a:lnTo>
                      <a:pt x="4" y="2"/>
                    </a:lnTo>
                    <a:lnTo>
                      <a:pt x="0" y="5"/>
                    </a:lnTo>
                    <a:lnTo>
                      <a:pt x="12" y="7"/>
                    </a:lnTo>
                    <a:lnTo>
                      <a:pt x="24" y="8"/>
                    </a:lnTo>
                    <a:lnTo>
                      <a:pt x="38" y="10"/>
                    </a:lnTo>
                    <a:lnTo>
                      <a:pt x="52" y="13"/>
                    </a:lnTo>
                    <a:lnTo>
                      <a:pt x="66" y="16"/>
                    </a:lnTo>
                    <a:lnTo>
                      <a:pt x="82" y="18"/>
                    </a:lnTo>
                    <a:lnTo>
                      <a:pt x="98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4"/>
                    </a:lnTo>
                    <a:lnTo>
                      <a:pt x="162" y="39"/>
                    </a:lnTo>
                    <a:lnTo>
                      <a:pt x="177" y="45"/>
                    </a:lnTo>
                    <a:lnTo>
                      <a:pt x="193" y="52"/>
                    </a:lnTo>
                    <a:lnTo>
                      <a:pt x="208" y="60"/>
                    </a:lnTo>
                    <a:lnTo>
                      <a:pt x="222" y="68"/>
                    </a:lnTo>
                    <a:lnTo>
                      <a:pt x="235" y="77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031" name="Freeform 818"/>
              <p:cNvSpPr>
                <a:spLocks/>
              </p:cNvSpPr>
              <p:nvPr/>
            </p:nvSpPr>
            <p:spPr bwMode="auto">
              <a:xfrm>
                <a:off x="5047" y="2671"/>
                <a:ext cx="40" cy="55"/>
              </a:xfrm>
              <a:custGeom>
                <a:avLst/>
                <a:gdLst>
                  <a:gd name="T0" fmla="*/ 0 w 114"/>
                  <a:gd name="T1" fmla="*/ 0 h 238"/>
                  <a:gd name="T2" fmla="*/ 0 w 114"/>
                  <a:gd name="T3" fmla="*/ 0 h 238"/>
                  <a:gd name="T4" fmla="*/ 0 w 114"/>
                  <a:gd name="T5" fmla="*/ 0 h 238"/>
                  <a:gd name="T6" fmla="*/ 0 w 114"/>
                  <a:gd name="T7" fmla="*/ 0 h 238"/>
                  <a:gd name="T8" fmla="*/ 0 w 114"/>
                  <a:gd name="T9" fmla="*/ 0 h 238"/>
                  <a:gd name="T10" fmla="*/ 0 w 114"/>
                  <a:gd name="T11" fmla="*/ 0 h 238"/>
                  <a:gd name="T12" fmla="*/ 0 w 114"/>
                  <a:gd name="T13" fmla="*/ 0 h 238"/>
                  <a:gd name="T14" fmla="*/ 0 w 114"/>
                  <a:gd name="T15" fmla="*/ 0 h 238"/>
                  <a:gd name="T16" fmla="*/ 0 w 114"/>
                  <a:gd name="T17" fmla="*/ 0 h 238"/>
                  <a:gd name="T18" fmla="*/ 0 w 114"/>
                  <a:gd name="T19" fmla="*/ 0 h 238"/>
                  <a:gd name="T20" fmla="*/ 0 w 114"/>
                  <a:gd name="T21" fmla="*/ 0 h 238"/>
                  <a:gd name="T22" fmla="*/ 0 w 114"/>
                  <a:gd name="T23" fmla="*/ 0 h 238"/>
                  <a:gd name="T24" fmla="*/ 0 w 114"/>
                  <a:gd name="T25" fmla="*/ 0 h 238"/>
                  <a:gd name="T26" fmla="*/ 0 w 114"/>
                  <a:gd name="T27" fmla="*/ 0 h 238"/>
                  <a:gd name="T28" fmla="*/ 0 w 114"/>
                  <a:gd name="T29" fmla="*/ 0 h 238"/>
                  <a:gd name="T30" fmla="*/ 0 w 114"/>
                  <a:gd name="T31" fmla="*/ 0 h 238"/>
                  <a:gd name="T32" fmla="*/ 0 w 114"/>
                  <a:gd name="T33" fmla="*/ 0 h 238"/>
                  <a:gd name="T34" fmla="*/ 0 w 114"/>
                  <a:gd name="T35" fmla="*/ 0 h 238"/>
                  <a:gd name="T36" fmla="*/ 0 w 114"/>
                  <a:gd name="T37" fmla="*/ 0 h 238"/>
                  <a:gd name="T38" fmla="*/ 0 w 114"/>
                  <a:gd name="T39" fmla="*/ 0 h 238"/>
                  <a:gd name="T40" fmla="*/ 0 w 114"/>
                  <a:gd name="T41" fmla="*/ 0 h 238"/>
                  <a:gd name="T42" fmla="*/ 0 w 114"/>
                  <a:gd name="T43" fmla="*/ 0 h 238"/>
                  <a:gd name="T44" fmla="*/ 0 w 114"/>
                  <a:gd name="T45" fmla="*/ 0 h 238"/>
                  <a:gd name="T46" fmla="*/ 0 w 114"/>
                  <a:gd name="T47" fmla="*/ 0 h 238"/>
                  <a:gd name="T48" fmla="*/ 0 w 114"/>
                  <a:gd name="T49" fmla="*/ 0 h 238"/>
                  <a:gd name="T50" fmla="*/ 0 w 114"/>
                  <a:gd name="T51" fmla="*/ 0 h 238"/>
                  <a:gd name="T52" fmla="*/ 0 w 114"/>
                  <a:gd name="T53" fmla="*/ 0 h 238"/>
                  <a:gd name="T54" fmla="*/ 0 w 114"/>
                  <a:gd name="T55" fmla="*/ 0 h 238"/>
                  <a:gd name="T56" fmla="*/ 0 w 114"/>
                  <a:gd name="T57" fmla="*/ 0 h 238"/>
                  <a:gd name="T58" fmla="*/ 0 w 114"/>
                  <a:gd name="T59" fmla="*/ 0 h 238"/>
                  <a:gd name="T60" fmla="*/ 0 w 114"/>
                  <a:gd name="T61" fmla="*/ 0 h 238"/>
                  <a:gd name="T62" fmla="*/ 0 w 114"/>
                  <a:gd name="T63" fmla="*/ 0 h 238"/>
                  <a:gd name="T64" fmla="*/ 0 w 114"/>
                  <a:gd name="T65" fmla="*/ 0 h 238"/>
                  <a:gd name="T66" fmla="*/ 0 w 114"/>
                  <a:gd name="T67" fmla="*/ 0 h 238"/>
                  <a:gd name="T68" fmla="*/ 0 w 114"/>
                  <a:gd name="T69" fmla="*/ 0 h 238"/>
                  <a:gd name="T70" fmla="*/ 0 w 114"/>
                  <a:gd name="T71" fmla="*/ 0 h 238"/>
                  <a:gd name="T72" fmla="*/ 0 w 114"/>
                  <a:gd name="T73" fmla="*/ 0 h 238"/>
                  <a:gd name="T74" fmla="*/ 0 w 114"/>
                  <a:gd name="T75" fmla="*/ 0 h 238"/>
                  <a:gd name="T76" fmla="*/ 0 w 114"/>
                  <a:gd name="T77" fmla="*/ 0 h 238"/>
                  <a:gd name="T78" fmla="*/ 0 w 114"/>
                  <a:gd name="T79" fmla="*/ 0 h 238"/>
                  <a:gd name="T80" fmla="*/ 0 w 114"/>
                  <a:gd name="T81" fmla="*/ 0 h 238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14"/>
                  <a:gd name="T124" fmla="*/ 0 h 238"/>
                  <a:gd name="T125" fmla="*/ 114 w 114"/>
                  <a:gd name="T126" fmla="*/ 238 h 238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14" h="238">
                    <a:moveTo>
                      <a:pt x="0" y="130"/>
                    </a:moveTo>
                    <a:lnTo>
                      <a:pt x="0" y="149"/>
                    </a:lnTo>
                    <a:lnTo>
                      <a:pt x="4" y="168"/>
                    </a:lnTo>
                    <a:lnTo>
                      <a:pt x="12" y="185"/>
                    </a:lnTo>
                    <a:lnTo>
                      <a:pt x="24" y="200"/>
                    </a:lnTo>
                    <a:lnTo>
                      <a:pt x="38" y="213"/>
                    </a:lnTo>
                    <a:lnTo>
                      <a:pt x="55" y="224"/>
                    </a:lnTo>
                    <a:lnTo>
                      <a:pt x="73" y="232"/>
                    </a:lnTo>
                    <a:lnTo>
                      <a:pt x="92" y="237"/>
                    </a:lnTo>
                    <a:lnTo>
                      <a:pt x="98" y="238"/>
                    </a:lnTo>
                    <a:lnTo>
                      <a:pt x="104" y="235"/>
                    </a:lnTo>
                    <a:lnTo>
                      <a:pt x="109" y="232"/>
                    </a:lnTo>
                    <a:lnTo>
                      <a:pt x="111" y="227"/>
                    </a:lnTo>
                    <a:lnTo>
                      <a:pt x="111" y="222"/>
                    </a:lnTo>
                    <a:lnTo>
                      <a:pt x="110" y="216"/>
                    </a:lnTo>
                    <a:lnTo>
                      <a:pt x="106" y="211"/>
                    </a:lnTo>
                    <a:lnTo>
                      <a:pt x="100" y="209"/>
                    </a:lnTo>
                    <a:lnTo>
                      <a:pt x="82" y="202"/>
                    </a:lnTo>
                    <a:lnTo>
                      <a:pt x="64" y="193"/>
                    </a:lnTo>
                    <a:lnTo>
                      <a:pt x="50" y="180"/>
                    </a:lnTo>
                    <a:lnTo>
                      <a:pt x="39" y="167"/>
                    </a:lnTo>
                    <a:lnTo>
                      <a:pt x="32" y="149"/>
                    </a:lnTo>
                    <a:lnTo>
                      <a:pt x="29" y="131"/>
                    </a:lnTo>
                    <a:lnTo>
                      <a:pt x="29" y="111"/>
                    </a:lnTo>
                    <a:lnTo>
                      <a:pt x="35" y="91"/>
                    </a:lnTo>
                    <a:lnTo>
                      <a:pt x="42" y="76"/>
                    </a:lnTo>
                    <a:lnTo>
                      <a:pt x="51" y="62"/>
                    </a:lnTo>
                    <a:lnTo>
                      <a:pt x="62" y="49"/>
                    </a:lnTo>
                    <a:lnTo>
                      <a:pt x="73" y="38"/>
                    </a:lnTo>
                    <a:lnTo>
                      <a:pt x="84" y="28"/>
                    </a:lnTo>
                    <a:lnTo>
                      <a:pt x="96" y="18"/>
                    </a:lnTo>
                    <a:lnTo>
                      <a:pt x="106" y="9"/>
                    </a:lnTo>
                    <a:lnTo>
                      <a:pt x="114" y="1"/>
                    </a:lnTo>
                    <a:lnTo>
                      <a:pt x="106" y="0"/>
                    </a:lnTo>
                    <a:lnTo>
                      <a:pt x="93" y="6"/>
                    </a:lnTo>
                    <a:lnTo>
                      <a:pt x="76" y="18"/>
                    </a:lnTo>
                    <a:lnTo>
                      <a:pt x="56" y="36"/>
                    </a:lnTo>
                    <a:lnTo>
                      <a:pt x="37" y="57"/>
                    </a:lnTo>
                    <a:lnTo>
                      <a:pt x="20" y="80"/>
                    </a:lnTo>
                    <a:lnTo>
                      <a:pt x="7" y="106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032" name="Freeform 819"/>
              <p:cNvSpPr>
                <a:spLocks/>
              </p:cNvSpPr>
              <p:nvPr/>
            </p:nvSpPr>
            <p:spPr bwMode="auto">
              <a:xfrm>
                <a:off x="5330" y="2639"/>
                <a:ext cx="87" cy="73"/>
              </a:xfrm>
              <a:custGeom>
                <a:avLst/>
                <a:gdLst>
                  <a:gd name="T0" fmla="*/ 0 w 246"/>
                  <a:gd name="T1" fmla="*/ 0 h 310"/>
                  <a:gd name="T2" fmla="*/ 0 w 246"/>
                  <a:gd name="T3" fmla="*/ 0 h 310"/>
                  <a:gd name="T4" fmla="*/ 0 w 246"/>
                  <a:gd name="T5" fmla="*/ 0 h 310"/>
                  <a:gd name="T6" fmla="*/ 0 w 246"/>
                  <a:gd name="T7" fmla="*/ 0 h 310"/>
                  <a:gd name="T8" fmla="*/ 0 w 246"/>
                  <a:gd name="T9" fmla="*/ 0 h 310"/>
                  <a:gd name="T10" fmla="*/ 0 w 246"/>
                  <a:gd name="T11" fmla="*/ 0 h 310"/>
                  <a:gd name="T12" fmla="*/ 0 w 246"/>
                  <a:gd name="T13" fmla="*/ 0 h 310"/>
                  <a:gd name="T14" fmla="*/ 0 w 246"/>
                  <a:gd name="T15" fmla="*/ 0 h 310"/>
                  <a:gd name="T16" fmla="*/ 0 w 246"/>
                  <a:gd name="T17" fmla="*/ 0 h 310"/>
                  <a:gd name="T18" fmla="*/ 0 w 246"/>
                  <a:gd name="T19" fmla="*/ 0 h 310"/>
                  <a:gd name="T20" fmla="*/ 0 w 246"/>
                  <a:gd name="T21" fmla="*/ 0 h 310"/>
                  <a:gd name="T22" fmla="*/ 0 w 246"/>
                  <a:gd name="T23" fmla="*/ 0 h 310"/>
                  <a:gd name="T24" fmla="*/ 0 w 246"/>
                  <a:gd name="T25" fmla="*/ 0 h 310"/>
                  <a:gd name="T26" fmla="*/ 0 w 246"/>
                  <a:gd name="T27" fmla="*/ 0 h 310"/>
                  <a:gd name="T28" fmla="*/ 0 w 246"/>
                  <a:gd name="T29" fmla="*/ 0 h 310"/>
                  <a:gd name="T30" fmla="*/ 0 w 246"/>
                  <a:gd name="T31" fmla="*/ 0 h 310"/>
                  <a:gd name="T32" fmla="*/ 0 w 246"/>
                  <a:gd name="T33" fmla="*/ 0 h 310"/>
                  <a:gd name="T34" fmla="*/ 0 w 246"/>
                  <a:gd name="T35" fmla="*/ 0 h 310"/>
                  <a:gd name="T36" fmla="*/ 0 w 246"/>
                  <a:gd name="T37" fmla="*/ 0 h 310"/>
                  <a:gd name="T38" fmla="*/ 0 w 246"/>
                  <a:gd name="T39" fmla="*/ 0 h 310"/>
                  <a:gd name="T40" fmla="*/ 0 w 246"/>
                  <a:gd name="T41" fmla="*/ 0 h 310"/>
                  <a:gd name="T42" fmla="*/ 0 w 246"/>
                  <a:gd name="T43" fmla="*/ 0 h 310"/>
                  <a:gd name="T44" fmla="*/ 0 w 246"/>
                  <a:gd name="T45" fmla="*/ 0 h 310"/>
                  <a:gd name="T46" fmla="*/ 0 w 246"/>
                  <a:gd name="T47" fmla="*/ 0 h 310"/>
                  <a:gd name="T48" fmla="*/ 0 w 246"/>
                  <a:gd name="T49" fmla="*/ 0 h 310"/>
                  <a:gd name="T50" fmla="*/ 0 w 246"/>
                  <a:gd name="T51" fmla="*/ 0 h 310"/>
                  <a:gd name="T52" fmla="*/ 0 w 246"/>
                  <a:gd name="T53" fmla="*/ 0 h 310"/>
                  <a:gd name="T54" fmla="*/ 0 w 246"/>
                  <a:gd name="T55" fmla="*/ 0 h 310"/>
                  <a:gd name="T56" fmla="*/ 0 w 246"/>
                  <a:gd name="T57" fmla="*/ 0 h 310"/>
                  <a:gd name="T58" fmla="*/ 0 w 246"/>
                  <a:gd name="T59" fmla="*/ 0 h 310"/>
                  <a:gd name="T60" fmla="*/ 0 w 246"/>
                  <a:gd name="T61" fmla="*/ 0 h 310"/>
                  <a:gd name="T62" fmla="*/ 0 w 246"/>
                  <a:gd name="T63" fmla="*/ 0 h 310"/>
                  <a:gd name="T64" fmla="*/ 0 w 246"/>
                  <a:gd name="T65" fmla="*/ 0 h 310"/>
                  <a:gd name="T66" fmla="*/ 0 w 246"/>
                  <a:gd name="T67" fmla="*/ 0 h 310"/>
                  <a:gd name="T68" fmla="*/ 0 w 246"/>
                  <a:gd name="T69" fmla="*/ 0 h 310"/>
                  <a:gd name="T70" fmla="*/ 0 w 246"/>
                  <a:gd name="T71" fmla="*/ 0 h 310"/>
                  <a:gd name="T72" fmla="*/ 0 w 246"/>
                  <a:gd name="T73" fmla="*/ 0 h 310"/>
                  <a:gd name="T74" fmla="*/ 0 w 246"/>
                  <a:gd name="T75" fmla="*/ 0 h 31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46"/>
                  <a:gd name="T115" fmla="*/ 0 h 310"/>
                  <a:gd name="T116" fmla="*/ 246 w 246"/>
                  <a:gd name="T117" fmla="*/ 310 h 310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46" h="310">
                    <a:moveTo>
                      <a:pt x="199" y="116"/>
                    </a:moveTo>
                    <a:lnTo>
                      <a:pt x="207" y="124"/>
                    </a:lnTo>
                    <a:lnTo>
                      <a:pt x="214" y="133"/>
                    </a:lnTo>
                    <a:lnTo>
                      <a:pt x="219" y="143"/>
                    </a:lnTo>
                    <a:lnTo>
                      <a:pt x="223" y="154"/>
                    </a:lnTo>
                    <a:lnTo>
                      <a:pt x="225" y="164"/>
                    </a:lnTo>
                    <a:lnTo>
                      <a:pt x="225" y="176"/>
                    </a:lnTo>
                    <a:lnTo>
                      <a:pt x="221" y="187"/>
                    </a:lnTo>
                    <a:lnTo>
                      <a:pt x="216" y="197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8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3" y="264"/>
                    </a:lnTo>
                    <a:lnTo>
                      <a:pt x="132" y="274"/>
                    </a:lnTo>
                    <a:lnTo>
                      <a:pt x="129" y="278"/>
                    </a:lnTo>
                    <a:lnTo>
                      <a:pt x="126" y="282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1" y="305"/>
                    </a:lnTo>
                    <a:lnTo>
                      <a:pt x="125" y="309"/>
                    </a:lnTo>
                    <a:lnTo>
                      <a:pt x="130" y="310"/>
                    </a:lnTo>
                    <a:lnTo>
                      <a:pt x="134" y="310"/>
                    </a:lnTo>
                    <a:lnTo>
                      <a:pt x="139" y="309"/>
                    </a:lnTo>
                    <a:lnTo>
                      <a:pt x="143" y="305"/>
                    </a:lnTo>
                    <a:lnTo>
                      <a:pt x="154" y="293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19" y="233"/>
                    </a:lnTo>
                    <a:lnTo>
                      <a:pt x="231" y="219"/>
                    </a:lnTo>
                    <a:lnTo>
                      <a:pt x="239" y="204"/>
                    </a:lnTo>
                    <a:lnTo>
                      <a:pt x="245" y="187"/>
                    </a:lnTo>
                    <a:lnTo>
                      <a:pt x="246" y="170"/>
                    </a:lnTo>
                    <a:lnTo>
                      <a:pt x="242" y="153"/>
                    </a:lnTo>
                    <a:lnTo>
                      <a:pt x="236" y="136"/>
                    </a:lnTo>
                    <a:lnTo>
                      <a:pt x="227" y="120"/>
                    </a:lnTo>
                    <a:lnTo>
                      <a:pt x="215" y="107"/>
                    </a:lnTo>
                    <a:lnTo>
                      <a:pt x="201" y="94"/>
                    </a:lnTo>
                    <a:lnTo>
                      <a:pt x="187" y="82"/>
                    </a:lnTo>
                    <a:lnTo>
                      <a:pt x="177" y="74"/>
                    </a:lnTo>
                    <a:lnTo>
                      <a:pt x="165" y="68"/>
                    </a:lnTo>
                    <a:lnTo>
                      <a:pt x="152" y="60"/>
                    </a:lnTo>
                    <a:lnTo>
                      <a:pt x="139" y="51"/>
                    </a:lnTo>
                    <a:lnTo>
                      <a:pt x="126" y="43"/>
                    </a:lnTo>
                    <a:lnTo>
                      <a:pt x="112" y="35"/>
                    </a:lnTo>
                    <a:lnTo>
                      <a:pt x="98" y="28"/>
                    </a:lnTo>
                    <a:lnTo>
                      <a:pt x="85" y="22"/>
                    </a:lnTo>
                    <a:lnTo>
                      <a:pt x="72" y="16"/>
                    </a:lnTo>
                    <a:lnTo>
                      <a:pt x="59" y="10"/>
                    </a:lnTo>
                    <a:lnTo>
                      <a:pt x="46" y="7"/>
                    </a:lnTo>
                    <a:lnTo>
                      <a:pt x="35" y="3"/>
                    </a:lnTo>
                    <a:lnTo>
                      <a:pt x="24" y="1"/>
                    </a:lnTo>
                    <a:lnTo>
                      <a:pt x="15" y="0"/>
                    </a:lnTo>
                    <a:lnTo>
                      <a:pt x="7" y="1"/>
                    </a:lnTo>
                    <a:lnTo>
                      <a:pt x="0" y="3"/>
                    </a:lnTo>
                    <a:lnTo>
                      <a:pt x="8" y="6"/>
                    </a:lnTo>
                    <a:lnTo>
                      <a:pt x="17" y="9"/>
                    </a:lnTo>
                    <a:lnTo>
                      <a:pt x="28" y="14"/>
                    </a:lnTo>
                    <a:lnTo>
                      <a:pt x="38" y="18"/>
                    </a:lnTo>
                    <a:lnTo>
                      <a:pt x="51" y="24"/>
                    </a:lnTo>
                    <a:lnTo>
                      <a:pt x="64" y="30"/>
                    </a:lnTo>
                    <a:lnTo>
                      <a:pt x="78" y="37"/>
                    </a:lnTo>
                    <a:lnTo>
                      <a:pt x="92" y="43"/>
                    </a:lnTo>
                    <a:lnTo>
                      <a:pt x="106" y="51"/>
                    </a:lnTo>
                    <a:lnTo>
                      <a:pt x="120" y="60"/>
                    </a:lnTo>
                    <a:lnTo>
                      <a:pt x="134" y="69"/>
                    </a:lnTo>
                    <a:lnTo>
                      <a:pt x="148" y="78"/>
                    </a:lnTo>
                    <a:lnTo>
                      <a:pt x="163" y="87"/>
                    </a:lnTo>
                    <a:lnTo>
                      <a:pt x="175" y="96"/>
                    </a:lnTo>
                    <a:lnTo>
                      <a:pt x="187" y="105"/>
                    </a:lnTo>
                    <a:lnTo>
                      <a:pt x="199" y="116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033" name="Freeform 820"/>
              <p:cNvSpPr>
                <a:spLocks/>
              </p:cNvSpPr>
              <p:nvPr/>
            </p:nvSpPr>
            <p:spPr bwMode="auto">
              <a:xfrm>
                <a:off x="5115" y="2660"/>
                <a:ext cx="69" cy="55"/>
              </a:xfrm>
              <a:custGeom>
                <a:avLst/>
                <a:gdLst>
                  <a:gd name="T0" fmla="*/ 0 w 198"/>
                  <a:gd name="T1" fmla="*/ 0 h 236"/>
                  <a:gd name="T2" fmla="*/ 0 w 198"/>
                  <a:gd name="T3" fmla="*/ 0 h 236"/>
                  <a:gd name="T4" fmla="*/ 0 w 198"/>
                  <a:gd name="T5" fmla="*/ 0 h 236"/>
                  <a:gd name="T6" fmla="*/ 0 w 198"/>
                  <a:gd name="T7" fmla="*/ 0 h 236"/>
                  <a:gd name="T8" fmla="*/ 0 w 198"/>
                  <a:gd name="T9" fmla="*/ 0 h 236"/>
                  <a:gd name="T10" fmla="*/ 0 w 198"/>
                  <a:gd name="T11" fmla="*/ 0 h 236"/>
                  <a:gd name="T12" fmla="*/ 0 w 198"/>
                  <a:gd name="T13" fmla="*/ 0 h 236"/>
                  <a:gd name="T14" fmla="*/ 0 w 198"/>
                  <a:gd name="T15" fmla="*/ 0 h 236"/>
                  <a:gd name="T16" fmla="*/ 0 w 198"/>
                  <a:gd name="T17" fmla="*/ 0 h 236"/>
                  <a:gd name="T18" fmla="*/ 0 w 198"/>
                  <a:gd name="T19" fmla="*/ 0 h 236"/>
                  <a:gd name="T20" fmla="*/ 0 w 198"/>
                  <a:gd name="T21" fmla="*/ 0 h 236"/>
                  <a:gd name="T22" fmla="*/ 0 w 198"/>
                  <a:gd name="T23" fmla="*/ 0 h 236"/>
                  <a:gd name="T24" fmla="*/ 0 w 198"/>
                  <a:gd name="T25" fmla="*/ 0 h 236"/>
                  <a:gd name="T26" fmla="*/ 0 w 198"/>
                  <a:gd name="T27" fmla="*/ 0 h 236"/>
                  <a:gd name="T28" fmla="*/ 0 w 198"/>
                  <a:gd name="T29" fmla="*/ 0 h 236"/>
                  <a:gd name="T30" fmla="*/ 0 w 198"/>
                  <a:gd name="T31" fmla="*/ 0 h 236"/>
                  <a:gd name="T32" fmla="*/ 0 w 198"/>
                  <a:gd name="T33" fmla="*/ 0 h 236"/>
                  <a:gd name="T34" fmla="*/ 0 w 198"/>
                  <a:gd name="T35" fmla="*/ 0 h 236"/>
                  <a:gd name="T36" fmla="*/ 0 w 198"/>
                  <a:gd name="T37" fmla="*/ 0 h 236"/>
                  <a:gd name="T38" fmla="*/ 0 w 198"/>
                  <a:gd name="T39" fmla="*/ 0 h 236"/>
                  <a:gd name="T40" fmla="*/ 0 w 198"/>
                  <a:gd name="T41" fmla="*/ 0 h 236"/>
                  <a:gd name="T42" fmla="*/ 0 w 198"/>
                  <a:gd name="T43" fmla="*/ 0 h 236"/>
                  <a:gd name="T44" fmla="*/ 0 w 198"/>
                  <a:gd name="T45" fmla="*/ 0 h 236"/>
                  <a:gd name="T46" fmla="*/ 0 w 198"/>
                  <a:gd name="T47" fmla="*/ 0 h 236"/>
                  <a:gd name="T48" fmla="*/ 0 w 198"/>
                  <a:gd name="T49" fmla="*/ 0 h 236"/>
                  <a:gd name="T50" fmla="*/ 0 w 198"/>
                  <a:gd name="T51" fmla="*/ 0 h 236"/>
                  <a:gd name="T52" fmla="*/ 0 w 198"/>
                  <a:gd name="T53" fmla="*/ 0 h 236"/>
                  <a:gd name="T54" fmla="*/ 0 w 198"/>
                  <a:gd name="T55" fmla="*/ 0 h 236"/>
                  <a:gd name="T56" fmla="*/ 0 w 198"/>
                  <a:gd name="T57" fmla="*/ 0 h 236"/>
                  <a:gd name="T58" fmla="*/ 0 w 198"/>
                  <a:gd name="T59" fmla="*/ 0 h 236"/>
                  <a:gd name="T60" fmla="*/ 0 w 198"/>
                  <a:gd name="T61" fmla="*/ 0 h 236"/>
                  <a:gd name="T62" fmla="*/ 0 w 198"/>
                  <a:gd name="T63" fmla="*/ 0 h 236"/>
                  <a:gd name="T64" fmla="*/ 0 w 198"/>
                  <a:gd name="T65" fmla="*/ 0 h 236"/>
                  <a:gd name="T66" fmla="*/ 0 w 198"/>
                  <a:gd name="T67" fmla="*/ 0 h 236"/>
                  <a:gd name="T68" fmla="*/ 0 w 198"/>
                  <a:gd name="T69" fmla="*/ 0 h 236"/>
                  <a:gd name="T70" fmla="*/ 0 w 198"/>
                  <a:gd name="T71" fmla="*/ 0 h 236"/>
                  <a:gd name="T72" fmla="*/ 0 w 198"/>
                  <a:gd name="T73" fmla="*/ 0 h 236"/>
                  <a:gd name="T74" fmla="*/ 0 w 198"/>
                  <a:gd name="T75" fmla="*/ 0 h 236"/>
                  <a:gd name="T76" fmla="*/ 0 w 198"/>
                  <a:gd name="T77" fmla="*/ 0 h 236"/>
                  <a:gd name="T78" fmla="*/ 0 w 198"/>
                  <a:gd name="T79" fmla="*/ 0 h 236"/>
                  <a:gd name="T80" fmla="*/ 0 w 198"/>
                  <a:gd name="T81" fmla="*/ 0 h 236"/>
                  <a:gd name="T82" fmla="*/ 0 w 198"/>
                  <a:gd name="T83" fmla="*/ 0 h 236"/>
                  <a:gd name="T84" fmla="*/ 0 w 198"/>
                  <a:gd name="T85" fmla="*/ 0 h 236"/>
                  <a:gd name="T86" fmla="*/ 0 w 198"/>
                  <a:gd name="T87" fmla="*/ 0 h 236"/>
                  <a:gd name="T88" fmla="*/ 0 w 198"/>
                  <a:gd name="T89" fmla="*/ 0 h 236"/>
                  <a:gd name="T90" fmla="*/ 0 w 198"/>
                  <a:gd name="T91" fmla="*/ 0 h 236"/>
                  <a:gd name="T92" fmla="*/ 0 w 198"/>
                  <a:gd name="T93" fmla="*/ 0 h 236"/>
                  <a:gd name="T94" fmla="*/ 0 w 198"/>
                  <a:gd name="T95" fmla="*/ 0 h 236"/>
                  <a:gd name="T96" fmla="*/ 0 w 198"/>
                  <a:gd name="T97" fmla="*/ 0 h 236"/>
                  <a:gd name="T98" fmla="*/ 0 w 198"/>
                  <a:gd name="T99" fmla="*/ 0 h 236"/>
                  <a:gd name="T100" fmla="*/ 0 w 198"/>
                  <a:gd name="T101" fmla="*/ 0 h 236"/>
                  <a:gd name="T102" fmla="*/ 0 w 198"/>
                  <a:gd name="T103" fmla="*/ 0 h 236"/>
                  <a:gd name="T104" fmla="*/ 0 w 198"/>
                  <a:gd name="T105" fmla="*/ 0 h 236"/>
                  <a:gd name="T106" fmla="*/ 0 w 198"/>
                  <a:gd name="T107" fmla="*/ 0 h 236"/>
                  <a:gd name="T108" fmla="*/ 0 w 198"/>
                  <a:gd name="T109" fmla="*/ 0 h 236"/>
                  <a:gd name="T110" fmla="*/ 0 w 198"/>
                  <a:gd name="T111" fmla="*/ 0 h 236"/>
                  <a:gd name="T112" fmla="*/ 0 w 198"/>
                  <a:gd name="T113" fmla="*/ 0 h 236"/>
                  <a:gd name="T114" fmla="*/ 0 w 198"/>
                  <a:gd name="T115" fmla="*/ 0 h 236"/>
                  <a:gd name="T116" fmla="*/ 0 w 198"/>
                  <a:gd name="T117" fmla="*/ 0 h 236"/>
                  <a:gd name="T118" fmla="*/ 0 w 198"/>
                  <a:gd name="T119" fmla="*/ 0 h 236"/>
                  <a:gd name="T120" fmla="*/ 0 w 198"/>
                  <a:gd name="T121" fmla="*/ 0 h 2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198"/>
                  <a:gd name="T184" fmla="*/ 0 h 236"/>
                  <a:gd name="T185" fmla="*/ 198 w 198"/>
                  <a:gd name="T186" fmla="*/ 236 h 2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198" h="236">
                    <a:moveTo>
                      <a:pt x="73" y="36"/>
                    </a:moveTo>
                    <a:lnTo>
                      <a:pt x="58" y="46"/>
                    </a:lnTo>
                    <a:lnTo>
                      <a:pt x="46" y="58"/>
                    </a:lnTo>
                    <a:lnTo>
                      <a:pt x="33" y="72"/>
                    </a:lnTo>
                    <a:lnTo>
                      <a:pt x="22" y="85"/>
                    </a:lnTo>
                    <a:lnTo>
                      <a:pt x="14" y="100"/>
                    </a:lnTo>
                    <a:lnTo>
                      <a:pt x="7" y="115"/>
                    </a:lnTo>
                    <a:lnTo>
                      <a:pt x="2" y="130"/>
                    </a:lnTo>
                    <a:lnTo>
                      <a:pt x="0" y="146"/>
                    </a:lnTo>
                    <a:lnTo>
                      <a:pt x="2" y="170"/>
                    </a:lnTo>
                    <a:lnTo>
                      <a:pt x="12" y="190"/>
                    </a:lnTo>
                    <a:lnTo>
                      <a:pt x="26" y="207"/>
                    </a:lnTo>
                    <a:lnTo>
                      <a:pt x="43" y="220"/>
                    </a:lnTo>
                    <a:lnTo>
                      <a:pt x="64" y="229"/>
                    </a:lnTo>
                    <a:lnTo>
                      <a:pt x="88" y="235"/>
                    </a:lnTo>
                    <a:lnTo>
                      <a:pt x="110" y="236"/>
                    </a:lnTo>
                    <a:lnTo>
                      <a:pt x="132" y="232"/>
                    </a:lnTo>
                    <a:lnTo>
                      <a:pt x="137" y="232"/>
                    </a:lnTo>
                    <a:lnTo>
                      <a:pt x="142" y="230"/>
                    </a:lnTo>
                    <a:lnTo>
                      <a:pt x="145" y="226"/>
                    </a:lnTo>
                    <a:lnTo>
                      <a:pt x="146" y="221"/>
                    </a:lnTo>
                    <a:lnTo>
                      <a:pt x="145" y="219"/>
                    </a:lnTo>
                    <a:lnTo>
                      <a:pt x="142" y="219"/>
                    </a:lnTo>
                    <a:lnTo>
                      <a:pt x="137" y="217"/>
                    </a:lnTo>
                    <a:lnTo>
                      <a:pt x="131" y="217"/>
                    </a:lnTo>
                    <a:lnTo>
                      <a:pt x="124" y="217"/>
                    </a:lnTo>
                    <a:lnTo>
                      <a:pt x="118" y="217"/>
                    </a:lnTo>
                    <a:lnTo>
                      <a:pt x="112" y="217"/>
                    </a:lnTo>
                    <a:lnTo>
                      <a:pt x="109" y="217"/>
                    </a:lnTo>
                    <a:lnTo>
                      <a:pt x="97" y="216"/>
                    </a:lnTo>
                    <a:lnTo>
                      <a:pt x="87" y="215"/>
                    </a:lnTo>
                    <a:lnTo>
                      <a:pt x="75" y="214"/>
                    </a:lnTo>
                    <a:lnTo>
                      <a:pt x="63" y="211"/>
                    </a:lnTo>
                    <a:lnTo>
                      <a:pt x="51" y="207"/>
                    </a:lnTo>
                    <a:lnTo>
                      <a:pt x="40" y="199"/>
                    </a:lnTo>
                    <a:lnTo>
                      <a:pt x="29" y="189"/>
                    </a:lnTo>
                    <a:lnTo>
                      <a:pt x="17" y="174"/>
                    </a:lnTo>
                    <a:lnTo>
                      <a:pt x="15" y="157"/>
                    </a:lnTo>
                    <a:lnTo>
                      <a:pt x="16" y="141"/>
                    </a:lnTo>
                    <a:lnTo>
                      <a:pt x="21" y="124"/>
                    </a:lnTo>
                    <a:lnTo>
                      <a:pt x="28" y="109"/>
                    </a:lnTo>
                    <a:lnTo>
                      <a:pt x="39" y="96"/>
                    </a:lnTo>
                    <a:lnTo>
                      <a:pt x="50" y="82"/>
                    </a:lnTo>
                    <a:lnTo>
                      <a:pt x="63" y="70"/>
                    </a:lnTo>
                    <a:lnTo>
                      <a:pt x="78" y="59"/>
                    </a:lnTo>
                    <a:lnTo>
                      <a:pt x="94" y="49"/>
                    </a:lnTo>
                    <a:lnTo>
                      <a:pt x="110" y="39"/>
                    </a:lnTo>
                    <a:lnTo>
                      <a:pt x="126" y="31"/>
                    </a:lnTo>
                    <a:lnTo>
                      <a:pt x="142" y="24"/>
                    </a:lnTo>
                    <a:lnTo>
                      <a:pt x="158" y="19"/>
                    </a:lnTo>
                    <a:lnTo>
                      <a:pt x="172" y="13"/>
                    </a:lnTo>
                    <a:lnTo>
                      <a:pt x="186" y="10"/>
                    </a:lnTo>
                    <a:lnTo>
                      <a:pt x="198" y="7"/>
                    </a:lnTo>
                    <a:lnTo>
                      <a:pt x="190" y="3"/>
                    </a:lnTo>
                    <a:lnTo>
                      <a:pt x="177" y="0"/>
                    </a:lnTo>
                    <a:lnTo>
                      <a:pt x="162" y="3"/>
                    </a:lnTo>
                    <a:lnTo>
                      <a:pt x="144" y="6"/>
                    </a:lnTo>
                    <a:lnTo>
                      <a:pt x="124" y="12"/>
                    </a:lnTo>
                    <a:lnTo>
                      <a:pt x="105" y="19"/>
                    </a:lnTo>
                    <a:lnTo>
                      <a:pt x="88" y="28"/>
                    </a:lnTo>
                    <a:lnTo>
                      <a:pt x="73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034" name="Freeform 821"/>
              <p:cNvSpPr>
                <a:spLocks/>
              </p:cNvSpPr>
              <p:nvPr/>
            </p:nvSpPr>
            <p:spPr bwMode="auto">
              <a:xfrm>
                <a:off x="5233" y="2660"/>
                <a:ext cx="47" cy="42"/>
              </a:xfrm>
              <a:custGeom>
                <a:avLst/>
                <a:gdLst>
                  <a:gd name="T0" fmla="*/ 0 w 128"/>
                  <a:gd name="T1" fmla="*/ 0 h 183"/>
                  <a:gd name="T2" fmla="*/ 0 w 128"/>
                  <a:gd name="T3" fmla="*/ 0 h 183"/>
                  <a:gd name="T4" fmla="*/ 0 w 128"/>
                  <a:gd name="T5" fmla="*/ 0 h 183"/>
                  <a:gd name="T6" fmla="*/ 0 w 128"/>
                  <a:gd name="T7" fmla="*/ 0 h 183"/>
                  <a:gd name="T8" fmla="*/ 0 w 128"/>
                  <a:gd name="T9" fmla="*/ 0 h 183"/>
                  <a:gd name="T10" fmla="*/ 0 w 128"/>
                  <a:gd name="T11" fmla="*/ 0 h 183"/>
                  <a:gd name="T12" fmla="*/ 0 w 128"/>
                  <a:gd name="T13" fmla="*/ 0 h 183"/>
                  <a:gd name="T14" fmla="*/ 0 w 128"/>
                  <a:gd name="T15" fmla="*/ 0 h 183"/>
                  <a:gd name="T16" fmla="*/ 0 w 128"/>
                  <a:gd name="T17" fmla="*/ 0 h 183"/>
                  <a:gd name="T18" fmla="*/ 0 w 128"/>
                  <a:gd name="T19" fmla="*/ 0 h 183"/>
                  <a:gd name="T20" fmla="*/ 0 w 128"/>
                  <a:gd name="T21" fmla="*/ 0 h 183"/>
                  <a:gd name="T22" fmla="*/ 0 w 128"/>
                  <a:gd name="T23" fmla="*/ 0 h 183"/>
                  <a:gd name="T24" fmla="*/ 0 w 128"/>
                  <a:gd name="T25" fmla="*/ 0 h 183"/>
                  <a:gd name="T26" fmla="*/ 0 w 128"/>
                  <a:gd name="T27" fmla="*/ 0 h 183"/>
                  <a:gd name="T28" fmla="*/ 0 w 128"/>
                  <a:gd name="T29" fmla="*/ 0 h 183"/>
                  <a:gd name="T30" fmla="*/ 0 w 128"/>
                  <a:gd name="T31" fmla="*/ 0 h 183"/>
                  <a:gd name="T32" fmla="*/ 0 w 128"/>
                  <a:gd name="T33" fmla="*/ 0 h 183"/>
                  <a:gd name="T34" fmla="*/ 0 w 128"/>
                  <a:gd name="T35" fmla="*/ 0 h 183"/>
                  <a:gd name="T36" fmla="*/ 0 w 128"/>
                  <a:gd name="T37" fmla="*/ 0 h 183"/>
                  <a:gd name="T38" fmla="*/ 0 w 128"/>
                  <a:gd name="T39" fmla="*/ 0 h 183"/>
                  <a:gd name="T40" fmla="*/ 0 w 128"/>
                  <a:gd name="T41" fmla="*/ 0 h 183"/>
                  <a:gd name="T42" fmla="*/ 0 w 128"/>
                  <a:gd name="T43" fmla="*/ 0 h 183"/>
                  <a:gd name="T44" fmla="*/ 0 w 128"/>
                  <a:gd name="T45" fmla="*/ 0 h 183"/>
                  <a:gd name="T46" fmla="*/ 0 w 128"/>
                  <a:gd name="T47" fmla="*/ 0 h 183"/>
                  <a:gd name="T48" fmla="*/ 0 w 128"/>
                  <a:gd name="T49" fmla="*/ 0 h 183"/>
                  <a:gd name="T50" fmla="*/ 0 w 128"/>
                  <a:gd name="T51" fmla="*/ 0 h 183"/>
                  <a:gd name="T52" fmla="*/ 0 w 128"/>
                  <a:gd name="T53" fmla="*/ 0 h 183"/>
                  <a:gd name="T54" fmla="*/ 0 w 128"/>
                  <a:gd name="T55" fmla="*/ 0 h 183"/>
                  <a:gd name="T56" fmla="*/ 0 w 128"/>
                  <a:gd name="T57" fmla="*/ 0 h 183"/>
                  <a:gd name="T58" fmla="*/ 0 w 128"/>
                  <a:gd name="T59" fmla="*/ 0 h 183"/>
                  <a:gd name="T60" fmla="*/ 0 w 128"/>
                  <a:gd name="T61" fmla="*/ 0 h 183"/>
                  <a:gd name="T62" fmla="*/ 0 w 128"/>
                  <a:gd name="T63" fmla="*/ 0 h 183"/>
                  <a:gd name="T64" fmla="*/ 0 w 128"/>
                  <a:gd name="T65" fmla="*/ 0 h 183"/>
                  <a:gd name="T66" fmla="*/ 0 w 128"/>
                  <a:gd name="T67" fmla="*/ 0 h 183"/>
                  <a:gd name="T68" fmla="*/ 0 w 128"/>
                  <a:gd name="T69" fmla="*/ 0 h 183"/>
                  <a:gd name="T70" fmla="*/ 0 w 128"/>
                  <a:gd name="T71" fmla="*/ 0 h 183"/>
                  <a:gd name="T72" fmla="*/ 0 w 128"/>
                  <a:gd name="T73" fmla="*/ 0 h 183"/>
                  <a:gd name="T74" fmla="*/ 0 w 128"/>
                  <a:gd name="T75" fmla="*/ 0 h 183"/>
                  <a:gd name="T76" fmla="*/ 0 w 128"/>
                  <a:gd name="T77" fmla="*/ 0 h 183"/>
                  <a:gd name="T78" fmla="*/ 0 w 128"/>
                  <a:gd name="T79" fmla="*/ 0 h 183"/>
                  <a:gd name="T80" fmla="*/ 0 w 128"/>
                  <a:gd name="T81" fmla="*/ 0 h 183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28"/>
                  <a:gd name="T124" fmla="*/ 0 h 183"/>
                  <a:gd name="T125" fmla="*/ 128 w 128"/>
                  <a:gd name="T126" fmla="*/ 183 h 183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28" h="183">
                    <a:moveTo>
                      <a:pt x="108" y="61"/>
                    </a:moveTo>
                    <a:lnTo>
                      <a:pt x="111" y="80"/>
                    </a:lnTo>
                    <a:lnTo>
                      <a:pt x="109" y="97"/>
                    </a:lnTo>
                    <a:lnTo>
                      <a:pt x="101" y="110"/>
                    </a:lnTo>
                    <a:lnTo>
                      <a:pt x="89" y="123"/>
                    </a:lnTo>
                    <a:lnTo>
                      <a:pt x="75" y="134"/>
                    </a:lnTo>
                    <a:lnTo>
                      <a:pt x="60" y="145"/>
                    </a:lnTo>
                    <a:lnTo>
                      <a:pt x="43" y="156"/>
                    </a:lnTo>
                    <a:lnTo>
                      <a:pt x="29" y="167"/>
                    </a:lnTo>
                    <a:lnTo>
                      <a:pt x="27" y="170"/>
                    </a:lnTo>
                    <a:lnTo>
                      <a:pt x="26" y="172"/>
                    </a:lnTo>
                    <a:lnTo>
                      <a:pt x="26" y="176"/>
                    </a:lnTo>
                    <a:lnTo>
                      <a:pt x="28" y="179"/>
                    </a:lnTo>
                    <a:lnTo>
                      <a:pt x="30" y="182"/>
                    </a:lnTo>
                    <a:lnTo>
                      <a:pt x="34" y="183"/>
                    </a:lnTo>
                    <a:lnTo>
                      <a:pt x="37" y="183"/>
                    </a:lnTo>
                    <a:lnTo>
                      <a:pt x="41" y="182"/>
                    </a:lnTo>
                    <a:lnTo>
                      <a:pt x="58" y="171"/>
                    </a:lnTo>
                    <a:lnTo>
                      <a:pt x="76" y="160"/>
                    </a:lnTo>
                    <a:lnTo>
                      <a:pt x="92" y="147"/>
                    </a:lnTo>
                    <a:lnTo>
                      <a:pt x="108" y="132"/>
                    </a:lnTo>
                    <a:lnTo>
                      <a:pt x="118" y="116"/>
                    </a:lnTo>
                    <a:lnTo>
                      <a:pt x="125" y="98"/>
                    </a:lnTo>
                    <a:lnTo>
                      <a:pt x="128" y="78"/>
                    </a:lnTo>
                    <a:lnTo>
                      <a:pt x="123" y="58"/>
                    </a:lnTo>
                    <a:lnTo>
                      <a:pt x="112" y="41"/>
                    </a:lnTo>
                    <a:lnTo>
                      <a:pt x="98" y="28"/>
                    </a:lnTo>
                    <a:lnTo>
                      <a:pt x="80" y="16"/>
                    </a:lnTo>
                    <a:lnTo>
                      <a:pt x="61" y="8"/>
                    </a:lnTo>
                    <a:lnTo>
                      <a:pt x="41" y="2"/>
                    </a:lnTo>
                    <a:lnTo>
                      <a:pt x="23" y="0"/>
                    </a:lnTo>
                    <a:lnTo>
                      <a:pt x="9" y="1"/>
                    </a:lnTo>
                    <a:lnTo>
                      <a:pt x="0" y="6"/>
                    </a:lnTo>
                    <a:lnTo>
                      <a:pt x="16" y="10"/>
                    </a:lnTo>
                    <a:lnTo>
                      <a:pt x="33" y="14"/>
                    </a:lnTo>
                    <a:lnTo>
                      <a:pt x="48" y="17"/>
                    </a:lnTo>
                    <a:lnTo>
                      <a:pt x="63" y="22"/>
                    </a:lnTo>
                    <a:lnTo>
                      <a:pt x="77" y="28"/>
                    </a:lnTo>
                    <a:lnTo>
                      <a:pt x="90" y="36"/>
                    </a:lnTo>
                    <a:lnTo>
                      <a:pt x="101" y="46"/>
                    </a:lnTo>
                    <a:lnTo>
                      <a:pt x="108" y="6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035" name="Freeform 822"/>
              <p:cNvSpPr>
                <a:spLocks/>
              </p:cNvSpPr>
              <p:nvPr/>
            </p:nvSpPr>
            <p:spPr bwMode="auto">
              <a:xfrm>
                <a:off x="5070" y="2650"/>
                <a:ext cx="112" cy="88"/>
              </a:xfrm>
              <a:custGeom>
                <a:avLst/>
                <a:gdLst>
                  <a:gd name="T0" fmla="*/ 0 w 323"/>
                  <a:gd name="T1" fmla="*/ 0 h 379"/>
                  <a:gd name="T2" fmla="*/ 0 w 323"/>
                  <a:gd name="T3" fmla="*/ 0 h 379"/>
                  <a:gd name="T4" fmla="*/ 0 w 323"/>
                  <a:gd name="T5" fmla="*/ 0 h 379"/>
                  <a:gd name="T6" fmla="*/ 0 w 323"/>
                  <a:gd name="T7" fmla="*/ 0 h 379"/>
                  <a:gd name="T8" fmla="*/ 0 w 323"/>
                  <a:gd name="T9" fmla="*/ 0 h 379"/>
                  <a:gd name="T10" fmla="*/ 0 w 323"/>
                  <a:gd name="T11" fmla="*/ 0 h 379"/>
                  <a:gd name="T12" fmla="*/ 0 w 323"/>
                  <a:gd name="T13" fmla="*/ 0 h 379"/>
                  <a:gd name="T14" fmla="*/ 0 w 323"/>
                  <a:gd name="T15" fmla="*/ 0 h 379"/>
                  <a:gd name="T16" fmla="*/ 0 w 323"/>
                  <a:gd name="T17" fmla="*/ 0 h 379"/>
                  <a:gd name="T18" fmla="*/ 0 w 323"/>
                  <a:gd name="T19" fmla="*/ 0 h 379"/>
                  <a:gd name="T20" fmla="*/ 0 w 323"/>
                  <a:gd name="T21" fmla="*/ 0 h 379"/>
                  <a:gd name="T22" fmla="*/ 0 w 323"/>
                  <a:gd name="T23" fmla="*/ 0 h 379"/>
                  <a:gd name="T24" fmla="*/ 0 w 323"/>
                  <a:gd name="T25" fmla="*/ 0 h 379"/>
                  <a:gd name="T26" fmla="*/ 0 w 323"/>
                  <a:gd name="T27" fmla="*/ 0 h 379"/>
                  <a:gd name="T28" fmla="*/ 0 w 323"/>
                  <a:gd name="T29" fmla="*/ 0 h 379"/>
                  <a:gd name="T30" fmla="*/ 0 w 323"/>
                  <a:gd name="T31" fmla="*/ 0 h 379"/>
                  <a:gd name="T32" fmla="*/ 0 w 323"/>
                  <a:gd name="T33" fmla="*/ 0 h 379"/>
                  <a:gd name="T34" fmla="*/ 0 w 323"/>
                  <a:gd name="T35" fmla="*/ 0 h 379"/>
                  <a:gd name="T36" fmla="*/ 0 w 323"/>
                  <a:gd name="T37" fmla="*/ 0 h 379"/>
                  <a:gd name="T38" fmla="*/ 0 w 323"/>
                  <a:gd name="T39" fmla="*/ 0 h 379"/>
                  <a:gd name="T40" fmla="*/ 0 w 323"/>
                  <a:gd name="T41" fmla="*/ 0 h 379"/>
                  <a:gd name="T42" fmla="*/ 0 w 323"/>
                  <a:gd name="T43" fmla="*/ 0 h 379"/>
                  <a:gd name="T44" fmla="*/ 0 w 323"/>
                  <a:gd name="T45" fmla="*/ 0 h 379"/>
                  <a:gd name="T46" fmla="*/ 0 w 323"/>
                  <a:gd name="T47" fmla="*/ 0 h 379"/>
                  <a:gd name="T48" fmla="*/ 0 w 323"/>
                  <a:gd name="T49" fmla="*/ 0 h 379"/>
                  <a:gd name="T50" fmla="*/ 0 w 323"/>
                  <a:gd name="T51" fmla="*/ 0 h 379"/>
                  <a:gd name="T52" fmla="*/ 0 w 323"/>
                  <a:gd name="T53" fmla="*/ 0 h 379"/>
                  <a:gd name="T54" fmla="*/ 0 w 323"/>
                  <a:gd name="T55" fmla="*/ 0 h 379"/>
                  <a:gd name="T56" fmla="*/ 0 w 323"/>
                  <a:gd name="T57" fmla="*/ 0 h 379"/>
                  <a:gd name="T58" fmla="*/ 0 w 323"/>
                  <a:gd name="T59" fmla="*/ 0 h 379"/>
                  <a:gd name="T60" fmla="*/ 0 w 323"/>
                  <a:gd name="T61" fmla="*/ 0 h 379"/>
                  <a:gd name="T62" fmla="*/ 0 w 323"/>
                  <a:gd name="T63" fmla="*/ 0 h 379"/>
                  <a:gd name="T64" fmla="*/ 0 w 323"/>
                  <a:gd name="T65" fmla="*/ 0 h 379"/>
                  <a:gd name="T66" fmla="*/ 0 w 323"/>
                  <a:gd name="T67" fmla="*/ 0 h 379"/>
                  <a:gd name="T68" fmla="*/ 0 w 323"/>
                  <a:gd name="T69" fmla="*/ 0 h 379"/>
                  <a:gd name="T70" fmla="*/ 0 w 323"/>
                  <a:gd name="T71" fmla="*/ 0 h 379"/>
                  <a:gd name="T72" fmla="*/ 0 w 323"/>
                  <a:gd name="T73" fmla="*/ 0 h 379"/>
                  <a:gd name="T74" fmla="*/ 0 w 323"/>
                  <a:gd name="T75" fmla="*/ 0 h 379"/>
                  <a:gd name="T76" fmla="*/ 0 w 323"/>
                  <a:gd name="T77" fmla="*/ 0 h 379"/>
                  <a:gd name="T78" fmla="*/ 0 w 323"/>
                  <a:gd name="T79" fmla="*/ 0 h 379"/>
                  <a:gd name="T80" fmla="*/ 0 w 323"/>
                  <a:gd name="T81" fmla="*/ 0 h 379"/>
                  <a:gd name="T82" fmla="*/ 0 w 323"/>
                  <a:gd name="T83" fmla="*/ 0 h 379"/>
                  <a:gd name="T84" fmla="*/ 0 w 323"/>
                  <a:gd name="T85" fmla="*/ 0 h 379"/>
                  <a:gd name="T86" fmla="*/ 0 w 323"/>
                  <a:gd name="T87" fmla="*/ 0 h 379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23"/>
                  <a:gd name="T133" fmla="*/ 0 h 379"/>
                  <a:gd name="T134" fmla="*/ 323 w 323"/>
                  <a:gd name="T135" fmla="*/ 379 h 379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23" h="379">
                    <a:moveTo>
                      <a:pt x="126" y="50"/>
                    </a:moveTo>
                    <a:lnTo>
                      <a:pt x="101" y="70"/>
                    </a:lnTo>
                    <a:lnTo>
                      <a:pt x="76" y="92"/>
                    </a:lnTo>
                    <a:lnTo>
                      <a:pt x="54" y="115"/>
                    </a:lnTo>
                    <a:lnTo>
                      <a:pt x="34" y="140"/>
                    </a:lnTo>
                    <a:lnTo>
                      <a:pt x="18" y="167"/>
                    </a:lnTo>
                    <a:lnTo>
                      <a:pt x="6" y="196"/>
                    </a:lnTo>
                    <a:lnTo>
                      <a:pt x="0" y="227"/>
                    </a:lnTo>
                    <a:lnTo>
                      <a:pt x="1" y="259"/>
                    </a:lnTo>
                    <a:lnTo>
                      <a:pt x="4" y="267"/>
                    </a:lnTo>
                    <a:lnTo>
                      <a:pt x="7" y="277"/>
                    </a:lnTo>
                    <a:lnTo>
                      <a:pt x="11" y="283"/>
                    </a:lnTo>
                    <a:lnTo>
                      <a:pt x="15" y="291"/>
                    </a:lnTo>
                    <a:lnTo>
                      <a:pt x="21" y="298"/>
                    </a:lnTo>
                    <a:lnTo>
                      <a:pt x="27" y="305"/>
                    </a:lnTo>
                    <a:lnTo>
                      <a:pt x="34" y="311"/>
                    </a:lnTo>
                    <a:lnTo>
                      <a:pt x="41" y="316"/>
                    </a:lnTo>
                    <a:lnTo>
                      <a:pt x="57" y="325"/>
                    </a:lnTo>
                    <a:lnTo>
                      <a:pt x="72" y="333"/>
                    </a:lnTo>
                    <a:lnTo>
                      <a:pt x="87" y="340"/>
                    </a:lnTo>
                    <a:lnTo>
                      <a:pt x="103" y="345"/>
                    </a:lnTo>
                    <a:lnTo>
                      <a:pt x="120" y="351"/>
                    </a:lnTo>
                    <a:lnTo>
                      <a:pt x="136" y="356"/>
                    </a:lnTo>
                    <a:lnTo>
                      <a:pt x="153" y="360"/>
                    </a:lnTo>
                    <a:lnTo>
                      <a:pt x="169" y="364"/>
                    </a:lnTo>
                    <a:lnTo>
                      <a:pt x="187" y="367"/>
                    </a:lnTo>
                    <a:lnTo>
                      <a:pt x="204" y="370"/>
                    </a:lnTo>
                    <a:lnTo>
                      <a:pt x="221" y="372"/>
                    </a:lnTo>
                    <a:lnTo>
                      <a:pt x="238" y="374"/>
                    </a:lnTo>
                    <a:lnTo>
                      <a:pt x="256" y="375"/>
                    </a:lnTo>
                    <a:lnTo>
                      <a:pt x="273" y="376"/>
                    </a:lnTo>
                    <a:lnTo>
                      <a:pt x="290" y="378"/>
                    </a:lnTo>
                    <a:lnTo>
                      <a:pt x="307" y="379"/>
                    </a:lnTo>
                    <a:lnTo>
                      <a:pt x="312" y="379"/>
                    </a:lnTo>
                    <a:lnTo>
                      <a:pt x="317" y="375"/>
                    </a:lnTo>
                    <a:lnTo>
                      <a:pt x="320" y="372"/>
                    </a:lnTo>
                    <a:lnTo>
                      <a:pt x="323" y="366"/>
                    </a:lnTo>
                    <a:lnTo>
                      <a:pt x="323" y="360"/>
                    </a:lnTo>
                    <a:lnTo>
                      <a:pt x="320" y="356"/>
                    </a:lnTo>
                    <a:lnTo>
                      <a:pt x="316" y="352"/>
                    </a:lnTo>
                    <a:lnTo>
                      <a:pt x="311" y="351"/>
                    </a:lnTo>
                    <a:lnTo>
                      <a:pt x="295" y="351"/>
                    </a:lnTo>
                    <a:lnTo>
                      <a:pt x="279" y="351"/>
                    </a:lnTo>
                    <a:lnTo>
                      <a:pt x="263" y="350"/>
                    </a:lnTo>
                    <a:lnTo>
                      <a:pt x="248" y="349"/>
                    </a:lnTo>
                    <a:lnTo>
                      <a:pt x="231" y="348"/>
                    </a:lnTo>
                    <a:lnTo>
                      <a:pt x="215" y="345"/>
                    </a:lnTo>
                    <a:lnTo>
                      <a:pt x="200" y="343"/>
                    </a:lnTo>
                    <a:lnTo>
                      <a:pt x="183" y="341"/>
                    </a:lnTo>
                    <a:lnTo>
                      <a:pt x="168" y="337"/>
                    </a:lnTo>
                    <a:lnTo>
                      <a:pt x="151" y="334"/>
                    </a:lnTo>
                    <a:lnTo>
                      <a:pt x="136" y="329"/>
                    </a:lnTo>
                    <a:lnTo>
                      <a:pt x="121" y="325"/>
                    </a:lnTo>
                    <a:lnTo>
                      <a:pt x="106" y="320"/>
                    </a:lnTo>
                    <a:lnTo>
                      <a:pt x="92" y="313"/>
                    </a:lnTo>
                    <a:lnTo>
                      <a:pt x="76" y="306"/>
                    </a:lnTo>
                    <a:lnTo>
                      <a:pt x="62" y="300"/>
                    </a:lnTo>
                    <a:lnTo>
                      <a:pt x="51" y="291"/>
                    </a:lnTo>
                    <a:lnTo>
                      <a:pt x="41" y="280"/>
                    </a:lnTo>
                    <a:lnTo>
                      <a:pt x="35" y="269"/>
                    </a:lnTo>
                    <a:lnTo>
                      <a:pt x="31" y="255"/>
                    </a:lnTo>
                    <a:lnTo>
                      <a:pt x="31" y="239"/>
                    </a:lnTo>
                    <a:lnTo>
                      <a:pt x="33" y="218"/>
                    </a:lnTo>
                    <a:lnTo>
                      <a:pt x="38" y="197"/>
                    </a:lnTo>
                    <a:lnTo>
                      <a:pt x="42" y="182"/>
                    </a:lnTo>
                    <a:lnTo>
                      <a:pt x="51" y="165"/>
                    </a:lnTo>
                    <a:lnTo>
                      <a:pt x="60" y="150"/>
                    </a:lnTo>
                    <a:lnTo>
                      <a:pt x="68" y="136"/>
                    </a:lnTo>
                    <a:lnTo>
                      <a:pt x="79" y="124"/>
                    </a:lnTo>
                    <a:lnTo>
                      <a:pt x="89" y="111"/>
                    </a:lnTo>
                    <a:lnTo>
                      <a:pt x="101" y="100"/>
                    </a:lnTo>
                    <a:lnTo>
                      <a:pt x="114" y="88"/>
                    </a:lnTo>
                    <a:lnTo>
                      <a:pt x="129" y="76"/>
                    </a:lnTo>
                    <a:lnTo>
                      <a:pt x="144" y="64"/>
                    </a:lnTo>
                    <a:lnTo>
                      <a:pt x="162" y="53"/>
                    </a:lnTo>
                    <a:lnTo>
                      <a:pt x="181" y="41"/>
                    </a:lnTo>
                    <a:lnTo>
                      <a:pt x="201" y="31"/>
                    </a:lnTo>
                    <a:lnTo>
                      <a:pt x="219" y="22"/>
                    </a:lnTo>
                    <a:lnTo>
                      <a:pt x="237" y="14"/>
                    </a:lnTo>
                    <a:lnTo>
                      <a:pt x="253" y="7"/>
                    </a:lnTo>
                    <a:lnTo>
                      <a:pt x="268" y="1"/>
                    </a:lnTo>
                    <a:lnTo>
                      <a:pt x="255" y="0"/>
                    </a:lnTo>
                    <a:lnTo>
                      <a:pt x="238" y="1"/>
                    </a:lnTo>
                    <a:lnTo>
                      <a:pt x="221" y="5"/>
                    </a:lnTo>
                    <a:lnTo>
                      <a:pt x="201" y="11"/>
                    </a:lnTo>
                    <a:lnTo>
                      <a:pt x="181" y="19"/>
                    </a:lnTo>
                    <a:lnTo>
                      <a:pt x="161" y="28"/>
                    </a:lnTo>
                    <a:lnTo>
                      <a:pt x="142" y="39"/>
                    </a:lnTo>
                    <a:lnTo>
                      <a:pt x="126" y="5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036" name="Freeform 823"/>
              <p:cNvSpPr>
                <a:spLocks/>
              </p:cNvSpPr>
              <p:nvPr/>
            </p:nvSpPr>
            <p:spPr bwMode="auto">
              <a:xfrm>
                <a:off x="5229" y="2647"/>
                <a:ext cx="99" cy="59"/>
              </a:xfrm>
              <a:custGeom>
                <a:avLst/>
                <a:gdLst>
                  <a:gd name="T0" fmla="*/ 0 w 282"/>
                  <a:gd name="T1" fmla="*/ 0 h 253"/>
                  <a:gd name="T2" fmla="*/ 0 w 282"/>
                  <a:gd name="T3" fmla="*/ 0 h 253"/>
                  <a:gd name="T4" fmla="*/ 0 w 282"/>
                  <a:gd name="T5" fmla="*/ 0 h 253"/>
                  <a:gd name="T6" fmla="*/ 0 w 282"/>
                  <a:gd name="T7" fmla="*/ 0 h 253"/>
                  <a:gd name="T8" fmla="*/ 0 w 282"/>
                  <a:gd name="T9" fmla="*/ 0 h 253"/>
                  <a:gd name="T10" fmla="*/ 0 w 282"/>
                  <a:gd name="T11" fmla="*/ 0 h 253"/>
                  <a:gd name="T12" fmla="*/ 0 w 282"/>
                  <a:gd name="T13" fmla="*/ 0 h 253"/>
                  <a:gd name="T14" fmla="*/ 0 w 282"/>
                  <a:gd name="T15" fmla="*/ 0 h 253"/>
                  <a:gd name="T16" fmla="*/ 0 w 282"/>
                  <a:gd name="T17" fmla="*/ 0 h 253"/>
                  <a:gd name="T18" fmla="*/ 0 w 282"/>
                  <a:gd name="T19" fmla="*/ 0 h 253"/>
                  <a:gd name="T20" fmla="*/ 0 w 282"/>
                  <a:gd name="T21" fmla="*/ 0 h 253"/>
                  <a:gd name="T22" fmla="*/ 0 w 282"/>
                  <a:gd name="T23" fmla="*/ 0 h 253"/>
                  <a:gd name="T24" fmla="*/ 0 w 282"/>
                  <a:gd name="T25" fmla="*/ 0 h 253"/>
                  <a:gd name="T26" fmla="*/ 0 w 282"/>
                  <a:gd name="T27" fmla="*/ 0 h 253"/>
                  <a:gd name="T28" fmla="*/ 0 w 282"/>
                  <a:gd name="T29" fmla="*/ 0 h 253"/>
                  <a:gd name="T30" fmla="*/ 0 w 282"/>
                  <a:gd name="T31" fmla="*/ 0 h 253"/>
                  <a:gd name="T32" fmla="*/ 0 w 282"/>
                  <a:gd name="T33" fmla="*/ 0 h 253"/>
                  <a:gd name="T34" fmla="*/ 0 w 282"/>
                  <a:gd name="T35" fmla="*/ 0 h 253"/>
                  <a:gd name="T36" fmla="*/ 0 w 282"/>
                  <a:gd name="T37" fmla="*/ 0 h 253"/>
                  <a:gd name="T38" fmla="*/ 0 w 282"/>
                  <a:gd name="T39" fmla="*/ 0 h 253"/>
                  <a:gd name="T40" fmla="*/ 0 w 282"/>
                  <a:gd name="T41" fmla="*/ 0 h 253"/>
                  <a:gd name="T42" fmla="*/ 0 w 282"/>
                  <a:gd name="T43" fmla="*/ 0 h 253"/>
                  <a:gd name="T44" fmla="*/ 0 w 282"/>
                  <a:gd name="T45" fmla="*/ 0 h 253"/>
                  <a:gd name="T46" fmla="*/ 0 w 282"/>
                  <a:gd name="T47" fmla="*/ 0 h 253"/>
                  <a:gd name="T48" fmla="*/ 0 w 282"/>
                  <a:gd name="T49" fmla="*/ 0 h 253"/>
                  <a:gd name="T50" fmla="*/ 0 w 282"/>
                  <a:gd name="T51" fmla="*/ 0 h 253"/>
                  <a:gd name="T52" fmla="*/ 0 w 282"/>
                  <a:gd name="T53" fmla="*/ 0 h 253"/>
                  <a:gd name="T54" fmla="*/ 0 w 282"/>
                  <a:gd name="T55" fmla="*/ 0 h 253"/>
                  <a:gd name="T56" fmla="*/ 0 w 282"/>
                  <a:gd name="T57" fmla="*/ 0 h 253"/>
                  <a:gd name="T58" fmla="*/ 0 w 282"/>
                  <a:gd name="T59" fmla="*/ 0 h 253"/>
                  <a:gd name="T60" fmla="*/ 0 w 282"/>
                  <a:gd name="T61" fmla="*/ 0 h 253"/>
                  <a:gd name="T62" fmla="*/ 0 w 282"/>
                  <a:gd name="T63" fmla="*/ 0 h 253"/>
                  <a:gd name="T64" fmla="*/ 0 w 282"/>
                  <a:gd name="T65" fmla="*/ 0 h 253"/>
                  <a:gd name="T66" fmla="*/ 0 w 282"/>
                  <a:gd name="T67" fmla="*/ 0 h 253"/>
                  <a:gd name="T68" fmla="*/ 0 w 282"/>
                  <a:gd name="T69" fmla="*/ 0 h 253"/>
                  <a:gd name="T70" fmla="*/ 0 w 282"/>
                  <a:gd name="T71" fmla="*/ 0 h 253"/>
                  <a:gd name="T72" fmla="*/ 0 w 282"/>
                  <a:gd name="T73" fmla="*/ 0 h 253"/>
                  <a:gd name="T74" fmla="*/ 0 w 282"/>
                  <a:gd name="T75" fmla="*/ 0 h 253"/>
                  <a:gd name="T76" fmla="*/ 0 w 282"/>
                  <a:gd name="T77" fmla="*/ 0 h 253"/>
                  <a:gd name="T78" fmla="*/ 0 w 282"/>
                  <a:gd name="T79" fmla="*/ 0 h 253"/>
                  <a:gd name="T80" fmla="*/ 0 w 282"/>
                  <a:gd name="T81" fmla="*/ 0 h 253"/>
                  <a:gd name="T82" fmla="*/ 0 w 282"/>
                  <a:gd name="T83" fmla="*/ 0 h 253"/>
                  <a:gd name="T84" fmla="*/ 0 w 282"/>
                  <a:gd name="T85" fmla="*/ 0 h 253"/>
                  <a:gd name="T86" fmla="*/ 0 w 282"/>
                  <a:gd name="T87" fmla="*/ 0 h 253"/>
                  <a:gd name="T88" fmla="*/ 0 w 282"/>
                  <a:gd name="T89" fmla="*/ 0 h 253"/>
                  <a:gd name="T90" fmla="*/ 0 w 282"/>
                  <a:gd name="T91" fmla="*/ 0 h 253"/>
                  <a:gd name="T92" fmla="*/ 0 w 282"/>
                  <a:gd name="T93" fmla="*/ 0 h 253"/>
                  <a:gd name="T94" fmla="*/ 0 w 282"/>
                  <a:gd name="T95" fmla="*/ 0 h 253"/>
                  <a:gd name="T96" fmla="*/ 0 w 282"/>
                  <a:gd name="T97" fmla="*/ 0 h 253"/>
                  <a:gd name="T98" fmla="*/ 0 w 282"/>
                  <a:gd name="T99" fmla="*/ 0 h 253"/>
                  <a:gd name="T100" fmla="*/ 0 w 282"/>
                  <a:gd name="T101" fmla="*/ 0 h 253"/>
                  <a:gd name="T102" fmla="*/ 0 w 282"/>
                  <a:gd name="T103" fmla="*/ 0 h 253"/>
                  <a:gd name="T104" fmla="*/ 0 w 282"/>
                  <a:gd name="T105" fmla="*/ 0 h 253"/>
                  <a:gd name="T106" fmla="*/ 0 w 282"/>
                  <a:gd name="T107" fmla="*/ 0 h 253"/>
                  <a:gd name="T108" fmla="*/ 0 w 282"/>
                  <a:gd name="T109" fmla="*/ 0 h 253"/>
                  <a:gd name="T110" fmla="*/ 0 w 282"/>
                  <a:gd name="T111" fmla="*/ 0 h 253"/>
                  <a:gd name="T112" fmla="*/ 0 w 282"/>
                  <a:gd name="T113" fmla="*/ 0 h 253"/>
                  <a:gd name="T114" fmla="*/ 0 w 282"/>
                  <a:gd name="T115" fmla="*/ 0 h 253"/>
                  <a:gd name="T116" fmla="*/ 0 w 282"/>
                  <a:gd name="T117" fmla="*/ 0 h 253"/>
                  <a:gd name="T118" fmla="*/ 0 w 282"/>
                  <a:gd name="T119" fmla="*/ 0 h 253"/>
                  <a:gd name="T120" fmla="*/ 0 w 282"/>
                  <a:gd name="T121" fmla="*/ 0 h 253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82"/>
                  <a:gd name="T184" fmla="*/ 0 h 253"/>
                  <a:gd name="T185" fmla="*/ 282 w 282"/>
                  <a:gd name="T186" fmla="*/ 253 h 253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82" h="253">
                    <a:moveTo>
                      <a:pt x="235" y="78"/>
                    </a:moveTo>
                    <a:lnTo>
                      <a:pt x="248" y="92"/>
                    </a:lnTo>
                    <a:lnTo>
                      <a:pt x="255" y="108"/>
                    </a:lnTo>
                    <a:lnTo>
                      <a:pt x="259" y="125"/>
                    </a:lnTo>
                    <a:lnTo>
                      <a:pt x="259" y="144"/>
                    </a:lnTo>
                    <a:lnTo>
                      <a:pt x="257" y="159"/>
                    </a:lnTo>
                    <a:lnTo>
                      <a:pt x="252" y="171"/>
                    </a:lnTo>
                    <a:lnTo>
                      <a:pt x="244" y="184"/>
                    </a:lnTo>
                    <a:lnTo>
                      <a:pt x="236" y="194"/>
                    </a:lnTo>
                    <a:lnTo>
                      <a:pt x="225" y="206"/>
                    </a:lnTo>
                    <a:lnTo>
                      <a:pt x="215" y="215"/>
                    </a:lnTo>
                    <a:lnTo>
                      <a:pt x="204" y="225"/>
                    </a:lnTo>
                    <a:lnTo>
                      <a:pt x="194" y="236"/>
                    </a:lnTo>
                    <a:lnTo>
                      <a:pt x="191" y="239"/>
                    </a:lnTo>
                    <a:lnTo>
                      <a:pt x="190" y="242"/>
                    </a:lnTo>
                    <a:lnTo>
                      <a:pt x="191" y="246"/>
                    </a:lnTo>
                    <a:lnTo>
                      <a:pt x="194" y="249"/>
                    </a:lnTo>
                    <a:lnTo>
                      <a:pt x="197" y="252"/>
                    </a:lnTo>
                    <a:lnTo>
                      <a:pt x="201" y="253"/>
                    </a:lnTo>
                    <a:lnTo>
                      <a:pt x="205" y="252"/>
                    </a:lnTo>
                    <a:lnTo>
                      <a:pt x="209" y="249"/>
                    </a:lnTo>
                    <a:lnTo>
                      <a:pt x="232" y="234"/>
                    </a:lnTo>
                    <a:lnTo>
                      <a:pt x="251" y="215"/>
                    </a:lnTo>
                    <a:lnTo>
                      <a:pt x="267" y="192"/>
                    </a:lnTo>
                    <a:lnTo>
                      <a:pt x="278" y="168"/>
                    </a:lnTo>
                    <a:lnTo>
                      <a:pt x="282" y="141"/>
                    </a:lnTo>
                    <a:lnTo>
                      <a:pt x="279" y="116"/>
                    </a:lnTo>
                    <a:lnTo>
                      <a:pt x="270" y="92"/>
                    </a:lnTo>
                    <a:lnTo>
                      <a:pt x="251" y="70"/>
                    </a:lnTo>
                    <a:lnTo>
                      <a:pt x="237" y="59"/>
                    </a:lnTo>
                    <a:lnTo>
                      <a:pt x="221" y="48"/>
                    </a:lnTo>
                    <a:lnTo>
                      <a:pt x="202" y="39"/>
                    </a:lnTo>
                    <a:lnTo>
                      <a:pt x="183" y="31"/>
                    </a:lnTo>
                    <a:lnTo>
                      <a:pt x="163" y="24"/>
                    </a:lnTo>
                    <a:lnTo>
                      <a:pt x="142" y="18"/>
                    </a:lnTo>
                    <a:lnTo>
                      <a:pt x="122" y="13"/>
                    </a:lnTo>
                    <a:lnTo>
                      <a:pt x="101" y="8"/>
                    </a:lnTo>
                    <a:lnTo>
                      <a:pt x="82" y="5"/>
                    </a:lnTo>
                    <a:lnTo>
                      <a:pt x="63" y="2"/>
                    </a:lnTo>
                    <a:lnTo>
                      <a:pt x="47" y="0"/>
                    </a:lnTo>
                    <a:lnTo>
                      <a:pt x="32" y="0"/>
                    </a:lnTo>
                    <a:lnTo>
                      <a:pt x="19" y="0"/>
                    </a:lnTo>
                    <a:lnTo>
                      <a:pt x="10" y="1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12" y="8"/>
                    </a:lnTo>
                    <a:lnTo>
                      <a:pt x="25" y="9"/>
                    </a:lnTo>
                    <a:lnTo>
                      <a:pt x="38" y="12"/>
                    </a:lnTo>
                    <a:lnTo>
                      <a:pt x="52" y="14"/>
                    </a:lnTo>
                    <a:lnTo>
                      <a:pt x="67" y="16"/>
                    </a:lnTo>
                    <a:lnTo>
                      <a:pt x="82" y="18"/>
                    </a:lnTo>
                    <a:lnTo>
                      <a:pt x="97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5"/>
                    </a:lnTo>
                    <a:lnTo>
                      <a:pt x="162" y="40"/>
                    </a:lnTo>
                    <a:lnTo>
                      <a:pt x="177" y="46"/>
                    </a:lnTo>
                    <a:lnTo>
                      <a:pt x="192" y="53"/>
                    </a:lnTo>
                    <a:lnTo>
                      <a:pt x="208" y="60"/>
                    </a:lnTo>
                    <a:lnTo>
                      <a:pt x="222" y="69"/>
                    </a:lnTo>
                    <a:lnTo>
                      <a:pt x="235" y="7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037" name="Freeform 824"/>
              <p:cNvSpPr>
                <a:spLocks/>
              </p:cNvSpPr>
              <p:nvPr/>
            </p:nvSpPr>
            <p:spPr bwMode="auto">
              <a:xfrm>
                <a:off x="5030" y="2680"/>
                <a:ext cx="40" cy="54"/>
              </a:xfrm>
              <a:custGeom>
                <a:avLst/>
                <a:gdLst>
                  <a:gd name="T0" fmla="*/ 0 w 115"/>
                  <a:gd name="T1" fmla="*/ 0 h 236"/>
                  <a:gd name="T2" fmla="*/ 0 w 115"/>
                  <a:gd name="T3" fmla="*/ 0 h 236"/>
                  <a:gd name="T4" fmla="*/ 0 w 115"/>
                  <a:gd name="T5" fmla="*/ 0 h 236"/>
                  <a:gd name="T6" fmla="*/ 0 w 115"/>
                  <a:gd name="T7" fmla="*/ 0 h 236"/>
                  <a:gd name="T8" fmla="*/ 0 w 115"/>
                  <a:gd name="T9" fmla="*/ 0 h 236"/>
                  <a:gd name="T10" fmla="*/ 0 w 115"/>
                  <a:gd name="T11" fmla="*/ 0 h 236"/>
                  <a:gd name="T12" fmla="*/ 0 w 115"/>
                  <a:gd name="T13" fmla="*/ 0 h 236"/>
                  <a:gd name="T14" fmla="*/ 0 w 115"/>
                  <a:gd name="T15" fmla="*/ 0 h 236"/>
                  <a:gd name="T16" fmla="*/ 0 w 115"/>
                  <a:gd name="T17" fmla="*/ 0 h 236"/>
                  <a:gd name="T18" fmla="*/ 0 w 115"/>
                  <a:gd name="T19" fmla="*/ 0 h 236"/>
                  <a:gd name="T20" fmla="*/ 0 w 115"/>
                  <a:gd name="T21" fmla="*/ 0 h 236"/>
                  <a:gd name="T22" fmla="*/ 0 w 115"/>
                  <a:gd name="T23" fmla="*/ 0 h 236"/>
                  <a:gd name="T24" fmla="*/ 0 w 115"/>
                  <a:gd name="T25" fmla="*/ 0 h 236"/>
                  <a:gd name="T26" fmla="*/ 0 w 115"/>
                  <a:gd name="T27" fmla="*/ 0 h 236"/>
                  <a:gd name="T28" fmla="*/ 0 w 115"/>
                  <a:gd name="T29" fmla="*/ 0 h 236"/>
                  <a:gd name="T30" fmla="*/ 0 w 115"/>
                  <a:gd name="T31" fmla="*/ 0 h 236"/>
                  <a:gd name="T32" fmla="*/ 0 w 115"/>
                  <a:gd name="T33" fmla="*/ 0 h 236"/>
                  <a:gd name="T34" fmla="*/ 0 w 115"/>
                  <a:gd name="T35" fmla="*/ 0 h 236"/>
                  <a:gd name="T36" fmla="*/ 0 w 115"/>
                  <a:gd name="T37" fmla="*/ 0 h 236"/>
                  <a:gd name="T38" fmla="*/ 0 w 115"/>
                  <a:gd name="T39" fmla="*/ 0 h 236"/>
                  <a:gd name="T40" fmla="*/ 0 w 115"/>
                  <a:gd name="T41" fmla="*/ 0 h 236"/>
                  <a:gd name="T42" fmla="*/ 0 w 115"/>
                  <a:gd name="T43" fmla="*/ 0 h 236"/>
                  <a:gd name="T44" fmla="*/ 0 w 115"/>
                  <a:gd name="T45" fmla="*/ 0 h 236"/>
                  <a:gd name="T46" fmla="*/ 0 w 115"/>
                  <a:gd name="T47" fmla="*/ 0 h 236"/>
                  <a:gd name="T48" fmla="*/ 0 w 115"/>
                  <a:gd name="T49" fmla="*/ 0 h 236"/>
                  <a:gd name="T50" fmla="*/ 0 w 115"/>
                  <a:gd name="T51" fmla="*/ 0 h 236"/>
                  <a:gd name="T52" fmla="*/ 0 w 115"/>
                  <a:gd name="T53" fmla="*/ 0 h 236"/>
                  <a:gd name="T54" fmla="*/ 0 w 115"/>
                  <a:gd name="T55" fmla="*/ 0 h 236"/>
                  <a:gd name="T56" fmla="*/ 0 w 115"/>
                  <a:gd name="T57" fmla="*/ 0 h 236"/>
                  <a:gd name="T58" fmla="*/ 0 w 115"/>
                  <a:gd name="T59" fmla="*/ 0 h 236"/>
                  <a:gd name="T60" fmla="*/ 0 w 115"/>
                  <a:gd name="T61" fmla="*/ 0 h 236"/>
                  <a:gd name="T62" fmla="*/ 0 w 115"/>
                  <a:gd name="T63" fmla="*/ 0 h 236"/>
                  <a:gd name="T64" fmla="*/ 0 w 115"/>
                  <a:gd name="T65" fmla="*/ 0 h 236"/>
                  <a:gd name="T66" fmla="*/ 0 w 115"/>
                  <a:gd name="T67" fmla="*/ 0 h 236"/>
                  <a:gd name="T68" fmla="*/ 0 w 115"/>
                  <a:gd name="T69" fmla="*/ 0 h 236"/>
                  <a:gd name="T70" fmla="*/ 0 w 115"/>
                  <a:gd name="T71" fmla="*/ 0 h 236"/>
                  <a:gd name="T72" fmla="*/ 0 w 115"/>
                  <a:gd name="T73" fmla="*/ 0 h 236"/>
                  <a:gd name="T74" fmla="*/ 0 w 115"/>
                  <a:gd name="T75" fmla="*/ 0 h 236"/>
                  <a:gd name="T76" fmla="*/ 0 w 115"/>
                  <a:gd name="T77" fmla="*/ 0 h 236"/>
                  <a:gd name="T78" fmla="*/ 0 w 115"/>
                  <a:gd name="T79" fmla="*/ 0 h 236"/>
                  <a:gd name="T80" fmla="*/ 0 w 115"/>
                  <a:gd name="T81" fmla="*/ 0 h 2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15"/>
                  <a:gd name="T124" fmla="*/ 0 h 236"/>
                  <a:gd name="T125" fmla="*/ 115 w 115"/>
                  <a:gd name="T126" fmla="*/ 236 h 2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15" h="236">
                    <a:moveTo>
                      <a:pt x="0" y="128"/>
                    </a:moveTo>
                    <a:lnTo>
                      <a:pt x="0" y="148"/>
                    </a:lnTo>
                    <a:lnTo>
                      <a:pt x="5" y="166"/>
                    </a:lnTo>
                    <a:lnTo>
                      <a:pt x="13" y="184"/>
                    </a:lnTo>
                    <a:lnTo>
                      <a:pt x="24" y="198"/>
                    </a:lnTo>
                    <a:lnTo>
                      <a:pt x="39" y="211"/>
                    </a:lnTo>
                    <a:lnTo>
                      <a:pt x="55" y="223"/>
                    </a:lnTo>
                    <a:lnTo>
                      <a:pt x="74" y="231"/>
                    </a:lnTo>
                    <a:lnTo>
                      <a:pt x="92" y="235"/>
                    </a:lnTo>
                    <a:lnTo>
                      <a:pt x="98" y="236"/>
                    </a:lnTo>
                    <a:lnTo>
                      <a:pt x="104" y="234"/>
                    </a:lnTo>
                    <a:lnTo>
                      <a:pt x="109" y="231"/>
                    </a:lnTo>
                    <a:lnTo>
                      <a:pt x="111" y="226"/>
                    </a:lnTo>
                    <a:lnTo>
                      <a:pt x="111" y="220"/>
                    </a:lnTo>
                    <a:lnTo>
                      <a:pt x="110" y="215"/>
                    </a:lnTo>
                    <a:lnTo>
                      <a:pt x="107" y="210"/>
                    </a:lnTo>
                    <a:lnTo>
                      <a:pt x="101" y="208"/>
                    </a:lnTo>
                    <a:lnTo>
                      <a:pt x="82" y="201"/>
                    </a:lnTo>
                    <a:lnTo>
                      <a:pt x="64" y="192"/>
                    </a:lnTo>
                    <a:lnTo>
                      <a:pt x="50" y="179"/>
                    </a:lnTo>
                    <a:lnTo>
                      <a:pt x="40" y="165"/>
                    </a:lnTo>
                    <a:lnTo>
                      <a:pt x="33" y="148"/>
                    </a:lnTo>
                    <a:lnTo>
                      <a:pt x="29" y="130"/>
                    </a:lnTo>
                    <a:lnTo>
                      <a:pt x="29" y="110"/>
                    </a:lnTo>
                    <a:lnTo>
                      <a:pt x="35" y="89"/>
                    </a:lnTo>
                    <a:lnTo>
                      <a:pt x="43" y="74"/>
                    </a:lnTo>
                    <a:lnTo>
                      <a:pt x="56" y="60"/>
                    </a:lnTo>
                    <a:lnTo>
                      <a:pt x="70" y="46"/>
                    </a:lnTo>
                    <a:lnTo>
                      <a:pt x="85" y="33"/>
                    </a:lnTo>
                    <a:lnTo>
                      <a:pt x="98" y="23"/>
                    </a:lnTo>
                    <a:lnTo>
                      <a:pt x="109" y="12"/>
                    </a:lnTo>
                    <a:lnTo>
                      <a:pt x="115" y="6"/>
                    </a:lnTo>
                    <a:lnTo>
                      <a:pt x="115" y="0"/>
                    </a:lnTo>
                    <a:lnTo>
                      <a:pt x="102" y="4"/>
                    </a:lnTo>
                    <a:lnTo>
                      <a:pt x="85" y="12"/>
                    </a:lnTo>
                    <a:lnTo>
                      <a:pt x="68" y="26"/>
                    </a:lnTo>
                    <a:lnTo>
                      <a:pt x="49" y="42"/>
                    </a:lnTo>
                    <a:lnTo>
                      <a:pt x="32" y="61"/>
                    </a:lnTo>
                    <a:lnTo>
                      <a:pt x="17" y="82"/>
                    </a:lnTo>
                    <a:lnTo>
                      <a:pt x="6" y="105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038" name="Freeform 825"/>
              <p:cNvSpPr>
                <a:spLocks/>
              </p:cNvSpPr>
              <p:nvPr/>
            </p:nvSpPr>
            <p:spPr bwMode="auto">
              <a:xfrm>
                <a:off x="5311" y="2643"/>
                <a:ext cx="87" cy="73"/>
              </a:xfrm>
              <a:custGeom>
                <a:avLst/>
                <a:gdLst>
                  <a:gd name="T0" fmla="*/ 0 w 245"/>
                  <a:gd name="T1" fmla="*/ 0 h 310"/>
                  <a:gd name="T2" fmla="*/ 0 w 245"/>
                  <a:gd name="T3" fmla="*/ 0 h 310"/>
                  <a:gd name="T4" fmla="*/ 0 w 245"/>
                  <a:gd name="T5" fmla="*/ 0 h 310"/>
                  <a:gd name="T6" fmla="*/ 0 w 245"/>
                  <a:gd name="T7" fmla="*/ 0 h 310"/>
                  <a:gd name="T8" fmla="*/ 0 w 245"/>
                  <a:gd name="T9" fmla="*/ 0 h 310"/>
                  <a:gd name="T10" fmla="*/ 0 w 245"/>
                  <a:gd name="T11" fmla="*/ 0 h 310"/>
                  <a:gd name="T12" fmla="*/ 0 w 245"/>
                  <a:gd name="T13" fmla="*/ 0 h 310"/>
                  <a:gd name="T14" fmla="*/ 0 w 245"/>
                  <a:gd name="T15" fmla="*/ 0 h 310"/>
                  <a:gd name="T16" fmla="*/ 0 w 245"/>
                  <a:gd name="T17" fmla="*/ 0 h 310"/>
                  <a:gd name="T18" fmla="*/ 0 w 245"/>
                  <a:gd name="T19" fmla="*/ 0 h 310"/>
                  <a:gd name="T20" fmla="*/ 0 w 245"/>
                  <a:gd name="T21" fmla="*/ 0 h 310"/>
                  <a:gd name="T22" fmla="*/ 0 w 245"/>
                  <a:gd name="T23" fmla="*/ 0 h 310"/>
                  <a:gd name="T24" fmla="*/ 0 w 245"/>
                  <a:gd name="T25" fmla="*/ 0 h 310"/>
                  <a:gd name="T26" fmla="*/ 0 w 245"/>
                  <a:gd name="T27" fmla="*/ 0 h 310"/>
                  <a:gd name="T28" fmla="*/ 0 w 245"/>
                  <a:gd name="T29" fmla="*/ 0 h 310"/>
                  <a:gd name="T30" fmla="*/ 0 w 245"/>
                  <a:gd name="T31" fmla="*/ 0 h 310"/>
                  <a:gd name="T32" fmla="*/ 0 w 245"/>
                  <a:gd name="T33" fmla="*/ 0 h 310"/>
                  <a:gd name="T34" fmla="*/ 0 w 245"/>
                  <a:gd name="T35" fmla="*/ 0 h 310"/>
                  <a:gd name="T36" fmla="*/ 0 w 245"/>
                  <a:gd name="T37" fmla="*/ 0 h 310"/>
                  <a:gd name="T38" fmla="*/ 0 w 245"/>
                  <a:gd name="T39" fmla="*/ 0 h 310"/>
                  <a:gd name="T40" fmla="*/ 0 w 245"/>
                  <a:gd name="T41" fmla="*/ 0 h 310"/>
                  <a:gd name="T42" fmla="*/ 0 w 245"/>
                  <a:gd name="T43" fmla="*/ 0 h 310"/>
                  <a:gd name="T44" fmla="*/ 0 w 245"/>
                  <a:gd name="T45" fmla="*/ 0 h 310"/>
                  <a:gd name="T46" fmla="*/ 0 w 245"/>
                  <a:gd name="T47" fmla="*/ 0 h 310"/>
                  <a:gd name="T48" fmla="*/ 0 w 245"/>
                  <a:gd name="T49" fmla="*/ 0 h 310"/>
                  <a:gd name="T50" fmla="*/ 0 w 245"/>
                  <a:gd name="T51" fmla="*/ 0 h 310"/>
                  <a:gd name="T52" fmla="*/ 0 w 245"/>
                  <a:gd name="T53" fmla="*/ 0 h 310"/>
                  <a:gd name="T54" fmla="*/ 0 w 245"/>
                  <a:gd name="T55" fmla="*/ 0 h 310"/>
                  <a:gd name="T56" fmla="*/ 0 w 245"/>
                  <a:gd name="T57" fmla="*/ 0 h 310"/>
                  <a:gd name="T58" fmla="*/ 0 w 245"/>
                  <a:gd name="T59" fmla="*/ 0 h 310"/>
                  <a:gd name="T60" fmla="*/ 0 w 245"/>
                  <a:gd name="T61" fmla="*/ 0 h 310"/>
                  <a:gd name="T62" fmla="*/ 0 w 245"/>
                  <a:gd name="T63" fmla="*/ 0 h 310"/>
                  <a:gd name="T64" fmla="*/ 0 w 245"/>
                  <a:gd name="T65" fmla="*/ 0 h 310"/>
                  <a:gd name="T66" fmla="*/ 0 w 245"/>
                  <a:gd name="T67" fmla="*/ 0 h 310"/>
                  <a:gd name="T68" fmla="*/ 0 w 245"/>
                  <a:gd name="T69" fmla="*/ 0 h 310"/>
                  <a:gd name="T70" fmla="*/ 0 w 245"/>
                  <a:gd name="T71" fmla="*/ 0 h 310"/>
                  <a:gd name="T72" fmla="*/ 0 w 245"/>
                  <a:gd name="T73" fmla="*/ 0 h 310"/>
                  <a:gd name="T74" fmla="*/ 0 w 245"/>
                  <a:gd name="T75" fmla="*/ 0 h 31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45"/>
                  <a:gd name="T115" fmla="*/ 0 h 310"/>
                  <a:gd name="T116" fmla="*/ 245 w 245"/>
                  <a:gd name="T117" fmla="*/ 310 h 310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45" h="310">
                    <a:moveTo>
                      <a:pt x="200" y="116"/>
                    </a:moveTo>
                    <a:lnTo>
                      <a:pt x="208" y="124"/>
                    </a:lnTo>
                    <a:lnTo>
                      <a:pt x="214" y="133"/>
                    </a:lnTo>
                    <a:lnTo>
                      <a:pt x="220" y="144"/>
                    </a:lnTo>
                    <a:lnTo>
                      <a:pt x="223" y="154"/>
                    </a:lnTo>
                    <a:lnTo>
                      <a:pt x="226" y="164"/>
                    </a:lnTo>
                    <a:lnTo>
                      <a:pt x="224" y="176"/>
                    </a:lnTo>
                    <a:lnTo>
                      <a:pt x="222" y="187"/>
                    </a:lnTo>
                    <a:lnTo>
                      <a:pt x="216" y="198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9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2" y="264"/>
                    </a:lnTo>
                    <a:lnTo>
                      <a:pt x="132" y="275"/>
                    </a:lnTo>
                    <a:lnTo>
                      <a:pt x="128" y="278"/>
                    </a:lnTo>
                    <a:lnTo>
                      <a:pt x="126" y="283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2" y="306"/>
                    </a:lnTo>
                    <a:lnTo>
                      <a:pt x="126" y="309"/>
                    </a:lnTo>
                    <a:lnTo>
                      <a:pt x="131" y="310"/>
                    </a:lnTo>
                    <a:lnTo>
                      <a:pt x="135" y="310"/>
                    </a:lnTo>
                    <a:lnTo>
                      <a:pt x="139" y="309"/>
                    </a:lnTo>
                    <a:lnTo>
                      <a:pt x="142" y="306"/>
                    </a:lnTo>
                    <a:lnTo>
                      <a:pt x="154" y="292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20" y="233"/>
                    </a:lnTo>
                    <a:lnTo>
                      <a:pt x="230" y="219"/>
                    </a:lnTo>
                    <a:lnTo>
                      <a:pt x="238" y="204"/>
                    </a:lnTo>
                    <a:lnTo>
                      <a:pt x="244" y="186"/>
                    </a:lnTo>
                    <a:lnTo>
                      <a:pt x="245" y="169"/>
                    </a:lnTo>
                    <a:lnTo>
                      <a:pt x="243" y="152"/>
                    </a:lnTo>
                    <a:lnTo>
                      <a:pt x="237" y="134"/>
                    </a:lnTo>
                    <a:lnTo>
                      <a:pt x="228" y="119"/>
                    </a:lnTo>
                    <a:lnTo>
                      <a:pt x="217" y="105"/>
                    </a:lnTo>
                    <a:lnTo>
                      <a:pt x="203" y="93"/>
                    </a:lnTo>
                    <a:lnTo>
                      <a:pt x="188" y="83"/>
                    </a:lnTo>
                    <a:lnTo>
                      <a:pt x="176" y="76"/>
                    </a:lnTo>
                    <a:lnTo>
                      <a:pt x="163" y="69"/>
                    </a:lnTo>
                    <a:lnTo>
                      <a:pt x="151" y="61"/>
                    </a:lnTo>
                    <a:lnTo>
                      <a:pt x="136" y="54"/>
                    </a:lnTo>
                    <a:lnTo>
                      <a:pt x="122" y="46"/>
                    </a:lnTo>
                    <a:lnTo>
                      <a:pt x="107" y="39"/>
                    </a:lnTo>
                    <a:lnTo>
                      <a:pt x="93" y="31"/>
                    </a:lnTo>
                    <a:lnTo>
                      <a:pt x="79" y="24"/>
                    </a:lnTo>
                    <a:lnTo>
                      <a:pt x="66" y="18"/>
                    </a:lnTo>
                    <a:lnTo>
                      <a:pt x="53" y="13"/>
                    </a:lnTo>
                    <a:lnTo>
                      <a:pt x="40" y="8"/>
                    </a:lnTo>
                    <a:lnTo>
                      <a:pt x="30" y="5"/>
                    </a:lnTo>
                    <a:lnTo>
                      <a:pt x="20" y="1"/>
                    </a:lnTo>
                    <a:lnTo>
                      <a:pt x="12" y="0"/>
                    </a:lnTo>
                    <a:lnTo>
                      <a:pt x="5" y="0"/>
                    </a:lnTo>
                    <a:lnTo>
                      <a:pt x="0" y="2"/>
                    </a:lnTo>
                    <a:lnTo>
                      <a:pt x="11" y="8"/>
                    </a:lnTo>
                    <a:lnTo>
                      <a:pt x="23" y="14"/>
                    </a:lnTo>
                    <a:lnTo>
                      <a:pt x="36" y="20"/>
                    </a:lnTo>
                    <a:lnTo>
                      <a:pt x="47" y="25"/>
                    </a:lnTo>
                    <a:lnTo>
                      <a:pt x="60" y="31"/>
                    </a:lnTo>
                    <a:lnTo>
                      <a:pt x="73" y="37"/>
                    </a:lnTo>
                    <a:lnTo>
                      <a:pt x="86" y="44"/>
                    </a:lnTo>
                    <a:lnTo>
                      <a:pt x="99" y="51"/>
                    </a:lnTo>
                    <a:lnTo>
                      <a:pt x="113" y="57"/>
                    </a:lnTo>
                    <a:lnTo>
                      <a:pt x="126" y="64"/>
                    </a:lnTo>
                    <a:lnTo>
                      <a:pt x="139" y="71"/>
                    </a:lnTo>
                    <a:lnTo>
                      <a:pt x="152" y="79"/>
                    </a:lnTo>
                    <a:lnTo>
                      <a:pt x="165" y="88"/>
                    </a:lnTo>
                    <a:lnTo>
                      <a:pt x="176" y="96"/>
                    </a:lnTo>
                    <a:lnTo>
                      <a:pt x="188" y="106"/>
                    </a:lnTo>
                    <a:lnTo>
                      <a:pt x="200" y="1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71026" name="Picture 826" descr="access_point_stylized_gray_small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72" y="3642"/>
              <a:ext cx="430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0708" name="Line 827"/>
          <p:cNvSpPr>
            <a:spLocks noChangeShapeType="1"/>
          </p:cNvSpPr>
          <p:nvPr/>
        </p:nvSpPr>
        <p:spPr bwMode="auto">
          <a:xfrm rot="5400000" flipV="1">
            <a:off x="7991475" y="5440363"/>
            <a:ext cx="3175" cy="857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0709" name="Group 828"/>
          <p:cNvGrpSpPr>
            <a:grpSpLocks/>
          </p:cNvGrpSpPr>
          <p:nvPr/>
        </p:nvGrpSpPr>
        <p:grpSpPr bwMode="auto">
          <a:xfrm>
            <a:off x="5254625" y="2038350"/>
            <a:ext cx="504825" cy="401638"/>
            <a:chOff x="2896" y="396"/>
            <a:chExt cx="1848" cy="1887"/>
          </a:xfrm>
        </p:grpSpPr>
        <p:pic>
          <p:nvPicPr>
            <p:cNvPr id="71002" name="Picture 829" descr="laptop_keyboard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 rot="109064" flipH="1">
              <a:off x="2966" y="1553"/>
              <a:ext cx="1526" cy="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1003" name="Freeform 830"/>
            <p:cNvSpPr>
              <a:spLocks/>
            </p:cNvSpPr>
            <p:nvPr/>
          </p:nvSpPr>
          <p:spPr bwMode="auto">
            <a:xfrm>
              <a:off x="3472" y="844"/>
              <a:ext cx="1228" cy="953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71004" name="Picture 831" descr="screen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532" y="868"/>
              <a:ext cx="1117" cy="8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1005" name="Freeform 832"/>
            <p:cNvSpPr>
              <a:spLocks/>
            </p:cNvSpPr>
            <p:nvPr/>
          </p:nvSpPr>
          <p:spPr bwMode="auto">
            <a:xfrm>
              <a:off x="3695" y="816"/>
              <a:ext cx="1042" cy="177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rgbClr val="EAEAE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006" name="Freeform 833"/>
            <p:cNvSpPr>
              <a:spLocks/>
            </p:cNvSpPr>
            <p:nvPr/>
          </p:nvSpPr>
          <p:spPr bwMode="auto">
            <a:xfrm>
              <a:off x="3461" y="814"/>
              <a:ext cx="289" cy="739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007" name="Freeform 834"/>
            <p:cNvSpPr>
              <a:spLocks/>
            </p:cNvSpPr>
            <p:nvPr/>
          </p:nvSpPr>
          <p:spPr bwMode="auto">
            <a:xfrm>
              <a:off x="4418" y="946"/>
              <a:ext cx="311" cy="853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008" name="Freeform 835"/>
            <p:cNvSpPr>
              <a:spLocks/>
            </p:cNvSpPr>
            <p:nvPr/>
          </p:nvSpPr>
          <p:spPr bwMode="auto">
            <a:xfrm>
              <a:off x="3457" y="1515"/>
              <a:ext cx="1143" cy="288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009" name="Freeform 836"/>
            <p:cNvSpPr>
              <a:spLocks/>
            </p:cNvSpPr>
            <p:nvPr/>
          </p:nvSpPr>
          <p:spPr bwMode="auto">
            <a:xfrm>
              <a:off x="4452" y="954"/>
              <a:ext cx="292" cy="855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2 h 1659"/>
                <a:gd name="T6" fmla="*/ 0 w 637"/>
                <a:gd name="T7" fmla="*/ 2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010" name="Freeform 837"/>
            <p:cNvSpPr>
              <a:spLocks/>
            </p:cNvSpPr>
            <p:nvPr/>
          </p:nvSpPr>
          <p:spPr bwMode="auto">
            <a:xfrm>
              <a:off x="3459" y="1553"/>
              <a:ext cx="1016" cy="284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1 h 550"/>
                <a:gd name="T4" fmla="*/ 1 w 2216"/>
                <a:gd name="T5" fmla="*/ 1 h 550"/>
                <a:gd name="T6" fmla="*/ 1 w 2216"/>
                <a:gd name="T7" fmla="*/ 1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rgbClr val="DDDDDD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011" name="Freeform 838"/>
            <p:cNvSpPr>
              <a:spLocks/>
            </p:cNvSpPr>
            <p:nvPr/>
          </p:nvSpPr>
          <p:spPr bwMode="auto">
            <a:xfrm>
              <a:off x="3442" y="1857"/>
              <a:ext cx="345" cy="169"/>
            </a:xfrm>
            <a:custGeom>
              <a:avLst/>
              <a:gdLst>
                <a:gd name="T0" fmla="*/ 0 w 752"/>
                <a:gd name="T1" fmla="*/ 0 h 327"/>
                <a:gd name="T2" fmla="*/ 0 w 752"/>
                <a:gd name="T3" fmla="*/ 1 h 327"/>
                <a:gd name="T4" fmla="*/ 0 w 752"/>
                <a:gd name="T5" fmla="*/ 1 h 327"/>
                <a:gd name="T6" fmla="*/ 0 w 752"/>
                <a:gd name="T7" fmla="*/ 1 h 327"/>
                <a:gd name="T8" fmla="*/ 0 w 752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2"/>
                <a:gd name="T16" fmla="*/ 0 h 327"/>
                <a:gd name="T17" fmla="*/ 752 w 752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2" h="327">
                  <a:moveTo>
                    <a:pt x="293" y="0"/>
                  </a:moveTo>
                  <a:lnTo>
                    <a:pt x="752" y="124"/>
                  </a:lnTo>
                  <a:lnTo>
                    <a:pt x="470" y="327"/>
                  </a:lnTo>
                  <a:lnTo>
                    <a:pt x="0" y="18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012" name="Freeform 839"/>
            <p:cNvSpPr>
              <a:spLocks/>
            </p:cNvSpPr>
            <p:nvPr/>
          </p:nvSpPr>
          <p:spPr bwMode="auto">
            <a:xfrm>
              <a:off x="3449" y="1860"/>
              <a:ext cx="333" cy="160"/>
            </a:xfrm>
            <a:custGeom>
              <a:avLst/>
              <a:gdLst>
                <a:gd name="T0" fmla="*/ 0 w 726"/>
                <a:gd name="T1" fmla="*/ 0 h 311"/>
                <a:gd name="T2" fmla="*/ 0 w 726"/>
                <a:gd name="T3" fmla="*/ 1 h 311"/>
                <a:gd name="T4" fmla="*/ 0 w 726"/>
                <a:gd name="T5" fmla="*/ 1 h 311"/>
                <a:gd name="T6" fmla="*/ 0 w 726"/>
                <a:gd name="T7" fmla="*/ 1 h 311"/>
                <a:gd name="T8" fmla="*/ 0 w 726"/>
                <a:gd name="T9" fmla="*/ 0 h 3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6"/>
                <a:gd name="T16" fmla="*/ 0 h 311"/>
                <a:gd name="T17" fmla="*/ 726 w 726"/>
                <a:gd name="T18" fmla="*/ 311 h 3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6" h="311">
                  <a:moveTo>
                    <a:pt x="282" y="0"/>
                  </a:moveTo>
                  <a:lnTo>
                    <a:pt x="726" y="119"/>
                  </a:lnTo>
                  <a:lnTo>
                    <a:pt x="457" y="311"/>
                  </a:lnTo>
                  <a:lnTo>
                    <a:pt x="0" y="173"/>
                  </a:lnTo>
                  <a:lnTo>
                    <a:pt x="282" y="0"/>
                  </a:lnTo>
                  <a:close/>
                </a:path>
              </a:pathLst>
            </a:custGeom>
            <a:gradFill rotWithShape="1">
              <a:gsLst>
                <a:gs pos="0">
                  <a:srgbClr val="4D4D4D"/>
                </a:gs>
                <a:gs pos="100000">
                  <a:srgbClr val="DDDDDD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013" name="Freeform 840"/>
            <p:cNvSpPr>
              <a:spLocks/>
            </p:cNvSpPr>
            <p:nvPr/>
          </p:nvSpPr>
          <p:spPr bwMode="auto">
            <a:xfrm>
              <a:off x="3473" y="1923"/>
              <a:ext cx="119" cy="52"/>
            </a:xfrm>
            <a:custGeom>
              <a:avLst/>
              <a:gdLst>
                <a:gd name="T0" fmla="*/ 0 w 258"/>
                <a:gd name="T1" fmla="*/ 1 h 100"/>
                <a:gd name="T2" fmla="*/ 0 w 258"/>
                <a:gd name="T3" fmla="*/ 0 h 100"/>
                <a:gd name="T4" fmla="*/ 0 w 258"/>
                <a:gd name="T5" fmla="*/ 1 h 100"/>
                <a:gd name="T6" fmla="*/ 0 w 258"/>
                <a:gd name="T7" fmla="*/ 1 h 100"/>
                <a:gd name="T8" fmla="*/ 0 w 258"/>
                <a:gd name="T9" fmla="*/ 1 h 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0"/>
                <a:gd name="T17" fmla="*/ 258 w 258"/>
                <a:gd name="T18" fmla="*/ 100 h 1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0">
                  <a:moveTo>
                    <a:pt x="0" y="44"/>
                  </a:moveTo>
                  <a:lnTo>
                    <a:pt x="75" y="0"/>
                  </a:lnTo>
                  <a:lnTo>
                    <a:pt x="258" y="50"/>
                  </a:lnTo>
                  <a:lnTo>
                    <a:pt x="183" y="10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014" name="Freeform 841"/>
            <p:cNvSpPr>
              <a:spLocks/>
            </p:cNvSpPr>
            <p:nvPr/>
          </p:nvSpPr>
          <p:spPr bwMode="auto">
            <a:xfrm>
              <a:off x="3469" y="1947"/>
              <a:ext cx="89" cy="32"/>
            </a:xfrm>
            <a:custGeom>
              <a:avLst/>
              <a:gdLst>
                <a:gd name="T0" fmla="*/ 0 w 194"/>
                <a:gd name="T1" fmla="*/ 0 h 63"/>
                <a:gd name="T2" fmla="*/ 0 w 194"/>
                <a:gd name="T3" fmla="*/ 1 h 63"/>
                <a:gd name="T4" fmla="*/ 0 w 194"/>
                <a:gd name="T5" fmla="*/ 1 h 63"/>
                <a:gd name="T6" fmla="*/ 0 w 194"/>
                <a:gd name="T7" fmla="*/ 1 h 63"/>
                <a:gd name="T8" fmla="*/ 0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015" name="Freeform 842"/>
            <p:cNvSpPr>
              <a:spLocks/>
            </p:cNvSpPr>
            <p:nvPr/>
          </p:nvSpPr>
          <p:spPr bwMode="auto">
            <a:xfrm>
              <a:off x="3570" y="1956"/>
              <a:ext cx="119" cy="53"/>
            </a:xfrm>
            <a:custGeom>
              <a:avLst/>
              <a:gdLst>
                <a:gd name="T0" fmla="*/ 0 w 258"/>
                <a:gd name="T1" fmla="*/ 1 h 102"/>
                <a:gd name="T2" fmla="*/ 0 w 258"/>
                <a:gd name="T3" fmla="*/ 0 h 102"/>
                <a:gd name="T4" fmla="*/ 0 w 258"/>
                <a:gd name="T5" fmla="*/ 1 h 102"/>
                <a:gd name="T6" fmla="*/ 0 w 258"/>
                <a:gd name="T7" fmla="*/ 1 h 102"/>
                <a:gd name="T8" fmla="*/ 0 w 258"/>
                <a:gd name="T9" fmla="*/ 1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2"/>
                <a:gd name="T17" fmla="*/ 258 w 258"/>
                <a:gd name="T18" fmla="*/ 102 h 1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2">
                  <a:moveTo>
                    <a:pt x="0" y="46"/>
                  </a:moveTo>
                  <a:lnTo>
                    <a:pt x="71" y="0"/>
                  </a:lnTo>
                  <a:lnTo>
                    <a:pt x="258" y="52"/>
                  </a:lnTo>
                  <a:lnTo>
                    <a:pt x="183" y="102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016" name="Freeform 843"/>
            <p:cNvSpPr>
              <a:spLocks/>
            </p:cNvSpPr>
            <p:nvPr/>
          </p:nvSpPr>
          <p:spPr bwMode="auto">
            <a:xfrm>
              <a:off x="3566" y="1981"/>
              <a:ext cx="89" cy="33"/>
            </a:xfrm>
            <a:custGeom>
              <a:avLst/>
              <a:gdLst>
                <a:gd name="T0" fmla="*/ 0 w 194"/>
                <a:gd name="T1" fmla="*/ 0 h 63"/>
                <a:gd name="T2" fmla="*/ 0 w 194"/>
                <a:gd name="T3" fmla="*/ 1 h 63"/>
                <a:gd name="T4" fmla="*/ 0 w 194"/>
                <a:gd name="T5" fmla="*/ 1 h 63"/>
                <a:gd name="T6" fmla="*/ 0 w 194"/>
                <a:gd name="T7" fmla="*/ 1 h 63"/>
                <a:gd name="T8" fmla="*/ 0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017" name="Freeform 844"/>
            <p:cNvSpPr>
              <a:spLocks/>
            </p:cNvSpPr>
            <p:nvPr/>
          </p:nvSpPr>
          <p:spPr bwMode="auto">
            <a:xfrm>
              <a:off x="4032" y="1882"/>
              <a:ext cx="418" cy="37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018" name="Freeform 845"/>
            <p:cNvSpPr>
              <a:spLocks/>
            </p:cNvSpPr>
            <p:nvPr/>
          </p:nvSpPr>
          <p:spPr bwMode="auto">
            <a:xfrm>
              <a:off x="2966" y="1912"/>
              <a:ext cx="1069" cy="338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019" name="Freeform 846"/>
            <p:cNvSpPr>
              <a:spLocks/>
            </p:cNvSpPr>
            <p:nvPr/>
          </p:nvSpPr>
          <p:spPr bwMode="auto">
            <a:xfrm>
              <a:off x="2967" y="1850"/>
              <a:ext cx="12" cy="68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B2B2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020" name="Freeform 847"/>
            <p:cNvSpPr>
              <a:spLocks/>
            </p:cNvSpPr>
            <p:nvPr/>
          </p:nvSpPr>
          <p:spPr bwMode="auto">
            <a:xfrm>
              <a:off x="2968" y="1571"/>
              <a:ext cx="496" cy="283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B2B2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021" name="Freeform 848"/>
            <p:cNvSpPr>
              <a:spLocks/>
            </p:cNvSpPr>
            <p:nvPr/>
          </p:nvSpPr>
          <p:spPr bwMode="auto">
            <a:xfrm>
              <a:off x="3001" y="1864"/>
              <a:ext cx="1013" cy="32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022" name="Freeform 849"/>
            <p:cNvSpPr>
              <a:spLocks/>
            </p:cNvSpPr>
            <p:nvPr/>
          </p:nvSpPr>
          <p:spPr bwMode="auto">
            <a:xfrm flipV="1">
              <a:off x="4013" y="1841"/>
              <a:ext cx="413" cy="33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2B2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023" name="Freeform 850"/>
            <p:cNvSpPr>
              <a:spLocks/>
            </p:cNvSpPr>
            <p:nvPr/>
          </p:nvSpPr>
          <p:spPr bwMode="auto">
            <a:xfrm>
              <a:off x="3530" y="862"/>
              <a:ext cx="1124" cy="872"/>
            </a:xfrm>
            <a:custGeom>
              <a:avLst/>
              <a:gdLst>
                <a:gd name="T0" fmla="*/ 214 w 1124"/>
                <a:gd name="T1" fmla="*/ 0 h 872"/>
                <a:gd name="T2" fmla="*/ 1124 w 1124"/>
                <a:gd name="T3" fmla="*/ 128 h 872"/>
                <a:gd name="T4" fmla="*/ 884 w 1124"/>
                <a:gd name="T5" fmla="*/ 872 h 872"/>
                <a:gd name="T6" fmla="*/ 0 w 1124"/>
                <a:gd name="T7" fmla="*/ 656 h 872"/>
                <a:gd name="T8" fmla="*/ 214 w 1124"/>
                <a:gd name="T9" fmla="*/ 0 h 8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4"/>
                <a:gd name="T16" fmla="*/ 0 h 872"/>
                <a:gd name="T17" fmla="*/ 1124 w 1124"/>
                <a:gd name="T18" fmla="*/ 872 h 8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4" h="872">
                  <a:moveTo>
                    <a:pt x="214" y="0"/>
                  </a:moveTo>
                  <a:lnTo>
                    <a:pt x="1124" y="128"/>
                  </a:lnTo>
                  <a:lnTo>
                    <a:pt x="884" y="872"/>
                  </a:lnTo>
                  <a:lnTo>
                    <a:pt x="0" y="656"/>
                  </a:lnTo>
                  <a:lnTo>
                    <a:pt x="214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>
                    <a:alpha val="81000"/>
                  </a:srgbClr>
                </a:gs>
                <a:gs pos="100000">
                  <a:srgbClr val="666666">
                    <a:alpha val="79999"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71024" name="Picture 851" descr="grayed_radiation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896" y="396"/>
              <a:ext cx="1808" cy="10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0710" name="Group 852"/>
          <p:cNvGrpSpPr>
            <a:grpSpLocks/>
          </p:cNvGrpSpPr>
          <p:nvPr/>
        </p:nvGrpSpPr>
        <p:grpSpPr bwMode="auto">
          <a:xfrm>
            <a:off x="5537200" y="3054350"/>
            <a:ext cx="504825" cy="401638"/>
            <a:chOff x="2896" y="396"/>
            <a:chExt cx="1848" cy="1887"/>
          </a:xfrm>
        </p:grpSpPr>
        <p:pic>
          <p:nvPicPr>
            <p:cNvPr id="70979" name="Picture 853" descr="laptop_keyboard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 rot="109064" flipH="1">
              <a:off x="2966" y="1553"/>
              <a:ext cx="1526" cy="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0980" name="Freeform 854"/>
            <p:cNvSpPr>
              <a:spLocks/>
            </p:cNvSpPr>
            <p:nvPr/>
          </p:nvSpPr>
          <p:spPr bwMode="auto">
            <a:xfrm>
              <a:off x="3472" y="844"/>
              <a:ext cx="1228" cy="953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70981" name="Picture 855" descr="screen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532" y="868"/>
              <a:ext cx="1117" cy="8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0982" name="Freeform 856"/>
            <p:cNvSpPr>
              <a:spLocks/>
            </p:cNvSpPr>
            <p:nvPr/>
          </p:nvSpPr>
          <p:spPr bwMode="auto">
            <a:xfrm>
              <a:off x="3695" y="816"/>
              <a:ext cx="1042" cy="177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rgbClr val="EAEAE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83" name="Freeform 857"/>
            <p:cNvSpPr>
              <a:spLocks/>
            </p:cNvSpPr>
            <p:nvPr/>
          </p:nvSpPr>
          <p:spPr bwMode="auto">
            <a:xfrm>
              <a:off x="3461" y="814"/>
              <a:ext cx="289" cy="739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84" name="Freeform 858"/>
            <p:cNvSpPr>
              <a:spLocks/>
            </p:cNvSpPr>
            <p:nvPr/>
          </p:nvSpPr>
          <p:spPr bwMode="auto">
            <a:xfrm>
              <a:off x="4418" y="946"/>
              <a:ext cx="311" cy="853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85" name="Freeform 859"/>
            <p:cNvSpPr>
              <a:spLocks/>
            </p:cNvSpPr>
            <p:nvPr/>
          </p:nvSpPr>
          <p:spPr bwMode="auto">
            <a:xfrm>
              <a:off x="3457" y="1515"/>
              <a:ext cx="1143" cy="288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86" name="Freeform 860"/>
            <p:cNvSpPr>
              <a:spLocks/>
            </p:cNvSpPr>
            <p:nvPr/>
          </p:nvSpPr>
          <p:spPr bwMode="auto">
            <a:xfrm>
              <a:off x="4452" y="954"/>
              <a:ext cx="292" cy="855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2 h 1659"/>
                <a:gd name="T6" fmla="*/ 0 w 637"/>
                <a:gd name="T7" fmla="*/ 2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87" name="Freeform 861"/>
            <p:cNvSpPr>
              <a:spLocks/>
            </p:cNvSpPr>
            <p:nvPr/>
          </p:nvSpPr>
          <p:spPr bwMode="auto">
            <a:xfrm>
              <a:off x="3459" y="1553"/>
              <a:ext cx="1016" cy="284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1 h 550"/>
                <a:gd name="T4" fmla="*/ 1 w 2216"/>
                <a:gd name="T5" fmla="*/ 1 h 550"/>
                <a:gd name="T6" fmla="*/ 1 w 2216"/>
                <a:gd name="T7" fmla="*/ 1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rgbClr val="DDDDDD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88" name="Freeform 862"/>
            <p:cNvSpPr>
              <a:spLocks/>
            </p:cNvSpPr>
            <p:nvPr/>
          </p:nvSpPr>
          <p:spPr bwMode="auto">
            <a:xfrm>
              <a:off x="3442" y="1857"/>
              <a:ext cx="345" cy="169"/>
            </a:xfrm>
            <a:custGeom>
              <a:avLst/>
              <a:gdLst>
                <a:gd name="T0" fmla="*/ 0 w 752"/>
                <a:gd name="T1" fmla="*/ 0 h 327"/>
                <a:gd name="T2" fmla="*/ 0 w 752"/>
                <a:gd name="T3" fmla="*/ 1 h 327"/>
                <a:gd name="T4" fmla="*/ 0 w 752"/>
                <a:gd name="T5" fmla="*/ 1 h 327"/>
                <a:gd name="T6" fmla="*/ 0 w 752"/>
                <a:gd name="T7" fmla="*/ 1 h 327"/>
                <a:gd name="T8" fmla="*/ 0 w 752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2"/>
                <a:gd name="T16" fmla="*/ 0 h 327"/>
                <a:gd name="T17" fmla="*/ 752 w 752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2" h="327">
                  <a:moveTo>
                    <a:pt x="293" y="0"/>
                  </a:moveTo>
                  <a:lnTo>
                    <a:pt x="752" y="124"/>
                  </a:lnTo>
                  <a:lnTo>
                    <a:pt x="470" y="327"/>
                  </a:lnTo>
                  <a:lnTo>
                    <a:pt x="0" y="18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89" name="Freeform 863"/>
            <p:cNvSpPr>
              <a:spLocks/>
            </p:cNvSpPr>
            <p:nvPr/>
          </p:nvSpPr>
          <p:spPr bwMode="auto">
            <a:xfrm>
              <a:off x="3449" y="1860"/>
              <a:ext cx="333" cy="160"/>
            </a:xfrm>
            <a:custGeom>
              <a:avLst/>
              <a:gdLst>
                <a:gd name="T0" fmla="*/ 0 w 726"/>
                <a:gd name="T1" fmla="*/ 0 h 311"/>
                <a:gd name="T2" fmla="*/ 0 w 726"/>
                <a:gd name="T3" fmla="*/ 1 h 311"/>
                <a:gd name="T4" fmla="*/ 0 w 726"/>
                <a:gd name="T5" fmla="*/ 1 h 311"/>
                <a:gd name="T6" fmla="*/ 0 w 726"/>
                <a:gd name="T7" fmla="*/ 1 h 311"/>
                <a:gd name="T8" fmla="*/ 0 w 726"/>
                <a:gd name="T9" fmla="*/ 0 h 3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6"/>
                <a:gd name="T16" fmla="*/ 0 h 311"/>
                <a:gd name="T17" fmla="*/ 726 w 726"/>
                <a:gd name="T18" fmla="*/ 311 h 3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6" h="311">
                  <a:moveTo>
                    <a:pt x="282" y="0"/>
                  </a:moveTo>
                  <a:lnTo>
                    <a:pt x="726" y="119"/>
                  </a:lnTo>
                  <a:lnTo>
                    <a:pt x="457" y="311"/>
                  </a:lnTo>
                  <a:lnTo>
                    <a:pt x="0" y="173"/>
                  </a:lnTo>
                  <a:lnTo>
                    <a:pt x="282" y="0"/>
                  </a:lnTo>
                  <a:close/>
                </a:path>
              </a:pathLst>
            </a:custGeom>
            <a:gradFill rotWithShape="1">
              <a:gsLst>
                <a:gs pos="0">
                  <a:srgbClr val="4D4D4D"/>
                </a:gs>
                <a:gs pos="100000">
                  <a:srgbClr val="DDDDDD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90" name="Freeform 864"/>
            <p:cNvSpPr>
              <a:spLocks/>
            </p:cNvSpPr>
            <p:nvPr/>
          </p:nvSpPr>
          <p:spPr bwMode="auto">
            <a:xfrm>
              <a:off x="3473" y="1923"/>
              <a:ext cx="119" cy="52"/>
            </a:xfrm>
            <a:custGeom>
              <a:avLst/>
              <a:gdLst>
                <a:gd name="T0" fmla="*/ 0 w 258"/>
                <a:gd name="T1" fmla="*/ 1 h 100"/>
                <a:gd name="T2" fmla="*/ 0 w 258"/>
                <a:gd name="T3" fmla="*/ 0 h 100"/>
                <a:gd name="T4" fmla="*/ 0 w 258"/>
                <a:gd name="T5" fmla="*/ 1 h 100"/>
                <a:gd name="T6" fmla="*/ 0 w 258"/>
                <a:gd name="T7" fmla="*/ 1 h 100"/>
                <a:gd name="T8" fmla="*/ 0 w 258"/>
                <a:gd name="T9" fmla="*/ 1 h 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0"/>
                <a:gd name="T17" fmla="*/ 258 w 258"/>
                <a:gd name="T18" fmla="*/ 100 h 1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0">
                  <a:moveTo>
                    <a:pt x="0" y="44"/>
                  </a:moveTo>
                  <a:lnTo>
                    <a:pt x="75" y="0"/>
                  </a:lnTo>
                  <a:lnTo>
                    <a:pt x="258" y="50"/>
                  </a:lnTo>
                  <a:lnTo>
                    <a:pt x="183" y="10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91" name="Freeform 865"/>
            <p:cNvSpPr>
              <a:spLocks/>
            </p:cNvSpPr>
            <p:nvPr/>
          </p:nvSpPr>
          <p:spPr bwMode="auto">
            <a:xfrm>
              <a:off x="3469" y="1947"/>
              <a:ext cx="89" cy="32"/>
            </a:xfrm>
            <a:custGeom>
              <a:avLst/>
              <a:gdLst>
                <a:gd name="T0" fmla="*/ 0 w 194"/>
                <a:gd name="T1" fmla="*/ 0 h 63"/>
                <a:gd name="T2" fmla="*/ 0 w 194"/>
                <a:gd name="T3" fmla="*/ 1 h 63"/>
                <a:gd name="T4" fmla="*/ 0 w 194"/>
                <a:gd name="T5" fmla="*/ 1 h 63"/>
                <a:gd name="T6" fmla="*/ 0 w 194"/>
                <a:gd name="T7" fmla="*/ 1 h 63"/>
                <a:gd name="T8" fmla="*/ 0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92" name="Freeform 866"/>
            <p:cNvSpPr>
              <a:spLocks/>
            </p:cNvSpPr>
            <p:nvPr/>
          </p:nvSpPr>
          <p:spPr bwMode="auto">
            <a:xfrm>
              <a:off x="3570" y="1956"/>
              <a:ext cx="119" cy="53"/>
            </a:xfrm>
            <a:custGeom>
              <a:avLst/>
              <a:gdLst>
                <a:gd name="T0" fmla="*/ 0 w 258"/>
                <a:gd name="T1" fmla="*/ 1 h 102"/>
                <a:gd name="T2" fmla="*/ 0 w 258"/>
                <a:gd name="T3" fmla="*/ 0 h 102"/>
                <a:gd name="T4" fmla="*/ 0 w 258"/>
                <a:gd name="T5" fmla="*/ 1 h 102"/>
                <a:gd name="T6" fmla="*/ 0 w 258"/>
                <a:gd name="T7" fmla="*/ 1 h 102"/>
                <a:gd name="T8" fmla="*/ 0 w 258"/>
                <a:gd name="T9" fmla="*/ 1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2"/>
                <a:gd name="T17" fmla="*/ 258 w 258"/>
                <a:gd name="T18" fmla="*/ 102 h 1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2">
                  <a:moveTo>
                    <a:pt x="0" y="46"/>
                  </a:moveTo>
                  <a:lnTo>
                    <a:pt x="71" y="0"/>
                  </a:lnTo>
                  <a:lnTo>
                    <a:pt x="258" y="52"/>
                  </a:lnTo>
                  <a:lnTo>
                    <a:pt x="183" y="102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93" name="Freeform 867"/>
            <p:cNvSpPr>
              <a:spLocks/>
            </p:cNvSpPr>
            <p:nvPr/>
          </p:nvSpPr>
          <p:spPr bwMode="auto">
            <a:xfrm>
              <a:off x="3566" y="1981"/>
              <a:ext cx="89" cy="33"/>
            </a:xfrm>
            <a:custGeom>
              <a:avLst/>
              <a:gdLst>
                <a:gd name="T0" fmla="*/ 0 w 194"/>
                <a:gd name="T1" fmla="*/ 0 h 63"/>
                <a:gd name="T2" fmla="*/ 0 w 194"/>
                <a:gd name="T3" fmla="*/ 1 h 63"/>
                <a:gd name="T4" fmla="*/ 0 w 194"/>
                <a:gd name="T5" fmla="*/ 1 h 63"/>
                <a:gd name="T6" fmla="*/ 0 w 194"/>
                <a:gd name="T7" fmla="*/ 1 h 63"/>
                <a:gd name="T8" fmla="*/ 0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94" name="Freeform 868"/>
            <p:cNvSpPr>
              <a:spLocks/>
            </p:cNvSpPr>
            <p:nvPr/>
          </p:nvSpPr>
          <p:spPr bwMode="auto">
            <a:xfrm>
              <a:off x="4032" y="1882"/>
              <a:ext cx="418" cy="37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95" name="Freeform 869"/>
            <p:cNvSpPr>
              <a:spLocks/>
            </p:cNvSpPr>
            <p:nvPr/>
          </p:nvSpPr>
          <p:spPr bwMode="auto">
            <a:xfrm>
              <a:off x="2966" y="1912"/>
              <a:ext cx="1069" cy="338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96" name="Freeform 870"/>
            <p:cNvSpPr>
              <a:spLocks/>
            </p:cNvSpPr>
            <p:nvPr/>
          </p:nvSpPr>
          <p:spPr bwMode="auto">
            <a:xfrm>
              <a:off x="2967" y="1850"/>
              <a:ext cx="12" cy="68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B2B2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97" name="Freeform 871"/>
            <p:cNvSpPr>
              <a:spLocks/>
            </p:cNvSpPr>
            <p:nvPr/>
          </p:nvSpPr>
          <p:spPr bwMode="auto">
            <a:xfrm>
              <a:off x="2968" y="1571"/>
              <a:ext cx="496" cy="283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B2B2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98" name="Freeform 872"/>
            <p:cNvSpPr>
              <a:spLocks/>
            </p:cNvSpPr>
            <p:nvPr/>
          </p:nvSpPr>
          <p:spPr bwMode="auto">
            <a:xfrm>
              <a:off x="3001" y="1864"/>
              <a:ext cx="1013" cy="32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99" name="Freeform 873"/>
            <p:cNvSpPr>
              <a:spLocks/>
            </p:cNvSpPr>
            <p:nvPr/>
          </p:nvSpPr>
          <p:spPr bwMode="auto">
            <a:xfrm flipV="1">
              <a:off x="4013" y="1841"/>
              <a:ext cx="413" cy="33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2B2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000" name="Freeform 874"/>
            <p:cNvSpPr>
              <a:spLocks/>
            </p:cNvSpPr>
            <p:nvPr/>
          </p:nvSpPr>
          <p:spPr bwMode="auto">
            <a:xfrm>
              <a:off x="3530" y="862"/>
              <a:ext cx="1124" cy="872"/>
            </a:xfrm>
            <a:custGeom>
              <a:avLst/>
              <a:gdLst>
                <a:gd name="T0" fmla="*/ 214 w 1124"/>
                <a:gd name="T1" fmla="*/ 0 h 872"/>
                <a:gd name="T2" fmla="*/ 1124 w 1124"/>
                <a:gd name="T3" fmla="*/ 128 h 872"/>
                <a:gd name="T4" fmla="*/ 884 w 1124"/>
                <a:gd name="T5" fmla="*/ 872 h 872"/>
                <a:gd name="T6" fmla="*/ 0 w 1124"/>
                <a:gd name="T7" fmla="*/ 656 h 872"/>
                <a:gd name="T8" fmla="*/ 214 w 1124"/>
                <a:gd name="T9" fmla="*/ 0 h 8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4"/>
                <a:gd name="T16" fmla="*/ 0 h 872"/>
                <a:gd name="T17" fmla="*/ 1124 w 1124"/>
                <a:gd name="T18" fmla="*/ 872 h 8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4" h="872">
                  <a:moveTo>
                    <a:pt x="214" y="0"/>
                  </a:moveTo>
                  <a:lnTo>
                    <a:pt x="1124" y="128"/>
                  </a:lnTo>
                  <a:lnTo>
                    <a:pt x="884" y="872"/>
                  </a:lnTo>
                  <a:lnTo>
                    <a:pt x="0" y="656"/>
                  </a:lnTo>
                  <a:lnTo>
                    <a:pt x="214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>
                    <a:alpha val="81000"/>
                  </a:srgbClr>
                </a:gs>
                <a:gs pos="100000">
                  <a:srgbClr val="666666">
                    <a:alpha val="79999"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71001" name="Picture 875" descr="grayed_radiation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896" y="396"/>
              <a:ext cx="1808" cy="10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0711" name="Group 876"/>
          <p:cNvGrpSpPr>
            <a:grpSpLocks/>
          </p:cNvGrpSpPr>
          <p:nvPr/>
        </p:nvGrpSpPr>
        <p:grpSpPr bwMode="auto">
          <a:xfrm>
            <a:off x="6959600" y="5495925"/>
            <a:ext cx="504825" cy="401638"/>
            <a:chOff x="2896" y="396"/>
            <a:chExt cx="1848" cy="1887"/>
          </a:xfrm>
        </p:grpSpPr>
        <p:pic>
          <p:nvPicPr>
            <p:cNvPr id="70956" name="Picture 877" descr="laptop_keyboard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 rot="109064" flipH="1">
              <a:off x="2966" y="1553"/>
              <a:ext cx="1526" cy="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0957" name="Freeform 878"/>
            <p:cNvSpPr>
              <a:spLocks/>
            </p:cNvSpPr>
            <p:nvPr/>
          </p:nvSpPr>
          <p:spPr bwMode="auto">
            <a:xfrm>
              <a:off x="3472" y="844"/>
              <a:ext cx="1228" cy="953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70958" name="Picture 879" descr="screen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532" y="868"/>
              <a:ext cx="1117" cy="8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0959" name="Freeform 880"/>
            <p:cNvSpPr>
              <a:spLocks/>
            </p:cNvSpPr>
            <p:nvPr/>
          </p:nvSpPr>
          <p:spPr bwMode="auto">
            <a:xfrm>
              <a:off x="3695" y="816"/>
              <a:ext cx="1042" cy="177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rgbClr val="EAEAE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60" name="Freeform 881"/>
            <p:cNvSpPr>
              <a:spLocks/>
            </p:cNvSpPr>
            <p:nvPr/>
          </p:nvSpPr>
          <p:spPr bwMode="auto">
            <a:xfrm>
              <a:off x="3461" y="814"/>
              <a:ext cx="289" cy="739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61" name="Freeform 882"/>
            <p:cNvSpPr>
              <a:spLocks/>
            </p:cNvSpPr>
            <p:nvPr/>
          </p:nvSpPr>
          <p:spPr bwMode="auto">
            <a:xfrm>
              <a:off x="4418" y="946"/>
              <a:ext cx="311" cy="853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62" name="Freeform 883"/>
            <p:cNvSpPr>
              <a:spLocks/>
            </p:cNvSpPr>
            <p:nvPr/>
          </p:nvSpPr>
          <p:spPr bwMode="auto">
            <a:xfrm>
              <a:off x="3457" y="1515"/>
              <a:ext cx="1143" cy="288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63" name="Freeform 884"/>
            <p:cNvSpPr>
              <a:spLocks/>
            </p:cNvSpPr>
            <p:nvPr/>
          </p:nvSpPr>
          <p:spPr bwMode="auto">
            <a:xfrm>
              <a:off x="4452" y="954"/>
              <a:ext cx="292" cy="855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2 h 1659"/>
                <a:gd name="T6" fmla="*/ 0 w 637"/>
                <a:gd name="T7" fmla="*/ 2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64" name="Freeform 885"/>
            <p:cNvSpPr>
              <a:spLocks/>
            </p:cNvSpPr>
            <p:nvPr/>
          </p:nvSpPr>
          <p:spPr bwMode="auto">
            <a:xfrm>
              <a:off x="3459" y="1553"/>
              <a:ext cx="1016" cy="284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1 h 550"/>
                <a:gd name="T4" fmla="*/ 1 w 2216"/>
                <a:gd name="T5" fmla="*/ 1 h 550"/>
                <a:gd name="T6" fmla="*/ 1 w 2216"/>
                <a:gd name="T7" fmla="*/ 1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rgbClr val="DDDDDD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65" name="Freeform 886"/>
            <p:cNvSpPr>
              <a:spLocks/>
            </p:cNvSpPr>
            <p:nvPr/>
          </p:nvSpPr>
          <p:spPr bwMode="auto">
            <a:xfrm>
              <a:off x="3442" y="1857"/>
              <a:ext cx="345" cy="169"/>
            </a:xfrm>
            <a:custGeom>
              <a:avLst/>
              <a:gdLst>
                <a:gd name="T0" fmla="*/ 0 w 752"/>
                <a:gd name="T1" fmla="*/ 0 h 327"/>
                <a:gd name="T2" fmla="*/ 0 w 752"/>
                <a:gd name="T3" fmla="*/ 1 h 327"/>
                <a:gd name="T4" fmla="*/ 0 w 752"/>
                <a:gd name="T5" fmla="*/ 1 h 327"/>
                <a:gd name="T6" fmla="*/ 0 w 752"/>
                <a:gd name="T7" fmla="*/ 1 h 327"/>
                <a:gd name="T8" fmla="*/ 0 w 752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2"/>
                <a:gd name="T16" fmla="*/ 0 h 327"/>
                <a:gd name="T17" fmla="*/ 752 w 752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2" h="327">
                  <a:moveTo>
                    <a:pt x="293" y="0"/>
                  </a:moveTo>
                  <a:lnTo>
                    <a:pt x="752" y="124"/>
                  </a:lnTo>
                  <a:lnTo>
                    <a:pt x="470" y="327"/>
                  </a:lnTo>
                  <a:lnTo>
                    <a:pt x="0" y="18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66" name="Freeform 887"/>
            <p:cNvSpPr>
              <a:spLocks/>
            </p:cNvSpPr>
            <p:nvPr/>
          </p:nvSpPr>
          <p:spPr bwMode="auto">
            <a:xfrm>
              <a:off x="3449" y="1860"/>
              <a:ext cx="333" cy="160"/>
            </a:xfrm>
            <a:custGeom>
              <a:avLst/>
              <a:gdLst>
                <a:gd name="T0" fmla="*/ 0 w 726"/>
                <a:gd name="T1" fmla="*/ 0 h 311"/>
                <a:gd name="T2" fmla="*/ 0 w 726"/>
                <a:gd name="T3" fmla="*/ 1 h 311"/>
                <a:gd name="T4" fmla="*/ 0 w 726"/>
                <a:gd name="T5" fmla="*/ 1 h 311"/>
                <a:gd name="T6" fmla="*/ 0 w 726"/>
                <a:gd name="T7" fmla="*/ 1 h 311"/>
                <a:gd name="T8" fmla="*/ 0 w 726"/>
                <a:gd name="T9" fmla="*/ 0 h 3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6"/>
                <a:gd name="T16" fmla="*/ 0 h 311"/>
                <a:gd name="T17" fmla="*/ 726 w 726"/>
                <a:gd name="T18" fmla="*/ 311 h 3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6" h="311">
                  <a:moveTo>
                    <a:pt x="282" y="0"/>
                  </a:moveTo>
                  <a:lnTo>
                    <a:pt x="726" y="119"/>
                  </a:lnTo>
                  <a:lnTo>
                    <a:pt x="457" y="311"/>
                  </a:lnTo>
                  <a:lnTo>
                    <a:pt x="0" y="173"/>
                  </a:lnTo>
                  <a:lnTo>
                    <a:pt x="282" y="0"/>
                  </a:lnTo>
                  <a:close/>
                </a:path>
              </a:pathLst>
            </a:custGeom>
            <a:gradFill rotWithShape="1">
              <a:gsLst>
                <a:gs pos="0">
                  <a:srgbClr val="4D4D4D"/>
                </a:gs>
                <a:gs pos="100000">
                  <a:srgbClr val="DDDDDD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67" name="Freeform 888"/>
            <p:cNvSpPr>
              <a:spLocks/>
            </p:cNvSpPr>
            <p:nvPr/>
          </p:nvSpPr>
          <p:spPr bwMode="auto">
            <a:xfrm>
              <a:off x="3473" y="1923"/>
              <a:ext cx="119" cy="52"/>
            </a:xfrm>
            <a:custGeom>
              <a:avLst/>
              <a:gdLst>
                <a:gd name="T0" fmla="*/ 0 w 258"/>
                <a:gd name="T1" fmla="*/ 1 h 100"/>
                <a:gd name="T2" fmla="*/ 0 w 258"/>
                <a:gd name="T3" fmla="*/ 0 h 100"/>
                <a:gd name="T4" fmla="*/ 0 w 258"/>
                <a:gd name="T5" fmla="*/ 1 h 100"/>
                <a:gd name="T6" fmla="*/ 0 w 258"/>
                <a:gd name="T7" fmla="*/ 1 h 100"/>
                <a:gd name="T8" fmla="*/ 0 w 258"/>
                <a:gd name="T9" fmla="*/ 1 h 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0"/>
                <a:gd name="T17" fmla="*/ 258 w 258"/>
                <a:gd name="T18" fmla="*/ 100 h 1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0">
                  <a:moveTo>
                    <a:pt x="0" y="44"/>
                  </a:moveTo>
                  <a:lnTo>
                    <a:pt x="75" y="0"/>
                  </a:lnTo>
                  <a:lnTo>
                    <a:pt x="258" y="50"/>
                  </a:lnTo>
                  <a:lnTo>
                    <a:pt x="183" y="10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68" name="Freeform 889"/>
            <p:cNvSpPr>
              <a:spLocks/>
            </p:cNvSpPr>
            <p:nvPr/>
          </p:nvSpPr>
          <p:spPr bwMode="auto">
            <a:xfrm>
              <a:off x="3469" y="1947"/>
              <a:ext cx="89" cy="32"/>
            </a:xfrm>
            <a:custGeom>
              <a:avLst/>
              <a:gdLst>
                <a:gd name="T0" fmla="*/ 0 w 194"/>
                <a:gd name="T1" fmla="*/ 0 h 63"/>
                <a:gd name="T2" fmla="*/ 0 w 194"/>
                <a:gd name="T3" fmla="*/ 1 h 63"/>
                <a:gd name="T4" fmla="*/ 0 w 194"/>
                <a:gd name="T5" fmla="*/ 1 h 63"/>
                <a:gd name="T6" fmla="*/ 0 w 194"/>
                <a:gd name="T7" fmla="*/ 1 h 63"/>
                <a:gd name="T8" fmla="*/ 0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69" name="Freeform 890"/>
            <p:cNvSpPr>
              <a:spLocks/>
            </p:cNvSpPr>
            <p:nvPr/>
          </p:nvSpPr>
          <p:spPr bwMode="auto">
            <a:xfrm>
              <a:off x="3570" y="1956"/>
              <a:ext cx="119" cy="53"/>
            </a:xfrm>
            <a:custGeom>
              <a:avLst/>
              <a:gdLst>
                <a:gd name="T0" fmla="*/ 0 w 258"/>
                <a:gd name="T1" fmla="*/ 1 h 102"/>
                <a:gd name="T2" fmla="*/ 0 w 258"/>
                <a:gd name="T3" fmla="*/ 0 h 102"/>
                <a:gd name="T4" fmla="*/ 0 w 258"/>
                <a:gd name="T5" fmla="*/ 1 h 102"/>
                <a:gd name="T6" fmla="*/ 0 w 258"/>
                <a:gd name="T7" fmla="*/ 1 h 102"/>
                <a:gd name="T8" fmla="*/ 0 w 258"/>
                <a:gd name="T9" fmla="*/ 1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2"/>
                <a:gd name="T17" fmla="*/ 258 w 258"/>
                <a:gd name="T18" fmla="*/ 102 h 1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2">
                  <a:moveTo>
                    <a:pt x="0" y="46"/>
                  </a:moveTo>
                  <a:lnTo>
                    <a:pt x="71" y="0"/>
                  </a:lnTo>
                  <a:lnTo>
                    <a:pt x="258" y="52"/>
                  </a:lnTo>
                  <a:lnTo>
                    <a:pt x="183" y="102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70" name="Freeform 891"/>
            <p:cNvSpPr>
              <a:spLocks/>
            </p:cNvSpPr>
            <p:nvPr/>
          </p:nvSpPr>
          <p:spPr bwMode="auto">
            <a:xfrm>
              <a:off x="3566" y="1981"/>
              <a:ext cx="89" cy="33"/>
            </a:xfrm>
            <a:custGeom>
              <a:avLst/>
              <a:gdLst>
                <a:gd name="T0" fmla="*/ 0 w 194"/>
                <a:gd name="T1" fmla="*/ 0 h 63"/>
                <a:gd name="T2" fmla="*/ 0 w 194"/>
                <a:gd name="T3" fmla="*/ 1 h 63"/>
                <a:gd name="T4" fmla="*/ 0 w 194"/>
                <a:gd name="T5" fmla="*/ 1 h 63"/>
                <a:gd name="T6" fmla="*/ 0 w 194"/>
                <a:gd name="T7" fmla="*/ 1 h 63"/>
                <a:gd name="T8" fmla="*/ 0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71" name="Freeform 892"/>
            <p:cNvSpPr>
              <a:spLocks/>
            </p:cNvSpPr>
            <p:nvPr/>
          </p:nvSpPr>
          <p:spPr bwMode="auto">
            <a:xfrm>
              <a:off x="4032" y="1882"/>
              <a:ext cx="418" cy="37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72" name="Freeform 893"/>
            <p:cNvSpPr>
              <a:spLocks/>
            </p:cNvSpPr>
            <p:nvPr/>
          </p:nvSpPr>
          <p:spPr bwMode="auto">
            <a:xfrm>
              <a:off x="2966" y="1912"/>
              <a:ext cx="1069" cy="338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73" name="Freeform 894"/>
            <p:cNvSpPr>
              <a:spLocks/>
            </p:cNvSpPr>
            <p:nvPr/>
          </p:nvSpPr>
          <p:spPr bwMode="auto">
            <a:xfrm>
              <a:off x="2967" y="1850"/>
              <a:ext cx="12" cy="68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B2B2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74" name="Freeform 895"/>
            <p:cNvSpPr>
              <a:spLocks/>
            </p:cNvSpPr>
            <p:nvPr/>
          </p:nvSpPr>
          <p:spPr bwMode="auto">
            <a:xfrm>
              <a:off x="2968" y="1571"/>
              <a:ext cx="496" cy="283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B2B2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75" name="Freeform 896"/>
            <p:cNvSpPr>
              <a:spLocks/>
            </p:cNvSpPr>
            <p:nvPr/>
          </p:nvSpPr>
          <p:spPr bwMode="auto">
            <a:xfrm>
              <a:off x="3001" y="1864"/>
              <a:ext cx="1013" cy="32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76" name="Freeform 897"/>
            <p:cNvSpPr>
              <a:spLocks/>
            </p:cNvSpPr>
            <p:nvPr/>
          </p:nvSpPr>
          <p:spPr bwMode="auto">
            <a:xfrm flipV="1">
              <a:off x="4013" y="1841"/>
              <a:ext cx="413" cy="33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2B2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77" name="Freeform 898"/>
            <p:cNvSpPr>
              <a:spLocks/>
            </p:cNvSpPr>
            <p:nvPr/>
          </p:nvSpPr>
          <p:spPr bwMode="auto">
            <a:xfrm>
              <a:off x="3530" y="862"/>
              <a:ext cx="1124" cy="872"/>
            </a:xfrm>
            <a:custGeom>
              <a:avLst/>
              <a:gdLst>
                <a:gd name="T0" fmla="*/ 214 w 1124"/>
                <a:gd name="T1" fmla="*/ 0 h 872"/>
                <a:gd name="T2" fmla="*/ 1124 w 1124"/>
                <a:gd name="T3" fmla="*/ 128 h 872"/>
                <a:gd name="T4" fmla="*/ 884 w 1124"/>
                <a:gd name="T5" fmla="*/ 872 h 872"/>
                <a:gd name="T6" fmla="*/ 0 w 1124"/>
                <a:gd name="T7" fmla="*/ 656 h 872"/>
                <a:gd name="T8" fmla="*/ 214 w 1124"/>
                <a:gd name="T9" fmla="*/ 0 h 8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4"/>
                <a:gd name="T16" fmla="*/ 0 h 872"/>
                <a:gd name="T17" fmla="*/ 1124 w 1124"/>
                <a:gd name="T18" fmla="*/ 872 h 8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4" h="872">
                  <a:moveTo>
                    <a:pt x="214" y="0"/>
                  </a:moveTo>
                  <a:lnTo>
                    <a:pt x="1124" y="128"/>
                  </a:lnTo>
                  <a:lnTo>
                    <a:pt x="884" y="872"/>
                  </a:lnTo>
                  <a:lnTo>
                    <a:pt x="0" y="656"/>
                  </a:lnTo>
                  <a:lnTo>
                    <a:pt x="214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>
                    <a:alpha val="81000"/>
                  </a:srgbClr>
                </a:gs>
                <a:gs pos="100000">
                  <a:srgbClr val="666666">
                    <a:alpha val="79999"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70978" name="Picture 899" descr="grayed_radiation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896" y="396"/>
              <a:ext cx="1808" cy="10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0712" name="Group 900"/>
          <p:cNvGrpSpPr>
            <a:grpSpLocks/>
          </p:cNvGrpSpPr>
          <p:nvPr/>
        </p:nvGrpSpPr>
        <p:grpSpPr bwMode="auto">
          <a:xfrm>
            <a:off x="7378700" y="5524500"/>
            <a:ext cx="504825" cy="401638"/>
            <a:chOff x="2896" y="396"/>
            <a:chExt cx="1848" cy="1887"/>
          </a:xfrm>
        </p:grpSpPr>
        <p:pic>
          <p:nvPicPr>
            <p:cNvPr id="70933" name="Picture 901" descr="laptop_keyboard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 rot="109064" flipH="1">
              <a:off x="2966" y="1553"/>
              <a:ext cx="1526" cy="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0934" name="Freeform 902"/>
            <p:cNvSpPr>
              <a:spLocks/>
            </p:cNvSpPr>
            <p:nvPr/>
          </p:nvSpPr>
          <p:spPr bwMode="auto">
            <a:xfrm>
              <a:off x="3472" y="844"/>
              <a:ext cx="1228" cy="953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70935" name="Picture 903" descr="screen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532" y="868"/>
              <a:ext cx="1117" cy="8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0936" name="Freeform 904"/>
            <p:cNvSpPr>
              <a:spLocks/>
            </p:cNvSpPr>
            <p:nvPr/>
          </p:nvSpPr>
          <p:spPr bwMode="auto">
            <a:xfrm>
              <a:off x="3695" y="816"/>
              <a:ext cx="1042" cy="177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rgbClr val="EAEAE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37" name="Freeform 905"/>
            <p:cNvSpPr>
              <a:spLocks/>
            </p:cNvSpPr>
            <p:nvPr/>
          </p:nvSpPr>
          <p:spPr bwMode="auto">
            <a:xfrm>
              <a:off x="3461" y="814"/>
              <a:ext cx="289" cy="739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38" name="Freeform 906"/>
            <p:cNvSpPr>
              <a:spLocks/>
            </p:cNvSpPr>
            <p:nvPr/>
          </p:nvSpPr>
          <p:spPr bwMode="auto">
            <a:xfrm>
              <a:off x="4418" y="946"/>
              <a:ext cx="311" cy="853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39" name="Freeform 907"/>
            <p:cNvSpPr>
              <a:spLocks/>
            </p:cNvSpPr>
            <p:nvPr/>
          </p:nvSpPr>
          <p:spPr bwMode="auto">
            <a:xfrm>
              <a:off x="3457" y="1515"/>
              <a:ext cx="1143" cy="288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40" name="Freeform 908"/>
            <p:cNvSpPr>
              <a:spLocks/>
            </p:cNvSpPr>
            <p:nvPr/>
          </p:nvSpPr>
          <p:spPr bwMode="auto">
            <a:xfrm>
              <a:off x="4452" y="954"/>
              <a:ext cx="292" cy="855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2 h 1659"/>
                <a:gd name="T6" fmla="*/ 0 w 637"/>
                <a:gd name="T7" fmla="*/ 2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41" name="Freeform 909"/>
            <p:cNvSpPr>
              <a:spLocks/>
            </p:cNvSpPr>
            <p:nvPr/>
          </p:nvSpPr>
          <p:spPr bwMode="auto">
            <a:xfrm>
              <a:off x="3459" y="1553"/>
              <a:ext cx="1016" cy="284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1 h 550"/>
                <a:gd name="T4" fmla="*/ 1 w 2216"/>
                <a:gd name="T5" fmla="*/ 1 h 550"/>
                <a:gd name="T6" fmla="*/ 1 w 2216"/>
                <a:gd name="T7" fmla="*/ 1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rgbClr val="DDDDDD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42" name="Freeform 910"/>
            <p:cNvSpPr>
              <a:spLocks/>
            </p:cNvSpPr>
            <p:nvPr/>
          </p:nvSpPr>
          <p:spPr bwMode="auto">
            <a:xfrm>
              <a:off x="3442" y="1857"/>
              <a:ext cx="345" cy="169"/>
            </a:xfrm>
            <a:custGeom>
              <a:avLst/>
              <a:gdLst>
                <a:gd name="T0" fmla="*/ 0 w 752"/>
                <a:gd name="T1" fmla="*/ 0 h 327"/>
                <a:gd name="T2" fmla="*/ 0 w 752"/>
                <a:gd name="T3" fmla="*/ 1 h 327"/>
                <a:gd name="T4" fmla="*/ 0 w 752"/>
                <a:gd name="T5" fmla="*/ 1 h 327"/>
                <a:gd name="T6" fmla="*/ 0 w 752"/>
                <a:gd name="T7" fmla="*/ 1 h 327"/>
                <a:gd name="T8" fmla="*/ 0 w 752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2"/>
                <a:gd name="T16" fmla="*/ 0 h 327"/>
                <a:gd name="T17" fmla="*/ 752 w 752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2" h="327">
                  <a:moveTo>
                    <a:pt x="293" y="0"/>
                  </a:moveTo>
                  <a:lnTo>
                    <a:pt x="752" y="124"/>
                  </a:lnTo>
                  <a:lnTo>
                    <a:pt x="470" y="327"/>
                  </a:lnTo>
                  <a:lnTo>
                    <a:pt x="0" y="18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43" name="Freeform 911"/>
            <p:cNvSpPr>
              <a:spLocks/>
            </p:cNvSpPr>
            <p:nvPr/>
          </p:nvSpPr>
          <p:spPr bwMode="auto">
            <a:xfrm>
              <a:off x="3449" y="1860"/>
              <a:ext cx="333" cy="160"/>
            </a:xfrm>
            <a:custGeom>
              <a:avLst/>
              <a:gdLst>
                <a:gd name="T0" fmla="*/ 0 w 726"/>
                <a:gd name="T1" fmla="*/ 0 h 311"/>
                <a:gd name="T2" fmla="*/ 0 w 726"/>
                <a:gd name="T3" fmla="*/ 1 h 311"/>
                <a:gd name="T4" fmla="*/ 0 w 726"/>
                <a:gd name="T5" fmla="*/ 1 h 311"/>
                <a:gd name="T6" fmla="*/ 0 w 726"/>
                <a:gd name="T7" fmla="*/ 1 h 311"/>
                <a:gd name="T8" fmla="*/ 0 w 726"/>
                <a:gd name="T9" fmla="*/ 0 h 3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6"/>
                <a:gd name="T16" fmla="*/ 0 h 311"/>
                <a:gd name="T17" fmla="*/ 726 w 726"/>
                <a:gd name="T18" fmla="*/ 311 h 3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6" h="311">
                  <a:moveTo>
                    <a:pt x="282" y="0"/>
                  </a:moveTo>
                  <a:lnTo>
                    <a:pt x="726" y="119"/>
                  </a:lnTo>
                  <a:lnTo>
                    <a:pt x="457" y="311"/>
                  </a:lnTo>
                  <a:lnTo>
                    <a:pt x="0" y="173"/>
                  </a:lnTo>
                  <a:lnTo>
                    <a:pt x="282" y="0"/>
                  </a:lnTo>
                  <a:close/>
                </a:path>
              </a:pathLst>
            </a:custGeom>
            <a:gradFill rotWithShape="1">
              <a:gsLst>
                <a:gs pos="0">
                  <a:srgbClr val="4D4D4D"/>
                </a:gs>
                <a:gs pos="100000">
                  <a:srgbClr val="DDDDDD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44" name="Freeform 912"/>
            <p:cNvSpPr>
              <a:spLocks/>
            </p:cNvSpPr>
            <p:nvPr/>
          </p:nvSpPr>
          <p:spPr bwMode="auto">
            <a:xfrm>
              <a:off x="3473" y="1923"/>
              <a:ext cx="119" cy="52"/>
            </a:xfrm>
            <a:custGeom>
              <a:avLst/>
              <a:gdLst>
                <a:gd name="T0" fmla="*/ 0 w 258"/>
                <a:gd name="T1" fmla="*/ 1 h 100"/>
                <a:gd name="T2" fmla="*/ 0 w 258"/>
                <a:gd name="T3" fmla="*/ 0 h 100"/>
                <a:gd name="T4" fmla="*/ 0 w 258"/>
                <a:gd name="T5" fmla="*/ 1 h 100"/>
                <a:gd name="T6" fmla="*/ 0 w 258"/>
                <a:gd name="T7" fmla="*/ 1 h 100"/>
                <a:gd name="T8" fmla="*/ 0 w 258"/>
                <a:gd name="T9" fmla="*/ 1 h 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0"/>
                <a:gd name="T17" fmla="*/ 258 w 258"/>
                <a:gd name="T18" fmla="*/ 100 h 1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0">
                  <a:moveTo>
                    <a:pt x="0" y="44"/>
                  </a:moveTo>
                  <a:lnTo>
                    <a:pt x="75" y="0"/>
                  </a:lnTo>
                  <a:lnTo>
                    <a:pt x="258" y="50"/>
                  </a:lnTo>
                  <a:lnTo>
                    <a:pt x="183" y="10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45" name="Freeform 913"/>
            <p:cNvSpPr>
              <a:spLocks/>
            </p:cNvSpPr>
            <p:nvPr/>
          </p:nvSpPr>
          <p:spPr bwMode="auto">
            <a:xfrm>
              <a:off x="3469" y="1947"/>
              <a:ext cx="89" cy="32"/>
            </a:xfrm>
            <a:custGeom>
              <a:avLst/>
              <a:gdLst>
                <a:gd name="T0" fmla="*/ 0 w 194"/>
                <a:gd name="T1" fmla="*/ 0 h 63"/>
                <a:gd name="T2" fmla="*/ 0 w 194"/>
                <a:gd name="T3" fmla="*/ 1 h 63"/>
                <a:gd name="T4" fmla="*/ 0 w 194"/>
                <a:gd name="T5" fmla="*/ 1 h 63"/>
                <a:gd name="T6" fmla="*/ 0 w 194"/>
                <a:gd name="T7" fmla="*/ 1 h 63"/>
                <a:gd name="T8" fmla="*/ 0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46" name="Freeform 914"/>
            <p:cNvSpPr>
              <a:spLocks/>
            </p:cNvSpPr>
            <p:nvPr/>
          </p:nvSpPr>
          <p:spPr bwMode="auto">
            <a:xfrm>
              <a:off x="3570" y="1956"/>
              <a:ext cx="119" cy="53"/>
            </a:xfrm>
            <a:custGeom>
              <a:avLst/>
              <a:gdLst>
                <a:gd name="T0" fmla="*/ 0 w 258"/>
                <a:gd name="T1" fmla="*/ 1 h 102"/>
                <a:gd name="T2" fmla="*/ 0 w 258"/>
                <a:gd name="T3" fmla="*/ 0 h 102"/>
                <a:gd name="T4" fmla="*/ 0 w 258"/>
                <a:gd name="T5" fmla="*/ 1 h 102"/>
                <a:gd name="T6" fmla="*/ 0 w 258"/>
                <a:gd name="T7" fmla="*/ 1 h 102"/>
                <a:gd name="T8" fmla="*/ 0 w 258"/>
                <a:gd name="T9" fmla="*/ 1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2"/>
                <a:gd name="T17" fmla="*/ 258 w 258"/>
                <a:gd name="T18" fmla="*/ 102 h 1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2">
                  <a:moveTo>
                    <a:pt x="0" y="46"/>
                  </a:moveTo>
                  <a:lnTo>
                    <a:pt x="71" y="0"/>
                  </a:lnTo>
                  <a:lnTo>
                    <a:pt x="258" y="52"/>
                  </a:lnTo>
                  <a:lnTo>
                    <a:pt x="183" y="102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47" name="Freeform 915"/>
            <p:cNvSpPr>
              <a:spLocks/>
            </p:cNvSpPr>
            <p:nvPr/>
          </p:nvSpPr>
          <p:spPr bwMode="auto">
            <a:xfrm>
              <a:off x="3566" y="1981"/>
              <a:ext cx="89" cy="33"/>
            </a:xfrm>
            <a:custGeom>
              <a:avLst/>
              <a:gdLst>
                <a:gd name="T0" fmla="*/ 0 w 194"/>
                <a:gd name="T1" fmla="*/ 0 h 63"/>
                <a:gd name="T2" fmla="*/ 0 w 194"/>
                <a:gd name="T3" fmla="*/ 1 h 63"/>
                <a:gd name="T4" fmla="*/ 0 w 194"/>
                <a:gd name="T5" fmla="*/ 1 h 63"/>
                <a:gd name="T6" fmla="*/ 0 w 194"/>
                <a:gd name="T7" fmla="*/ 1 h 63"/>
                <a:gd name="T8" fmla="*/ 0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48" name="Freeform 916"/>
            <p:cNvSpPr>
              <a:spLocks/>
            </p:cNvSpPr>
            <p:nvPr/>
          </p:nvSpPr>
          <p:spPr bwMode="auto">
            <a:xfrm>
              <a:off x="4032" y="1882"/>
              <a:ext cx="418" cy="37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49" name="Freeform 917"/>
            <p:cNvSpPr>
              <a:spLocks/>
            </p:cNvSpPr>
            <p:nvPr/>
          </p:nvSpPr>
          <p:spPr bwMode="auto">
            <a:xfrm>
              <a:off x="2966" y="1912"/>
              <a:ext cx="1069" cy="338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50" name="Freeform 918"/>
            <p:cNvSpPr>
              <a:spLocks/>
            </p:cNvSpPr>
            <p:nvPr/>
          </p:nvSpPr>
          <p:spPr bwMode="auto">
            <a:xfrm>
              <a:off x="2967" y="1850"/>
              <a:ext cx="12" cy="68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B2B2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51" name="Freeform 919"/>
            <p:cNvSpPr>
              <a:spLocks/>
            </p:cNvSpPr>
            <p:nvPr/>
          </p:nvSpPr>
          <p:spPr bwMode="auto">
            <a:xfrm>
              <a:off x="2968" y="1571"/>
              <a:ext cx="496" cy="283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B2B2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52" name="Freeform 920"/>
            <p:cNvSpPr>
              <a:spLocks/>
            </p:cNvSpPr>
            <p:nvPr/>
          </p:nvSpPr>
          <p:spPr bwMode="auto">
            <a:xfrm>
              <a:off x="3001" y="1864"/>
              <a:ext cx="1013" cy="32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53" name="Freeform 921"/>
            <p:cNvSpPr>
              <a:spLocks/>
            </p:cNvSpPr>
            <p:nvPr/>
          </p:nvSpPr>
          <p:spPr bwMode="auto">
            <a:xfrm flipV="1">
              <a:off x="4013" y="1841"/>
              <a:ext cx="413" cy="33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2B2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54" name="Freeform 922"/>
            <p:cNvSpPr>
              <a:spLocks/>
            </p:cNvSpPr>
            <p:nvPr/>
          </p:nvSpPr>
          <p:spPr bwMode="auto">
            <a:xfrm>
              <a:off x="3530" y="862"/>
              <a:ext cx="1124" cy="872"/>
            </a:xfrm>
            <a:custGeom>
              <a:avLst/>
              <a:gdLst>
                <a:gd name="T0" fmla="*/ 214 w 1124"/>
                <a:gd name="T1" fmla="*/ 0 h 872"/>
                <a:gd name="T2" fmla="*/ 1124 w 1124"/>
                <a:gd name="T3" fmla="*/ 128 h 872"/>
                <a:gd name="T4" fmla="*/ 884 w 1124"/>
                <a:gd name="T5" fmla="*/ 872 h 872"/>
                <a:gd name="T6" fmla="*/ 0 w 1124"/>
                <a:gd name="T7" fmla="*/ 656 h 872"/>
                <a:gd name="T8" fmla="*/ 214 w 1124"/>
                <a:gd name="T9" fmla="*/ 0 h 8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4"/>
                <a:gd name="T16" fmla="*/ 0 h 872"/>
                <a:gd name="T17" fmla="*/ 1124 w 1124"/>
                <a:gd name="T18" fmla="*/ 872 h 8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4" h="872">
                  <a:moveTo>
                    <a:pt x="214" y="0"/>
                  </a:moveTo>
                  <a:lnTo>
                    <a:pt x="1124" y="128"/>
                  </a:lnTo>
                  <a:lnTo>
                    <a:pt x="884" y="872"/>
                  </a:lnTo>
                  <a:lnTo>
                    <a:pt x="0" y="656"/>
                  </a:lnTo>
                  <a:lnTo>
                    <a:pt x="214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>
                    <a:alpha val="81000"/>
                  </a:srgbClr>
                </a:gs>
                <a:gs pos="100000">
                  <a:srgbClr val="666666">
                    <a:alpha val="79999"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70955" name="Picture 923" descr="grayed_radiation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896" y="396"/>
              <a:ext cx="1808" cy="10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0713" name="Group 924"/>
          <p:cNvGrpSpPr>
            <a:grpSpLocks/>
          </p:cNvGrpSpPr>
          <p:nvPr/>
        </p:nvGrpSpPr>
        <p:grpSpPr bwMode="auto">
          <a:xfrm>
            <a:off x="5349875" y="1590675"/>
            <a:ext cx="617538" cy="387350"/>
            <a:chOff x="2920" y="972"/>
            <a:chExt cx="389" cy="244"/>
          </a:xfrm>
        </p:grpSpPr>
        <p:grpSp>
          <p:nvGrpSpPr>
            <p:cNvPr id="70921" name="Group 925"/>
            <p:cNvGrpSpPr>
              <a:grpSpLocks/>
            </p:cNvGrpSpPr>
            <p:nvPr/>
          </p:nvGrpSpPr>
          <p:grpSpPr bwMode="auto">
            <a:xfrm>
              <a:off x="3085" y="1027"/>
              <a:ext cx="102" cy="189"/>
              <a:chOff x="3436" y="1504"/>
              <a:chExt cx="393" cy="942"/>
            </a:xfrm>
          </p:grpSpPr>
          <p:pic>
            <p:nvPicPr>
              <p:cNvPr id="70923" name="Picture 926" descr="iphone_stylized_small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3436" y="1504"/>
                <a:ext cx="393" cy="9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0924" name="Freeform 927"/>
              <p:cNvSpPr>
                <a:spLocks/>
              </p:cNvSpPr>
              <p:nvPr/>
            </p:nvSpPr>
            <p:spPr bwMode="auto">
              <a:xfrm>
                <a:off x="3484" y="1523"/>
                <a:ext cx="339" cy="906"/>
              </a:xfrm>
              <a:custGeom>
                <a:avLst/>
                <a:gdLst>
                  <a:gd name="T0" fmla="*/ 6 w 339"/>
                  <a:gd name="T1" fmla="*/ 31 h 906"/>
                  <a:gd name="T2" fmla="*/ 38 w 339"/>
                  <a:gd name="T3" fmla="*/ 0 h 906"/>
                  <a:gd name="T4" fmla="*/ 323 w 339"/>
                  <a:gd name="T5" fmla="*/ 45 h 906"/>
                  <a:gd name="T6" fmla="*/ 338 w 339"/>
                  <a:gd name="T7" fmla="*/ 85 h 906"/>
                  <a:gd name="T8" fmla="*/ 339 w 339"/>
                  <a:gd name="T9" fmla="*/ 813 h 906"/>
                  <a:gd name="T10" fmla="*/ 312 w 339"/>
                  <a:gd name="T11" fmla="*/ 865 h 906"/>
                  <a:gd name="T12" fmla="*/ 29 w 339"/>
                  <a:gd name="T13" fmla="*/ 906 h 906"/>
                  <a:gd name="T14" fmla="*/ 0 w 339"/>
                  <a:gd name="T15" fmla="*/ 876 h 906"/>
                  <a:gd name="T16" fmla="*/ 6 w 339"/>
                  <a:gd name="T17" fmla="*/ 31 h 90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39"/>
                  <a:gd name="T28" fmla="*/ 0 h 906"/>
                  <a:gd name="T29" fmla="*/ 339 w 339"/>
                  <a:gd name="T30" fmla="*/ 906 h 90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39" h="906">
                    <a:moveTo>
                      <a:pt x="6" y="31"/>
                    </a:moveTo>
                    <a:lnTo>
                      <a:pt x="38" y="0"/>
                    </a:lnTo>
                    <a:lnTo>
                      <a:pt x="323" y="45"/>
                    </a:lnTo>
                    <a:lnTo>
                      <a:pt x="338" y="85"/>
                    </a:lnTo>
                    <a:lnTo>
                      <a:pt x="339" y="813"/>
                    </a:lnTo>
                    <a:lnTo>
                      <a:pt x="312" y="865"/>
                    </a:lnTo>
                    <a:lnTo>
                      <a:pt x="29" y="906"/>
                    </a:lnTo>
                    <a:lnTo>
                      <a:pt x="0" y="876"/>
                    </a:lnTo>
                    <a:lnTo>
                      <a:pt x="6" y="3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>
                      <a:alpha val="82001"/>
                    </a:srgbClr>
                  </a:gs>
                  <a:gs pos="100000">
                    <a:srgbClr val="666666">
                      <a:alpha val="82001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70925" name="Group 928"/>
              <p:cNvGrpSpPr>
                <a:grpSpLocks/>
              </p:cNvGrpSpPr>
              <p:nvPr/>
            </p:nvGrpSpPr>
            <p:grpSpPr bwMode="auto">
              <a:xfrm>
                <a:off x="3511" y="1689"/>
                <a:ext cx="289" cy="576"/>
                <a:chOff x="3511" y="1689"/>
                <a:chExt cx="289" cy="576"/>
              </a:xfrm>
            </p:grpSpPr>
            <p:sp>
              <p:nvSpPr>
                <p:cNvPr id="70926" name="Freeform 929"/>
                <p:cNvSpPr>
                  <a:spLocks/>
                </p:cNvSpPr>
                <p:nvPr/>
              </p:nvSpPr>
              <p:spPr bwMode="auto">
                <a:xfrm>
                  <a:off x="3519" y="2175"/>
                  <a:ext cx="66" cy="90"/>
                </a:xfrm>
                <a:custGeom>
                  <a:avLst/>
                  <a:gdLst>
                    <a:gd name="T0" fmla="*/ 0 w 66"/>
                    <a:gd name="T1" fmla="*/ 5 h 90"/>
                    <a:gd name="T2" fmla="*/ 66 w 66"/>
                    <a:gd name="T3" fmla="*/ 0 h 90"/>
                    <a:gd name="T4" fmla="*/ 65 w 66"/>
                    <a:gd name="T5" fmla="*/ 80 h 90"/>
                    <a:gd name="T6" fmla="*/ 2 w 66"/>
                    <a:gd name="T7" fmla="*/ 90 h 90"/>
                    <a:gd name="T8" fmla="*/ 0 w 66"/>
                    <a:gd name="T9" fmla="*/ 5 h 9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6"/>
                    <a:gd name="T16" fmla="*/ 0 h 90"/>
                    <a:gd name="T17" fmla="*/ 66 w 66"/>
                    <a:gd name="T18" fmla="*/ 90 h 9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6" h="90">
                      <a:moveTo>
                        <a:pt x="0" y="5"/>
                      </a:moveTo>
                      <a:lnTo>
                        <a:pt x="66" y="0"/>
                      </a:lnTo>
                      <a:lnTo>
                        <a:pt x="65" y="80"/>
                      </a:lnTo>
                      <a:lnTo>
                        <a:pt x="2" y="90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0927" name="Freeform 930"/>
                <p:cNvSpPr>
                  <a:spLocks/>
                </p:cNvSpPr>
                <p:nvPr/>
              </p:nvSpPr>
              <p:spPr bwMode="auto">
                <a:xfrm>
                  <a:off x="3593" y="2166"/>
                  <a:ext cx="69" cy="89"/>
                </a:xfrm>
                <a:custGeom>
                  <a:avLst/>
                  <a:gdLst>
                    <a:gd name="T0" fmla="*/ 3 w 69"/>
                    <a:gd name="T1" fmla="*/ 8 h 89"/>
                    <a:gd name="T2" fmla="*/ 66 w 69"/>
                    <a:gd name="T3" fmla="*/ 0 h 89"/>
                    <a:gd name="T4" fmla="*/ 69 w 69"/>
                    <a:gd name="T5" fmla="*/ 80 h 89"/>
                    <a:gd name="T6" fmla="*/ 0 w 69"/>
                    <a:gd name="T7" fmla="*/ 89 h 89"/>
                    <a:gd name="T8" fmla="*/ 3 w 69"/>
                    <a:gd name="T9" fmla="*/ 8 h 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9"/>
                    <a:gd name="T16" fmla="*/ 0 h 89"/>
                    <a:gd name="T17" fmla="*/ 69 w 69"/>
                    <a:gd name="T18" fmla="*/ 89 h 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9" h="89">
                      <a:moveTo>
                        <a:pt x="3" y="8"/>
                      </a:moveTo>
                      <a:lnTo>
                        <a:pt x="66" y="0"/>
                      </a:lnTo>
                      <a:lnTo>
                        <a:pt x="69" y="80"/>
                      </a:lnTo>
                      <a:lnTo>
                        <a:pt x="0" y="89"/>
                      </a:lnTo>
                      <a:lnTo>
                        <a:pt x="3" y="8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0928" name="Freeform 931"/>
                <p:cNvSpPr>
                  <a:spLocks/>
                </p:cNvSpPr>
                <p:nvPr/>
              </p:nvSpPr>
              <p:spPr bwMode="auto">
                <a:xfrm>
                  <a:off x="3665" y="2162"/>
                  <a:ext cx="62" cy="82"/>
                </a:xfrm>
                <a:custGeom>
                  <a:avLst/>
                  <a:gdLst>
                    <a:gd name="T0" fmla="*/ 0 w 62"/>
                    <a:gd name="T1" fmla="*/ 6 h 82"/>
                    <a:gd name="T2" fmla="*/ 61 w 62"/>
                    <a:gd name="T3" fmla="*/ 0 h 82"/>
                    <a:gd name="T4" fmla="*/ 62 w 62"/>
                    <a:gd name="T5" fmla="*/ 75 h 82"/>
                    <a:gd name="T6" fmla="*/ 3 w 62"/>
                    <a:gd name="T7" fmla="*/ 82 h 82"/>
                    <a:gd name="T8" fmla="*/ 0 w 62"/>
                    <a:gd name="T9" fmla="*/ 6 h 8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82"/>
                    <a:gd name="T17" fmla="*/ 62 w 62"/>
                    <a:gd name="T18" fmla="*/ 82 h 8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82">
                      <a:moveTo>
                        <a:pt x="0" y="6"/>
                      </a:moveTo>
                      <a:lnTo>
                        <a:pt x="61" y="0"/>
                      </a:lnTo>
                      <a:lnTo>
                        <a:pt x="62" y="75"/>
                      </a:lnTo>
                      <a:lnTo>
                        <a:pt x="3" y="82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0929" name="Freeform 932"/>
                <p:cNvSpPr>
                  <a:spLocks/>
                </p:cNvSpPr>
                <p:nvPr/>
              </p:nvSpPr>
              <p:spPr bwMode="auto">
                <a:xfrm>
                  <a:off x="3734" y="2154"/>
                  <a:ext cx="66" cy="84"/>
                </a:xfrm>
                <a:custGeom>
                  <a:avLst/>
                  <a:gdLst>
                    <a:gd name="T0" fmla="*/ 1 w 66"/>
                    <a:gd name="T1" fmla="*/ 6 h 84"/>
                    <a:gd name="T2" fmla="*/ 66 w 66"/>
                    <a:gd name="T3" fmla="*/ 0 h 84"/>
                    <a:gd name="T4" fmla="*/ 63 w 66"/>
                    <a:gd name="T5" fmla="*/ 77 h 84"/>
                    <a:gd name="T6" fmla="*/ 0 w 66"/>
                    <a:gd name="T7" fmla="*/ 84 h 84"/>
                    <a:gd name="T8" fmla="*/ 1 w 66"/>
                    <a:gd name="T9" fmla="*/ 6 h 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6"/>
                    <a:gd name="T16" fmla="*/ 0 h 84"/>
                    <a:gd name="T17" fmla="*/ 66 w 66"/>
                    <a:gd name="T18" fmla="*/ 84 h 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6" h="84">
                      <a:moveTo>
                        <a:pt x="1" y="6"/>
                      </a:moveTo>
                      <a:lnTo>
                        <a:pt x="66" y="0"/>
                      </a:lnTo>
                      <a:lnTo>
                        <a:pt x="63" y="77"/>
                      </a:lnTo>
                      <a:lnTo>
                        <a:pt x="0" y="84"/>
                      </a:lnTo>
                      <a:lnTo>
                        <a:pt x="1" y="6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0930" name="Rectangle 933"/>
                <p:cNvSpPr>
                  <a:spLocks noChangeArrowheads="1"/>
                </p:cNvSpPr>
                <p:nvPr/>
              </p:nvSpPr>
              <p:spPr bwMode="auto">
                <a:xfrm>
                  <a:off x="3513" y="1688"/>
                  <a:ext cx="54" cy="40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931" name="Rectangle 934"/>
                <p:cNvSpPr>
                  <a:spLocks noChangeArrowheads="1"/>
                </p:cNvSpPr>
                <p:nvPr/>
              </p:nvSpPr>
              <p:spPr bwMode="auto">
                <a:xfrm>
                  <a:off x="3501" y="1738"/>
                  <a:ext cx="92" cy="50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932" name="Freeform 935"/>
                <p:cNvSpPr>
                  <a:spLocks/>
                </p:cNvSpPr>
                <p:nvPr/>
              </p:nvSpPr>
              <p:spPr bwMode="auto">
                <a:xfrm>
                  <a:off x="3515" y="1794"/>
                  <a:ext cx="261" cy="204"/>
                </a:xfrm>
                <a:custGeom>
                  <a:avLst/>
                  <a:gdLst>
                    <a:gd name="T0" fmla="*/ 0 w 261"/>
                    <a:gd name="T1" fmla="*/ 0 h 204"/>
                    <a:gd name="T2" fmla="*/ 0 w 261"/>
                    <a:gd name="T3" fmla="*/ 204 h 204"/>
                    <a:gd name="T4" fmla="*/ 259 w 261"/>
                    <a:gd name="T5" fmla="*/ 201 h 204"/>
                    <a:gd name="T6" fmla="*/ 261 w 261"/>
                    <a:gd name="T7" fmla="*/ 12 h 204"/>
                    <a:gd name="T8" fmla="*/ 0 w 261"/>
                    <a:gd name="T9" fmla="*/ 0 h 2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1"/>
                    <a:gd name="T16" fmla="*/ 0 h 204"/>
                    <a:gd name="T17" fmla="*/ 261 w 261"/>
                    <a:gd name="T18" fmla="*/ 204 h 2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1" h="204">
                      <a:moveTo>
                        <a:pt x="0" y="0"/>
                      </a:moveTo>
                      <a:lnTo>
                        <a:pt x="0" y="204"/>
                      </a:lnTo>
                      <a:lnTo>
                        <a:pt x="259" y="201"/>
                      </a:lnTo>
                      <a:lnTo>
                        <a:pt x="261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DDDDD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pic>
          <p:nvPicPr>
            <p:cNvPr id="70922" name="Picture 936" descr="grayed_radiation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2920" y="972"/>
              <a:ext cx="389" cy="1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70714" name="Picture 937" descr="car_grayed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446838" y="1670050"/>
            <a:ext cx="754062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0715" name="Group 938"/>
          <p:cNvGrpSpPr>
            <a:grpSpLocks/>
          </p:cNvGrpSpPr>
          <p:nvPr/>
        </p:nvGrpSpPr>
        <p:grpSpPr bwMode="auto">
          <a:xfrm>
            <a:off x="5662613" y="4538663"/>
            <a:ext cx="463550" cy="398462"/>
            <a:chOff x="3987" y="-51"/>
            <a:chExt cx="1252" cy="983"/>
          </a:xfrm>
        </p:grpSpPr>
        <p:pic>
          <p:nvPicPr>
            <p:cNvPr id="70919" name="Picture 939" descr="desktop_computer_stylized_small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 flipH="1">
              <a:off x="3987" y="-51"/>
              <a:ext cx="1252" cy="9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0920" name="Freeform 940"/>
            <p:cNvSpPr>
              <a:spLocks/>
            </p:cNvSpPr>
            <p:nvPr/>
          </p:nvSpPr>
          <p:spPr bwMode="auto">
            <a:xfrm>
              <a:off x="4507" y="37"/>
              <a:ext cx="640" cy="459"/>
            </a:xfrm>
            <a:custGeom>
              <a:avLst/>
              <a:gdLst>
                <a:gd name="T0" fmla="*/ 43 w 714"/>
                <a:gd name="T1" fmla="*/ 1 h 714"/>
                <a:gd name="T2" fmla="*/ 239 w 714"/>
                <a:gd name="T3" fmla="*/ 0 h 714"/>
                <a:gd name="T4" fmla="*/ 190 w 714"/>
                <a:gd name="T5" fmla="*/ 9 h 714"/>
                <a:gd name="T6" fmla="*/ 0 w 714"/>
                <a:gd name="T7" fmla="*/ 7 h 714"/>
                <a:gd name="T8" fmla="*/ 43 w 714"/>
                <a:gd name="T9" fmla="*/ 1 h 7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14"/>
                <a:gd name="T16" fmla="*/ 0 h 714"/>
                <a:gd name="T17" fmla="*/ 714 w 714"/>
                <a:gd name="T18" fmla="*/ 714 h 7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14" h="714">
                  <a:moveTo>
                    <a:pt x="126" y="36"/>
                  </a:moveTo>
                  <a:lnTo>
                    <a:pt x="714" y="0"/>
                  </a:lnTo>
                  <a:lnTo>
                    <a:pt x="564" y="714"/>
                  </a:lnTo>
                  <a:lnTo>
                    <a:pt x="0" y="570"/>
                  </a:lnTo>
                  <a:lnTo>
                    <a:pt x="126" y="36"/>
                  </a:lnTo>
                  <a:close/>
                </a:path>
              </a:pathLst>
            </a:custGeom>
            <a:solidFill>
              <a:srgbClr val="EAEAEA">
                <a:alpha val="79999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716" name="Group 941"/>
          <p:cNvGrpSpPr>
            <a:grpSpLocks/>
          </p:cNvGrpSpPr>
          <p:nvPr/>
        </p:nvGrpSpPr>
        <p:grpSpPr bwMode="auto">
          <a:xfrm>
            <a:off x="5500688" y="4938713"/>
            <a:ext cx="463550" cy="398462"/>
            <a:chOff x="3987" y="-51"/>
            <a:chExt cx="1252" cy="983"/>
          </a:xfrm>
        </p:grpSpPr>
        <p:pic>
          <p:nvPicPr>
            <p:cNvPr id="70917" name="Picture 942" descr="desktop_computer_stylized_small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 flipH="1">
              <a:off x="3987" y="-51"/>
              <a:ext cx="1252" cy="9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0918" name="Freeform 943"/>
            <p:cNvSpPr>
              <a:spLocks/>
            </p:cNvSpPr>
            <p:nvPr/>
          </p:nvSpPr>
          <p:spPr bwMode="auto">
            <a:xfrm>
              <a:off x="4507" y="37"/>
              <a:ext cx="640" cy="459"/>
            </a:xfrm>
            <a:custGeom>
              <a:avLst/>
              <a:gdLst>
                <a:gd name="T0" fmla="*/ 43 w 714"/>
                <a:gd name="T1" fmla="*/ 1 h 714"/>
                <a:gd name="T2" fmla="*/ 239 w 714"/>
                <a:gd name="T3" fmla="*/ 0 h 714"/>
                <a:gd name="T4" fmla="*/ 190 w 714"/>
                <a:gd name="T5" fmla="*/ 9 h 714"/>
                <a:gd name="T6" fmla="*/ 0 w 714"/>
                <a:gd name="T7" fmla="*/ 7 h 714"/>
                <a:gd name="T8" fmla="*/ 43 w 714"/>
                <a:gd name="T9" fmla="*/ 1 h 7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14"/>
                <a:gd name="T16" fmla="*/ 0 h 714"/>
                <a:gd name="T17" fmla="*/ 714 w 714"/>
                <a:gd name="T18" fmla="*/ 714 h 7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14" h="714">
                  <a:moveTo>
                    <a:pt x="126" y="36"/>
                  </a:moveTo>
                  <a:lnTo>
                    <a:pt x="714" y="0"/>
                  </a:lnTo>
                  <a:lnTo>
                    <a:pt x="564" y="714"/>
                  </a:lnTo>
                  <a:lnTo>
                    <a:pt x="0" y="570"/>
                  </a:lnTo>
                  <a:lnTo>
                    <a:pt x="126" y="36"/>
                  </a:lnTo>
                  <a:close/>
                </a:path>
              </a:pathLst>
            </a:custGeom>
            <a:solidFill>
              <a:srgbClr val="EAEAEA">
                <a:alpha val="79999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717" name="Group 944"/>
          <p:cNvGrpSpPr>
            <a:grpSpLocks/>
          </p:cNvGrpSpPr>
          <p:nvPr/>
        </p:nvGrpSpPr>
        <p:grpSpPr bwMode="auto">
          <a:xfrm>
            <a:off x="5957888" y="5186363"/>
            <a:ext cx="463550" cy="398462"/>
            <a:chOff x="3987" y="-51"/>
            <a:chExt cx="1252" cy="983"/>
          </a:xfrm>
        </p:grpSpPr>
        <p:pic>
          <p:nvPicPr>
            <p:cNvPr id="70915" name="Picture 945" descr="desktop_computer_stylized_small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 flipH="1">
              <a:off x="3987" y="-51"/>
              <a:ext cx="1252" cy="9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0916" name="Freeform 946"/>
            <p:cNvSpPr>
              <a:spLocks/>
            </p:cNvSpPr>
            <p:nvPr/>
          </p:nvSpPr>
          <p:spPr bwMode="auto">
            <a:xfrm>
              <a:off x="4507" y="37"/>
              <a:ext cx="640" cy="459"/>
            </a:xfrm>
            <a:custGeom>
              <a:avLst/>
              <a:gdLst>
                <a:gd name="T0" fmla="*/ 43 w 714"/>
                <a:gd name="T1" fmla="*/ 1 h 714"/>
                <a:gd name="T2" fmla="*/ 239 w 714"/>
                <a:gd name="T3" fmla="*/ 0 h 714"/>
                <a:gd name="T4" fmla="*/ 190 w 714"/>
                <a:gd name="T5" fmla="*/ 9 h 714"/>
                <a:gd name="T6" fmla="*/ 0 w 714"/>
                <a:gd name="T7" fmla="*/ 7 h 714"/>
                <a:gd name="T8" fmla="*/ 43 w 714"/>
                <a:gd name="T9" fmla="*/ 1 h 7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14"/>
                <a:gd name="T16" fmla="*/ 0 h 714"/>
                <a:gd name="T17" fmla="*/ 714 w 714"/>
                <a:gd name="T18" fmla="*/ 714 h 7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14" h="714">
                  <a:moveTo>
                    <a:pt x="126" y="36"/>
                  </a:moveTo>
                  <a:lnTo>
                    <a:pt x="714" y="0"/>
                  </a:lnTo>
                  <a:lnTo>
                    <a:pt x="564" y="714"/>
                  </a:lnTo>
                  <a:lnTo>
                    <a:pt x="0" y="570"/>
                  </a:lnTo>
                  <a:lnTo>
                    <a:pt x="126" y="36"/>
                  </a:lnTo>
                  <a:close/>
                </a:path>
              </a:pathLst>
            </a:custGeom>
            <a:solidFill>
              <a:srgbClr val="EAEAEA">
                <a:alpha val="79999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718" name="Group 947"/>
          <p:cNvGrpSpPr>
            <a:grpSpLocks/>
          </p:cNvGrpSpPr>
          <p:nvPr/>
        </p:nvGrpSpPr>
        <p:grpSpPr bwMode="auto">
          <a:xfrm>
            <a:off x="6396038" y="5224463"/>
            <a:ext cx="463550" cy="398462"/>
            <a:chOff x="3987" y="-51"/>
            <a:chExt cx="1252" cy="983"/>
          </a:xfrm>
        </p:grpSpPr>
        <p:pic>
          <p:nvPicPr>
            <p:cNvPr id="70913" name="Picture 948" descr="desktop_computer_stylized_small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 flipH="1">
              <a:off x="3987" y="-51"/>
              <a:ext cx="1252" cy="9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0914" name="Freeform 949"/>
            <p:cNvSpPr>
              <a:spLocks/>
            </p:cNvSpPr>
            <p:nvPr/>
          </p:nvSpPr>
          <p:spPr bwMode="auto">
            <a:xfrm>
              <a:off x="4507" y="37"/>
              <a:ext cx="640" cy="459"/>
            </a:xfrm>
            <a:custGeom>
              <a:avLst/>
              <a:gdLst>
                <a:gd name="T0" fmla="*/ 43 w 714"/>
                <a:gd name="T1" fmla="*/ 1 h 714"/>
                <a:gd name="T2" fmla="*/ 239 w 714"/>
                <a:gd name="T3" fmla="*/ 0 h 714"/>
                <a:gd name="T4" fmla="*/ 190 w 714"/>
                <a:gd name="T5" fmla="*/ 9 h 714"/>
                <a:gd name="T6" fmla="*/ 0 w 714"/>
                <a:gd name="T7" fmla="*/ 7 h 714"/>
                <a:gd name="T8" fmla="*/ 43 w 714"/>
                <a:gd name="T9" fmla="*/ 1 h 7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14"/>
                <a:gd name="T16" fmla="*/ 0 h 714"/>
                <a:gd name="T17" fmla="*/ 714 w 714"/>
                <a:gd name="T18" fmla="*/ 714 h 7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14" h="714">
                  <a:moveTo>
                    <a:pt x="126" y="36"/>
                  </a:moveTo>
                  <a:lnTo>
                    <a:pt x="714" y="0"/>
                  </a:lnTo>
                  <a:lnTo>
                    <a:pt x="564" y="714"/>
                  </a:lnTo>
                  <a:lnTo>
                    <a:pt x="0" y="570"/>
                  </a:lnTo>
                  <a:lnTo>
                    <a:pt x="126" y="36"/>
                  </a:lnTo>
                  <a:close/>
                </a:path>
              </a:pathLst>
            </a:custGeom>
            <a:solidFill>
              <a:srgbClr val="EAEAEA">
                <a:alpha val="79999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719" name="Group 950"/>
          <p:cNvGrpSpPr>
            <a:grpSpLocks/>
          </p:cNvGrpSpPr>
          <p:nvPr/>
        </p:nvGrpSpPr>
        <p:grpSpPr bwMode="auto">
          <a:xfrm>
            <a:off x="8186738" y="5014913"/>
            <a:ext cx="249237" cy="555625"/>
            <a:chOff x="1115" y="2770"/>
            <a:chExt cx="589" cy="1034"/>
          </a:xfrm>
        </p:grpSpPr>
        <p:sp>
          <p:nvSpPr>
            <p:cNvPr id="70881" name="Freeform 951"/>
            <p:cNvSpPr>
              <a:spLocks/>
            </p:cNvSpPr>
            <p:nvPr/>
          </p:nvSpPr>
          <p:spPr bwMode="auto">
            <a:xfrm>
              <a:off x="1581" y="2772"/>
              <a:ext cx="117" cy="986"/>
            </a:xfrm>
            <a:custGeom>
              <a:avLst/>
              <a:gdLst>
                <a:gd name="T0" fmla="*/ 0 w 354"/>
                <a:gd name="T1" fmla="*/ 0 h 2742"/>
                <a:gd name="T2" fmla="*/ 0 w 354"/>
                <a:gd name="T3" fmla="*/ 0 h 2742"/>
                <a:gd name="T4" fmla="*/ 0 w 354"/>
                <a:gd name="T5" fmla="*/ 0 h 2742"/>
                <a:gd name="T6" fmla="*/ 0 w 354"/>
                <a:gd name="T7" fmla="*/ 0 h 2742"/>
                <a:gd name="T8" fmla="*/ 0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882" name="Rectangle 952"/>
            <p:cNvSpPr>
              <a:spLocks noChangeArrowheads="1"/>
            </p:cNvSpPr>
            <p:nvPr/>
          </p:nvSpPr>
          <p:spPr bwMode="auto">
            <a:xfrm>
              <a:off x="1141" y="2770"/>
              <a:ext cx="435" cy="98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883" name="Freeform 953"/>
            <p:cNvSpPr>
              <a:spLocks/>
            </p:cNvSpPr>
            <p:nvPr/>
          </p:nvSpPr>
          <p:spPr bwMode="auto">
            <a:xfrm>
              <a:off x="1603" y="2831"/>
              <a:ext cx="70" cy="913"/>
            </a:xfrm>
            <a:custGeom>
              <a:avLst/>
              <a:gdLst>
                <a:gd name="T0" fmla="*/ 0 w 211"/>
                <a:gd name="T1" fmla="*/ 0 h 2537"/>
                <a:gd name="T2" fmla="*/ 0 w 211"/>
                <a:gd name="T3" fmla="*/ 0 h 2537"/>
                <a:gd name="T4" fmla="*/ 0 w 211"/>
                <a:gd name="T5" fmla="*/ 0 h 2537"/>
                <a:gd name="T6" fmla="*/ 0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884" name="Freeform 954"/>
            <p:cNvSpPr>
              <a:spLocks/>
            </p:cNvSpPr>
            <p:nvPr/>
          </p:nvSpPr>
          <p:spPr bwMode="auto">
            <a:xfrm>
              <a:off x="1588" y="3293"/>
              <a:ext cx="109" cy="81"/>
            </a:xfrm>
            <a:custGeom>
              <a:avLst/>
              <a:gdLst>
                <a:gd name="T0" fmla="*/ 0 w 328"/>
                <a:gd name="T1" fmla="*/ 0 h 226"/>
                <a:gd name="T2" fmla="*/ 0 w 328"/>
                <a:gd name="T3" fmla="*/ 0 h 226"/>
                <a:gd name="T4" fmla="*/ 0 w 328"/>
                <a:gd name="T5" fmla="*/ 0 h 226"/>
                <a:gd name="T6" fmla="*/ 0 w 328"/>
                <a:gd name="T7" fmla="*/ 0 h 226"/>
                <a:gd name="T8" fmla="*/ 0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885" name="Rectangle 955"/>
            <p:cNvSpPr>
              <a:spLocks noChangeArrowheads="1"/>
            </p:cNvSpPr>
            <p:nvPr/>
          </p:nvSpPr>
          <p:spPr bwMode="auto">
            <a:xfrm>
              <a:off x="1145" y="2885"/>
              <a:ext cx="248" cy="1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0886" name="Group 956"/>
            <p:cNvGrpSpPr>
              <a:grpSpLocks/>
            </p:cNvGrpSpPr>
            <p:nvPr/>
          </p:nvGrpSpPr>
          <p:grpSpPr bwMode="auto">
            <a:xfrm>
              <a:off x="1367" y="2873"/>
              <a:ext cx="240" cy="63"/>
              <a:chOff x="614" y="2568"/>
              <a:chExt cx="725" cy="139"/>
            </a:xfrm>
          </p:grpSpPr>
          <p:sp>
            <p:nvSpPr>
              <p:cNvPr id="70911" name="AutoShape 957"/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912" name="AutoShape 958"/>
              <p:cNvSpPr>
                <a:spLocks noChangeArrowheads="1"/>
              </p:cNvSpPr>
              <p:nvPr/>
            </p:nvSpPr>
            <p:spPr bwMode="auto">
              <a:xfrm>
                <a:off x="623" y="2582"/>
                <a:ext cx="691" cy="104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0887" name="Rectangle 959"/>
            <p:cNvSpPr>
              <a:spLocks noChangeArrowheads="1"/>
            </p:cNvSpPr>
            <p:nvPr/>
          </p:nvSpPr>
          <p:spPr bwMode="auto">
            <a:xfrm>
              <a:off x="1149" y="3024"/>
              <a:ext cx="248" cy="21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0888" name="Group 960"/>
            <p:cNvGrpSpPr>
              <a:grpSpLocks/>
            </p:cNvGrpSpPr>
            <p:nvPr/>
          </p:nvGrpSpPr>
          <p:grpSpPr bwMode="auto">
            <a:xfrm>
              <a:off x="1366" y="3014"/>
              <a:ext cx="240" cy="58"/>
              <a:chOff x="614" y="2568"/>
              <a:chExt cx="725" cy="139"/>
            </a:xfrm>
          </p:grpSpPr>
          <p:sp>
            <p:nvSpPr>
              <p:cNvPr id="70909" name="AutoShape 961"/>
              <p:cNvSpPr>
                <a:spLocks noChangeArrowheads="1"/>
              </p:cNvSpPr>
              <p:nvPr/>
            </p:nvSpPr>
            <p:spPr bwMode="auto">
              <a:xfrm>
                <a:off x="615" y="2571"/>
                <a:ext cx="725" cy="135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910" name="AutoShape 962"/>
              <p:cNvSpPr>
                <a:spLocks noChangeArrowheads="1"/>
              </p:cNvSpPr>
              <p:nvPr/>
            </p:nvSpPr>
            <p:spPr bwMode="auto">
              <a:xfrm>
                <a:off x="626" y="2585"/>
                <a:ext cx="691" cy="106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0889" name="Rectangle 963"/>
            <p:cNvSpPr>
              <a:spLocks noChangeArrowheads="1"/>
            </p:cNvSpPr>
            <p:nvPr/>
          </p:nvSpPr>
          <p:spPr bwMode="auto">
            <a:xfrm>
              <a:off x="1149" y="3172"/>
              <a:ext cx="244" cy="21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890" name="Rectangle 964"/>
            <p:cNvSpPr>
              <a:spLocks noChangeArrowheads="1"/>
            </p:cNvSpPr>
            <p:nvPr/>
          </p:nvSpPr>
          <p:spPr bwMode="auto">
            <a:xfrm>
              <a:off x="1153" y="3299"/>
              <a:ext cx="244" cy="21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0891" name="Group 965"/>
            <p:cNvGrpSpPr>
              <a:grpSpLocks/>
            </p:cNvGrpSpPr>
            <p:nvPr/>
          </p:nvGrpSpPr>
          <p:grpSpPr bwMode="auto">
            <a:xfrm>
              <a:off x="1361" y="3287"/>
              <a:ext cx="240" cy="65"/>
              <a:chOff x="614" y="2568"/>
              <a:chExt cx="725" cy="139"/>
            </a:xfrm>
          </p:grpSpPr>
          <p:sp>
            <p:nvSpPr>
              <p:cNvPr id="70907" name="AutoShape 966"/>
              <p:cNvSpPr>
                <a:spLocks noChangeArrowheads="1"/>
              </p:cNvSpPr>
              <p:nvPr/>
            </p:nvSpPr>
            <p:spPr bwMode="auto">
              <a:xfrm>
                <a:off x="619" y="2568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908" name="AutoShape 967"/>
              <p:cNvSpPr>
                <a:spLocks noChangeArrowheads="1"/>
              </p:cNvSpPr>
              <p:nvPr/>
            </p:nvSpPr>
            <p:spPr bwMode="auto">
              <a:xfrm>
                <a:off x="630" y="2587"/>
                <a:ext cx="691" cy="101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0892" name="Freeform 968"/>
            <p:cNvSpPr>
              <a:spLocks/>
            </p:cNvSpPr>
            <p:nvPr/>
          </p:nvSpPr>
          <p:spPr bwMode="auto">
            <a:xfrm>
              <a:off x="1590" y="3169"/>
              <a:ext cx="108" cy="81"/>
            </a:xfrm>
            <a:custGeom>
              <a:avLst/>
              <a:gdLst>
                <a:gd name="T0" fmla="*/ 0 w 328"/>
                <a:gd name="T1" fmla="*/ 0 h 226"/>
                <a:gd name="T2" fmla="*/ 0 w 328"/>
                <a:gd name="T3" fmla="*/ 0 h 226"/>
                <a:gd name="T4" fmla="*/ 0 w 328"/>
                <a:gd name="T5" fmla="*/ 0 h 226"/>
                <a:gd name="T6" fmla="*/ 0 w 328"/>
                <a:gd name="T7" fmla="*/ 0 h 226"/>
                <a:gd name="T8" fmla="*/ 0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0893" name="Group 969"/>
            <p:cNvGrpSpPr>
              <a:grpSpLocks/>
            </p:cNvGrpSpPr>
            <p:nvPr/>
          </p:nvGrpSpPr>
          <p:grpSpPr bwMode="auto">
            <a:xfrm>
              <a:off x="1363" y="3158"/>
              <a:ext cx="240" cy="60"/>
              <a:chOff x="614" y="2568"/>
              <a:chExt cx="725" cy="139"/>
            </a:xfrm>
          </p:grpSpPr>
          <p:sp>
            <p:nvSpPr>
              <p:cNvPr id="70905" name="AutoShape 970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5" cy="144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906" name="AutoShape 971"/>
              <p:cNvSpPr>
                <a:spLocks noChangeArrowheads="1"/>
              </p:cNvSpPr>
              <p:nvPr/>
            </p:nvSpPr>
            <p:spPr bwMode="auto">
              <a:xfrm>
                <a:off x="624" y="2579"/>
                <a:ext cx="691" cy="11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0894" name="Rectangle 972"/>
            <p:cNvSpPr>
              <a:spLocks noChangeArrowheads="1"/>
            </p:cNvSpPr>
            <p:nvPr/>
          </p:nvSpPr>
          <p:spPr bwMode="auto">
            <a:xfrm>
              <a:off x="1573" y="2770"/>
              <a:ext cx="30" cy="9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895" name="Freeform 973"/>
            <p:cNvSpPr>
              <a:spLocks/>
            </p:cNvSpPr>
            <p:nvPr/>
          </p:nvSpPr>
          <p:spPr bwMode="auto">
            <a:xfrm>
              <a:off x="1599" y="3019"/>
              <a:ext cx="98" cy="92"/>
            </a:xfrm>
            <a:custGeom>
              <a:avLst/>
              <a:gdLst>
                <a:gd name="T0" fmla="*/ 0 w 296"/>
                <a:gd name="T1" fmla="*/ 0 h 256"/>
                <a:gd name="T2" fmla="*/ 0 w 296"/>
                <a:gd name="T3" fmla="*/ 0 h 256"/>
                <a:gd name="T4" fmla="*/ 0 w 296"/>
                <a:gd name="T5" fmla="*/ 0 h 256"/>
                <a:gd name="T6" fmla="*/ 0 w 296"/>
                <a:gd name="T7" fmla="*/ 0 h 256"/>
                <a:gd name="T8" fmla="*/ 0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896" name="Freeform 974"/>
            <p:cNvSpPr>
              <a:spLocks/>
            </p:cNvSpPr>
            <p:nvPr/>
          </p:nvSpPr>
          <p:spPr bwMode="auto">
            <a:xfrm>
              <a:off x="1601" y="2878"/>
              <a:ext cx="101" cy="104"/>
            </a:xfrm>
            <a:custGeom>
              <a:avLst/>
              <a:gdLst>
                <a:gd name="T0" fmla="*/ 0 w 304"/>
                <a:gd name="T1" fmla="*/ 0 h 288"/>
                <a:gd name="T2" fmla="*/ 0 w 304"/>
                <a:gd name="T3" fmla="*/ 0 h 288"/>
                <a:gd name="T4" fmla="*/ 0 w 304"/>
                <a:gd name="T5" fmla="*/ 0 h 288"/>
                <a:gd name="T6" fmla="*/ 0 w 304"/>
                <a:gd name="T7" fmla="*/ 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897" name="Oval 975"/>
            <p:cNvSpPr>
              <a:spLocks noChangeArrowheads="1"/>
            </p:cNvSpPr>
            <p:nvPr/>
          </p:nvSpPr>
          <p:spPr bwMode="auto">
            <a:xfrm>
              <a:off x="1685" y="3712"/>
              <a:ext cx="19" cy="4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898" name="Freeform 976"/>
            <p:cNvSpPr>
              <a:spLocks/>
            </p:cNvSpPr>
            <p:nvPr/>
          </p:nvSpPr>
          <p:spPr bwMode="auto">
            <a:xfrm>
              <a:off x="1595" y="3713"/>
              <a:ext cx="102" cy="86"/>
            </a:xfrm>
            <a:custGeom>
              <a:avLst/>
              <a:gdLst>
                <a:gd name="T0" fmla="*/ 0 w 306"/>
                <a:gd name="T1" fmla="*/ 0 h 240"/>
                <a:gd name="T2" fmla="*/ 0 w 306"/>
                <a:gd name="T3" fmla="*/ 0 h 240"/>
                <a:gd name="T4" fmla="*/ 0 w 306"/>
                <a:gd name="T5" fmla="*/ 0 h 240"/>
                <a:gd name="T6" fmla="*/ 0 w 306"/>
                <a:gd name="T7" fmla="*/ 0 h 240"/>
                <a:gd name="T8" fmla="*/ 0 w 306"/>
                <a:gd name="T9" fmla="*/ 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899" name="AutoShape 977"/>
            <p:cNvSpPr>
              <a:spLocks noChangeArrowheads="1"/>
            </p:cNvSpPr>
            <p:nvPr/>
          </p:nvSpPr>
          <p:spPr bwMode="auto">
            <a:xfrm>
              <a:off x="1115" y="3742"/>
              <a:ext cx="495" cy="62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00" name="AutoShape 978"/>
            <p:cNvSpPr>
              <a:spLocks noChangeArrowheads="1"/>
            </p:cNvSpPr>
            <p:nvPr/>
          </p:nvSpPr>
          <p:spPr bwMode="auto">
            <a:xfrm>
              <a:off x="1141" y="3754"/>
              <a:ext cx="443" cy="3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01" name="Oval 979"/>
            <p:cNvSpPr>
              <a:spLocks noChangeArrowheads="1"/>
            </p:cNvSpPr>
            <p:nvPr/>
          </p:nvSpPr>
          <p:spPr bwMode="auto">
            <a:xfrm>
              <a:off x="1183" y="3612"/>
              <a:ext cx="68" cy="6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02" name="Oval 980"/>
            <p:cNvSpPr>
              <a:spLocks noChangeArrowheads="1"/>
            </p:cNvSpPr>
            <p:nvPr/>
          </p:nvSpPr>
          <p:spPr bwMode="auto">
            <a:xfrm>
              <a:off x="1258" y="3615"/>
              <a:ext cx="68" cy="59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>
                <a:solidFill>
                  <a:srgbClr val="FF0000"/>
                </a:solidFill>
              </a:endParaRPr>
            </a:p>
          </p:txBody>
        </p:sp>
        <p:sp>
          <p:nvSpPr>
            <p:cNvPr id="70903" name="Oval 981"/>
            <p:cNvSpPr>
              <a:spLocks noChangeArrowheads="1"/>
            </p:cNvSpPr>
            <p:nvPr/>
          </p:nvSpPr>
          <p:spPr bwMode="auto">
            <a:xfrm>
              <a:off x="1333" y="3612"/>
              <a:ext cx="64" cy="6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04" name="Rectangle 982"/>
            <p:cNvSpPr>
              <a:spLocks noChangeArrowheads="1"/>
            </p:cNvSpPr>
            <p:nvPr/>
          </p:nvSpPr>
          <p:spPr bwMode="auto">
            <a:xfrm>
              <a:off x="1498" y="3376"/>
              <a:ext cx="34" cy="32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0720" name="Group 983"/>
          <p:cNvGrpSpPr>
            <a:grpSpLocks/>
          </p:cNvGrpSpPr>
          <p:nvPr/>
        </p:nvGrpSpPr>
        <p:grpSpPr bwMode="auto">
          <a:xfrm>
            <a:off x="7900988" y="5224463"/>
            <a:ext cx="230187" cy="498475"/>
            <a:chOff x="1115" y="2770"/>
            <a:chExt cx="589" cy="1034"/>
          </a:xfrm>
        </p:grpSpPr>
        <p:sp>
          <p:nvSpPr>
            <p:cNvPr id="70849" name="Freeform 984"/>
            <p:cNvSpPr>
              <a:spLocks/>
            </p:cNvSpPr>
            <p:nvPr/>
          </p:nvSpPr>
          <p:spPr bwMode="auto">
            <a:xfrm>
              <a:off x="1581" y="2772"/>
              <a:ext cx="117" cy="986"/>
            </a:xfrm>
            <a:custGeom>
              <a:avLst/>
              <a:gdLst>
                <a:gd name="T0" fmla="*/ 0 w 354"/>
                <a:gd name="T1" fmla="*/ 0 h 2742"/>
                <a:gd name="T2" fmla="*/ 0 w 354"/>
                <a:gd name="T3" fmla="*/ 0 h 2742"/>
                <a:gd name="T4" fmla="*/ 0 w 354"/>
                <a:gd name="T5" fmla="*/ 0 h 2742"/>
                <a:gd name="T6" fmla="*/ 0 w 354"/>
                <a:gd name="T7" fmla="*/ 0 h 2742"/>
                <a:gd name="T8" fmla="*/ 0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850" name="Rectangle 985"/>
            <p:cNvSpPr>
              <a:spLocks noChangeArrowheads="1"/>
            </p:cNvSpPr>
            <p:nvPr/>
          </p:nvSpPr>
          <p:spPr bwMode="auto">
            <a:xfrm>
              <a:off x="1143" y="2770"/>
              <a:ext cx="431" cy="985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851" name="Freeform 986"/>
            <p:cNvSpPr>
              <a:spLocks/>
            </p:cNvSpPr>
            <p:nvPr/>
          </p:nvSpPr>
          <p:spPr bwMode="auto">
            <a:xfrm>
              <a:off x="1603" y="2831"/>
              <a:ext cx="70" cy="913"/>
            </a:xfrm>
            <a:custGeom>
              <a:avLst/>
              <a:gdLst>
                <a:gd name="T0" fmla="*/ 0 w 211"/>
                <a:gd name="T1" fmla="*/ 0 h 2537"/>
                <a:gd name="T2" fmla="*/ 0 w 211"/>
                <a:gd name="T3" fmla="*/ 0 h 2537"/>
                <a:gd name="T4" fmla="*/ 0 w 211"/>
                <a:gd name="T5" fmla="*/ 0 h 2537"/>
                <a:gd name="T6" fmla="*/ 0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852" name="Freeform 987"/>
            <p:cNvSpPr>
              <a:spLocks/>
            </p:cNvSpPr>
            <p:nvPr/>
          </p:nvSpPr>
          <p:spPr bwMode="auto">
            <a:xfrm>
              <a:off x="1588" y="3293"/>
              <a:ext cx="109" cy="81"/>
            </a:xfrm>
            <a:custGeom>
              <a:avLst/>
              <a:gdLst>
                <a:gd name="T0" fmla="*/ 0 w 328"/>
                <a:gd name="T1" fmla="*/ 0 h 226"/>
                <a:gd name="T2" fmla="*/ 0 w 328"/>
                <a:gd name="T3" fmla="*/ 0 h 226"/>
                <a:gd name="T4" fmla="*/ 0 w 328"/>
                <a:gd name="T5" fmla="*/ 0 h 226"/>
                <a:gd name="T6" fmla="*/ 0 w 328"/>
                <a:gd name="T7" fmla="*/ 0 h 226"/>
                <a:gd name="T8" fmla="*/ 0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853" name="Rectangle 988"/>
            <p:cNvSpPr>
              <a:spLocks noChangeArrowheads="1"/>
            </p:cNvSpPr>
            <p:nvPr/>
          </p:nvSpPr>
          <p:spPr bwMode="auto">
            <a:xfrm>
              <a:off x="1143" y="2885"/>
              <a:ext cx="248" cy="2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0854" name="Group 989"/>
            <p:cNvGrpSpPr>
              <a:grpSpLocks/>
            </p:cNvGrpSpPr>
            <p:nvPr/>
          </p:nvGrpSpPr>
          <p:grpSpPr bwMode="auto">
            <a:xfrm>
              <a:off x="1367" y="2873"/>
              <a:ext cx="240" cy="63"/>
              <a:chOff x="614" y="2568"/>
              <a:chExt cx="725" cy="139"/>
            </a:xfrm>
          </p:grpSpPr>
          <p:sp>
            <p:nvSpPr>
              <p:cNvPr id="70879" name="AutoShape 990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4" cy="13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880" name="AutoShape 991"/>
              <p:cNvSpPr>
                <a:spLocks noChangeArrowheads="1"/>
              </p:cNvSpPr>
              <p:nvPr/>
            </p:nvSpPr>
            <p:spPr bwMode="auto">
              <a:xfrm>
                <a:off x="626" y="2581"/>
                <a:ext cx="699" cy="10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0855" name="Rectangle 992"/>
            <p:cNvSpPr>
              <a:spLocks noChangeArrowheads="1"/>
            </p:cNvSpPr>
            <p:nvPr/>
          </p:nvSpPr>
          <p:spPr bwMode="auto">
            <a:xfrm>
              <a:off x="1152" y="3024"/>
              <a:ext cx="244" cy="23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0856" name="Group 993"/>
            <p:cNvGrpSpPr>
              <a:grpSpLocks/>
            </p:cNvGrpSpPr>
            <p:nvPr/>
          </p:nvGrpSpPr>
          <p:grpSpPr bwMode="auto">
            <a:xfrm>
              <a:off x="1366" y="3014"/>
              <a:ext cx="240" cy="58"/>
              <a:chOff x="614" y="2568"/>
              <a:chExt cx="725" cy="139"/>
            </a:xfrm>
          </p:grpSpPr>
          <p:sp>
            <p:nvSpPr>
              <p:cNvPr id="70877" name="AutoShape 994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2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878" name="AutoShape 995"/>
              <p:cNvSpPr>
                <a:spLocks noChangeArrowheads="1"/>
              </p:cNvSpPr>
              <p:nvPr/>
            </p:nvSpPr>
            <p:spPr bwMode="auto">
              <a:xfrm>
                <a:off x="629" y="2583"/>
                <a:ext cx="699" cy="11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0857" name="Rectangle 996"/>
            <p:cNvSpPr>
              <a:spLocks noChangeArrowheads="1"/>
            </p:cNvSpPr>
            <p:nvPr/>
          </p:nvSpPr>
          <p:spPr bwMode="auto">
            <a:xfrm>
              <a:off x="1147" y="3172"/>
              <a:ext cx="244" cy="2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858" name="Rectangle 997"/>
            <p:cNvSpPr>
              <a:spLocks noChangeArrowheads="1"/>
            </p:cNvSpPr>
            <p:nvPr/>
          </p:nvSpPr>
          <p:spPr bwMode="auto">
            <a:xfrm>
              <a:off x="1152" y="3300"/>
              <a:ext cx="248" cy="2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0859" name="Group 998"/>
            <p:cNvGrpSpPr>
              <a:grpSpLocks/>
            </p:cNvGrpSpPr>
            <p:nvPr/>
          </p:nvGrpSpPr>
          <p:grpSpPr bwMode="auto">
            <a:xfrm>
              <a:off x="1361" y="3287"/>
              <a:ext cx="240" cy="65"/>
              <a:chOff x="614" y="2568"/>
              <a:chExt cx="725" cy="139"/>
            </a:xfrm>
          </p:grpSpPr>
          <p:sp>
            <p:nvSpPr>
              <p:cNvPr id="70875" name="AutoShape 999"/>
              <p:cNvSpPr>
                <a:spLocks noChangeArrowheads="1"/>
              </p:cNvSpPr>
              <p:nvPr/>
            </p:nvSpPr>
            <p:spPr bwMode="auto">
              <a:xfrm>
                <a:off x="619" y="2568"/>
                <a:ext cx="724" cy="141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876" name="AutoShape 1000"/>
              <p:cNvSpPr>
                <a:spLocks noChangeArrowheads="1"/>
              </p:cNvSpPr>
              <p:nvPr/>
            </p:nvSpPr>
            <p:spPr bwMode="auto">
              <a:xfrm>
                <a:off x="632" y="2582"/>
                <a:ext cx="699" cy="113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0860" name="Freeform 1001"/>
            <p:cNvSpPr>
              <a:spLocks/>
            </p:cNvSpPr>
            <p:nvPr/>
          </p:nvSpPr>
          <p:spPr bwMode="auto">
            <a:xfrm>
              <a:off x="1590" y="3169"/>
              <a:ext cx="108" cy="81"/>
            </a:xfrm>
            <a:custGeom>
              <a:avLst/>
              <a:gdLst>
                <a:gd name="T0" fmla="*/ 0 w 328"/>
                <a:gd name="T1" fmla="*/ 0 h 226"/>
                <a:gd name="T2" fmla="*/ 0 w 328"/>
                <a:gd name="T3" fmla="*/ 0 h 226"/>
                <a:gd name="T4" fmla="*/ 0 w 328"/>
                <a:gd name="T5" fmla="*/ 0 h 226"/>
                <a:gd name="T6" fmla="*/ 0 w 328"/>
                <a:gd name="T7" fmla="*/ 0 h 226"/>
                <a:gd name="T8" fmla="*/ 0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0861" name="Group 1002"/>
            <p:cNvGrpSpPr>
              <a:grpSpLocks/>
            </p:cNvGrpSpPr>
            <p:nvPr/>
          </p:nvGrpSpPr>
          <p:grpSpPr bwMode="auto">
            <a:xfrm>
              <a:off x="1363" y="3158"/>
              <a:ext cx="240" cy="60"/>
              <a:chOff x="614" y="2568"/>
              <a:chExt cx="725" cy="139"/>
            </a:xfrm>
          </p:grpSpPr>
          <p:sp>
            <p:nvSpPr>
              <p:cNvPr id="70873" name="AutoShape 1003"/>
              <p:cNvSpPr>
                <a:spLocks noChangeArrowheads="1"/>
              </p:cNvSpPr>
              <p:nvPr/>
            </p:nvSpPr>
            <p:spPr bwMode="auto">
              <a:xfrm>
                <a:off x="613" y="2569"/>
                <a:ext cx="724" cy="137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874" name="AutoShape 1004"/>
              <p:cNvSpPr>
                <a:spLocks noChangeArrowheads="1"/>
              </p:cNvSpPr>
              <p:nvPr/>
            </p:nvSpPr>
            <p:spPr bwMode="auto">
              <a:xfrm>
                <a:off x="626" y="2585"/>
                <a:ext cx="699" cy="107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0862" name="Rectangle 1005"/>
            <p:cNvSpPr>
              <a:spLocks noChangeArrowheads="1"/>
            </p:cNvSpPr>
            <p:nvPr/>
          </p:nvSpPr>
          <p:spPr bwMode="auto">
            <a:xfrm>
              <a:off x="1574" y="2770"/>
              <a:ext cx="28" cy="9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863" name="Freeform 1006"/>
            <p:cNvSpPr>
              <a:spLocks/>
            </p:cNvSpPr>
            <p:nvPr/>
          </p:nvSpPr>
          <p:spPr bwMode="auto">
            <a:xfrm>
              <a:off x="1599" y="3019"/>
              <a:ext cx="98" cy="92"/>
            </a:xfrm>
            <a:custGeom>
              <a:avLst/>
              <a:gdLst>
                <a:gd name="T0" fmla="*/ 0 w 296"/>
                <a:gd name="T1" fmla="*/ 0 h 256"/>
                <a:gd name="T2" fmla="*/ 0 w 296"/>
                <a:gd name="T3" fmla="*/ 0 h 256"/>
                <a:gd name="T4" fmla="*/ 0 w 296"/>
                <a:gd name="T5" fmla="*/ 0 h 256"/>
                <a:gd name="T6" fmla="*/ 0 w 296"/>
                <a:gd name="T7" fmla="*/ 0 h 256"/>
                <a:gd name="T8" fmla="*/ 0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864" name="Freeform 1007"/>
            <p:cNvSpPr>
              <a:spLocks/>
            </p:cNvSpPr>
            <p:nvPr/>
          </p:nvSpPr>
          <p:spPr bwMode="auto">
            <a:xfrm>
              <a:off x="1601" y="2878"/>
              <a:ext cx="101" cy="104"/>
            </a:xfrm>
            <a:custGeom>
              <a:avLst/>
              <a:gdLst>
                <a:gd name="T0" fmla="*/ 0 w 304"/>
                <a:gd name="T1" fmla="*/ 0 h 288"/>
                <a:gd name="T2" fmla="*/ 0 w 304"/>
                <a:gd name="T3" fmla="*/ 0 h 288"/>
                <a:gd name="T4" fmla="*/ 0 w 304"/>
                <a:gd name="T5" fmla="*/ 0 h 288"/>
                <a:gd name="T6" fmla="*/ 0 w 304"/>
                <a:gd name="T7" fmla="*/ 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865" name="Oval 1008"/>
            <p:cNvSpPr>
              <a:spLocks noChangeArrowheads="1"/>
            </p:cNvSpPr>
            <p:nvPr/>
          </p:nvSpPr>
          <p:spPr bwMode="auto">
            <a:xfrm>
              <a:off x="1684" y="3712"/>
              <a:ext cx="20" cy="43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866" name="Freeform 1009"/>
            <p:cNvSpPr>
              <a:spLocks/>
            </p:cNvSpPr>
            <p:nvPr/>
          </p:nvSpPr>
          <p:spPr bwMode="auto">
            <a:xfrm>
              <a:off x="1595" y="3713"/>
              <a:ext cx="102" cy="86"/>
            </a:xfrm>
            <a:custGeom>
              <a:avLst/>
              <a:gdLst>
                <a:gd name="T0" fmla="*/ 0 w 306"/>
                <a:gd name="T1" fmla="*/ 0 h 240"/>
                <a:gd name="T2" fmla="*/ 0 w 306"/>
                <a:gd name="T3" fmla="*/ 0 h 240"/>
                <a:gd name="T4" fmla="*/ 0 w 306"/>
                <a:gd name="T5" fmla="*/ 0 h 240"/>
                <a:gd name="T6" fmla="*/ 0 w 306"/>
                <a:gd name="T7" fmla="*/ 0 h 240"/>
                <a:gd name="T8" fmla="*/ 0 w 306"/>
                <a:gd name="T9" fmla="*/ 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867" name="AutoShape 1010"/>
            <p:cNvSpPr>
              <a:spLocks noChangeArrowheads="1"/>
            </p:cNvSpPr>
            <p:nvPr/>
          </p:nvSpPr>
          <p:spPr bwMode="auto">
            <a:xfrm>
              <a:off x="1115" y="3741"/>
              <a:ext cx="496" cy="63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868" name="AutoShape 1011"/>
            <p:cNvSpPr>
              <a:spLocks noChangeArrowheads="1"/>
            </p:cNvSpPr>
            <p:nvPr/>
          </p:nvSpPr>
          <p:spPr bwMode="auto">
            <a:xfrm>
              <a:off x="1143" y="3755"/>
              <a:ext cx="443" cy="3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869" name="Oval 1012"/>
            <p:cNvSpPr>
              <a:spLocks noChangeArrowheads="1"/>
            </p:cNvSpPr>
            <p:nvPr/>
          </p:nvSpPr>
          <p:spPr bwMode="auto">
            <a:xfrm>
              <a:off x="1184" y="3613"/>
              <a:ext cx="65" cy="63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870" name="Oval 1013"/>
            <p:cNvSpPr>
              <a:spLocks noChangeArrowheads="1"/>
            </p:cNvSpPr>
            <p:nvPr/>
          </p:nvSpPr>
          <p:spPr bwMode="auto">
            <a:xfrm>
              <a:off x="1257" y="3613"/>
              <a:ext cx="65" cy="63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>
                <a:solidFill>
                  <a:srgbClr val="FF0000"/>
                </a:solidFill>
              </a:endParaRPr>
            </a:p>
          </p:txBody>
        </p:sp>
        <p:sp>
          <p:nvSpPr>
            <p:cNvPr id="70871" name="Oval 1014"/>
            <p:cNvSpPr>
              <a:spLocks noChangeArrowheads="1"/>
            </p:cNvSpPr>
            <p:nvPr/>
          </p:nvSpPr>
          <p:spPr bwMode="auto">
            <a:xfrm>
              <a:off x="1330" y="3613"/>
              <a:ext cx="65" cy="59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872" name="Rectangle 1015"/>
            <p:cNvSpPr>
              <a:spLocks noChangeArrowheads="1"/>
            </p:cNvSpPr>
            <p:nvPr/>
          </p:nvSpPr>
          <p:spPr bwMode="auto">
            <a:xfrm>
              <a:off x="1497" y="3376"/>
              <a:ext cx="32" cy="329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0721" name="Group 1016"/>
          <p:cNvGrpSpPr>
            <a:grpSpLocks/>
          </p:cNvGrpSpPr>
          <p:nvPr/>
        </p:nvGrpSpPr>
        <p:grpSpPr bwMode="auto">
          <a:xfrm>
            <a:off x="7389813" y="3911600"/>
            <a:ext cx="506412" cy="209550"/>
            <a:chOff x="4655" y="2464"/>
            <a:chExt cx="319" cy="132"/>
          </a:xfrm>
        </p:grpSpPr>
        <p:grpSp>
          <p:nvGrpSpPr>
            <p:cNvPr id="70832" name="Group 1017"/>
            <p:cNvGrpSpPr>
              <a:grpSpLocks/>
            </p:cNvGrpSpPr>
            <p:nvPr/>
          </p:nvGrpSpPr>
          <p:grpSpPr bwMode="auto"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70841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70842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70843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70844" name="Group 1021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70847" name="Freeform 102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0848" name="Freeform 102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0845" name="Line 1024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846" name="Line 1025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0833" name="Oval 407"/>
            <p:cNvSpPr>
              <a:spLocks noChangeArrowheads="1"/>
            </p:cNvSpPr>
            <p:nvPr/>
          </p:nvSpPr>
          <p:spPr bwMode="auto">
            <a:xfrm>
              <a:off x="4656" y="2522"/>
              <a:ext cx="316" cy="74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70834" name="Rectangle 410"/>
            <p:cNvSpPr>
              <a:spLocks noChangeArrowheads="1"/>
            </p:cNvSpPr>
            <p:nvPr/>
          </p:nvSpPr>
          <p:spPr bwMode="auto">
            <a:xfrm>
              <a:off x="4656" y="2514"/>
              <a:ext cx="318" cy="45"/>
            </a:xfrm>
            <a:prstGeom prst="rect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70835" name="Oval 411"/>
            <p:cNvSpPr>
              <a:spLocks noChangeArrowheads="1"/>
            </p:cNvSpPr>
            <p:nvPr/>
          </p:nvSpPr>
          <p:spPr bwMode="auto">
            <a:xfrm>
              <a:off x="4655" y="2464"/>
              <a:ext cx="317" cy="86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70836" name="Group 1029"/>
            <p:cNvGrpSpPr>
              <a:grpSpLocks/>
            </p:cNvGrpSpPr>
            <p:nvPr/>
          </p:nvGrpSpPr>
          <p:grpSpPr bwMode="auto">
            <a:xfrm>
              <a:off x="4719" y="2486"/>
              <a:ext cx="179" cy="41"/>
              <a:chOff x="2468" y="1332"/>
              <a:chExt cx="310" cy="60"/>
            </a:xfrm>
          </p:grpSpPr>
          <p:sp>
            <p:nvSpPr>
              <p:cNvPr id="70839" name="Freeform 103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840" name="Freeform 103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0837" name="Line 1032"/>
            <p:cNvSpPr>
              <a:spLocks noChangeShapeType="1"/>
            </p:cNvSpPr>
            <p:nvPr/>
          </p:nvSpPr>
          <p:spPr bwMode="auto">
            <a:xfrm>
              <a:off x="4656" y="2506"/>
              <a:ext cx="0" cy="5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838" name="Line 1033"/>
            <p:cNvSpPr>
              <a:spLocks noChangeShapeType="1"/>
            </p:cNvSpPr>
            <p:nvPr/>
          </p:nvSpPr>
          <p:spPr bwMode="auto">
            <a:xfrm>
              <a:off x="4972" y="2507"/>
              <a:ext cx="0" cy="5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722" name="Group 1034"/>
          <p:cNvGrpSpPr>
            <a:grpSpLocks/>
          </p:cNvGrpSpPr>
          <p:nvPr/>
        </p:nvGrpSpPr>
        <p:grpSpPr bwMode="auto">
          <a:xfrm>
            <a:off x="7081838" y="3629025"/>
            <a:ext cx="506412" cy="209550"/>
            <a:chOff x="4655" y="2464"/>
            <a:chExt cx="319" cy="132"/>
          </a:xfrm>
        </p:grpSpPr>
        <p:grpSp>
          <p:nvGrpSpPr>
            <p:cNvPr id="70815" name="Group 1035"/>
            <p:cNvGrpSpPr>
              <a:grpSpLocks/>
            </p:cNvGrpSpPr>
            <p:nvPr/>
          </p:nvGrpSpPr>
          <p:grpSpPr bwMode="auto"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70824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70825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70826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70827" name="Group 1039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70830" name="Freeform 104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0831" name="Freeform 104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0828" name="Line 1042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829" name="Line 1043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0816" name="Oval 407"/>
            <p:cNvSpPr>
              <a:spLocks noChangeArrowheads="1"/>
            </p:cNvSpPr>
            <p:nvPr/>
          </p:nvSpPr>
          <p:spPr bwMode="auto">
            <a:xfrm>
              <a:off x="4656" y="2522"/>
              <a:ext cx="316" cy="74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70817" name="Rectangle 410"/>
            <p:cNvSpPr>
              <a:spLocks noChangeArrowheads="1"/>
            </p:cNvSpPr>
            <p:nvPr/>
          </p:nvSpPr>
          <p:spPr bwMode="auto">
            <a:xfrm>
              <a:off x="4656" y="2514"/>
              <a:ext cx="318" cy="45"/>
            </a:xfrm>
            <a:prstGeom prst="rect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70818" name="Oval 411"/>
            <p:cNvSpPr>
              <a:spLocks noChangeArrowheads="1"/>
            </p:cNvSpPr>
            <p:nvPr/>
          </p:nvSpPr>
          <p:spPr bwMode="auto">
            <a:xfrm>
              <a:off x="4655" y="2464"/>
              <a:ext cx="317" cy="86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70819" name="Group 1047"/>
            <p:cNvGrpSpPr>
              <a:grpSpLocks/>
            </p:cNvGrpSpPr>
            <p:nvPr/>
          </p:nvGrpSpPr>
          <p:grpSpPr bwMode="auto">
            <a:xfrm>
              <a:off x="4719" y="2486"/>
              <a:ext cx="179" cy="41"/>
              <a:chOff x="2468" y="1332"/>
              <a:chExt cx="310" cy="60"/>
            </a:xfrm>
          </p:grpSpPr>
          <p:sp>
            <p:nvSpPr>
              <p:cNvPr id="70822" name="Freeform 104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823" name="Freeform 104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0820" name="Line 1050"/>
            <p:cNvSpPr>
              <a:spLocks noChangeShapeType="1"/>
            </p:cNvSpPr>
            <p:nvPr/>
          </p:nvSpPr>
          <p:spPr bwMode="auto">
            <a:xfrm>
              <a:off x="4656" y="2506"/>
              <a:ext cx="0" cy="5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821" name="Line 1051"/>
            <p:cNvSpPr>
              <a:spLocks noChangeShapeType="1"/>
            </p:cNvSpPr>
            <p:nvPr/>
          </p:nvSpPr>
          <p:spPr bwMode="auto">
            <a:xfrm>
              <a:off x="4972" y="2507"/>
              <a:ext cx="0" cy="5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723" name="Group 1052"/>
          <p:cNvGrpSpPr>
            <a:grpSpLocks/>
          </p:cNvGrpSpPr>
          <p:nvPr/>
        </p:nvGrpSpPr>
        <p:grpSpPr bwMode="auto">
          <a:xfrm>
            <a:off x="7732713" y="3641725"/>
            <a:ext cx="506412" cy="209550"/>
            <a:chOff x="4655" y="2464"/>
            <a:chExt cx="319" cy="132"/>
          </a:xfrm>
        </p:grpSpPr>
        <p:grpSp>
          <p:nvGrpSpPr>
            <p:cNvPr id="70798" name="Group 1053"/>
            <p:cNvGrpSpPr>
              <a:grpSpLocks/>
            </p:cNvGrpSpPr>
            <p:nvPr/>
          </p:nvGrpSpPr>
          <p:grpSpPr bwMode="auto"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70807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70808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70809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70810" name="Group 1057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70813" name="Freeform 105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0814" name="Freeform 105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0811" name="Line 1060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812" name="Line 1061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0799" name="Oval 407"/>
            <p:cNvSpPr>
              <a:spLocks noChangeArrowheads="1"/>
            </p:cNvSpPr>
            <p:nvPr/>
          </p:nvSpPr>
          <p:spPr bwMode="auto">
            <a:xfrm>
              <a:off x="4656" y="2522"/>
              <a:ext cx="316" cy="74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70800" name="Rectangle 410"/>
            <p:cNvSpPr>
              <a:spLocks noChangeArrowheads="1"/>
            </p:cNvSpPr>
            <p:nvPr/>
          </p:nvSpPr>
          <p:spPr bwMode="auto">
            <a:xfrm>
              <a:off x="4656" y="2514"/>
              <a:ext cx="318" cy="45"/>
            </a:xfrm>
            <a:prstGeom prst="rect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70801" name="Oval 411"/>
            <p:cNvSpPr>
              <a:spLocks noChangeArrowheads="1"/>
            </p:cNvSpPr>
            <p:nvPr/>
          </p:nvSpPr>
          <p:spPr bwMode="auto">
            <a:xfrm>
              <a:off x="4655" y="2464"/>
              <a:ext cx="317" cy="86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70802" name="Group 1065"/>
            <p:cNvGrpSpPr>
              <a:grpSpLocks/>
            </p:cNvGrpSpPr>
            <p:nvPr/>
          </p:nvGrpSpPr>
          <p:grpSpPr bwMode="auto">
            <a:xfrm>
              <a:off x="4719" y="2486"/>
              <a:ext cx="179" cy="41"/>
              <a:chOff x="2468" y="1332"/>
              <a:chExt cx="310" cy="60"/>
            </a:xfrm>
          </p:grpSpPr>
          <p:sp>
            <p:nvSpPr>
              <p:cNvPr id="70805" name="Freeform 106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806" name="Freeform 106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0803" name="Line 1068"/>
            <p:cNvSpPr>
              <a:spLocks noChangeShapeType="1"/>
            </p:cNvSpPr>
            <p:nvPr/>
          </p:nvSpPr>
          <p:spPr bwMode="auto">
            <a:xfrm>
              <a:off x="4656" y="2506"/>
              <a:ext cx="0" cy="5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804" name="Line 1069"/>
            <p:cNvSpPr>
              <a:spLocks noChangeShapeType="1"/>
            </p:cNvSpPr>
            <p:nvPr/>
          </p:nvSpPr>
          <p:spPr bwMode="auto">
            <a:xfrm>
              <a:off x="4972" y="2507"/>
              <a:ext cx="0" cy="5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724" name="Group 1070"/>
          <p:cNvGrpSpPr>
            <a:grpSpLocks/>
          </p:cNvGrpSpPr>
          <p:nvPr/>
        </p:nvGrpSpPr>
        <p:grpSpPr bwMode="auto">
          <a:xfrm>
            <a:off x="7202488" y="2486025"/>
            <a:ext cx="392112" cy="180975"/>
            <a:chOff x="4655" y="2464"/>
            <a:chExt cx="319" cy="132"/>
          </a:xfrm>
        </p:grpSpPr>
        <p:grpSp>
          <p:nvGrpSpPr>
            <p:cNvPr id="70781" name="Group 1071"/>
            <p:cNvGrpSpPr>
              <a:grpSpLocks/>
            </p:cNvGrpSpPr>
            <p:nvPr/>
          </p:nvGrpSpPr>
          <p:grpSpPr bwMode="auto"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70790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70791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70792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70793" name="Group 1075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70796" name="Freeform 107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0797" name="Freeform 107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0794" name="Line 1078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795" name="Line 1079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0782" name="Oval 407"/>
            <p:cNvSpPr>
              <a:spLocks noChangeArrowheads="1"/>
            </p:cNvSpPr>
            <p:nvPr/>
          </p:nvSpPr>
          <p:spPr bwMode="auto">
            <a:xfrm>
              <a:off x="4656" y="2522"/>
              <a:ext cx="316" cy="74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70783" name="Rectangle 410"/>
            <p:cNvSpPr>
              <a:spLocks noChangeArrowheads="1"/>
            </p:cNvSpPr>
            <p:nvPr/>
          </p:nvSpPr>
          <p:spPr bwMode="auto">
            <a:xfrm>
              <a:off x="4656" y="2514"/>
              <a:ext cx="318" cy="45"/>
            </a:xfrm>
            <a:prstGeom prst="rect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70784" name="Oval 411"/>
            <p:cNvSpPr>
              <a:spLocks noChangeArrowheads="1"/>
            </p:cNvSpPr>
            <p:nvPr/>
          </p:nvSpPr>
          <p:spPr bwMode="auto">
            <a:xfrm>
              <a:off x="4655" y="2464"/>
              <a:ext cx="317" cy="86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70785" name="Group 1083"/>
            <p:cNvGrpSpPr>
              <a:grpSpLocks/>
            </p:cNvGrpSpPr>
            <p:nvPr/>
          </p:nvGrpSpPr>
          <p:grpSpPr bwMode="auto">
            <a:xfrm>
              <a:off x="4719" y="2486"/>
              <a:ext cx="179" cy="41"/>
              <a:chOff x="2468" y="1332"/>
              <a:chExt cx="310" cy="60"/>
            </a:xfrm>
          </p:grpSpPr>
          <p:sp>
            <p:nvSpPr>
              <p:cNvPr id="70788" name="Freeform 1084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789" name="Freeform 1085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0786" name="Line 1086"/>
            <p:cNvSpPr>
              <a:spLocks noChangeShapeType="1"/>
            </p:cNvSpPr>
            <p:nvPr/>
          </p:nvSpPr>
          <p:spPr bwMode="auto">
            <a:xfrm>
              <a:off x="4656" y="2506"/>
              <a:ext cx="0" cy="5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87" name="Line 1087"/>
            <p:cNvSpPr>
              <a:spLocks noChangeShapeType="1"/>
            </p:cNvSpPr>
            <p:nvPr/>
          </p:nvSpPr>
          <p:spPr bwMode="auto">
            <a:xfrm>
              <a:off x="4971" y="2507"/>
              <a:ext cx="0" cy="5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725" name="Group 1088"/>
          <p:cNvGrpSpPr>
            <a:grpSpLocks/>
          </p:cNvGrpSpPr>
          <p:nvPr/>
        </p:nvGrpSpPr>
        <p:grpSpPr bwMode="auto">
          <a:xfrm>
            <a:off x="7205663" y="2752725"/>
            <a:ext cx="407987" cy="180975"/>
            <a:chOff x="4655" y="2464"/>
            <a:chExt cx="319" cy="132"/>
          </a:xfrm>
        </p:grpSpPr>
        <p:grpSp>
          <p:nvGrpSpPr>
            <p:cNvPr id="70764" name="Group 1089"/>
            <p:cNvGrpSpPr>
              <a:grpSpLocks/>
            </p:cNvGrpSpPr>
            <p:nvPr/>
          </p:nvGrpSpPr>
          <p:grpSpPr bwMode="auto"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70773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70774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70775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70776" name="Group 1093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70779" name="Freeform 109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0780" name="Freeform 109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0777" name="Line 1096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778" name="Line 1097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0765" name="Oval 407"/>
            <p:cNvSpPr>
              <a:spLocks noChangeArrowheads="1"/>
            </p:cNvSpPr>
            <p:nvPr/>
          </p:nvSpPr>
          <p:spPr bwMode="auto">
            <a:xfrm>
              <a:off x="4656" y="2522"/>
              <a:ext cx="316" cy="74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70766" name="Rectangle 410"/>
            <p:cNvSpPr>
              <a:spLocks noChangeArrowheads="1"/>
            </p:cNvSpPr>
            <p:nvPr/>
          </p:nvSpPr>
          <p:spPr bwMode="auto">
            <a:xfrm>
              <a:off x="4656" y="2514"/>
              <a:ext cx="318" cy="45"/>
            </a:xfrm>
            <a:prstGeom prst="rect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70767" name="Oval 411"/>
            <p:cNvSpPr>
              <a:spLocks noChangeArrowheads="1"/>
            </p:cNvSpPr>
            <p:nvPr/>
          </p:nvSpPr>
          <p:spPr bwMode="auto">
            <a:xfrm>
              <a:off x="4655" y="2464"/>
              <a:ext cx="317" cy="86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70768" name="Group 1101"/>
            <p:cNvGrpSpPr>
              <a:grpSpLocks/>
            </p:cNvGrpSpPr>
            <p:nvPr/>
          </p:nvGrpSpPr>
          <p:grpSpPr bwMode="auto">
            <a:xfrm>
              <a:off x="4719" y="2486"/>
              <a:ext cx="179" cy="41"/>
              <a:chOff x="2468" y="1332"/>
              <a:chExt cx="310" cy="60"/>
            </a:xfrm>
          </p:grpSpPr>
          <p:sp>
            <p:nvSpPr>
              <p:cNvPr id="70771" name="Freeform 1102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772" name="Freeform 1103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0769" name="Line 1104"/>
            <p:cNvSpPr>
              <a:spLocks noChangeShapeType="1"/>
            </p:cNvSpPr>
            <p:nvPr/>
          </p:nvSpPr>
          <p:spPr bwMode="auto">
            <a:xfrm>
              <a:off x="4656" y="2506"/>
              <a:ext cx="0" cy="5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70" name="Line 1105"/>
            <p:cNvSpPr>
              <a:spLocks noChangeShapeType="1"/>
            </p:cNvSpPr>
            <p:nvPr/>
          </p:nvSpPr>
          <p:spPr bwMode="auto">
            <a:xfrm>
              <a:off x="4972" y="2507"/>
              <a:ext cx="0" cy="5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726" name="Group 1106"/>
          <p:cNvGrpSpPr>
            <a:grpSpLocks/>
          </p:cNvGrpSpPr>
          <p:nvPr/>
        </p:nvGrpSpPr>
        <p:grpSpPr bwMode="auto">
          <a:xfrm>
            <a:off x="7758113" y="2749550"/>
            <a:ext cx="407987" cy="180975"/>
            <a:chOff x="4655" y="2464"/>
            <a:chExt cx="319" cy="132"/>
          </a:xfrm>
        </p:grpSpPr>
        <p:grpSp>
          <p:nvGrpSpPr>
            <p:cNvPr id="70747" name="Group 1107"/>
            <p:cNvGrpSpPr>
              <a:grpSpLocks/>
            </p:cNvGrpSpPr>
            <p:nvPr/>
          </p:nvGrpSpPr>
          <p:grpSpPr bwMode="auto"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70756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70757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70758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70759" name="Group 1111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70762" name="Freeform 111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0763" name="Freeform 111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0760" name="Line 1114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761" name="Line 1115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0748" name="Oval 407"/>
            <p:cNvSpPr>
              <a:spLocks noChangeArrowheads="1"/>
            </p:cNvSpPr>
            <p:nvPr/>
          </p:nvSpPr>
          <p:spPr bwMode="auto">
            <a:xfrm>
              <a:off x="4656" y="2522"/>
              <a:ext cx="316" cy="74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70749" name="Rectangle 410"/>
            <p:cNvSpPr>
              <a:spLocks noChangeArrowheads="1"/>
            </p:cNvSpPr>
            <p:nvPr/>
          </p:nvSpPr>
          <p:spPr bwMode="auto">
            <a:xfrm>
              <a:off x="4656" y="2514"/>
              <a:ext cx="318" cy="45"/>
            </a:xfrm>
            <a:prstGeom prst="rect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70750" name="Oval 411"/>
            <p:cNvSpPr>
              <a:spLocks noChangeArrowheads="1"/>
            </p:cNvSpPr>
            <p:nvPr/>
          </p:nvSpPr>
          <p:spPr bwMode="auto">
            <a:xfrm>
              <a:off x="4655" y="2464"/>
              <a:ext cx="317" cy="86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70751" name="Group 1119"/>
            <p:cNvGrpSpPr>
              <a:grpSpLocks/>
            </p:cNvGrpSpPr>
            <p:nvPr/>
          </p:nvGrpSpPr>
          <p:grpSpPr bwMode="auto">
            <a:xfrm>
              <a:off x="4719" y="2486"/>
              <a:ext cx="179" cy="41"/>
              <a:chOff x="2468" y="1332"/>
              <a:chExt cx="310" cy="60"/>
            </a:xfrm>
          </p:grpSpPr>
          <p:sp>
            <p:nvSpPr>
              <p:cNvPr id="70754" name="Freeform 112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755" name="Freeform 112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0752" name="Line 1122"/>
            <p:cNvSpPr>
              <a:spLocks noChangeShapeType="1"/>
            </p:cNvSpPr>
            <p:nvPr/>
          </p:nvSpPr>
          <p:spPr bwMode="auto">
            <a:xfrm>
              <a:off x="4656" y="2506"/>
              <a:ext cx="0" cy="5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53" name="Line 1123"/>
            <p:cNvSpPr>
              <a:spLocks noChangeShapeType="1"/>
            </p:cNvSpPr>
            <p:nvPr/>
          </p:nvSpPr>
          <p:spPr bwMode="auto">
            <a:xfrm>
              <a:off x="4972" y="2507"/>
              <a:ext cx="0" cy="5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727" name="Group 1124"/>
          <p:cNvGrpSpPr>
            <a:grpSpLocks/>
          </p:cNvGrpSpPr>
          <p:nvPr/>
        </p:nvGrpSpPr>
        <p:grpSpPr bwMode="auto">
          <a:xfrm>
            <a:off x="7688263" y="2390775"/>
            <a:ext cx="392112" cy="180975"/>
            <a:chOff x="4655" y="2464"/>
            <a:chExt cx="319" cy="132"/>
          </a:xfrm>
        </p:grpSpPr>
        <p:grpSp>
          <p:nvGrpSpPr>
            <p:cNvPr id="70730" name="Group 1125"/>
            <p:cNvGrpSpPr>
              <a:grpSpLocks/>
            </p:cNvGrpSpPr>
            <p:nvPr/>
          </p:nvGrpSpPr>
          <p:grpSpPr bwMode="auto"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70739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70740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70741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70742" name="Group 1129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70745" name="Freeform 113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0746" name="Freeform 113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0743" name="Line 1132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744" name="Line 1133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0731" name="Oval 407"/>
            <p:cNvSpPr>
              <a:spLocks noChangeArrowheads="1"/>
            </p:cNvSpPr>
            <p:nvPr/>
          </p:nvSpPr>
          <p:spPr bwMode="auto">
            <a:xfrm>
              <a:off x="4656" y="2522"/>
              <a:ext cx="316" cy="74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70732" name="Rectangle 410"/>
            <p:cNvSpPr>
              <a:spLocks noChangeArrowheads="1"/>
            </p:cNvSpPr>
            <p:nvPr/>
          </p:nvSpPr>
          <p:spPr bwMode="auto">
            <a:xfrm>
              <a:off x="4656" y="2514"/>
              <a:ext cx="318" cy="45"/>
            </a:xfrm>
            <a:prstGeom prst="rect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70733" name="Oval 411"/>
            <p:cNvSpPr>
              <a:spLocks noChangeArrowheads="1"/>
            </p:cNvSpPr>
            <p:nvPr/>
          </p:nvSpPr>
          <p:spPr bwMode="auto">
            <a:xfrm>
              <a:off x="4655" y="2464"/>
              <a:ext cx="317" cy="86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70734" name="Group 1137"/>
            <p:cNvGrpSpPr>
              <a:grpSpLocks/>
            </p:cNvGrpSpPr>
            <p:nvPr/>
          </p:nvGrpSpPr>
          <p:grpSpPr bwMode="auto">
            <a:xfrm>
              <a:off x="4719" y="2486"/>
              <a:ext cx="179" cy="41"/>
              <a:chOff x="2468" y="1332"/>
              <a:chExt cx="310" cy="60"/>
            </a:xfrm>
          </p:grpSpPr>
          <p:sp>
            <p:nvSpPr>
              <p:cNvPr id="70737" name="Freeform 113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738" name="Freeform 113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0735" name="Line 1140"/>
            <p:cNvSpPr>
              <a:spLocks noChangeShapeType="1"/>
            </p:cNvSpPr>
            <p:nvPr/>
          </p:nvSpPr>
          <p:spPr bwMode="auto">
            <a:xfrm>
              <a:off x="4656" y="2506"/>
              <a:ext cx="0" cy="5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36" name="Line 1141"/>
            <p:cNvSpPr>
              <a:spLocks noChangeShapeType="1"/>
            </p:cNvSpPr>
            <p:nvPr/>
          </p:nvSpPr>
          <p:spPr bwMode="auto">
            <a:xfrm>
              <a:off x="4971" y="2507"/>
              <a:ext cx="0" cy="5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70728" name="Picture 1142" descr="underline_base"/>
          <p:cNvPicPr>
            <a:picLocks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92150" y="1039813"/>
            <a:ext cx="45704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72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91A98F09-892E-42C2-9C62-0D4DA43DFABF}" type="slidenum">
              <a:rPr lang="en-US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sp>
        <p:nvSpPr>
          <p:cNvPr id="2969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FF49274F-7BAE-4AE4-BDFE-6EEC0D9D522B}" type="slidenum">
              <a:rPr lang="en-US"/>
              <a:pPr/>
              <a:t>3</a:t>
            </a:fld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371475" y="715963"/>
            <a:ext cx="4487863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lnSpc>
                <a:spcPct val="85000"/>
              </a:lnSpc>
            </a:pPr>
            <a:r>
              <a:rPr lang="en-US" sz="4400" dirty="0">
                <a:solidFill>
                  <a:srgbClr val="000099"/>
                </a:solidFill>
                <a:latin typeface="Gill Sans MT" pitchFamily="34" charset="0"/>
              </a:rPr>
              <a:t>Chapter 1</a:t>
            </a:r>
            <a:r>
              <a:rPr lang="en-US" sz="4800" dirty="0">
                <a:solidFill>
                  <a:srgbClr val="000099"/>
                </a:solidFill>
                <a:latin typeface="Gill Sans MT" pitchFamily="34" charset="0"/>
              </a:rPr>
              <a:t/>
            </a:r>
            <a:br>
              <a:rPr lang="en-US" sz="4800" dirty="0">
                <a:solidFill>
                  <a:srgbClr val="000099"/>
                </a:solidFill>
                <a:latin typeface="Gill Sans MT" pitchFamily="34" charset="0"/>
              </a:rPr>
            </a:br>
            <a:r>
              <a:rPr lang="en-US" sz="4400" dirty="0">
                <a:solidFill>
                  <a:srgbClr val="000099"/>
                </a:solidFill>
                <a:latin typeface="Gill Sans MT" pitchFamily="34" charset="0"/>
              </a:rPr>
              <a:t>Introduction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6184900" y="3078163"/>
            <a:ext cx="2881313" cy="286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lnSpc>
                <a:spcPct val="85000"/>
              </a:lnSpc>
            </a:pPr>
            <a:r>
              <a:rPr lang="en-US" sz="2800" i="1" dirty="0">
                <a:solidFill>
                  <a:srgbClr val="008000"/>
                </a:solidFill>
                <a:latin typeface="Gill Sans MT" pitchFamily="34" charset="0"/>
              </a:rPr>
              <a:t>Computer Networking: A Top Down Approach </a:t>
            </a:r>
            <a:r>
              <a:rPr lang="en-US" sz="2800" dirty="0">
                <a:solidFill>
                  <a:srgbClr val="008000"/>
                </a:solidFill>
                <a:latin typeface="Gill Sans MT" pitchFamily="34" charset="0"/>
              </a:rPr>
              <a:t/>
            </a:r>
            <a:br>
              <a:rPr lang="en-US" sz="2800" dirty="0">
                <a:solidFill>
                  <a:srgbClr val="008000"/>
                </a:solidFill>
                <a:latin typeface="Gill Sans MT" pitchFamily="34" charset="0"/>
              </a:rPr>
            </a:br>
            <a:r>
              <a:rPr lang="en-US" sz="2000" dirty="0">
                <a:solidFill>
                  <a:srgbClr val="008000"/>
                </a:solidFill>
                <a:latin typeface="Gill Sans MT" pitchFamily="34" charset="0"/>
              </a:rPr>
              <a:t>6</a:t>
            </a:r>
            <a:r>
              <a:rPr lang="en-US" sz="2000" baseline="30000" dirty="0">
                <a:solidFill>
                  <a:srgbClr val="008000"/>
                </a:solidFill>
                <a:latin typeface="Gill Sans MT" pitchFamily="34" charset="0"/>
              </a:rPr>
              <a:t>th</a:t>
            </a:r>
            <a:r>
              <a:rPr lang="en-US" sz="2000" dirty="0">
                <a:solidFill>
                  <a:srgbClr val="008000"/>
                </a:solidFill>
                <a:latin typeface="Gill Sans MT" pitchFamily="34" charset="0"/>
              </a:rPr>
              <a:t> edition </a:t>
            </a:r>
            <a:br>
              <a:rPr lang="en-US" sz="2000" dirty="0">
                <a:solidFill>
                  <a:srgbClr val="008000"/>
                </a:solidFill>
                <a:latin typeface="Gill Sans MT" pitchFamily="34" charset="0"/>
              </a:rPr>
            </a:br>
            <a:r>
              <a:rPr lang="en-US" sz="2000" dirty="0">
                <a:solidFill>
                  <a:srgbClr val="008000"/>
                </a:solidFill>
                <a:latin typeface="Gill Sans MT" pitchFamily="34" charset="0"/>
              </a:rPr>
              <a:t>Jim Kurose, Keith Ross</a:t>
            </a:r>
            <a:br>
              <a:rPr lang="en-US" sz="2000" dirty="0">
                <a:solidFill>
                  <a:srgbClr val="008000"/>
                </a:solidFill>
                <a:latin typeface="Gill Sans MT" pitchFamily="34" charset="0"/>
              </a:rPr>
            </a:br>
            <a:r>
              <a:rPr lang="en-US" sz="2000" dirty="0">
                <a:solidFill>
                  <a:srgbClr val="008000"/>
                </a:solidFill>
                <a:latin typeface="Gill Sans MT" pitchFamily="34" charset="0"/>
              </a:rPr>
              <a:t>Addison-Wesley</a:t>
            </a:r>
            <a:br>
              <a:rPr lang="en-US" sz="2000" dirty="0">
                <a:solidFill>
                  <a:srgbClr val="008000"/>
                </a:solidFill>
                <a:latin typeface="Gill Sans MT" pitchFamily="34" charset="0"/>
              </a:rPr>
            </a:br>
            <a:r>
              <a:rPr lang="en-US" sz="2000" dirty="0">
                <a:solidFill>
                  <a:srgbClr val="008000"/>
                </a:solidFill>
                <a:latin typeface="Gill Sans MT" pitchFamily="34" charset="0"/>
              </a:rPr>
              <a:t>March 2012</a:t>
            </a:r>
          </a:p>
        </p:txBody>
      </p:sp>
      <p:sp>
        <p:nvSpPr>
          <p:cNvPr id="29701" name="Text Box 6"/>
          <p:cNvSpPr txBox="1">
            <a:spLocks noChangeArrowheads="1"/>
          </p:cNvSpPr>
          <p:nvPr/>
        </p:nvSpPr>
        <p:spPr bwMode="auto">
          <a:xfrm>
            <a:off x="325283" y="2298507"/>
            <a:ext cx="5378450" cy="146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/>
              <a:t>A note on the use of these </a:t>
            </a:r>
            <a:r>
              <a:rPr lang="en-US" sz="1800" dirty="0" err="1"/>
              <a:t>ppt</a:t>
            </a:r>
            <a:r>
              <a:rPr lang="en-US" sz="1800" dirty="0"/>
              <a:t> slides:</a:t>
            </a:r>
          </a:p>
          <a:p>
            <a:r>
              <a:rPr lang="en-US" sz="1200" dirty="0"/>
              <a:t>We</a:t>
            </a:r>
            <a:r>
              <a:rPr lang="ja-JP" altLang="en-US" sz="1200"/>
              <a:t>’</a:t>
            </a:r>
            <a:r>
              <a:rPr lang="en-US" altLang="ja-JP" sz="1200" dirty="0"/>
              <a:t>re making these slides freely available to all (faculty, students, readers). They</a:t>
            </a:r>
            <a:r>
              <a:rPr lang="ja-JP" altLang="en-US" sz="1200"/>
              <a:t>’</a:t>
            </a:r>
            <a:r>
              <a:rPr lang="en-US" altLang="ja-JP" sz="1200" dirty="0"/>
              <a:t>re in PowerPoint form so you see the animations; and can add, modify, and delete slides  (including this one) and slide content to suit your needs. They obviously represent a </a:t>
            </a:r>
            <a:r>
              <a:rPr lang="en-US" altLang="ja-JP" sz="1200" i="1" dirty="0"/>
              <a:t>lot</a:t>
            </a:r>
            <a:r>
              <a:rPr lang="en-US" altLang="ja-JP" sz="1200" dirty="0"/>
              <a:t> of work on our part. In return for use, we only ask the following:</a:t>
            </a:r>
          </a:p>
          <a:p>
            <a:pPr>
              <a:lnSpc>
                <a:spcPct val="85000"/>
              </a:lnSpc>
            </a:pPr>
            <a:endParaRPr lang="en-US" sz="1400" dirty="0"/>
          </a:p>
        </p:txBody>
      </p:sp>
      <p:sp>
        <p:nvSpPr>
          <p:cNvPr id="29702" name="Text Box 7"/>
          <p:cNvSpPr txBox="1">
            <a:spLocks noChangeArrowheads="1"/>
          </p:cNvSpPr>
          <p:nvPr/>
        </p:nvSpPr>
        <p:spPr bwMode="auto">
          <a:xfrm>
            <a:off x="417668" y="3397398"/>
            <a:ext cx="5378450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3038" indent="-173038">
              <a:lnSpc>
                <a:spcPct val="85000"/>
              </a:lnSpc>
            </a:pPr>
            <a:endParaRPr lang="en-US" sz="1400" dirty="0">
              <a:latin typeface="Gill Sans MT" pitchFamily="34" charset="0"/>
            </a:endParaRPr>
          </a:p>
          <a:p>
            <a:pPr marL="173038" indent="-173038"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1200" dirty="0"/>
              <a:t>If you use these slides (e.g., in a class) that you mention their source (after all, we</a:t>
            </a:r>
            <a:r>
              <a:rPr lang="ja-JP" altLang="en-US" sz="1200"/>
              <a:t>’</a:t>
            </a:r>
            <a:r>
              <a:rPr lang="en-US" altLang="ja-JP" sz="1200" dirty="0"/>
              <a:t>d like people to use our book!)</a:t>
            </a:r>
          </a:p>
          <a:p>
            <a:pPr marL="173038" indent="-173038"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1200" dirty="0"/>
              <a:t>If you post any slides on a www site, that you note that they are adapted from (or perhaps identical to) our slides, and note our copyright of this material.</a:t>
            </a:r>
          </a:p>
          <a:p>
            <a:pPr marL="173038" indent="-173038">
              <a:buClr>
                <a:schemeClr val="accent2"/>
              </a:buClr>
              <a:buFont typeface="Wingdings" pitchFamily="2" charset="2"/>
              <a:buChar char="q"/>
            </a:pPr>
            <a:endParaRPr lang="en-US" sz="1200" dirty="0"/>
          </a:p>
          <a:p>
            <a:pPr marL="173038" indent="-173038"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dirty="0"/>
              <a:t>Thanks and enjoy!  JFK/KWR</a:t>
            </a:r>
          </a:p>
          <a:p>
            <a:pPr marL="173038" indent="-173038">
              <a:lnSpc>
                <a:spcPct val="85000"/>
              </a:lnSpc>
            </a:pPr>
            <a:endParaRPr lang="en-US" sz="1200" dirty="0"/>
          </a:p>
          <a:p>
            <a:pPr marL="173038" indent="-173038">
              <a:lnSpc>
                <a:spcPct val="85000"/>
              </a:lnSpc>
            </a:pPr>
            <a:r>
              <a:rPr lang="en-US" sz="1200" dirty="0"/>
              <a:t>     All material copyright 1996-2012</a:t>
            </a:r>
          </a:p>
          <a:p>
            <a:pPr marL="173038" indent="-173038">
              <a:lnSpc>
                <a:spcPct val="85000"/>
              </a:lnSpc>
            </a:pPr>
            <a:r>
              <a:rPr lang="en-US" sz="1200" dirty="0"/>
              <a:t>     J.F Kurose and K.W. Ross, All Rights Reserved</a:t>
            </a:r>
          </a:p>
        </p:txBody>
      </p:sp>
      <p:pic>
        <p:nvPicPr>
          <p:cNvPr id="29703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4542" y="5127982"/>
            <a:ext cx="187325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4" name="Picture 9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2438" y="2097088"/>
            <a:ext cx="36560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5" name="Picture 1" descr="6e_cover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32525" y="511175"/>
            <a:ext cx="2306638" cy="277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479502" y="5575619"/>
            <a:ext cx="57589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The course notes are adapted for </a:t>
            </a:r>
            <a:r>
              <a:rPr lang="en-US" sz="1800" dirty="0" err="1" smtClean="0"/>
              <a:t>Bucknell’s</a:t>
            </a:r>
            <a:r>
              <a:rPr lang="en-US" sz="1800" dirty="0" smtClean="0"/>
              <a:t> CSCI 363</a:t>
            </a:r>
          </a:p>
          <a:p>
            <a:r>
              <a:rPr lang="en-US" sz="1800" dirty="0" err="1" smtClean="0"/>
              <a:t>Xiannong</a:t>
            </a:r>
            <a:r>
              <a:rPr lang="en-US" sz="1800" dirty="0" smtClean="0"/>
              <a:t> </a:t>
            </a:r>
            <a:r>
              <a:rPr lang="en-US" sz="1800" dirty="0" err="1" smtClean="0"/>
              <a:t>Meng</a:t>
            </a:r>
            <a:endParaRPr lang="en-US" sz="1800" dirty="0" smtClean="0"/>
          </a:p>
          <a:p>
            <a:r>
              <a:rPr lang="en-US" sz="1800" dirty="0" smtClean="0"/>
              <a:t>Spring 2016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53" name="Group 228"/>
          <p:cNvGrpSpPr>
            <a:grpSpLocks/>
          </p:cNvGrpSpPr>
          <p:nvPr/>
        </p:nvGrpSpPr>
        <p:grpSpPr bwMode="auto">
          <a:xfrm>
            <a:off x="2303463" y="2090738"/>
            <a:ext cx="1187450" cy="554037"/>
            <a:chOff x="4650" y="1129"/>
            <a:chExt cx="246" cy="95"/>
          </a:xfrm>
        </p:grpSpPr>
        <p:sp>
          <p:nvSpPr>
            <p:cNvPr id="74827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74828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74829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74830" name="Group 232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74833" name="Freeform 23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834" name="Freeform 23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4831" name="Line 235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832" name="Line 236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4754" name="Group 105"/>
          <p:cNvGrpSpPr>
            <a:grpSpLocks/>
          </p:cNvGrpSpPr>
          <p:nvPr/>
        </p:nvGrpSpPr>
        <p:grpSpPr bwMode="auto">
          <a:xfrm>
            <a:off x="6764338" y="2314575"/>
            <a:ext cx="779462" cy="679450"/>
            <a:chOff x="-44" y="1473"/>
            <a:chExt cx="981" cy="1105"/>
          </a:xfrm>
        </p:grpSpPr>
        <p:pic>
          <p:nvPicPr>
            <p:cNvPr id="74825" name="Picture 106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4826" name="Freeform 107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0045 w 356"/>
                <a:gd name="T3" fmla="*/ 645 h 368"/>
                <a:gd name="T4" fmla="*/ 11917 w 356"/>
                <a:gd name="T5" fmla="*/ 13448 h 368"/>
                <a:gd name="T6" fmla="*/ 2626 w 356"/>
                <a:gd name="T7" fmla="*/ 1681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475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sp>
        <p:nvSpPr>
          <p:cNvPr id="7475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2413" y="130175"/>
            <a:ext cx="8447087" cy="1143000"/>
          </a:xfrm>
        </p:spPr>
        <p:txBody>
          <a:bodyPr/>
          <a:lstStyle/>
          <a:p>
            <a:pPr eaLnBrk="1" hangingPunct="1"/>
            <a:r>
              <a:rPr lang="en-US" sz="3600" smtClean="0">
                <a:ea typeface="ＭＳ Ｐゴシック" pitchFamily="34" charset="-128"/>
              </a:rPr>
              <a:t>Packet Switching: queueing delay, loss</a:t>
            </a:r>
            <a:endParaRPr lang="en-US" sz="4000" smtClean="0">
              <a:ea typeface="ＭＳ Ｐゴシック" pitchFamily="34" charset="-128"/>
            </a:endParaRPr>
          </a:p>
        </p:txBody>
      </p:sp>
      <p:sp>
        <p:nvSpPr>
          <p:cNvPr id="74757" name="Line 230"/>
          <p:cNvSpPr>
            <a:spLocks noChangeShapeType="1"/>
          </p:cNvSpPr>
          <p:nvPr/>
        </p:nvSpPr>
        <p:spPr bwMode="auto">
          <a:xfrm>
            <a:off x="3467100" y="2303463"/>
            <a:ext cx="0" cy="228600"/>
          </a:xfrm>
          <a:prstGeom prst="line">
            <a:avLst/>
          </a:prstGeom>
          <a:noFill/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58" name="Line 276"/>
          <p:cNvSpPr>
            <a:spLocks noChangeShapeType="1"/>
          </p:cNvSpPr>
          <p:nvPr/>
        </p:nvSpPr>
        <p:spPr bwMode="auto">
          <a:xfrm>
            <a:off x="1590675" y="1971675"/>
            <a:ext cx="744538" cy="385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59" name="Line 277"/>
          <p:cNvSpPr>
            <a:spLocks noChangeShapeType="1"/>
          </p:cNvSpPr>
          <p:nvPr/>
        </p:nvSpPr>
        <p:spPr bwMode="auto">
          <a:xfrm flipV="1">
            <a:off x="1735138" y="2457450"/>
            <a:ext cx="577850" cy="504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60" name="Line 278"/>
          <p:cNvSpPr>
            <a:spLocks noChangeShapeType="1"/>
          </p:cNvSpPr>
          <p:nvPr/>
        </p:nvSpPr>
        <p:spPr bwMode="auto">
          <a:xfrm>
            <a:off x="3432175" y="2398713"/>
            <a:ext cx="20161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61" name="Line 279"/>
          <p:cNvSpPr>
            <a:spLocks noChangeShapeType="1"/>
          </p:cNvSpPr>
          <p:nvPr/>
        </p:nvSpPr>
        <p:spPr bwMode="auto">
          <a:xfrm flipH="1" flipV="1">
            <a:off x="6035675" y="2581275"/>
            <a:ext cx="9525" cy="3635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62" name="Line 280"/>
          <p:cNvSpPr>
            <a:spLocks noChangeShapeType="1"/>
          </p:cNvSpPr>
          <p:nvPr/>
        </p:nvSpPr>
        <p:spPr bwMode="auto">
          <a:xfrm flipV="1">
            <a:off x="6508750" y="2030413"/>
            <a:ext cx="604838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63" name="Rectangle 287"/>
          <p:cNvSpPr>
            <a:spLocks noChangeArrowheads="1"/>
          </p:cNvSpPr>
          <p:nvPr/>
        </p:nvSpPr>
        <p:spPr bwMode="auto">
          <a:xfrm>
            <a:off x="3630613" y="2185988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64" name="Rectangle 288"/>
          <p:cNvSpPr>
            <a:spLocks noChangeArrowheads="1"/>
          </p:cNvSpPr>
          <p:nvPr/>
        </p:nvSpPr>
        <p:spPr bwMode="auto">
          <a:xfrm>
            <a:off x="3792538" y="2185988"/>
            <a:ext cx="147637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65" name="Rectangle 289"/>
          <p:cNvSpPr>
            <a:spLocks noChangeArrowheads="1"/>
          </p:cNvSpPr>
          <p:nvPr/>
        </p:nvSpPr>
        <p:spPr bwMode="auto">
          <a:xfrm>
            <a:off x="3954463" y="2185988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66" name="Rectangle 290"/>
          <p:cNvSpPr>
            <a:spLocks noChangeArrowheads="1"/>
          </p:cNvSpPr>
          <p:nvPr/>
        </p:nvSpPr>
        <p:spPr bwMode="auto">
          <a:xfrm>
            <a:off x="4116388" y="2185988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67" name="Rectangle 291"/>
          <p:cNvSpPr>
            <a:spLocks noChangeArrowheads="1"/>
          </p:cNvSpPr>
          <p:nvPr/>
        </p:nvSpPr>
        <p:spPr bwMode="auto">
          <a:xfrm>
            <a:off x="4278313" y="2185988"/>
            <a:ext cx="147637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68" name="Rectangle 292"/>
          <p:cNvSpPr>
            <a:spLocks noChangeArrowheads="1"/>
          </p:cNvSpPr>
          <p:nvPr/>
        </p:nvSpPr>
        <p:spPr bwMode="auto">
          <a:xfrm>
            <a:off x="4649788" y="2185988"/>
            <a:ext cx="147637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69" name="Rectangle 293"/>
          <p:cNvSpPr>
            <a:spLocks noChangeArrowheads="1"/>
          </p:cNvSpPr>
          <p:nvPr/>
        </p:nvSpPr>
        <p:spPr bwMode="auto">
          <a:xfrm>
            <a:off x="5087938" y="2181225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4770" name="Group 311"/>
          <p:cNvGrpSpPr>
            <a:grpSpLocks/>
          </p:cNvGrpSpPr>
          <p:nvPr/>
        </p:nvGrpSpPr>
        <p:grpSpPr bwMode="auto">
          <a:xfrm>
            <a:off x="2786063" y="2262188"/>
            <a:ext cx="633412" cy="200025"/>
            <a:chOff x="1800" y="1425"/>
            <a:chExt cx="399" cy="126"/>
          </a:xfrm>
        </p:grpSpPr>
        <p:sp>
          <p:nvSpPr>
            <p:cNvPr id="74821" name="Rectangle 294"/>
            <p:cNvSpPr>
              <a:spLocks noChangeArrowheads="1"/>
            </p:cNvSpPr>
            <p:nvPr/>
          </p:nvSpPr>
          <p:spPr bwMode="auto">
            <a:xfrm>
              <a:off x="1800" y="1425"/>
              <a:ext cx="93" cy="1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22" name="Rectangle 295"/>
            <p:cNvSpPr>
              <a:spLocks noChangeArrowheads="1"/>
            </p:cNvSpPr>
            <p:nvPr/>
          </p:nvSpPr>
          <p:spPr bwMode="auto">
            <a:xfrm>
              <a:off x="1902" y="1425"/>
              <a:ext cx="93" cy="12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23" name="Rectangle 296"/>
            <p:cNvSpPr>
              <a:spLocks noChangeArrowheads="1"/>
            </p:cNvSpPr>
            <p:nvPr/>
          </p:nvSpPr>
          <p:spPr bwMode="auto">
            <a:xfrm>
              <a:off x="2004" y="1425"/>
              <a:ext cx="93" cy="1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24" name="Rectangle 297"/>
            <p:cNvSpPr>
              <a:spLocks noChangeArrowheads="1"/>
            </p:cNvSpPr>
            <p:nvPr/>
          </p:nvSpPr>
          <p:spPr bwMode="auto">
            <a:xfrm>
              <a:off x="2106" y="1425"/>
              <a:ext cx="93" cy="1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4771" name="Rectangle 298"/>
          <p:cNvSpPr>
            <a:spLocks noChangeArrowheads="1"/>
          </p:cNvSpPr>
          <p:nvPr/>
        </p:nvSpPr>
        <p:spPr bwMode="auto">
          <a:xfrm>
            <a:off x="2128838" y="2162175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72" name="Rectangle 299"/>
          <p:cNvSpPr>
            <a:spLocks noChangeArrowheads="1"/>
          </p:cNvSpPr>
          <p:nvPr/>
        </p:nvSpPr>
        <p:spPr bwMode="auto">
          <a:xfrm>
            <a:off x="1909763" y="2733675"/>
            <a:ext cx="147637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73" name="Line 300"/>
          <p:cNvSpPr>
            <a:spLocks noChangeShapeType="1"/>
          </p:cNvSpPr>
          <p:nvPr/>
        </p:nvSpPr>
        <p:spPr bwMode="auto">
          <a:xfrm>
            <a:off x="2090738" y="2111375"/>
            <a:ext cx="246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74" name="Line 301"/>
          <p:cNvSpPr>
            <a:spLocks noChangeShapeType="1"/>
          </p:cNvSpPr>
          <p:nvPr/>
        </p:nvSpPr>
        <p:spPr bwMode="auto">
          <a:xfrm flipV="1">
            <a:off x="2092325" y="2582863"/>
            <a:ext cx="174625" cy="180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75" name="Line 302"/>
          <p:cNvSpPr>
            <a:spLocks noChangeShapeType="1"/>
          </p:cNvSpPr>
          <p:nvPr/>
        </p:nvSpPr>
        <p:spPr bwMode="auto">
          <a:xfrm>
            <a:off x="4011613" y="2076450"/>
            <a:ext cx="1062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76" name="Text Box 303"/>
          <p:cNvSpPr txBox="1">
            <a:spLocks noChangeArrowheads="1"/>
          </p:cNvSpPr>
          <p:nvPr/>
        </p:nvSpPr>
        <p:spPr bwMode="auto">
          <a:xfrm>
            <a:off x="749300" y="1633538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6600"/>
                </a:solidFill>
              </a:rPr>
              <a:t>A</a:t>
            </a:r>
          </a:p>
        </p:txBody>
      </p:sp>
      <p:sp>
        <p:nvSpPr>
          <p:cNvPr id="74777" name="Text Box 304"/>
          <p:cNvSpPr txBox="1">
            <a:spLocks noChangeArrowheads="1"/>
          </p:cNvSpPr>
          <p:nvPr/>
        </p:nvSpPr>
        <p:spPr bwMode="auto">
          <a:xfrm>
            <a:off x="889000" y="2608263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99"/>
                </a:solidFill>
              </a:rPr>
              <a:t>B</a:t>
            </a:r>
          </a:p>
        </p:txBody>
      </p:sp>
      <p:sp>
        <p:nvSpPr>
          <p:cNvPr id="74778" name="Text Box 305"/>
          <p:cNvSpPr txBox="1">
            <a:spLocks noChangeArrowheads="1"/>
          </p:cNvSpPr>
          <p:nvPr/>
        </p:nvSpPr>
        <p:spPr bwMode="auto">
          <a:xfrm>
            <a:off x="6604000" y="1465263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74779" name="Text Box 308"/>
          <p:cNvSpPr txBox="1">
            <a:spLocks noChangeArrowheads="1"/>
          </p:cNvSpPr>
          <p:nvPr/>
        </p:nvSpPr>
        <p:spPr bwMode="auto">
          <a:xfrm>
            <a:off x="1636713" y="1585913"/>
            <a:ext cx="1563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i="1"/>
              <a:t>R</a:t>
            </a:r>
            <a:r>
              <a:rPr lang="en-US" sz="1800"/>
              <a:t> = 100 Mb/s</a:t>
            </a:r>
          </a:p>
        </p:txBody>
      </p:sp>
      <p:sp>
        <p:nvSpPr>
          <p:cNvPr id="74780" name="Text Box 309"/>
          <p:cNvSpPr txBox="1">
            <a:spLocks noChangeArrowheads="1"/>
          </p:cNvSpPr>
          <p:nvPr/>
        </p:nvSpPr>
        <p:spPr bwMode="auto">
          <a:xfrm>
            <a:off x="3625850" y="2438400"/>
            <a:ext cx="1641475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/>
              <a:t>R</a:t>
            </a:r>
            <a:r>
              <a:rPr lang="en-US" sz="2000"/>
              <a:t> = 1.5 Mb/s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74781" name="Text Box 310"/>
          <p:cNvSpPr txBox="1">
            <a:spLocks noChangeArrowheads="1"/>
          </p:cNvSpPr>
          <p:nvPr/>
        </p:nvSpPr>
        <p:spPr bwMode="auto">
          <a:xfrm>
            <a:off x="6022975" y="29940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74782" name="Line 281"/>
          <p:cNvSpPr>
            <a:spLocks noChangeShapeType="1"/>
          </p:cNvSpPr>
          <p:nvPr/>
        </p:nvSpPr>
        <p:spPr bwMode="auto">
          <a:xfrm flipV="1">
            <a:off x="6662738" y="3146425"/>
            <a:ext cx="9842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83" name="Line 283"/>
          <p:cNvSpPr>
            <a:spLocks noChangeShapeType="1"/>
          </p:cNvSpPr>
          <p:nvPr/>
        </p:nvSpPr>
        <p:spPr bwMode="auto">
          <a:xfrm flipH="1">
            <a:off x="6638925" y="2849563"/>
            <a:ext cx="379413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84" name="Text Box 306"/>
          <p:cNvSpPr txBox="1">
            <a:spLocks noChangeArrowheads="1"/>
          </p:cNvSpPr>
          <p:nvPr/>
        </p:nvSpPr>
        <p:spPr bwMode="auto">
          <a:xfrm>
            <a:off x="7556500" y="2224088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D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74785" name="Text Box 307"/>
          <p:cNvSpPr txBox="1">
            <a:spLocks noChangeArrowheads="1"/>
          </p:cNvSpPr>
          <p:nvPr/>
        </p:nvSpPr>
        <p:spPr bwMode="auto">
          <a:xfrm>
            <a:off x="8299450" y="2840038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74786" name="Text Box 330"/>
          <p:cNvSpPr txBox="1">
            <a:spLocks noChangeArrowheads="1"/>
          </p:cNvSpPr>
          <p:nvPr/>
        </p:nvSpPr>
        <p:spPr bwMode="auto">
          <a:xfrm>
            <a:off x="2051050" y="2984500"/>
            <a:ext cx="2354263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800"/>
              <a:t>queue of packets</a:t>
            </a:r>
          </a:p>
          <a:p>
            <a:pPr algn="ctr">
              <a:lnSpc>
                <a:spcPct val="85000"/>
              </a:lnSpc>
            </a:pPr>
            <a:r>
              <a:rPr lang="en-US" sz="1800"/>
              <a:t>waiting for output link</a:t>
            </a:r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74787" name="Line 332"/>
          <p:cNvSpPr>
            <a:spLocks noChangeShapeType="1"/>
          </p:cNvSpPr>
          <p:nvPr/>
        </p:nvSpPr>
        <p:spPr bwMode="auto">
          <a:xfrm flipV="1">
            <a:off x="2890838" y="2514600"/>
            <a:ext cx="166687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4788" name="Group 96"/>
          <p:cNvGrpSpPr>
            <a:grpSpLocks/>
          </p:cNvGrpSpPr>
          <p:nvPr/>
        </p:nvGrpSpPr>
        <p:grpSpPr bwMode="auto">
          <a:xfrm>
            <a:off x="898525" y="1651000"/>
            <a:ext cx="779463" cy="679450"/>
            <a:chOff x="-44" y="1473"/>
            <a:chExt cx="981" cy="1105"/>
          </a:xfrm>
        </p:grpSpPr>
        <p:pic>
          <p:nvPicPr>
            <p:cNvPr id="74819" name="Picture 97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4820" name="Freeform 9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0045 w 356"/>
                <a:gd name="T3" fmla="*/ 645 h 368"/>
                <a:gd name="T4" fmla="*/ 11917 w 356"/>
                <a:gd name="T5" fmla="*/ 13448 h 368"/>
                <a:gd name="T6" fmla="*/ 2626 w 356"/>
                <a:gd name="T7" fmla="*/ 1681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4789" name="Group 99"/>
          <p:cNvGrpSpPr>
            <a:grpSpLocks/>
          </p:cNvGrpSpPr>
          <p:nvPr/>
        </p:nvGrpSpPr>
        <p:grpSpPr bwMode="auto">
          <a:xfrm>
            <a:off x="1085850" y="2625725"/>
            <a:ext cx="779463" cy="679450"/>
            <a:chOff x="-44" y="1473"/>
            <a:chExt cx="981" cy="1105"/>
          </a:xfrm>
        </p:grpSpPr>
        <p:pic>
          <p:nvPicPr>
            <p:cNvPr id="74817" name="Picture 100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4818" name="Freeform 10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0045 w 356"/>
                <a:gd name="T3" fmla="*/ 645 h 368"/>
                <a:gd name="T4" fmla="*/ 11917 w 356"/>
                <a:gd name="T5" fmla="*/ 13448 h 368"/>
                <a:gd name="T6" fmla="*/ 2626 w 356"/>
                <a:gd name="T7" fmla="*/ 1681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4790" name="Group 102"/>
          <p:cNvGrpSpPr>
            <a:grpSpLocks/>
          </p:cNvGrpSpPr>
          <p:nvPr/>
        </p:nvGrpSpPr>
        <p:grpSpPr bwMode="auto">
          <a:xfrm>
            <a:off x="7481888" y="2686050"/>
            <a:ext cx="779462" cy="679450"/>
            <a:chOff x="-44" y="1473"/>
            <a:chExt cx="981" cy="1105"/>
          </a:xfrm>
        </p:grpSpPr>
        <p:pic>
          <p:nvPicPr>
            <p:cNvPr id="74815" name="Picture 103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4816" name="Freeform 10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0045 w 356"/>
                <a:gd name="T3" fmla="*/ 645 h 368"/>
                <a:gd name="T4" fmla="*/ 11917 w 356"/>
                <a:gd name="T5" fmla="*/ 13448 h 368"/>
                <a:gd name="T6" fmla="*/ 2626 w 356"/>
                <a:gd name="T7" fmla="*/ 1681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4791" name="Group 108"/>
          <p:cNvGrpSpPr>
            <a:grpSpLocks/>
          </p:cNvGrpSpPr>
          <p:nvPr/>
        </p:nvGrpSpPr>
        <p:grpSpPr bwMode="auto">
          <a:xfrm>
            <a:off x="6846888" y="1493838"/>
            <a:ext cx="779462" cy="679450"/>
            <a:chOff x="-44" y="1473"/>
            <a:chExt cx="981" cy="1105"/>
          </a:xfrm>
        </p:grpSpPr>
        <p:pic>
          <p:nvPicPr>
            <p:cNvPr id="74813" name="Picture 109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4814" name="Freeform 11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0045 w 356"/>
                <a:gd name="T3" fmla="*/ 645 h 368"/>
                <a:gd name="T4" fmla="*/ 11917 w 356"/>
                <a:gd name="T5" fmla="*/ 13448 h 368"/>
                <a:gd name="T6" fmla="*/ 2626 w 356"/>
                <a:gd name="T7" fmla="*/ 1681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47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B8A94B2C-BAD3-4F9F-A425-7681745D5ECF}" type="slidenum">
              <a:rPr lang="en-US"/>
              <a:pPr/>
              <a:t>30</a:t>
            </a:fld>
            <a:endParaRPr lang="en-US"/>
          </a:p>
        </p:txBody>
      </p:sp>
      <p:grpSp>
        <p:nvGrpSpPr>
          <p:cNvPr id="74793" name="Group 228"/>
          <p:cNvGrpSpPr>
            <a:grpSpLocks/>
          </p:cNvGrpSpPr>
          <p:nvPr/>
        </p:nvGrpSpPr>
        <p:grpSpPr bwMode="auto">
          <a:xfrm>
            <a:off x="5391150" y="2160588"/>
            <a:ext cx="1128713" cy="439737"/>
            <a:chOff x="4650" y="1129"/>
            <a:chExt cx="246" cy="95"/>
          </a:xfrm>
        </p:grpSpPr>
        <p:sp>
          <p:nvSpPr>
            <p:cNvPr id="74805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74806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74807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74808" name="Group 232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74811" name="Freeform 23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812" name="Freeform 23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4809" name="Line 235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810" name="Line 236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4794" name="Rectangle 6"/>
          <p:cNvSpPr>
            <a:spLocks noChangeArrowheads="1"/>
          </p:cNvSpPr>
          <p:nvPr/>
        </p:nvSpPr>
        <p:spPr bwMode="auto">
          <a:xfrm>
            <a:off x="606425" y="3930650"/>
            <a:ext cx="8131175" cy="203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sz="2800">
                <a:solidFill>
                  <a:srgbClr val="C00000"/>
                </a:solidFill>
                <a:latin typeface="Gill Sans MT" pitchFamily="34" charset="0"/>
              </a:rPr>
              <a:t>queuing and loss: 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>
                <a:latin typeface="Gill Sans MT" pitchFamily="34" charset="0"/>
              </a:rPr>
              <a:t>If arrival rate (in bits) to link exceeds transmission rate of link for a period of time:</a:t>
            </a:r>
          </a:p>
          <a:p>
            <a:pPr marL="800100" lvl="1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>
                <a:latin typeface="Gill Sans MT" pitchFamily="34" charset="0"/>
              </a:rPr>
              <a:t>packets will queue, wait to be transmitted on link </a:t>
            </a:r>
          </a:p>
          <a:p>
            <a:pPr marL="800100" lvl="1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>
                <a:latin typeface="Gill Sans MT" pitchFamily="34" charset="0"/>
              </a:rPr>
              <a:t>packets can be dropped (lost) if memory (buffer) fills up</a:t>
            </a:r>
          </a:p>
        </p:txBody>
      </p:sp>
      <p:pic>
        <p:nvPicPr>
          <p:cNvPr id="74795" name="Picture 16" descr="underline_base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50" y="915988"/>
            <a:ext cx="73136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4796" name="Group 228"/>
          <p:cNvGrpSpPr>
            <a:grpSpLocks/>
          </p:cNvGrpSpPr>
          <p:nvPr/>
        </p:nvGrpSpPr>
        <p:grpSpPr bwMode="auto">
          <a:xfrm>
            <a:off x="5530850" y="2930525"/>
            <a:ext cx="1128713" cy="439738"/>
            <a:chOff x="4650" y="1129"/>
            <a:chExt cx="246" cy="95"/>
          </a:xfrm>
        </p:grpSpPr>
        <p:sp>
          <p:nvSpPr>
            <p:cNvPr id="74797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74798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74799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74800" name="Group 232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74803" name="Freeform 23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804" name="Freeform 23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4801" name="Line 235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802" name="Line 236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Network Layer</a:t>
            </a:r>
          </a:p>
        </p:txBody>
      </p:sp>
      <p:sp>
        <p:nvSpPr>
          <p:cNvPr id="768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4-</a:t>
            </a:r>
            <a:fld id="{CA8B4FA9-D8E2-4F37-AC70-BC717202B916}" type="slidenum">
              <a:rPr lang="en-US"/>
              <a:pPr/>
              <a:t>31</a:t>
            </a:fld>
            <a:endParaRPr lang="en-US"/>
          </a:p>
        </p:txBody>
      </p:sp>
      <p:pic>
        <p:nvPicPr>
          <p:cNvPr id="76803" name="Picture 6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1825" y="1035050"/>
            <a:ext cx="7769225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Two key </a:t>
            </a:r>
            <a:r>
              <a:rPr lang="en-US" dirty="0" smtClean="0">
                <a:cs typeface="+mj-cs"/>
              </a:rPr>
              <a:t>network-core </a:t>
            </a:r>
            <a:r>
              <a:rPr lang="en-US" dirty="0">
                <a:cs typeface="+mj-cs"/>
              </a:rPr>
              <a:t>functions</a:t>
            </a:r>
          </a:p>
        </p:txBody>
      </p:sp>
      <p:sp>
        <p:nvSpPr>
          <p:cNvPr id="768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03750" y="1404938"/>
            <a:ext cx="4192588" cy="46482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i="1" smtClean="0">
                <a:solidFill>
                  <a:srgbClr val="C00000"/>
                </a:solidFill>
                <a:ea typeface="ＭＳ Ｐゴシック" pitchFamily="34" charset="-128"/>
              </a:rPr>
              <a:t>forwarding</a:t>
            </a:r>
            <a:r>
              <a:rPr lang="en-US" sz="2400" i="1" smtClean="0">
                <a:solidFill>
                  <a:srgbClr val="C00000"/>
                </a:solidFill>
                <a:ea typeface="ＭＳ Ｐゴシック" pitchFamily="34" charset="-128"/>
              </a:rPr>
              <a:t>:</a:t>
            </a:r>
            <a:r>
              <a:rPr lang="en-US" sz="2400" smtClean="0">
                <a:solidFill>
                  <a:srgbClr val="C00000"/>
                </a:solidFill>
                <a:ea typeface="ＭＳ Ｐゴシック" pitchFamily="34" charset="-128"/>
              </a:rPr>
              <a:t> </a:t>
            </a:r>
            <a:r>
              <a:rPr lang="en-US" sz="2400" smtClean="0">
                <a:ea typeface="ＭＳ Ｐゴシック" pitchFamily="34" charset="-128"/>
              </a:rPr>
              <a:t>move packets from router</a:t>
            </a:r>
            <a:r>
              <a:rPr lang="ja-JP" altLang="en-US" sz="2400" smtClean="0">
                <a:ea typeface="ＭＳ Ｐゴシック" pitchFamily="34" charset="-128"/>
              </a:rPr>
              <a:t>’</a:t>
            </a:r>
            <a:r>
              <a:rPr lang="en-US" altLang="ja-JP" sz="2400" smtClean="0">
                <a:ea typeface="ＭＳ Ｐゴシック" pitchFamily="34" charset="-128"/>
              </a:rPr>
              <a:t>s input to appropriate router output</a:t>
            </a:r>
          </a:p>
          <a:p>
            <a:pPr marL="0" indent="0">
              <a:buFont typeface="Wingdings" pitchFamily="2" charset="2"/>
              <a:buNone/>
            </a:pPr>
            <a:endParaRPr lang="en-US" smtClean="0">
              <a:ea typeface="ＭＳ Ｐゴシック" pitchFamily="34" charset="-128"/>
            </a:endParaRPr>
          </a:p>
        </p:txBody>
      </p:sp>
      <p:sp>
        <p:nvSpPr>
          <p:cNvPr id="76806" name="Rectangle 3"/>
          <p:cNvSpPr txBox="1">
            <a:spLocks noChangeArrowheads="1"/>
          </p:cNvSpPr>
          <p:nvPr/>
        </p:nvSpPr>
        <p:spPr bwMode="auto">
          <a:xfrm>
            <a:off x="384175" y="1385888"/>
            <a:ext cx="4192588" cy="169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5000"/>
              </a:lnSpc>
              <a:spcBef>
                <a:spcPct val="7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sz="2800" i="1">
                <a:solidFill>
                  <a:srgbClr val="C00000"/>
                </a:solidFill>
                <a:latin typeface="Gill Sans MT" pitchFamily="34" charset="0"/>
              </a:rPr>
              <a:t>routing:</a:t>
            </a:r>
            <a:r>
              <a:rPr lang="en-US" sz="2800">
                <a:solidFill>
                  <a:srgbClr val="C00000"/>
                </a:solidFill>
                <a:latin typeface="Gill Sans MT" pitchFamily="34" charset="0"/>
              </a:rPr>
              <a:t> </a:t>
            </a:r>
            <a:r>
              <a:rPr lang="en-US">
                <a:latin typeface="Gill Sans MT" pitchFamily="34" charset="0"/>
              </a:rPr>
              <a:t>determines source-destination route taken by packets</a:t>
            </a:r>
          </a:p>
          <a:p>
            <a:pPr marL="742950" lvl="1" indent="-285750">
              <a:lnSpc>
                <a:spcPct val="85000"/>
              </a:lnSpc>
              <a:buClr>
                <a:srgbClr val="000099"/>
              </a:buClr>
              <a:buFont typeface="Wingdings" pitchFamily="2" charset="2"/>
              <a:buChar char="§"/>
            </a:pPr>
            <a:r>
              <a:rPr lang="en-US" i="1">
                <a:latin typeface="Gill Sans MT" pitchFamily="34" charset="0"/>
              </a:rPr>
              <a:t>routing algorithms</a:t>
            </a:r>
            <a:endParaRPr lang="en-US">
              <a:latin typeface="Gill Sans MT" pitchFamily="34" charset="0"/>
            </a:endParaRP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endParaRPr lang="en-US" sz="2800">
              <a:latin typeface="Gill Sans MT" pitchFamily="34" charset="0"/>
            </a:endParaRPr>
          </a:p>
        </p:txBody>
      </p:sp>
      <p:sp>
        <p:nvSpPr>
          <p:cNvPr id="11" name="Freeform 3"/>
          <p:cNvSpPr>
            <a:spLocks/>
          </p:cNvSpPr>
          <p:nvPr/>
        </p:nvSpPr>
        <p:spPr bwMode="auto">
          <a:xfrm rot="16200000">
            <a:off x="3289300" y="3600451"/>
            <a:ext cx="2198687" cy="1497012"/>
          </a:xfrm>
          <a:custGeom>
            <a:avLst/>
            <a:gdLst>
              <a:gd name="T0" fmla="*/ 0 w 1443"/>
              <a:gd name="T1" fmla="*/ 0 h 816"/>
              <a:gd name="T2" fmla="*/ 1076 w 1443"/>
              <a:gd name="T3" fmla="*/ 782 h 816"/>
              <a:gd name="T4" fmla="*/ 1320 w 1443"/>
              <a:gd name="T5" fmla="*/ 788 h 816"/>
              <a:gd name="T6" fmla="*/ 1443 w 1443"/>
              <a:gd name="T7" fmla="*/ 5 h 816"/>
              <a:gd name="T8" fmla="*/ 0 w 1443"/>
              <a:gd name="T9" fmla="*/ 0 h 816"/>
              <a:gd name="connsiteX0" fmla="*/ 0 w 10000"/>
              <a:gd name="connsiteY0" fmla="*/ 0 h 9714"/>
              <a:gd name="connsiteX1" fmla="*/ 3718 w 10000"/>
              <a:gd name="connsiteY1" fmla="*/ 8779 h 9714"/>
              <a:gd name="connsiteX2" fmla="*/ 9148 w 10000"/>
              <a:gd name="connsiteY2" fmla="*/ 9657 h 9714"/>
              <a:gd name="connsiteX3" fmla="*/ 10000 w 10000"/>
              <a:gd name="connsiteY3" fmla="*/ 61 h 9714"/>
              <a:gd name="connsiteX4" fmla="*/ 0 w 10000"/>
              <a:gd name="connsiteY4" fmla="*/ 0 h 9714"/>
              <a:gd name="connsiteX0" fmla="*/ 0 w 10000"/>
              <a:gd name="connsiteY0" fmla="*/ 0 h 9095"/>
              <a:gd name="connsiteX1" fmla="*/ 3718 w 10000"/>
              <a:gd name="connsiteY1" fmla="*/ 9037 h 9095"/>
              <a:gd name="connsiteX2" fmla="*/ 5712 w 10000"/>
              <a:gd name="connsiteY2" fmla="*/ 8929 h 9095"/>
              <a:gd name="connsiteX3" fmla="*/ 10000 w 10000"/>
              <a:gd name="connsiteY3" fmla="*/ 63 h 9095"/>
              <a:gd name="connsiteX4" fmla="*/ 0 w 10000"/>
              <a:gd name="connsiteY4" fmla="*/ 0 h 9095"/>
              <a:gd name="connsiteX0" fmla="*/ 0 w 10000"/>
              <a:gd name="connsiteY0" fmla="*/ 0 h 10000"/>
              <a:gd name="connsiteX1" fmla="*/ 3718 w 10000"/>
              <a:gd name="connsiteY1" fmla="*/ 9936 h 10000"/>
              <a:gd name="connsiteX2" fmla="*/ 5712 w 10000"/>
              <a:gd name="connsiteY2" fmla="*/ 9817 h 10000"/>
              <a:gd name="connsiteX3" fmla="*/ 10000 w 10000"/>
              <a:gd name="connsiteY3" fmla="*/ 69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3718 w 10000"/>
              <a:gd name="connsiteY1" fmla="*/ 9936 h 10000"/>
              <a:gd name="connsiteX2" fmla="*/ 5712 w 10000"/>
              <a:gd name="connsiteY2" fmla="*/ 9817 h 10000"/>
              <a:gd name="connsiteX3" fmla="*/ 10000 w 10000"/>
              <a:gd name="connsiteY3" fmla="*/ 69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3718 w 10000"/>
              <a:gd name="connsiteY1" fmla="*/ 9936 h 10000"/>
              <a:gd name="connsiteX2" fmla="*/ 5712 w 10000"/>
              <a:gd name="connsiteY2" fmla="*/ 9817 h 10000"/>
              <a:gd name="connsiteX3" fmla="*/ 10000 w 10000"/>
              <a:gd name="connsiteY3" fmla="*/ 69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3718 w 10000"/>
              <a:gd name="connsiteY1" fmla="*/ 9936 h 10000"/>
              <a:gd name="connsiteX2" fmla="*/ 5712 w 10000"/>
              <a:gd name="connsiteY2" fmla="*/ 9817 h 10000"/>
              <a:gd name="connsiteX3" fmla="*/ 10000 w 10000"/>
              <a:gd name="connsiteY3" fmla="*/ 69 h 10000"/>
              <a:gd name="connsiteX4" fmla="*/ 0 w 10000"/>
              <a:gd name="connsiteY4" fmla="*/ 0 h 10000"/>
              <a:gd name="connsiteX0" fmla="*/ 0 w 8989"/>
              <a:gd name="connsiteY0" fmla="*/ 0 h 11618"/>
              <a:gd name="connsiteX1" fmla="*/ 2707 w 8989"/>
              <a:gd name="connsiteY1" fmla="*/ 11554 h 11618"/>
              <a:gd name="connsiteX2" fmla="*/ 4701 w 8989"/>
              <a:gd name="connsiteY2" fmla="*/ 11435 h 11618"/>
              <a:gd name="connsiteX3" fmla="*/ 8989 w 8989"/>
              <a:gd name="connsiteY3" fmla="*/ 1687 h 11618"/>
              <a:gd name="connsiteX4" fmla="*/ 0 w 8989"/>
              <a:gd name="connsiteY4" fmla="*/ 0 h 11618"/>
              <a:gd name="connsiteX0" fmla="*/ 0 w 9888"/>
              <a:gd name="connsiteY0" fmla="*/ 115 h 10115"/>
              <a:gd name="connsiteX1" fmla="*/ 3011 w 9888"/>
              <a:gd name="connsiteY1" fmla="*/ 10060 h 10115"/>
              <a:gd name="connsiteX2" fmla="*/ 5230 w 9888"/>
              <a:gd name="connsiteY2" fmla="*/ 9957 h 10115"/>
              <a:gd name="connsiteX3" fmla="*/ 9888 w 9888"/>
              <a:gd name="connsiteY3" fmla="*/ 0 h 10115"/>
              <a:gd name="connsiteX4" fmla="*/ 0 w 9888"/>
              <a:gd name="connsiteY4" fmla="*/ 115 h 10115"/>
              <a:gd name="connsiteX0" fmla="*/ 0 w 9829"/>
              <a:gd name="connsiteY0" fmla="*/ 0 h 10833"/>
              <a:gd name="connsiteX1" fmla="*/ 2874 w 9829"/>
              <a:gd name="connsiteY1" fmla="*/ 10779 h 10833"/>
              <a:gd name="connsiteX2" fmla="*/ 5118 w 9829"/>
              <a:gd name="connsiteY2" fmla="*/ 10677 h 10833"/>
              <a:gd name="connsiteX3" fmla="*/ 9829 w 9829"/>
              <a:gd name="connsiteY3" fmla="*/ 833 h 10833"/>
              <a:gd name="connsiteX4" fmla="*/ 0 w 9829"/>
              <a:gd name="connsiteY4" fmla="*/ 0 h 10833"/>
              <a:gd name="connsiteX0" fmla="*/ 0 w 10289"/>
              <a:gd name="connsiteY0" fmla="*/ 0 h 10000"/>
              <a:gd name="connsiteX1" fmla="*/ 2924 w 10289"/>
              <a:gd name="connsiteY1" fmla="*/ 9950 h 10000"/>
              <a:gd name="connsiteX2" fmla="*/ 5207 w 10289"/>
              <a:gd name="connsiteY2" fmla="*/ 9856 h 10000"/>
              <a:gd name="connsiteX3" fmla="*/ 10289 w 10289"/>
              <a:gd name="connsiteY3" fmla="*/ 54 h 10000"/>
              <a:gd name="connsiteX4" fmla="*/ 0 w 10289"/>
              <a:gd name="connsiteY4" fmla="*/ 0 h 10000"/>
              <a:gd name="connsiteX0" fmla="*/ 0 w 10289"/>
              <a:gd name="connsiteY0" fmla="*/ 0 h 10953"/>
              <a:gd name="connsiteX1" fmla="*/ 2924 w 10289"/>
              <a:gd name="connsiteY1" fmla="*/ 9950 h 10953"/>
              <a:gd name="connsiteX2" fmla="*/ 3723 w 10289"/>
              <a:gd name="connsiteY2" fmla="*/ 10695 h 10953"/>
              <a:gd name="connsiteX3" fmla="*/ 5207 w 10289"/>
              <a:gd name="connsiteY3" fmla="*/ 9856 h 10953"/>
              <a:gd name="connsiteX4" fmla="*/ 10289 w 10289"/>
              <a:gd name="connsiteY4" fmla="*/ 54 h 10953"/>
              <a:gd name="connsiteX5" fmla="*/ 0 w 10289"/>
              <a:gd name="connsiteY5" fmla="*/ 0 h 10953"/>
              <a:gd name="connsiteX0" fmla="*/ 0 w 10289"/>
              <a:gd name="connsiteY0" fmla="*/ 0 h 11138"/>
              <a:gd name="connsiteX1" fmla="*/ 2924 w 10289"/>
              <a:gd name="connsiteY1" fmla="*/ 9950 h 11138"/>
              <a:gd name="connsiteX2" fmla="*/ 5207 w 10289"/>
              <a:gd name="connsiteY2" fmla="*/ 9856 h 11138"/>
              <a:gd name="connsiteX3" fmla="*/ 10289 w 10289"/>
              <a:gd name="connsiteY3" fmla="*/ 54 h 11138"/>
              <a:gd name="connsiteX4" fmla="*/ 0 w 10289"/>
              <a:gd name="connsiteY4" fmla="*/ 0 h 11138"/>
              <a:gd name="connsiteX0" fmla="*/ 0 w 10289"/>
              <a:gd name="connsiteY0" fmla="*/ 0 h 10669"/>
              <a:gd name="connsiteX1" fmla="*/ 2924 w 10289"/>
              <a:gd name="connsiteY1" fmla="*/ 9950 h 10669"/>
              <a:gd name="connsiteX2" fmla="*/ 5207 w 10289"/>
              <a:gd name="connsiteY2" fmla="*/ 9856 h 10669"/>
              <a:gd name="connsiteX3" fmla="*/ 10289 w 10289"/>
              <a:gd name="connsiteY3" fmla="*/ 54 h 10669"/>
              <a:gd name="connsiteX4" fmla="*/ 0 w 10289"/>
              <a:gd name="connsiteY4" fmla="*/ 0 h 10669"/>
              <a:gd name="connsiteX0" fmla="*/ 0 w 10289"/>
              <a:gd name="connsiteY0" fmla="*/ 0 h 10734"/>
              <a:gd name="connsiteX1" fmla="*/ 2924 w 10289"/>
              <a:gd name="connsiteY1" fmla="*/ 9950 h 10734"/>
              <a:gd name="connsiteX2" fmla="*/ 4455 w 10289"/>
              <a:gd name="connsiteY2" fmla="*/ 10094 h 10734"/>
              <a:gd name="connsiteX3" fmla="*/ 10289 w 10289"/>
              <a:gd name="connsiteY3" fmla="*/ 54 h 10734"/>
              <a:gd name="connsiteX4" fmla="*/ 0 w 10289"/>
              <a:gd name="connsiteY4" fmla="*/ 0 h 10734"/>
              <a:gd name="connsiteX0" fmla="*/ 0 w 10289"/>
              <a:gd name="connsiteY0" fmla="*/ 0 h 10107"/>
              <a:gd name="connsiteX1" fmla="*/ 2924 w 10289"/>
              <a:gd name="connsiteY1" fmla="*/ 9950 h 10107"/>
              <a:gd name="connsiteX2" fmla="*/ 4455 w 10289"/>
              <a:gd name="connsiteY2" fmla="*/ 10094 h 10107"/>
              <a:gd name="connsiteX3" fmla="*/ 10289 w 10289"/>
              <a:gd name="connsiteY3" fmla="*/ 54 h 10107"/>
              <a:gd name="connsiteX4" fmla="*/ 0 w 10289"/>
              <a:gd name="connsiteY4" fmla="*/ 0 h 10107"/>
              <a:gd name="connsiteX0" fmla="*/ 0 w 10289"/>
              <a:gd name="connsiteY0" fmla="*/ 0 h 10107"/>
              <a:gd name="connsiteX1" fmla="*/ 2924 w 10289"/>
              <a:gd name="connsiteY1" fmla="*/ 9950 h 10107"/>
              <a:gd name="connsiteX2" fmla="*/ 4455 w 10289"/>
              <a:gd name="connsiteY2" fmla="*/ 10094 h 10107"/>
              <a:gd name="connsiteX3" fmla="*/ 10289 w 10289"/>
              <a:gd name="connsiteY3" fmla="*/ 54 h 10107"/>
              <a:gd name="connsiteX4" fmla="*/ 0 w 10289"/>
              <a:gd name="connsiteY4" fmla="*/ 0 h 10107"/>
              <a:gd name="connsiteX0" fmla="*/ 0 w 10289"/>
              <a:gd name="connsiteY0" fmla="*/ 0 h 10107"/>
              <a:gd name="connsiteX1" fmla="*/ 2924 w 10289"/>
              <a:gd name="connsiteY1" fmla="*/ 9950 h 10107"/>
              <a:gd name="connsiteX2" fmla="*/ 4455 w 10289"/>
              <a:gd name="connsiteY2" fmla="*/ 10094 h 10107"/>
              <a:gd name="connsiteX3" fmla="*/ 10289 w 10289"/>
              <a:gd name="connsiteY3" fmla="*/ 54 h 10107"/>
              <a:gd name="connsiteX4" fmla="*/ 0 w 10289"/>
              <a:gd name="connsiteY4" fmla="*/ 0 h 10107"/>
              <a:gd name="connsiteX0" fmla="*/ 0 w 10289"/>
              <a:gd name="connsiteY0" fmla="*/ 0 h 9960"/>
              <a:gd name="connsiteX1" fmla="*/ 2924 w 10289"/>
              <a:gd name="connsiteY1" fmla="*/ 9950 h 9960"/>
              <a:gd name="connsiteX2" fmla="*/ 4166 w 10289"/>
              <a:gd name="connsiteY2" fmla="*/ 9776 h 9960"/>
              <a:gd name="connsiteX3" fmla="*/ 10289 w 10289"/>
              <a:gd name="connsiteY3" fmla="*/ 54 h 9960"/>
              <a:gd name="connsiteX4" fmla="*/ 0 w 10289"/>
              <a:gd name="connsiteY4" fmla="*/ 0 h 9960"/>
              <a:gd name="connsiteX0" fmla="*/ 0 w 10000"/>
              <a:gd name="connsiteY0" fmla="*/ 0 h 10000"/>
              <a:gd name="connsiteX1" fmla="*/ 2842 w 10000"/>
              <a:gd name="connsiteY1" fmla="*/ 9990 h 10000"/>
              <a:gd name="connsiteX2" fmla="*/ 4049 w 10000"/>
              <a:gd name="connsiteY2" fmla="*/ 9815 h 10000"/>
              <a:gd name="connsiteX3" fmla="*/ 10000 w 10000"/>
              <a:gd name="connsiteY3" fmla="*/ 54 h 10000"/>
              <a:gd name="connsiteX4" fmla="*/ 0 w 10000"/>
              <a:gd name="connsiteY4" fmla="*/ 0 h 10000"/>
              <a:gd name="connsiteX0" fmla="*/ 0 w 10000"/>
              <a:gd name="connsiteY0" fmla="*/ 0 h 10400"/>
              <a:gd name="connsiteX1" fmla="*/ 2740 w 10000"/>
              <a:gd name="connsiteY1" fmla="*/ 10397 h 10400"/>
              <a:gd name="connsiteX2" fmla="*/ 4049 w 10000"/>
              <a:gd name="connsiteY2" fmla="*/ 9815 h 10400"/>
              <a:gd name="connsiteX3" fmla="*/ 10000 w 10000"/>
              <a:gd name="connsiteY3" fmla="*/ 54 h 10400"/>
              <a:gd name="connsiteX4" fmla="*/ 0 w 10000"/>
              <a:gd name="connsiteY4" fmla="*/ 0 h 10400"/>
              <a:gd name="connsiteX0" fmla="*/ 0 w 10000"/>
              <a:gd name="connsiteY0" fmla="*/ 0 h 10419"/>
              <a:gd name="connsiteX1" fmla="*/ 2740 w 10000"/>
              <a:gd name="connsiteY1" fmla="*/ 10397 h 10419"/>
              <a:gd name="connsiteX2" fmla="*/ 3599 w 10000"/>
              <a:gd name="connsiteY2" fmla="*/ 10338 h 10419"/>
              <a:gd name="connsiteX3" fmla="*/ 10000 w 10000"/>
              <a:gd name="connsiteY3" fmla="*/ 54 h 10419"/>
              <a:gd name="connsiteX4" fmla="*/ 0 w 10000"/>
              <a:gd name="connsiteY4" fmla="*/ 0 h 10419"/>
              <a:gd name="connsiteX0" fmla="*/ 0 w 10000"/>
              <a:gd name="connsiteY0" fmla="*/ 0 h 10397"/>
              <a:gd name="connsiteX1" fmla="*/ 2740 w 10000"/>
              <a:gd name="connsiteY1" fmla="*/ 10397 h 10397"/>
              <a:gd name="connsiteX2" fmla="*/ 3599 w 10000"/>
              <a:gd name="connsiteY2" fmla="*/ 10338 h 10397"/>
              <a:gd name="connsiteX3" fmla="*/ 10000 w 10000"/>
              <a:gd name="connsiteY3" fmla="*/ 54 h 10397"/>
              <a:gd name="connsiteX4" fmla="*/ 0 w 10000"/>
              <a:gd name="connsiteY4" fmla="*/ 0 h 10397"/>
              <a:gd name="connsiteX0" fmla="*/ 0 w 10614"/>
              <a:gd name="connsiteY0" fmla="*/ 0 h 10397"/>
              <a:gd name="connsiteX1" fmla="*/ 2740 w 10614"/>
              <a:gd name="connsiteY1" fmla="*/ 10397 h 10397"/>
              <a:gd name="connsiteX2" fmla="*/ 3599 w 10614"/>
              <a:gd name="connsiteY2" fmla="*/ 10338 h 10397"/>
              <a:gd name="connsiteX3" fmla="*/ 10614 w 10614"/>
              <a:gd name="connsiteY3" fmla="*/ 112 h 10397"/>
              <a:gd name="connsiteX4" fmla="*/ 0 w 10614"/>
              <a:gd name="connsiteY4" fmla="*/ 0 h 10397"/>
              <a:gd name="connsiteX0" fmla="*/ 0 w 10614"/>
              <a:gd name="connsiteY0" fmla="*/ 0 h 10397"/>
              <a:gd name="connsiteX1" fmla="*/ 2740 w 10614"/>
              <a:gd name="connsiteY1" fmla="*/ 10397 h 10397"/>
              <a:gd name="connsiteX2" fmla="*/ 3599 w 10614"/>
              <a:gd name="connsiteY2" fmla="*/ 10338 h 10397"/>
              <a:gd name="connsiteX3" fmla="*/ 10614 w 10614"/>
              <a:gd name="connsiteY3" fmla="*/ 112 h 10397"/>
              <a:gd name="connsiteX4" fmla="*/ 0 w 10614"/>
              <a:gd name="connsiteY4" fmla="*/ 0 h 10397"/>
              <a:gd name="connsiteX0" fmla="*/ 0 w 10675"/>
              <a:gd name="connsiteY0" fmla="*/ 0 h 10310"/>
              <a:gd name="connsiteX1" fmla="*/ 2801 w 10675"/>
              <a:gd name="connsiteY1" fmla="*/ 10310 h 10310"/>
              <a:gd name="connsiteX2" fmla="*/ 3660 w 10675"/>
              <a:gd name="connsiteY2" fmla="*/ 10251 h 10310"/>
              <a:gd name="connsiteX3" fmla="*/ 10675 w 10675"/>
              <a:gd name="connsiteY3" fmla="*/ 25 h 10310"/>
              <a:gd name="connsiteX4" fmla="*/ 0 w 10675"/>
              <a:gd name="connsiteY4" fmla="*/ 0 h 10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75" h="10310">
                <a:moveTo>
                  <a:pt x="0" y="0"/>
                </a:moveTo>
                <a:cubicBezTo>
                  <a:pt x="3109" y="3835"/>
                  <a:pt x="2511" y="6378"/>
                  <a:pt x="2801" y="10310"/>
                </a:cubicBezTo>
                <a:cubicBezTo>
                  <a:pt x="3337" y="10277"/>
                  <a:pt x="2862" y="10312"/>
                  <a:pt x="3660" y="10251"/>
                </a:cubicBezTo>
                <a:cubicBezTo>
                  <a:pt x="5139" y="5189"/>
                  <a:pt x="6996" y="3438"/>
                  <a:pt x="10675" y="25"/>
                </a:cubicBez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75000">
                <a:srgbClr val="7BE5CA"/>
              </a:gs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</p:spPr>
        <p:txBody>
          <a:bodyPr/>
          <a:lstStyle/>
          <a:p>
            <a:pPr>
              <a:defRPr/>
            </a:pPr>
            <a:endParaRPr lang="en-US" sz="1800">
              <a:solidFill>
                <a:srgbClr val="000000"/>
              </a:solidFill>
              <a:ea typeface="+mn-ea"/>
            </a:endParaRPr>
          </a:p>
        </p:txBody>
      </p:sp>
      <p:grpSp>
        <p:nvGrpSpPr>
          <p:cNvPr id="76808" name="Group 4"/>
          <p:cNvGrpSpPr>
            <a:grpSpLocks/>
          </p:cNvGrpSpPr>
          <p:nvPr/>
        </p:nvGrpSpPr>
        <p:grpSpPr bwMode="auto">
          <a:xfrm>
            <a:off x="1328738" y="3152775"/>
            <a:ext cx="2317750" cy="2333625"/>
            <a:chOff x="272609" y="3015788"/>
            <a:chExt cx="2317750" cy="2333625"/>
          </a:xfrm>
        </p:grpSpPr>
        <p:sp>
          <p:nvSpPr>
            <p:cNvPr id="76962" name="Rectangle 4"/>
            <p:cNvSpPr>
              <a:spLocks noChangeArrowheads="1"/>
            </p:cNvSpPr>
            <p:nvPr/>
          </p:nvSpPr>
          <p:spPr bwMode="auto">
            <a:xfrm>
              <a:off x="272609" y="3015788"/>
              <a:ext cx="2317750" cy="233362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6963" name="Oval 5"/>
            <p:cNvSpPr>
              <a:spLocks noChangeArrowheads="1"/>
            </p:cNvSpPr>
            <p:nvPr/>
          </p:nvSpPr>
          <p:spPr bwMode="auto">
            <a:xfrm>
              <a:off x="398021" y="3068176"/>
              <a:ext cx="2095500" cy="60483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6964" name="Text Box 108"/>
            <p:cNvSpPr txBox="1">
              <a:spLocks noChangeArrowheads="1"/>
            </p:cNvSpPr>
            <p:nvPr/>
          </p:nvSpPr>
          <p:spPr bwMode="auto">
            <a:xfrm>
              <a:off x="526609" y="3225338"/>
              <a:ext cx="186372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400">
                  <a:solidFill>
                    <a:srgbClr val="000000"/>
                  </a:solidFill>
                </a:rPr>
                <a:t>routing algorithm</a:t>
              </a:r>
            </a:p>
          </p:txBody>
        </p:sp>
        <p:sp>
          <p:nvSpPr>
            <p:cNvPr id="76965" name="Rectangle 109"/>
            <p:cNvSpPr>
              <a:spLocks noChangeArrowheads="1"/>
            </p:cNvSpPr>
            <p:nvPr/>
          </p:nvSpPr>
          <p:spPr bwMode="auto">
            <a:xfrm>
              <a:off x="451996" y="3973051"/>
              <a:ext cx="2005013" cy="12795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6966" name="Text Box 110"/>
            <p:cNvSpPr txBox="1">
              <a:spLocks noChangeArrowheads="1"/>
            </p:cNvSpPr>
            <p:nvPr/>
          </p:nvSpPr>
          <p:spPr bwMode="auto">
            <a:xfrm>
              <a:off x="532959" y="3925426"/>
              <a:ext cx="1858962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>
                  <a:solidFill>
                    <a:srgbClr val="000000"/>
                  </a:solidFill>
                </a:rPr>
                <a:t>local forwarding table</a:t>
              </a:r>
            </a:p>
          </p:txBody>
        </p:sp>
        <p:sp>
          <p:nvSpPr>
            <p:cNvPr id="76967" name="Text Box 111"/>
            <p:cNvSpPr txBox="1">
              <a:spLocks noChangeArrowheads="1"/>
            </p:cNvSpPr>
            <p:nvPr/>
          </p:nvSpPr>
          <p:spPr bwMode="auto">
            <a:xfrm>
              <a:off x="415484" y="4173076"/>
              <a:ext cx="121285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400">
                  <a:solidFill>
                    <a:srgbClr val="000000"/>
                  </a:solidFill>
                </a:rPr>
                <a:t>header value</a:t>
              </a:r>
            </a:p>
          </p:txBody>
        </p:sp>
        <p:sp>
          <p:nvSpPr>
            <p:cNvPr id="76968" name="Text Box 112"/>
            <p:cNvSpPr txBox="1">
              <a:spLocks noChangeArrowheads="1"/>
            </p:cNvSpPr>
            <p:nvPr/>
          </p:nvSpPr>
          <p:spPr bwMode="auto">
            <a:xfrm>
              <a:off x="1482284" y="4174663"/>
              <a:ext cx="1041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400">
                  <a:solidFill>
                    <a:srgbClr val="000000"/>
                  </a:solidFill>
                </a:rPr>
                <a:t>output link</a:t>
              </a:r>
            </a:p>
          </p:txBody>
        </p:sp>
        <p:sp>
          <p:nvSpPr>
            <p:cNvPr id="76969" name="Line 113"/>
            <p:cNvSpPr>
              <a:spLocks noChangeShapeType="1"/>
            </p:cNvSpPr>
            <p:nvPr/>
          </p:nvSpPr>
          <p:spPr bwMode="auto">
            <a:xfrm>
              <a:off x="1580709" y="4185776"/>
              <a:ext cx="7937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970" name="Text Box 114"/>
            <p:cNvSpPr txBox="1">
              <a:spLocks noChangeArrowheads="1"/>
            </p:cNvSpPr>
            <p:nvPr/>
          </p:nvSpPr>
          <p:spPr bwMode="auto">
            <a:xfrm>
              <a:off x="1071121" y="4457238"/>
              <a:ext cx="520700" cy="822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1" hangingPunct="1"/>
              <a:r>
                <a:rPr lang="en-US" sz="1200">
                  <a:solidFill>
                    <a:srgbClr val="000000"/>
                  </a:solidFill>
                </a:rPr>
                <a:t>0100</a:t>
              </a:r>
            </a:p>
            <a:p>
              <a:pPr algn="r" eaLnBrk="1" hangingPunct="1"/>
              <a:r>
                <a:rPr lang="en-US" sz="1200">
                  <a:solidFill>
                    <a:srgbClr val="000000"/>
                  </a:solidFill>
                </a:rPr>
                <a:t>0101</a:t>
              </a:r>
            </a:p>
            <a:p>
              <a:pPr algn="r" eaLnBrk="1" hangingPunct="1"/>
              <a:r>
                <a:rPr lang="en-US" sz="1200">
                  <a:solidFill>
                    <a:srgbClr val="000000"/>
                  </a:solidFill>
                </a:rPr>
                <a:t>0111</a:t>
              </a:r>
            </a:p>
            <a:p>
              <a:pPr algn="r" eaLnBrk="1" hangingPunct="1"/>
              <a:r>
                <a:rPr lang="en-US" sz="1200">
                  <a:solidFill>
                    <a:srgbClr val="000000"/>
                  </a:solidFill>
                </a:rPr>
                <a:t>1001</a:t>
              </a:r>
            </a:p>
          </p:txBody>
        </p:sp>
        <p:sp>
          <p:nvSpPr>
            <p:cNvPr id="76971" name="Text Box 115"/>
            <p:cNvSpPr txBox="1">
              <a:spLocks noChangeArrowheads="1"/>
            </p:cNvSpPr>
            <p:nvPr/>
          </p:nvSpPr>
          <p:spPr bwMode="auto">
            <a:xfrm>
              <a:off x="1596584" y="4457238"/>
              <a:ext cx="268287" cy="822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200">
                  <a:solidFill>
                    <a:srgbClr val="000000"/>
                  </a:solidFill>
                </a:rPr>
                <a:t>3</a:t>
              </a:r>
            </a:p>
            <a:p>
              <a:pPr algn="ctr" eaLnBrk="1" hangingPunct="1"/>
              <a:r>
                <a:rPr lang="en-US" sz="1200">
                  <a:solidFill>
                    <a:srgbClr val="000000"/>
                  </a:solidFill>
                </a:rPr>
                <a:t>2</a:t>
              </a:r>
            </a:p>
            <a:p>
              <a:pPr algn="ctr" eaLnBrk="1" hangingPunct="1"/>
              <a:r>
                <a:rPr lang="en-US" sz="1200">
                  <a:solidFill>
                    <a:srgbClr val="000000"/>
                  </a:solidFill>
                </a:rPr>
                <a:t>2</a:t>
              </a:r>
            </a:p>
            <a:p>
              <a:pPr algn="ctr" eaLnBrk="1" hangingPunct="1"/>
              <a:r>
                <a:rPr lang="en-US" sz="12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76972" name="Line 116"/>
            <p:cNvSpPr>
              <a:spLocks noChangeShapeType="1"/>
            </p:cNvSpPr>
            <p:nvPr/>
          </p:nvSpPr>
          <p:spPr bwMode="auto">
            <a:xfrm>
              <a:off x="451996" y="4442951"/>
              <a:ext cx="2006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973" name="Line 117"/>
            <p:cNvSpPr>
              <a:spLocks noChangeShapeType="1"/>
            </p:cNvSpPr>
            <p:nvPr/>
          </p:nvSpPr>
          <p:spPr bwMode="auto">
            <a:xfrm>
              <a:off x="444059" y="4195301"/>
              <a:ext cx="2006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974" name="AutoShape 118"/>
            <p:cNvSpPr>
              <a:spLocks noChangeArrowheads="1"/>
            </p:cNvSpPr>
            <p:nvPr/>
          </p:nvSpPr>
          <p:spPr bwMode="auto">
            <a:xfrm rot="5400000">
              <a:off x="1350521" y="3680951"/>
              <a:ext cx="241300" cy="273050"/>
            </a:xfrm>
            <a:prstGeom prst="rightArrow">
              <a:avLst>
                <a:gd name="adj1" fmla="val 51167"/>
                <a:gd name="adj2" fmla="val 39736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76809" name="Group 3"/>
          <p:cNvGrpSpPr>
            <a:grpSpLocks/>
          </p:cNvGrpSpPr>
          <p:nvPr/>
        </p:nvGrpSpPr>
        <p:grpSpPr bwMode="auto">
          <a:xfrm>
            <a:off x="3200400" y="3632200"/>
            <a:ext cx="4745038" cy="2989263"/>
            <a:chOff x="2088829" y="3641726"/>
            <a:chExt cx="4743771" cy="2989155"/>
          </a:xfrm>
        </p:grpSpPr>
        <p:sp>
          <p:nvSpPr>
            <p:cNvPr id="76812" name="Freeform 2"/>
            <p:cNvSpPr>
              <a:spLocks/>
            </p:cNvSpPr>
            <p:nvPr/>
          </p:nvSpPr>
          <p:spPr bwMode="auto">
            <a:xfrm>
              <a:off x="3894138" y="4260851"/>
              <a:ext cx="2847975" cy="1481138"/>
            </a:xfrm>
            <a:custGeom>
              <a:avLst/>
              <a:gdLst>
                <a:gd name="T0" fmla="*/ 2147483647 w 1794"/>
                <a:gd name="T1" fmla="*/ 2147483647 h 933"/>
                <a:gd name="T2" fmla="*/ 2147483647 w 1794"/>
                <a:gd name="T3" fmla="*/ 2147483647 h 933"/>
                <a:gd name="T4" fmla="*/ 2147483647 w 1794"/>
                <a:gd name="T5" fmla="*/ 2147483647 h 933"/>
                <a:gd name="T6" fmla="*/ 2147483647 w 1794"/>
                <a:gd name="T7" fmla="*/ 2147483647 h 933"/>
                <a:gd name="T8" fmla="*/ 2147483647 w 1794"/>
                <a:gd name="T9" fmla="*/ 2147483647 h 933"/>
                <a:gd name="T10" fmla="*/ 2147483647 w 1794"/>
                <a:gd name="T11" fmla="*/ 2147483647 h 933"/>
                <a:gd name="T12" fmla="*/ 2147483647 w 1794"/>
                <a:gd name="T13" fmla="*/ 2147483647 h 933"/>
                <a:gd name="T14" fmla="*/ 2147483647 w 1794"/>
                <a:gd name="T15" fmla="*/ 2147483647 h 933"/>
                <a:gd name="T16" fmla="*/ 2147483647 w 1794"/>
                <a:gd name="T17" fmla="*/ 2147483647 h 933"/>
                <a:gd name="T18" fmla="*/ 2147483647 w 1794"/>
                <a:gd name="T19" fmla="*/ 2147483647 h 933"/>
                <a:gd name="T20" fmla="*/ 2147483647 w 1794"/>
                <a:gd name="T21" fmla="*/ 2147483647 h 9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94"/>
                <a:gd name="T34" fmla="*/ 0 h 933"/>
                <a:gd name="T35" fmla="*/ 1794 w 1794"/>
                <a:gd name="T36" fmla="*/ 933 h 93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94" h="933">
                  <a:moveTo>
                    <a:pt x="6" y="483"/>
                  </a:moveTo>
                  <a:cubicBezTo>
                    <a:pt x="0" y="365"/>
                    <a:pt x="16" y="189"/>
                    <a:pt x="108" y="125"/>
                  </a:cubicBezTo>
                  <a:cubicBezTo>
                    <a:pt x="200" y="61"/>
                    <a:pt x="389" y="116"/>
                    <a:pt x="559" y="100"/>
                  </a:cubicBezTo>
                  <a:cubicBezTo>
                    <a:pt x="729" y="84"/>
                    <a:pt x="935" y="0"/>
                    <a:pt x="1128" y="29"/>
                  </a:cubicBezTo>
                  <a:cubicBezTo>
                    <a:pt x="1321" y="58"/>
                    <a:pt x="1638" y="142"/>
                    <a:pt x="1716" y="275"/>
                  </a:cubicBezTo>
                  <a:cubicBezTo>
                    <a:pt x="1794" y="408"/>
                    <a:pt x="1652" y="721"/>
                    <a:pt x="1596" y="827"/>
                  </a:cubicBezTo>
                  <a:cubicBezTo>
                    <a:pt x="1540" y="933"/>
                    <a:pt x="1506" y="894"/>
                    <a:pt x="1380" y="911"/>
                  </a:cubicBezTo>
                  <a:cubicBezTo>
                    <a:pt x="1254" y="928"/>
                    <a:pt x="1001" y="929"/>
                    <a:pt x="840" y="929"/>
                  </a:cubicBezTo>
                  <a:cubicBezTo>
                    <a:pt x="679" y="929"/>
                    <a:pt x="530" y="927"/>
                    <a:pt x="414" y="911"/>
                  </a:cubicBezTo>
                  <a:cubicBezTo>
                    <a:pt x="298" y="895"/>
                    <a:pt x="211" y="903"/>
                    <a:pt x="143" y="832"/>
                  </a:cubicBezTo>
                  <a:cubicBezTo>
                    <a:pt x="75" y="761"/>
                    <a:pt x="4" y="624"/>
                    <a:pt x="6" y="483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13" name="Freeform 6"/>
            <p:cNvSpPr>
              <a:spLocks/>
            </p:cNvSpPr>
            <p:nvPr/>
          </p:nvSpPr>
          <p:spPr bwMode="auto">
            <a:xfrm>
              <a:off x="4532313" y="4564063"/>
              <a:ext cx="542925" cy="295275"/>
            </a:xfrm>
            <a:custGeom>
              <a:avLst/>
              <a:gdLst>
                <a:gd name="T0" fmla="*/ 0 w 342"/>
                <a:gd name="T1" fmla="*/ 2147483647 h 186"/>
                <a:gd name="T2" fmla="*/ 2147483647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6814" name="Group 7"/>
            <p:cNvGrpSpPr>
              <a:grpSpLocks/>
            </p:cNvGrpSpPr>
            <p:nvPr/>
          </p:nvGrpSpPr>
          <p:grpSpPr bwMode="auto">
            <a:xfrm>
              <a:off x="4038600" y="4738688"/>
              <a:ext cx="501650" cy="233363"/>
              <a:chOff x="3600" y="219"/>
              <a:chExt cx="360" cy="175"/>
            </a:xfrm>
          </p:grpSpPr>
          <p:sp>
            <p:nvSpPr>
              <p:cNvPr id="76949" name="Oval 8"/>
              <p:cNvSpPr>
                <a:spLocks noChangeArrowheads="1"/>
              </p:cNvSpPr>
              <p:nvPr/>
            </p:nvSpPr>
            <p:spPr bwMode="auto">
              <a:xfrm>
                <a:off x="3605" y="298"/>
                <a:ext cx="355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76950" name="Line 9"/>
              <p:cNvSpPr>
                <a:spLocks noChangeShapeType="1"/>
              </p:cNvSpPr>
              <p:nvPr/>
            </p:nvSpPr>
            <p:spPr bwMode="auto">
              <a:xfrm>
                <a:off x="3605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951" name="Line 10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952" name="Rectangle 11"/>
              <p:cNvSpPr>
                <a:spLocks noChangeArrowheads="1"/>
              </p:cNvSpPr>
              <p:nvPr/>
            </p:nvSpPr>
            <p:spPr bwMode="auto">
              <a:xfrm>
                <a:off x="3605" y="289"/>
                <a:ext cx="352" cy="58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6953" name="Oval 12"/>
              <p:cNvSpPr>
                <a:spLocks noChangeArrowheads="1"/>
              </p:cNvSpPr>
              <p:nvPr/>
            </p:nvSpPr>
            <p:spPr bwMode="auto">
              <a:xfrm>
                <a:off x="3603" y="219"/>
                <a:ext cx="354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76954" name="Group 13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6959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960" name="Line 15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961" name="Line 1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6955" name="Group 17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6956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957" name="Line 1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958" name="Line 20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6815" name="Group 21"/>
            <p:cNvGrpSpPr>
              <a:grpSpLocks/>
            </p:cNvGrpSpPr>
            <p:nvPr/>
          </p:nvGrpSpPr>
          <p:grpSpPr bwMode="auto">
            <a:xfrm>
              <a:off x="4391025" y="5376863"/>
              <a:ext cx="501650" cy="233363"/>
              <a:chOff x="3600" y="219"/>
              <a:chExt cx="360" cy="175"/>
            </a:xfrm>
          </p:grpSpPr>
          <p:sp>
            <p:nvSpPr>
              <p:cNvPr id="76936" name="Oval 22"/>
              <p:cNvSpPr>
                <a:spLocks noChangeArrowheads="1"/>
              </p:cNvSpPr>
              <p:nvPr/>
            </p:nvSpPr>
            <p:spPr bwMode="auto">
              <a:xfrm>
                <a:off x="3605" y="298"/>
                <a:ext cx="355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76937" name="Line 23"/>
              <p:cNvSpPr>
                <a:spLocks noChangeShapeType="1"/>
              </p:cNvSpPr>
              <p:nvPr/>
            </p:nvSpPr>
            <p:spPr bwMode="auto">
              <a:xfrm>
                <a:off x="3605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938" name="Line 24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939" name="Rectangle 25"/>
              <p:cNvSpPr>
                <a:spLocks noChangeArrowheads="1"/>
              </p:cNvSpPr>
              <p:nvPr/>
            </p:nvSpPr>
            <p:spPr bwMode="auto">
              <a:xfrm>
                <a:off x="3605" y="289"/>
                <a:ext cx="352" cy="58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6940" name="Oval 26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5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76941" name="Group 27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6946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947" name="Line 29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948" name="Line 3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6942" name="Group 31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6943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944" name="Line 3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945" name="Line 34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6816" name="Group 35"/>
            <p:cNvGrpSpPr>
              <a:grpSpLocks/>
            </p:cNvGrpSpPr>
            <p:nvPr/>
          </p:nvGrpSpPr>
          <p:grpSpPr bwMode="auto">
            <a:xfrm>
              <a:off x="5065713" y="4433888"/>
              <a:ext cx="501650" cy="233363"/>
              <a:chOff x="3600" y="219"/>
              <a:chExt cx="360" cy="175"/>
            </a:xfrm>
          </p:grpSpPr>
          <p:sp>
            <p:nvSpPr>
              <p:cNvPr id="76923" name="Oval 36"/>
              <p:cNvSpPr>
                <a:spLocks noChangeArrowheads="1"/>
              </p:cNvSpPr>
              <p:nvPr/>
            </p:nvSpPr>
            <p:spPr bwMode="auto">
              <a:xfrm>
                <a:off x="3605" y="298"/>
                <a:ext cx="355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76924" name="Line 37"/>
              <p:cNvSpPr>
                <a:spLocks noChangeShapeType="1"/>
              </p:cNvSpPr>
              <p:nvPr/>
            </p:nvSpPr>
            <p:spPr bwMode="auto">
              <a:xfrm>
                <a:off x="3605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925" name="Line 38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926" name="Rectangle 39"/>
              <p:cNvSpPr>
                <a:spLocks noChangeArrowheads="1"/>
              </p:cNvSpPr>
              <p:nvPr/>
            </p:nvSpPr>
            <p:spPr bwMode="auto">
              <a:xfrm>
                <a:off x="3605" y="289"/>
                <a:ext cx="352" cy="58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6927" name="Oval 40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5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76928" name="Group 41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6933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934" name="Line 43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935" name="Line 4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6929" name="Group 45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6930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931" name="Line 4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932" name="Line 48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6817" name="Group 49"/>
            <p:cNvGrpSpPr>
              <a:grpSpLocks/>
            </p:cNvGrpSpPr>
            <p:nvPr/>
          </p:nvGrpSpPr>
          <p:grpSpPr bwMode="auto">
            <a:xfrm>
              <a:off x="4987925" y="5099051"/>
              <a:ext cx="500063" cy="233363"/>
              <a:chOff x="3600" y="219"/>
              <a:chExt cx="360" cy="175"/>
            </a:xfrm>
          </p:grpSpPr>
          <p:sp>
            <p:nvSpPr>
              <p:cNvPr id="76910" name="Oval 50"/>
              <p:cNvSpPr>
                <a:spLocks noChangeArrowheads="1"/>
              </p:cNvSpPr>
              <p:nvPr/>
            </p:nvSpPr>
            <p:spPr bwMode="auto">
              <a:xfrm>
                <a:off x="3605" y="298"/>
                <a:ext cx="355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76911" name="Line 51"/>
              <p:cNvSpPr>
                <a:spLocks noChangeShapeType="1"/>
              </p:cNvSpPr>
              <p:nvPr/>
            </p:nvSpPr>
            <p:spPr bwMode="auto">
              <a:xfrm>
                <a:off x="3605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912" name="Line 52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913" name="Rectangle 53"/>
              <p:cNvSpPr>
                <a:spLocks noChangeArrowheads="1"/>
              </p:cNvSpPr>
              <p:nvPr/>
            </p:nvSpPr>
            <p:spPr bwMode="auto">
              <a:xfrm>
                <a:off x="3605" y="289"/>
                <a:ext cx="352" cy="58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6914" name="Oval 54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6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76915" name="Group 55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6920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921" name="Line 57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922" name="Line 5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6916" name="Group 59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6917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918" name="Line 61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919" name="Line 62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6818" name="Group 63"/>
            <p:cNvGrpSpPr>
              <a:grpSpLocks/>
            </p:cNvGrpSpPr>
            <p:nvPr/>
          </p:nvGrpSpPr>
          <p:grpSpPr bwMode="auto">
            <a:xfrm>
              <a:off x="5622925" y="5395913"/>
              <a:ext cx="501650" cy="233363"/>
              <a:chOff x="3600" y="219"/>
              <a:chExt cx="360" cy="175"/>
            </a:xfrm>
          </p:grpSpPr>
          <p:sp>
            <p:nvSpPr>
              <p:cNvPr id="76897" name="Oval 64"/>
              <p:cNvSpPr>
                <a:spLocks noChangeArrowheads="1"/>
              </p:cNvSpPr>
              <p:nvPr/>
            </p:nvSpPr>
            <p:spPr bwMode="auto">
              <a:xfrm>
                <a:off x="3605" y="298"/>
                <a:ext cx="355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76898" name="Line 65"/>
              <p:cNvSpPr>
                <a:spLocks noChangeShapeType="1"/>
              </p:cNvSpPr>
              <p:nvPr/>
            </p:nvSpPr>
            <p:spPr bwMode="auto">
              <a:xfrm>
                <a:off x="3605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99" name="Line 66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900" name="Rectangle 67"/>
              <p:cNvSpPr>
                <a:spLocks noChangeArrowheads="1"/>
              </p:cNvSpPr>
              <p:nvPr/>
            </p:nvSpPr>
            <p:spPr bwMode="auto">
              <a:xfrm>
                <a:off x="3605" y="289"/>
                <a:ext cx="352" cy="58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6901" name="Oval 68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5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76902" name="Group 69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6907" name="Line 70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908" name="Line 71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909" name="Line 72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6903" name="Group 73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6904" name="Line 74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905" name="Line 7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906" name="Line 76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6819" name="Group 77"/>
            <p:cNvGrpSpPr>
              <a:grpSpLocks/>
            </p:cNvGrpSpPr>
            <p:nvPr/>
          </p:nvGrpSpPr>
          <p:grpSpPr bwMode="auto">
            <a:xfrm>
              <a:off x="6067425" y="4740276"/>
              <a:ext cx="501650" cy="233363"/>
              <a:chOff x="3600" y="219"/>
              <a:chExt cx="360" cy="175"/>
            </a:xfrm>
          </p:grpSpPr>
          <p:sp>
            <p:nvSpPr>
              <p:cNvPr id="76884" name="Oval 78"/>
              <p:cNvSpPr>
                <a:spLocks noChangeArrowheads="1"/>
              </p:cNvSpPr>
              <p:nvPr/>
            </p:nvSpPr>
            <p:spPr bwMode="auto">
              <a:xfrm>
                <a:off x="3605" y="298"/>
                <a:ext cx="355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76885" name="Line 79"/>
              <p:cNvSpPr>
                <a:spLocks noChangeShapeType="1"/>
              </p:cNvSpPr>
              <p:nvPr/>
            </p:nvSpPr>
            <p:spPr bwMode="auto">
              <a:xfrm>
                <a:off x="3605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86" name="Line 80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87" name="Rectangle 81"/>
              <p:cNvSpPr>
                <a:spLocks noChangeArrowheads="1"/>
              </p:cNvSpPr>
              <p:nvPr/>
            </p:nvSpPr>
            <p:spPr bwMode="auto">
              <a:xfrm>
                <a:off x="3605" y="289"/>
                <a:ext cx="352" cy="58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6888" name="Oval 82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5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76889" name="Group 83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6894" name="Line 8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895" name="Line 85"/>
                <p:cNvSpPr>
                  <a:spLocks noChangeShapeType="1"/>
                </p:cNvSpPr>
                <p:nvPr/>
              </p:nvSpPr>
              <p:spPr bwMode="auto">
                <a:xfrm>
                  <a:off x="2944" y="942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896" name="Line 8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6890" name="Group 87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6891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892" name="Line 8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893" name="Line 90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76820" name="Freeform 91"/>
            <p:cNvSpPr>
              <a:spLocks/>
            </p:cNvSpPr>
            <p:nvPr/>
          </p:nvSpPr>
          <p:spPr bwMode="auto">
            <a:xfrm>
              <a:off x="5573713" y="4557713"/>
              <a:ext cx="504825" cy="307975"/>
            </a:xfrm>
            <a:custGeom>
              <a:avLst/>
              <a:gdLst>
                <a:gd name="T0" fmla="*/ 0 w 318"/>
                <a:gd name="T1" fmla="*/ 0 h 194"/>
                <a:gd name="T2" fmla="*/ 2147483647 w 318"/>
                <a:gd name="T3" fmla="*/ 2147483647 h 194"/>
                <a:gd name="T4" fmla="*/ 0 60000 65536"/>
                <a:gd name="T5" fmla="*/ 0 60000 65536"/>
                <a:gd name="T6" fmla="*/ 0 w 318"/>
                <a:gd name="T7" fmla="*/ 0 h 194"/>
                <a:gd name="T8" fmla="*/ 318 w 318"/>
                <a:gd name="T9" fmla="*/ 194 h 1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8" h="194">
                  <a:moveTo>
                    <a:pt x="0" y="0"/>
                  </a:moveTo>
                  <a:lnTo>
                    <a:pt x="318" y="194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21" name="Freeform 92"/>
            <p:cNvSpPr>
              <a:spLocks/>
            </p:cNvSpPr>
            <p:nvPr/>
          </p:nvSpPr>
          <p:spPr bwMode="auto">
            <a:xfrm>
              <a:off x="4508500" y="4949826"/>
              <a:ext cx="481013" cy="238125"/>
            </a:xfrm>
            <a:custGeom>
              <a:avLst/>
              <a:gdLst>
                <a:gd name="T0" fmla="*/ 0 w 294"/>
                <a:gd name="T1" fmla="*/ 0 h 174"/>
                <a:gd name="T2" fmla="*/ 2147483647 w 294"/>
                <a:gd name="T3" fmla="*/ 2147483647 h 174"/>
                <a:gd name="T4" fmla="*/ 0 60000 65536"/>
                <a:gd name="T5" fmla="*/ 0 60000 65536"/>
                <a:gd name="T6" fmla="*/ 0 w 294"/>
                <a:gd name="T7" fmla="*/ 0 h 174"/>
                <a:gd name="T8" fmla="*/ 294 w 294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94" h="174">
                  <a:moveTo>
                    <a:pt x="0" y="0"/>
                  </a:moveTo>
                  <a:lnTo>
                    <a:pt x="294" y="174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22" name="Freeform 93"/>
            <p:cNvSpPr>
              <a:spLocks/>
            </p:cNvSpPr>
            <p:nvPr/>
          </p:nvSpPr>
          <p:spPr bwMode="auto">
            <a:xfrm>
              <a:off x="5456238" y="4926013"/>
              <a:ext cx="628650" cy="247650"/>
            </a:xfrm>
            <a:custGeom>
              <a:avLst/>
              <a:gdLst>
                <a:gd name="T0" fmla="*/ 0 w 378"/>
                <a:gd name="T1" fmla="*/ 2147483647 h 174"/>
                <a:gd name="T2" fmla="*/ 2147483647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23" name="Freeform 94"/>
            <p:cNvSpPr>
              <a:spLocks/>
            </p:cNvSpPr>
            <p:nvPr/>
          </p:nvSpPr>
          <p:spPr bwMode="auto">
            <a:xfrm>
              <a:off x="6122988" y="4979988"/>
              <a:ext cx="206375" cy="508000"/>
            </a:xfrm>
            <a:custGeom>
              <a:avLst/>
              <a:gdLst>
                <a:gd name="T0" fmla="*/ 0 w 118"/>
                <a:gd name="T1" fmla="*/ 2147483647 h 500"/>
                <a:gd name="T2" fmla="*/ 2147483647 w 118"/>
                <a:gd name="T3" fmla="*/ 0 h 500"/>
                <a:gd name="T4" fmla="*/ 0 60000 65536"/>
                <a:gd name="T5" fmla="*/ 0 60000 65536"/>
                <a:gd name="T6" fmla="*/ 0 w 118"/>
                <a:gd name="T7" fmla="*/ 0 h 500"/>
                <a:gd name="T8" fmla="*/ 118 w 118"/>
                <a:gd name="T9" fmla="*/ 500 h 5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8" h="500">
                  <a:moveTo>
                    <a:pt x="0" y="500"/>
                  </a:moveTo>
                  <a:lnTo>
                    <a:pt x="11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24" name="Freeform 95"/>
            <p:cNvSpPr>
              <a:spLocks/>
            </p:cNvSpPr>
            <p:nvPr/>
          </p:nvSpPr>
          <p:spPr bwMode="auto">
            <a:xfrm>
              <a:off x="4887913" y="5513388"/>
              <a:ext cx="736600" cy="74613"/>
            </a:xfrm>
            <a:custGeom>
              <a:avLst/>
              <a:gdLst>
                <a:gd name="T0" fmla="*/ 2147483647 w 370"/>
                <a:gd name="T1" fmla="*/ 2147483647 h 32"/>
                <a:gd name="T2" fmla="*/ 0 w 370"/>
                <a:gd name="T3" fmla="*/ 0 h 32"/>
                <a:gd name="T4" fmla="*/ 0 60000 65536"/>
                <a:gd name="T5" fmla="*/ 0 60000 65536"/>
                <a:gd name="T6" fmla="*/ 0 w 370"/>
                <a:gd name="T7" fmla="*/ 0 h 32"/>
                <a:gd name="T8" fmla="*/ 370 w 370"/>
                <a:gd name="T9" fmla="*/ 32 h 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0" h="32">
                  <a:moveTo>
                    <a:pt x="370" y="32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25" name="Freeform 96"/>
            <p:cNvSpPr>
              <a:spLocks/>
            </p:cNvSpPr>
            <p:nvPr/>
          </p:nvSpPr>
          <p:spPr bwMode="auto">
            <a:xfrm>
              <a:off x="4351338" y="4973638"/>
              <a:ext cx="193675" cy="425450"/>
            </a:xfrm>
            <a:custGeom>
              <a:avLst/>
              <a:gdLst>
                <a:gd name="T0" fmla="*/ 2147483647 w 176"/>
                <a:gd name="T1" fmla="*/ 2147483647 h 412"/>
                <a:gd name="T2" fmla="*/ 2147483647 w 176"/>
                <a:gd name="T3" fmla="*/ 2147483647 h 412"/>
                <a:gd name="T4" fmla="*/ 0 w 176"/>
                <a:gd name="T5" fmla="*/ 0 h 412"/>
                <a:gd name="T6" fmla="*/ 0 60000 65536"/>
                <a:gd name="T7" fmla="*/ 0 60000 65536"/>
                <a:gd name="T8" fmla="*/ 0 60000 65536"/>
                <a:gd name="T9" fmla="*/ 0 w 176"/>
                <a:gd name="T10" fmla="*/ 0 h 412"/>
                <a:gd name="T11" fmla="*/ 176 w 176"/>
                <a:gd name="T12" fmla="*/ 412 h 4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6" h="412">
                  <a:moveTo>
                    <a:pt x="162" y="408"/>
                  </a:moveTo>
                  <a:lnTo>
                    <a:pt x="176" y="41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26" name="Text Box 100"/>
            <p:cNvSpPr txBox="1">
              <a:spLocks noChangeArrowheads="1"/>
            </p:cNvSpPr>
            <p:nvPr/>
          </p:nvSpPr>
          <p:spPr bwMode="auto">
            <a:xfrm>
              <a:off x="4440876" y="4483071"/>
              <a:ext cx="311067" cy="3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76827" name="Text Box 101"/>
            <p:cNvSpPr txBox="1">
              <a:spLocks noChangeArrowheads="1"/>
            </p:cNvSpPr>
            <p:nvPr/>
          </p:nvSpPr>
          <p:spPr bwMode="auto">
            <a:xfrm>
              <a:off x="4378980" y="4897394"/>
              <a:ext cx="296783" cy="336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76828" name="Text Box 102"/>
            <p:cNvSpPr txBox="1">
              <a:spLocks noChangeArrowheads="1"/>
            </p:cNvSpPr>
            <p:nvPr/>
          </p:nvSpPr>
          <p:spPr bwMode="auto">
            <a:xfrm>
              <a:off x="4128222" y="4970416"/>
              <a:ext cx="296783" cy="336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>
                  <a:solidFill>
                    <a:srgbClr val="000000"/>
                  </a:solidFill>
                </a:rPr>
                <a:t>3</a:t>
              </a:r>
            </a:p>
          </p:txBody>
        </p:sp>
        <p:grpSp>
          <p:nvGrpSpPr>
            <p:cNvPr id="76829" name="Group 1"/>
            <p:cNvGrpSpPr>
              <a:grpSpLocks/>
            </p:cNvGrpSpPr>
            <p:nvPr/>
          </p:nvGrpSpPr>
          <p:grpSpPr bwMode="auto">
            <a:xfrm rot="-2012368">
              <a:off x="2645158" y="5398104"/>
              <a:ext cx="1447800" cy="274638"/>
              <a:chOff x="2436813" y="4587876"/>
              <a:chExt cx="1447800" cy="274638"/>
            </a:xfrm>
          </p:grpSpPr>
          <p:sp>
            <p:nvSpPr>
              <p:cNvPr id="76879" name="Rectangle 97"/>
              <p:cNvSpPr>
                <a:spLocks noChangeArrowheads="1"/>
              </p:cNvSpPr>
              <p:nvPr/>
            </p:nvSpPr>
            <p:spPr bwMode="auto">
              <a:xfrm>
                <a:off x="2461850" y="4583083"/>
                <a:ext cx="1155391" cy="238116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76880" name="Rectangle 98"/>
              <p:cNvSpPr>
                <a:spLocks noChangeArrowheads="1"/>
              </p:cNvSpPr>
              <p:nvPr/>
            </p:nvSpPr>
            <p:spPr bwMode="auto">
              <a:xfrm>
                <a:off x="2437928" y="4606491"/>
                <a:ext cx="1147455" cy="23811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76881" name="Line 99"/>
              <p:cNvSpPr>
                <a:spLocks noChangeShapeType="1"/>
              </p:cNvSpPr>
              <p:nvPr/>
            </p:nvSpPr>
            <p:spPr bwMode="auto">
              <a:xfrm>
                <a:off x="3462418" y="4739659"/>
                <a:ext cx="422162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82" name="Rectangle 104"/>
              <p:cNvSpPr>
                <a:spLocks noChangeArrowheads="1"/>
              </p:cNvSpPr>
              <p:nvPr/>
            </p:nvSpPr>
            <p:spPr bwMode="auto">
              <a:xfrm>
                <a:off x="3067594" y="4610052"/>
                <a:ext cx="426923" cy="23970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76883" name="Text Box 105"/>
              <p:cNvSpPr txBox="1">
                <a:spLocks noChangeArrowheads="1"/>
              </p:cNvSpPr>
              <p:nvPr/>
            </p:nvSpPr>
            <p:spPr bwMode="auto">
              <a:xfrm rot="289934">
                <a:off x="3019653" y="4584228"/>
                <a:ext cx="520561" cy="2746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1200">
                    <a:solidFill>
                      <a:srgbClr val="000000"/>
                    </a:solidFill>
                  </a:rPr>
                  <a:t>0111</a:t>
                </a:r>
              </a:p>
            </p:txBody>
          </p:sp>
        </p:grpSp>
        <p:sp>
          <p:nvSpPr>
            <p:cNvPr id="76830" name="Text Box 106"/>
            <p:cNvSpPr txBox="1">
              <a:spLocks noChangeArrowheads="1"/>
            </p:cNvSpPr>
            <p:nvPr/>
          </p:nvSpPr>
          <p:spPr bwMode="auto">
            <a:xfrm>
              <a:off x="2088829" y="6046702"/>
              <a:ext cx="2339350" cy="584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>
                  <a:solidFill>
                    <a:srgbClr val="000000"/>
                  </a:solidFill>
                </a:rPr>
                <a:t>dest address in arriving</a:t>
              </a:r>
            </a:p>
            <a:p>
              <a:pPr eaLnBrk="1" hangingPunct="1"/>
              <a:r>
                <a:rPr lang="en-US" sz="1600">
                  <a:solidFill>
                    <a:srgbClr val="000000"/>
                  </a:solidFill>
                </a:rPr>
                <a:t>packet</a:t>
              </a:r>
              <a:r>
                <a:rPr lang="ja-JP" altLang="en-US" sz="1600">
                  <a:solidFill>
                    <a:srgbClr val="000000"/>
                  </a:solidFill>
                </a:rPr>
                <a:t>’</a:t>
              </a:r>
              <a:r>
                <a:rPr lang="en-US" altLang="ja-JP" sz="1600">
                  <a:solidFill>
                    <a:srgbClr val="000000"/>
                  </a:solidFill>
                </a:rPr>
                <a:t>s header</a:t>
              </a: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76831" name="Line 107"/>
            <p:cNvSpPr>
              <a:spLocks noChangeShapeType="1"/>
            </p:cNvSpPr>
            <p:nvPr/>
          </p:nvSpPr>
          <p:spPr bwMode="auto">
            <a:xfrm flipH="1">
              <a:off x="2626848" y="4873581"/>
              <a:ext cx="1407736" cy="9143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32" name="Line 119"/>
            <p:cNvSpPr>
              <a:spLocks noChangeShapeType="1"/>
            </p:cNvSpPr>
            <p:nvPr/>
          </p:nvSpPr>
          <p:spPr bwMode="auto">
            <a:xfrm flipH="1" flipV="1">
              <a:off x="3588616" y="5648254"/>
              <a:ext cx="22219" cy="4508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33" name="Freeform 120"/>
            <p:cNvSpPr>
              <a:spLocks/>
            </p:cNvSpPr>
            <p:nvPr/>
          </p:nvSpPr>
          <p:spPr bwMode="auto">
            <a:xfrm>
              <a:off x="3757473" y="4834039"/>
              <a:ext cx="1041539" cy="336504"/>
            </a:xfrm>
            <a:custGeom>
              <a:avLst/>
              <a:gdLst>
                <a:gd name="T0" fmla="*/ 0 w 10844"/>
                <a:gd name="T1" fmla="*/ 2147483647 h 14797"/>
                <a:gd name="T2" fmla="*/ 2147483647 w 10844"/>
                <a:gd name="T3" fmla="*/ 2147483647 h 14797"/>
                <a:gd name="T4" fmla="*/ 2147483647 w 10844"/>
                <a:gd name="T5" fmla="*/ 2147483647 h 14797"/>
                <a:gd name="T6" fmla="*/ 0 60000 65536"/>
                <a:gd name="T7" fmla="*/ 0 60000 65536"/>
                <a:gd name="T8" fmla="*/ 0 60000 65536"/>
                <a:gd name="T9" fmla="*/ 0 w 10844"/>
                <a:gd name="T10" fmla="*/ 0 h 14797"/>
                <a:gd name="T11" fmla="*/ 10844 w 10844"/>
                <a:gd name="T12" fmla="*/ 14797 h 147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844" h="14797">
                  <a:moveTo>
                    <a:pt x="0" y="14797"/>
                  </a:moveTo>
                  <a:cubicBezTo>
                    <a:pt x="2168" y="9517"/>
                    <a:pt x="5654" y="-1331"/>
                    <a:pt x="7042" y="135"/>
                  </a:cubicBezTo>
                  <a:cubicBezTo>
                    <a:pt x="8563" y="1950"/>
                    <a:pt x="9984" y="6698"/>
                    <a:pt x="10844" y="9978"/>
                  </a:cubicBezTo>
                </a:path>
              </a:pathLst>
            </a:custGeom>
            <a:noFill/>
            <a:ln w="57150" cmpd="sng">
              <a:solidFill>
                <a:srgbClr val="FF3300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34" name="Freeform 121"/>
            <p:cNvSpPr>
              <a:spLocks/>
            </p:cNvSpPr>
            <p:nvPr/>
          </p:nvSpPr>
          <p:spPr bwMode="auto">
            <a:xfrm flipH="1">
              <a:off x="6254750" y="4370388"/>
              <a:ext cx="577850" cy="371475"/>
            </a:xfrm>
            <a:custGeom>
              <a:avLst/>
              <a:gdLst>
                <a:gd name="T0" fmla="*/ 0 w 1443"/>
                <a:gd name="T1" fmla="*/ 0 h 816"/>
                <a:gd name="T2" fmla="*/ 2147483647 w 1443"/>
                <a:gd name="T3" fmla="*/ 2147483647 h 816"/>
                <a:gd name="T4" fmla="*/ 2147483647 w 1443"/>
                <a:gd name="T5" fmla="*/ 2147483647 h 816"/>
                <a:gd name="T6" fmla="*/ 2147483647 w 1443"/>
                <a:gd name="T7" fmla="*/ 2147483647 h 816"/>
                <a:gd name="T8" fmla="*/ 0 w 1443"/>
                <a:gd name="T9" fmla="*/ 0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3"/>
                <a:gd name="T16" fmla="*/ 0 h 816"/>
                <a:gd name="T17" fmla="*/ 1443 w 1443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3" h="816">
                  <a:moveTo>
                    <a:pt x="0" y="0"/>
                  </a:moveTo>
                  <a:cubicBezTo>
                    <a:pt x="571" y="285"/>
                    <a:pt x="856" y="408"/>
                    <a:pt x="1076" y="782"/>
                  </a:cubicBezTo>
                  <a:cubicBezTo>
                    <a:pt x="1185" y="775"/>
                    <a:pt x="1220" y="816"/>
                    <a:pt x="1320" y="788"/>
                  </a:cubicBezTo>
                  <a:cubicBezTo>
                    <a:pt x="1264" y="347"/>
                    <a:pt x="1276" y="352"/>
                    <a:pt x="1443" y="5"/>
                  </a:cubicBezTo>
                  <a:cubicBezTo>
                    <a:pt x="867" y="5"/>
                    <a:pt x="233" y="0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35" name="Freeform 122"/>
            <p:cNvSpPr>
              <a:spLocks/>
            </p:cNvSpPr>
            <p:nvPr/>
          </p:nvSpPr>
          <p:spPr bwMode="auto">
            <a:xfrm flipH="1">
              <a:off x="5243513" y="4086226"/>
              <a:ext cx="577850" cy="371475"/>
            </a:xfrm>
            <a:custGeom>
              <a:avLst/>
              <a:gdLst>
                <a:gd name="T0" fmla="*/ 0 w 1443"/>
                <a:gd name="T1" fmla="*/ 0 h 816"/>
                <a:gd name="T2" fmla="*/ 2147483647 w 1443"/>
                <a:gd name="T3" fmla="*/ 2147483647 h 816"/>
                <a:gd name="T4" fmla="*/ 2147483647 w 1443"/>
                <a:gd name="T5" fmla="*/ 2147483647 h 816"/>
                <a:gd name="T6" fmla="*/ 2147483647 w 1443"/>
                <a:gd name="T7" fmla="*/ 2147483647 h 816"/>
                <a:gd name="T8" fmla="*/ 0 w 1443"/>
                <a:gd name="T9" fmla="*/ 0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3"/>
                <a:gd name="T16" fmla="*/ 0 h 816"/>
                <a:gd name="T17" fmla="*/ 1443 w 1443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3" h="816">
                  <a:moveTo>
                    <a:pt x="0" y="0"/>
                  </a:moveTo>
                  <a:cubicBezTo>
                    <a:pt x="571" y="285"/>
                    <a:pt x="856" y="408"/>
                    <a:pt x="1076" y="782"/>
                  </a:cubicBezTo>
                  <a:cubicBezTo>
                    <a:pt x="1185" y="775"/>
                    <a:pt x="1220" y="816"/>
                    <a:pt x="1320" y="788"/>
                  </a:cubicBezTo>
                  <a:cubicBezTo>
                    <a:pt x="1264" y="347"/>
                    <a:pt x="1276" y="352"/>
                    <a:pt x="1443" y="5"/>
                  </a:cubicBezTo>
                  <a:cubicBezTo>
                    <a:pt x="867" y="5"/>
                    <a:pt x="233" y="0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36" name="Freeform 123"/>
            <p:cNvSpPr>
              <a:spLocks/>
            </p:cNvSpPr>
            <p:nvPr/>
          </p:nvSpPr>
          <p:spPr bwMode="auto">
            <a:xfrm flipH="1" flipV="1">
              <a:off x="5911850" y="5632451"/>
              <a:ext cx="542925" cy="371475"/>
            </a:xfrm>
            <a:custGeom>
              <a:avLst/>
              <a:gdLst>
                <a:gd name="T0" fmla="*/ 0 w 1443"/>
                <a:gd name="T1" fmla="*/ 0 h 816"/>
                <a:gd name="T2" fmla="*/ 2147483647 w 1443"/>
                <a:gd name="T3" fmla="*/ 2147483647 h 816"/>
                <a:gd name="T4" fmla="*/ 2147483647 w 1443"/>
                <a:gd name="T5" fmla="*/ 2147483647 h 816"/>
                <a:gd name="T6" fmla="*/ 2147483647 w 1443"/>
                <a:gd name="T7" fmla="*/ 2147483647 h 816"/>
                <a:gd name="T8" fmla="*/ 0 w 1443"/>
                <a:gd name="T9" fmla="*/ 0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3"/>
                <a:gd name="T16" fmla="*/ 0 h 816"/>
                <a:gd name="T17" fmla="*/ 1443 w 1443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3" h="816">
                  <a:moveTo>
                    <a:pt x="0" y="0"/>
                  </a:moveTo>
                  <a:cubicBezTo>
                    <a:pt x="571" y="285"/>
                    <a:pt x="856" y="408"/>
                    <a:pt x="1076" y="782"/>
                  </a:cubicBezTo>
                  <a:cubicBezTo>
                    <a:pt x="1185" y="775"/>
                    <a:pt x="1220" y="816"/>
                    <a:pt x="1320" y="788"/>
                  </a:cubicBezTo>
                  <a:cubicBezTo>
                    <a:pt x="1264" y="347"/>
                    <a:pt x="1276" y="352"/>
                    <a:pt x="1443" y="5"/>
                  </a:cubicBezTo>
                  <a:cubicBezTo>
                    <a:pt x="867" y="5"/>
                    <a:pt x="233" y="0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37" name="Freeform 124"/>
            <p:cNvSpPr>
              <a:spLocks/>
            </p:cNvSpPr>
            <p:nvPr/>
          </p:nvSpPr>
          <p:spPr bwMode="auto">
            <a:xfrm flipH="1" flipV="1">
              <a:off x="4562475" y="5616576"/>
              <a:ext cx="542925" cy="371475"/>
            </a:xfrm>
            <a:custGeom>
              <a:avLst/>
              <a:gdLst>
                <a:gd name="T0" fmla="*/ 0 w 1443"/>
                <a:gd name="T1" fmla="*/ 0 h 816"/>
                <a:gd name="T2" fmla="*/ 2147483647 w 1443"/>
                <a:gd name="T3" fmla="*/ 2147483647 h 816"/>
                <a:gd name="T4" fmla="*/ 2147483647 w 1443"/>
                <a:gd name="T5" fmla="*/ 2147483647 h 816"/>
                <a:gd name="T6" fmla="*/ 2147483647 w 1443"/>
                <a:gd name="T7" fmla="*/ 2147483647 h 816"/>
                <a:gd name="T8" fmla="*/ 0 w 1443"/>
                <a:gd name="T9" fmla="*/ 0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3"/>
                <a:gd name="T16" fmla="*/ 0 h 816"/>
                <a:gd name="T17" fmla="*/ 1443 w 1443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3" h="816">
                  <a:moveTo>
                    <a:pt x="0" y="0"/>
                  </a:moveTo>
                  <a:cubicBezTo>
                    <a:pt x="571" y="285"/>
                    <a:pt x="856" y="408"/>
                    <a:pt x="1076" y="782"/>
                  </a:cubicBezTo>
                  <a:cubicBezTo>
                    <a:pt x="1185" y="775"/>
                    <a:pt x="1220" y="816"/>
                    <a:pt x="1320" y="788"/>
                  </a:cubicBezTo>
                  <a:cubicBezTo>
                    <a:pt x="1264" y="347"/>
                    <a:pt x="1276" y="352"/>
                    <a:pt x="1443" y="5"/>
                  </a:cubicBezTo>
                  <a:cubicBezTo>
                    <a:pt x="867" y="5"/>
                    <a:pt x="233" y="0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38" name="Freeform 125"/>
            <p:cNvSpPr>
              <a:spLocks/>
            </p:cNvSpPr>
            <p:nvPr/>
          </p:nvSpPr>
          <p:spPr bwMode="auto">
            <a:xfrm flipH="1" flipV="1">
              <a:off x="5202238" y="5324476"/>
              <a:ext cx="542925" cy="452438"/>
            </a:xfrm>
            <a:custGeom>
              <a:avLst/>
              <a:gdLst>
                <a:gd name="T0" fmla="*/ 0 w 1443"/>
                <a:gd name="T1" fmla="*/ 0 h 816"/>
                <a:gd name="T2" fmla="*/ 2147483647 w 1443"/>
                <a:gd name="T3" fmla="*/ 2147483647 h 816"/>
                <a:gd name="T4" fmla="*/ 2147483647 w 1443"/>
                <a:gd name="T5" fmla="*/ 2147483647 h 816"/>
                <a:gd name="T6" fmla="*/ 2147483647 w 1443"/>
                <a:gd name="T7" fmla="*/ 2147483647 h 816"/>
                <a:gd name="T8" fmla="*/ 0 w 1443"/>
                <a:gd name="T9" fmla="*/ 0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3"/>
                <a:gd name="T16" fmla="*/ 0 h 816"/>
                <a:gd name="T17" fmla="*/ 1443 w 1443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3" h="816">
                  <a:moveTo>
                    <a:pt x="0" y="0"/>
                  </a:moveTo>
                  <a:cubicBezTo>
                    <a:pt x="571" y="285"/>
                    <a:pt x="856" y="408"/>
                    <a:pt x="1076" y="782"/>
                  </a:cubicBezTo>
                  <a:cubicBezTo>
                    <a:pt x="1185" y="775"/>
                    <a:pt x="1220" y="816"/>
                    <a:pt x="1320" y="788"/>
                  </a:cubicBezTo>
                  <a:cubicBezTo>
                    <a:pt x="1264" y="347"/>
                    <a:pt x="1276" y="352"/>
                    <a:pt x="1443" y="5"/>
                  </a:cubicBezTo>
                  <a:cubicBezTo>
                    <a:pt x="867" y="5"/>
                    <a:pt x="233" y="0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6839" name="Group 126"/>
            <p:cNvGrpSpPr>
              <a:grpSpLocks/>
            </p:cNvGrpSpPr>
            <p:nvPr/>
          </p:nvGrpSpPr>
          <p:grpSpPr bwMode="auto">
            <a:xfrm>
              <a:off x="5251450" y="3641726"/>
              <a:ext cx="550863" cy="452438"/>
              <a:chOff x="2886" y="1668"/>
              <a:chExt cx="347" cy="285"/>
            </a:xfrm>
          </p:grpSpPr>
          <p:sp>
            <p:nvSpPr>
              <p:cNvPr id="76872" name="Rectangle 127"/>
              <p:cNvSpPr>
                <a:spLocks noChangeArrowheads="1"/>
              </p:cNvSpPr>
              <p:nvPr/>
            </p:nvSpPr>
            <p:spPr bwMode="auto">
              <a:xfrm>
                <a:off x="2886" y="1668"/>
                <a:ext cx="347" cy="28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76873" name="Oval 128"/>
              <p:cNvSpPr>
                <a:spLocks noChangeArrowheads="1"/>
              </p:cNvSpPr>
              <p:nvPr/>
            </p:nvSpPr>
            <p:spPr bwMode="auto">
              <a:xfrm>
                <a:off x="2905" y="1674"/>
                <a:ext cx="314" cy="7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76874" name="Rectangle 129"/>
              <p:cNvSpPr>
                <a:spLocks noChangeArrowheads="1"/>
              </p:cNvSpPr>
              <p:nvPr/>
            </p:nvSpPr>
            <p:spPr bwMode="auto">
              <a:xfrm>
                <a:off x="2913" y="1785"/>
                <a:ext cx="300" cy="1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76875" name="Line 130"/>
              <p:cNvSpPr>
                <a:spLocks noChangeShapeType="1"/>
              </p:cNvSpPr>
              <p:nvPr/>
            </p:nvSpPr>
            <p:spPr bwMode="auto">
              <a:xfrm>
                <a:off x="3082" y="1811"/>
                <a:ext cx="1" cy="1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76" name="Line 131"/>
              <p:cNvSpPr>
                <a:spLocks noChangeShapeType="1"/>
              </p:cNvSpPr>
              <p:nvPr/>
            </p:nvSpPr>
            <p:spPr bwMode="auto">
              <a:xfrm>
                <a:off x="2913" y="184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77" name="Line 132"/>
              <p:cNvSpPr>
                <a:spLocks noChangeShapeType="1"/>
              </p:cNvSpPr>
              <p:nvPr/>
            </p:nvSpPr>
            <p:spPr bwMode="auto">
              <a:xfrm>
                <a:off x="2912" y="181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78" name="AutoShape 133"/>
              <p:cNvSpPr>
                <a:spLocks noChangeArrowheads="1"/>
              </p:cNvSpPr>
              <p:nvPr/>
            </p:nvSpPr>
            <p:spPr bwMode="auto">
              <a:xfrm rot="5400000">
                <a:off x="3051" y="1745"/>
                <a:ext cx="29" cy="41"/>
              </a:xfrm>
              <a:prstGeom prst="rightArrow">
                <a:avLst>
                  <a:gd name="adj1" fmla="val 51167"/>
                  <a:gd name="adj2" fmla="val 39736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76840" name="Group 134"/>
            <p:cNvGrpSpPr>
              <a:grpSpLocks/>
            </p:cNvGrpSpPr>
            <p:nvPr/>
          </p:nvGrpSpPr>
          <p:grpSpPr bwMode="auto">
            <a:xfrm>
              <a:off x="6264275" y="3914776"/>
              <a:ext cx="550863" cy="452438"/>
              <a:chOff x="2886" y="1668"/>
              <a:chExt cx="347" cy="285"/>
            </a:xfrm>
          </p:grpSpPr>
          <p:sp>
            <p:nvSpPr>
              <p:cNvPr id="76865" name="Rectangle 135"/>
              <p:cNvSpPr>
                <a:spLocks noChangeArrowheads="1"/>
              </p:cNvSpPr>
              <p:nvPr/>
            </p:nvSpPr>
            <p:spPr bwMode="auto">
              <a:xfrm>
                <a:off x="2886" y="1668"/>
                <a:ext cx="347" cy="28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76866" name="Oval 136"/>
              <p:cNvSpPr>
                <a:spLocks noChangeArrowheads="1"/>
              </p:cNvSpPr>
              <p:nvPr/>
            </p:nvSpPr>
            <p:spPr bwMode="auto">
              <a:xfrm>
                <a:off x="2905" y="1674"/>
                <a:ext cx="314" cy="7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76867" name="Rectangle 137"/>
              <p:cNvSpPr>
                <a:spLocks noChangeArrowheads="1"/>
              </p:cNvSpPr>
              <p:nvPr/>
            </p:nvSpPr>
            <p:spPr bwMode="auto">
              <a:xfrm>
                <a:off x="2913" y="1785"/>
                <a:ext cx="300" cy="1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76868" name="Line 138"/>
              <p:cNvSpPr>
                <a:spLocks noChangeShapeType="1"/>
              </p:cNvSpPr>
              <p:nvPr/>
            </p:nvSpPr>
            <p:spPr bwMode="auto">
              <a:xfrm>
                <a:off x="3082" y="1811"/>
                <a:ext cx="1" cy="1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69" name="Line 139"/>
              <p:cNvSpPr>
                <a:spLocks noChangeShapeType="1"/>
              </p:cNvSpPr>
              <p:nvPr/>
            </p:nvSpPr>
            <p:spPr bwMode="auto">
              <a:xfrm>
                <a:off x="2913" y="184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70" name="Line 140"/>
              <p:cNvSpPr>
                <a:spLocks noChangeShapeType="1"/>
              </p:cNvSpPr>
              <p:nvPr/>
            </p:nvSpPr>
            <p:spPr bwMode="auto">
              <a:xfrm>
                <a:off x="2912" y="181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71" name="AutoShape 141"/>
              <p:cNvSpPr>
                <a:spLocks noChangeArrowheads="1"/>
              </p:cNvSpPr>
              <p:nvPr/>
            </p:nvSpPr>
            <p:spPr bwMode="auto">
              <a:xfrm rot="5400000">
                <a:off x="3051" y="1745"/>
                <a:ext cx="29" cy="41"/>
              </a:xfrm>
              <a:prstGeom prst="rightArrow">
                <a:avLst>
                  <a:gd name="adj1" fmla="val 51167"/>
                  <a:gd name="adj2" fmla="val 39736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76841" name="Group 142"/>
            <p:cNvGrpSpPr>
              <a:grpSpLocks/>
            </p:cNvGrpSpPr>
            <p:nvPr/>
          </p:nvGrpSpPr>
          <p:grpSpPr bwMode="auto">
            <a:xfrm>
              <a:off x="5894388" y="5991226"/>
              <a:ext cx="550863" cy="452438"/>
              <a:chOff x="2886" y="1668"/>
              <a:chExt cx="347" cy="285"/>
            </a:xfrm>
          </p:grpSpPr>
          <p:sp>
            <p:nvSpPr>
              <p:cNvPr id="76858" name="Rectangle 143"/>
              <p:cNvSpPr>
                <a:spLocks noChangeArrowheads="1"/>
              </p:cNvSpPr>
              <p:nvPr/>
            </p:nvSpPr>
            <p:spPr bwMode="auto">
              <a:xfrm>
                <a:off x="2886" y="1668"/>
                <a:ext cx="347" cy="28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76859" name="Oval 144"/>
              <p:cNvSpPr>
                <a:spLocks noChangeArrowheads="1"/>
              </p:cNvSpPr>
              <p:nvPr/>
            </p:nvSpPr>
            <p:spPr bwMode="auto">
              <a:xfrm>
                <a:off x="2905" y="1674"/>
                <a:ext cx="314" cy="7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76860" name="Rectangle 145"/>
              <p:cNvSpPr>
                <a:spLocks noChangeArrowheads="1"/>
              </p:cNvSpPr>
              <p:nvPr/>
            </p:nvSpPr>
            <p:spPr bwMode="auto">
              <a:xfrm>
                <a:off x="2913" y="1785"/>
                <a:ext cx="300" cy="1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76861" name="Line 146"/>
              <p:cNvSpPr>
                <a:spLocks noChangeShapeType="1"/>
              </p:cNvSpPr>
              <p:nvPr/>
            </p:nvSpPr>
            <p:spPr bwMode="auto">
              <a:xfrm>
                <a:off x="3082" y="1811"/>
                <a:ext cx="1" cy="1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62" name="Line 147"/>
              <p:cNvSpPr>
                <a:spLocks noChangeShapeType="1"/>
              </p:cNvSpPr>
              <p:nvPr/>
            </p:nvSpPr>
            <p:spPr bwMode="auto">
              <a:xfrm>
                <a:off x="2913" y="184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63" name="Line 148"/>
              <p:cNvSpPr>
                <a:spLocks noChangeShapeType="1"/>
              </p:cNvSpPr>
              <p:nvPr/>
            </p:nvSpPr>
            <p:spPr bwMode="auto">
              <a:xfrm>
                <a:off x="2912" y="181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64" name="AutoShape 149"/>
              <p:cNvSpPr>
                <a:spLocks noChangeArrowheads="1"/>
              </p:cNvSpPr>
              <p:nvPr/>
            </p:nvSpPr>
            <p:spPr bwMode="auto">
              <a:xfrm rot="5400000">
                <a:off x="3051" y="1745"/>
                <a:ext cx="29" cy="41"/>
              </a:xfrm>
              <a:prstGeom prst="rightArrow">
                <a:avLst>
                  <a:gd name="adj1" fmla="val 51167"/>
                  <a:gd name="adj2" fmla="val 39736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76842" name="Group 150"/>
            <p:cNvGrpSpPr>
              <a:grpSpLocks/>
            </p:cNvGrpSpPr>
            <p:nvPr/>
          </p:nvGrpSpPr>
          <p:grpSpPr bwMode="auto">
            <a:xfrm>
              <a:off x="5199063" y="5772151"/>
              <a:ext cx="550863" cy="452438"/>
              <a:chOff x="2886" y="1668"/>
              <a:chExt cx="347" cy="285"/>
            </a:xfrm>
          </p:grpSpPr>
          <p:sp>
            <p:nvSpPr>
              <p:cNvPr id="76851" name="Rectangle 151"/>
              <p:cNvSpPr>
                <a:spLocks noChangeArrowheads="1"/>
              </p:cNvSpPr>
              <p:nvPr/>
            </p:nvSpPr>
            <p:spPr bwMode="auto">
              <a:xfrm>
                <a:off x="2886" y="1668"/>
                <a:ext cx="347" cy="28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76852" name="Oval 152"/>
              <p:cNvSpPr>
                <a:spLocks noChangeArrowheads="1"/>
              </p:cNvSpPr>
              <p:nvPr/>
            </p:nvSpPr>
            <p:spPr bwMode="auto">
              <a:xfrm>
                <a:off x="2905" y="1674"/>
                <a:ext cx="314" cy="7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76853" name="Rectangle 153"/>
              <p:cNvSpPr>
                <a:spLocks noChangeArrowheads="1"/>
              </p:cNvSpPr>
              <p:nvPr/>
            </p:nvSpPr>
            <p:spPr bwMode="auto">
              <a:xfrm>
                <a:off x="2913" y="1785"/>
                <a:ext cx="300" cy="1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76854" name="Line 154"/>
              <p:cNvSpPr>
                <a:spLocks noChangeShapeType="1"/>
              </p:cNvSpPr>
              <p:nvPr/>
            </p:nvSpPr>
            <p:spPr bwMode="auto">
              <a:xfrm>
                <a:off x="3082" y="1811"/>
                <a:ext cx="1" cy="1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55" name="Line 155"/>
              <p:cNvSpPr>
                <a:spLocks noChangeShapeType="1"/>
              </p:cNvSpPr>
              <p:nvPr/>
            </p:nvSpPr>
            <p:spPr bwMode="auto">
              <a:xfrm>
                <a:off x="2913" y="184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56" name="Line 156"/>
              <p:cNvSpPr>
                <a:spLocks noChangeShapeType="1"/>
              </p:cNvSpPr>
              <p:nvPr/>
            </p:nvSpPr>
            <p:spPr bwMode="auto">
              <a:xfrm>
                <a:off x="2912" y="181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57" name="AutoShape 157"/>
              <p:cNvSpPr>
                <a:spLocks noChangeArrowheads="1"/>
              </p:cNvSpPr>
              <p:nvPr/>
            </p:nvSpPr>
            <p:spPr bwMode="auto">
              <a:xfrm rot="5400000">
                <a:off x="3051" y="1745"/>
                <a:ext cx="29" cy="41"/>
              </a:xfrm>
              <a:prstGeom prst="rightArrow">
                <a:avLst>
                  <a:gd name="adj1" fmla="val 51167"/>
                  <a:gd name="adj2" fmla="val 39736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76843" name="Group 158"/>
            <p:cNvGrpSpPr>
              <a:grpSpLocks/>
            </p:cNvGrpSpPr>
            <p:nvPr/>
          </p:nvGrpSpPr>
          <p:grpSpPr bwMode="auto">
            <a:xfrm>
              <a:off x="4543425" y="5964238"/>
              <a:ext cx="550863" cy="452438"/>
              <a:chOff x="2886" y="1668"/>
              <a:chExt cx="347" cy="285"/>
            </a:xfrm>
          </p:grpSpPr>
          <p:sp>
            <p:nvSpPr>
              <p:cNvPr id="76844" name="Rectangle 159"/>
              <p:cNvSpPr>
                <a:spLocks noChangeArrowheads="1"/>
              </p:cNvSpPr>
              <p:nvPr/>
            </p:nvSpPr>
            <p:spPr bwMode="auto">
              <a:xfrm>
                <a:off x="2886" y="1668"/>
                <a:ext cx="347" cy="28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76845" name="Oval 160"/>
              <p:cNvSpPr>
                <a:spLocks noChangeArrowheads="1"/>
              </p:cNvSpPr>
              <p:nvPr/>
            </p:nvSpPr>
            <p:spPr bwMode="auto">
              <a:xfrm>
                <a:off x="2905" y="1674"/>
                <a:ext cx="314" cy="7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76846" name="Rectangle 161"/>
              <p:cNvSpPr>
                <a:spLocks noChangeArrowheads="1"/>
              </p:cNvSpPr>
              <p:nvPr/>
            </p:nvSpPr>
            <p:spPr bwMode="auto">
              <a:xfrm>
                <a:off x="2913" y="1785"/>
                <a:ext cx="300" cy="1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76847" name="Line 162"/>
              <p:cNvSpPr>
                <a:spLocks noChangeShapeType="1"/>
              </p:cNvSpPr>
              <p:nvPr/>
            </p:nvSpPr>
            <p:spPr bwMode="auto">
              <a:xfrm>
                <a:off x="3082" y="1811"/>
                <a:ext cx="1" cy="1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48" name="Line 163"/>
              <p:cNvSpPr>
                <a:spLocks noChangeShapeType="1"/>
              </p:cNvSpPr>
              <p:nvPr/>
            </p:nvSpPr>
            <p:spPr bwMode="auto">
              <a:xfrm>
                <a:off x="2913" y="184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49" name="Line 164"/>
              <p:cNvSpPr>
                <a:spLocks noChangeShapeType="1"/>
              </p:cNvSpPr>
              <p:nvPr/>
            </p:nvSpPr>
            <p:spPr bwMode="auto">
              <a:xfrm>
                <a:off x="2912" y="181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50" name="AutoShape 165"/>
              <p:cNvSpPr>
                <a:spLocks noChangeArrowheads="1"/>
              </p:cNvSpPr>
              <p:nvPr/>
            </p:nvSpPr>
            <p:spPr bwMode="auto">
              <a:xfrm rot="5400000">
                <a:off x="3051" y="1745"/>
                <a:ext cx="29" cy="41"/>
              </a:xfrm>
              <a:prstGeom prst="rightArrow">
                <a:avLst>
                  <a:gd name="adj1" fmla="val 51167"/>
                  <a:gd name="adj2" fmla="val 39736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</p:grpSp>
      <p:cxnSp>
        <p:nvCxnSpPr>
          <p:cNvPr id="76810" name="Straight Connector 421888"/>
          <p:cNvCxnSpPr>
            <a:cxnSpLocks noChangeShapeType="1"/>
          </p:cNvCxnSpPr>
          <p:nvPr/>
        </p:nvCxnSpPr>
        <p:spPr bwMode="auto">
          <a:xfrm>
            <a:off x="2197100" y="2743200"/>
            <a:ext cx="209550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6811" name="Straight Connector 421894"/>
          <p:cNvCxnSpPr>
            <a:cxnSpLocks noChangeShapeType="1"/>
          </p:cNvCxnSpPr>
          <p:nvPr/>
        </p:nvCxnSpPr>
        <p:spPr bwMode="auto">
          <a:xfrm flipH="1">
            <a:off x="3503613" y="2444750"/>
            <a:ext cx="1943100" cy="1711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sp>
        <p:nvSpPr>
          <p:cNvPr id="77826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465138" y="274638"/>
            <a:ext cx="7772400" cy="719137"/>
          </a:xfrm>
        </p:spPr>
        <p:txBody>
          <a:bodyPr/>
          <a:lstStyle/>
          <a:p>
            <a:pPr eaLnBrk="1" hangingPunct="1"/>
            <a:r>
              <a:rPr lang="en-US" sz="4000" smtClean="0">
                <a:ea typeface="ＭＳ Ｐゴシック" pitchFamily="34" charset="-128"/>
              </a:rPr>
              <a:t>Alternative core: circuit switching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77827" name="Rectangle 102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15925" y="1236663"/>
            <a:ext cx="4465638" cy="46482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dirty="0" smtClean="0">
                <a:solidFill>
                  <a:srgbClr val="CC0000"/>
                </a:solidFill>
                <a:ea typeface="ＭＳ Ｐゴシック" pitchFamily="34" charset="-128"/>
              </a:rPr>
              <a:t>end-end resources allocated to, reserved for </a:t>
            </a:r>
            <a:r>
              <a:rPr lang="ja-JP" altLang="en-US" smtClean="0">
                <a:solidFill>
                  <a:srgbClr val="CC0000"/>
                </a:solidFill>
                <a:ea typeface="ＭＳ Ｐゴシック" pitchFamily="34" charset="-128"/>
              </a:rPr>
              <a:t>“</a:t>
            </a:r>
            <a:r>
              <a:rPr lang="en-US" altLang="ja-JP" dirty="0" smtClean="0">
                <a:solidFill>
                  <a:srgbClr val="CC0000"/>
                </a:solidFill>
                <a:ea typeface="ＭＳ Ｐゴシック" pitchFamily="34" charset="-128"/>
              </a:rPr>
              <a:t>call</a:t>
            </a:r>
            <a:r>
              <a:rPr lang="ja-JP" altLang="en-US" smtClean="0">
                <a:solidFill>
                  <a:srgbClr val="CC0000"/>
                </a:solidFill>
                <a:ea typeface="ＭＳ Ｐゴシック" pitchFamily="34" charset="-128"/>
              </a:rPr>
              <a:t>”</a:t>
            </a:r>
            <a:r>
              <a:rPr lang="en-US" altLang="ja-JP" dirty="0" smtClean="0">
                <a:solidFill>
                  <a:srgbClr val="CC0000"/>
                </a:solidFill>
                <a:ea typeface="ＭＳ Ｐゴシック" pitchFamily="34" charset="-128"/>
              </a:rPr>
              <a:t> between source &amp; destination:</a:t>
            </a:r>
          </a:p>
          <a:p>
            <a:pPr eaLnBrk="1" hangingPunct="1">
              <a:buSzPct val="75000"/>
            </a:pPr>
            <a:r>
              <a:rPr lang="en-US" sz="2000" dirty="0" smtClean="0">
                <a:ea typeface="ＭＳ Ｐゴシック" pitchFamily="34" charset="-128"/>
              </a:rPr>
              <a:t>In diagram, each link has four circuits. </a:t>
            </a:r>
          </a:p>
          <a:p>
            <a:pPr lvl="1" eaLnBrk="1" hangingPunct="1">
              <a:buSzPct val="75000"/>
            </a:pPr>
            <a:r>
              <a:rPr lang="en-US" sz="2000" dirty="0" smtClean="0">
                <a:ea typeface="ＭＳ Ｐゴシック" pitchFamily="34" charset="-128"/>
              </a:rPr>
              <a:t>call gets 2</a:t>
            </a:r>
            <a:r>
              <a:rPr lang="en-US" sz="2000" baseline="30000" dirty="0" smtClean="0">
                <a:ea typeface="ＭＳ Ｐゴシック" pitchFamily="34" charset="-128"/>
              </a:rPr>
              <a:t>nd</a:t>
            </a:r>
            <a:r>
              <a:rPr lang="en-US" sz="2000" dirty="0" smtClean="0">
                <a:ea typeface="ＭＳ Ｐゴシック" pitchFamily="34" charset="-128"/>
              </a:rPr>
              <a:t> circuit in top link and 1</a:t>
            </a:r>
            <a:r>
              <a:rPr lang="en-US" sz="2000" baseline="30000" dirty="0" smtClean="0">
                <a:ea typeface="ＭＳ Ｐゴシック" pitchFamily="34" charset="-128"/>
              </a:rPr>
              <a:t>st</a:t>
            </a:r>
            <a:r>
              <a:rPr lang="en-US" sz="2000" dirty="0" smtClean="0">
                <a:ea typeface="ＭＳ Ｐゴシック" pitchFamily="34" charset="-128"/>
              </a:rPr>
              <a:t> circuit in right link.</a:t>
            </a:r>
          </a:p>
          <a:p>
            <a:pPr eaLnBrk="1" hangingPunct="1">
              <a:buSzPct val="75000"/>
            </a:pPr>
            <a:r>
              <a:rPr lang="en-US" sz="2000" dirty="0" smtClean="0">
                <a:ea typeface="ＭＳ Ｐゴシック" pitchFamily="34" charset="-128"/>
              </a:rPr>
              <a:t>Dedicated resources: no sharing</a:t>
            </a:r>
          </a:p>
          <a:p>
            <a:pPr lvl="1" eaLnBrk="1" hangingPunct="1">
              <a:buSzPct val="75000"/>
            </a:pPr>
            <a:r>
              <a:rPr lang="en-US" sz="2000" dirty="0" smtClean="0"/>
              <a:t>circuit-like (guaranteed) performance</a:t>
            </a:r>
          </a:p>
          <a:p>
            <a:pPr eaLnBrk="1" hangingPunct="1">
              <a:buSzPct val="75000"/>
            </a:pPr>
            <a:r>
              <a:rPr lang="en-US" sz="2000" dirty="0" smtClean="0">
                <a:ea typeface="ＭＳ Ｐゴシック" pitchFamily="34" charset="-128"/>
              </a:rPr>
              <a:t>Circuit segment idle if not used by call </a:t>
            </a:r>
            <a:r>
              <a:rPr lang="en-US" sz="2000" i="1" dirty="0" smtClean="0">
                <a:solidFill>
                  <a:srgbClr val="000099"/>
                </a:solidFill>
                <a:ea typeface="ＭＳ Ｐゴシック" pitchFamily="34" charset="-128"/>
              </a:rPr>
              <a:t>(no sharing)</a:t>
            </a:r>
          </a:p>
          <a:p>
            <a:pPr eaLnBrk="1" hangingPunct="1"/>
            <a:r>
              <a:rPr lang="en-US" sz="2000" dirty="0" smtClean="0">
                <a:ea typeface="ＭＳ Ｐゴシック" pitchFamily="34" charset="-128"/>
              </a:rPr>
              <a:t>Commonly used in traditional telephone networks</a:t>
            </a:r>
          </a:p>
        </p:txBody>
      </p:sp>
      <p:pic>
        <p:nvPicPr>
          <p:cNvPr id="77828" name="Picture 691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350" y="852488"/>
            <a:ext cx="68564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82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D6B4B812-BF53-419B-A84F-AA8EA6440638}" type="slidenum">
              <a:rPr lang="en-US"/>
              <a:pPr/>
              <a:t>32</a:t>
            </a:fld>
            <a:endParaRPr lang="en-US"/>
          </a:p>
        </p:txBody>
      </p:sp>
      <p:grpSp>
        <p:nvGrpSpPr>
          <p:cNvPr id="77830" name="Group 360"/>
          <p:cNvGrpSpPr>
            <a:grpSpLocks/>
          </p:cNvGrpSpPr>
          <p:nvPr/>
        </p:nvGrpSpPr>
        <p:grpSpPr bwMode="auto">
          <a:xfrm>
            <a:off x="4749800" y="1137429"/>
            <a:ext cx="4394200" cy="3735388"/>
            <a:chOff x="1524000" y="1295400"/>
            <a:chExt cx="5715000" cy="5108575"/>
          </a:xfrm>
        </p:grpSpPr>
        <p:grpSp>
          <p:nvGrpSpPr>
            <p:cNvPr id="77831" name="Group 100"/>
            <p:cNvGrpSpPr>
              <a:grpSpLocks/>
            </p:cNvGrpSpPr>
            <p:nvPr/>
          </p:nvGrpSpPr>
          <p:grpSpPr bwMode="auto">
            <a:xfrm>
              <a:off x="1524000" y="1295400"/>
              <a:ext cx="820738" cy="688975"/>
              <a:chOff x="-44" y="1473"/>
              <a:chExt cx="981" cy="1105"/>
            </a:xfrm>
          </p:grpSpPr>
          <p:pic>
            <p:nvPicPr>
              <p:cNvPr id="77909" name="Picture 10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7910" name="Freeform 102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49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77832" name="Group 142"/>
            <p:cNvGrpSpPr>
              <a:grpSpLocks/>
            </p:cNvGrpSpPr>
            <p:nvPr/>
          </p:nvGrpSpPr>
          <p:grpSpPr bwMode="auto">
            <a:xfrm>
              <a:off x="2514600" y="2438400"/>
              <a:ext cx="990600" cy="533400"/>
              <a:chOff x="2356" y="1300"/>
              <a:chExt cx="555" cy="194"/>
            </a:xfrm>
          </p:grpSpPr>
          <p:sp>
            <p:nvSpPr>
              <p:cNvPr id="77901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77902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77903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77904" name="Group 146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77907" name="Freeform 14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908" name="Freeform 14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7905" name="Line 149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906" name="Line 150"/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7833" name="Group 100"/>
            <p:cNvGrpSpPr>
              <a:grpSpLocks/>
            </p:cNvGrpSpPr>
            <p:nvPr/>
          </p:nvGrpSpPr>
          <p:grpSpPr bwMode="auto">
            <a:xfrm>
              <a:off x="6400800" y="5715000"/>
              <a:ext cx="820738" cy="688975"/>
              <a:chOff x="-44" y="1473"/>
              <a:chExt cx="981" cy="1105"/>
            </a:xfrm>
          </p:grpSpPr>
          <p:pic>
            <p:nvPicPr>
              <p:cNvPr id="77899" name="Picture 10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7900" name="Freeform 102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49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365" name="Rectangle 364"/>
            <p:cNvSpPr/>
            <p:nvPr/>
          </p:nvSpPr>
          <p:spPr>
            <a:xfrm>
              <a:off x="3506081" y="2591541"/>
              <a:ext cx="1750838" cy="759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366" name="Rectangle 365"/>
            <p:cNvSpPr/>
            <p:nvPr/>
          </p:nvSpPr>
          <p:spPr>
            <a:xfrm>
              <a:off x="3506081" y="2667529"/>
              <a:ext cx="1750838" cy="7598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367" name="Rectangle 366"/>
            <p:cNvSpPr/>
            <p:nvPr/>
          </p:nvSpPr>
          <p:spPr>
            <a:xfrm>
              <a:off x="3506081" y="2743518"/>
              <a:ext cx="1750838" cy="759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368" name="Rectangle 367"/>
            <p:cNvSpPr/>
            <p:nvPr/>
          </p:nvSpPr>
          <p:spPr>
            <a:xfrm>
              <a:off x="3506081" y="2819505"/>
              <a:ext cx="1750838" cy="759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grpSp>
          <p:nvGrpSpPr>
            <p:cNvPr id="77838" name="Group 142"/>
            <p:cNvGrpSpPr>
              <a:grpSpLocks/>
            </p:cNvGrpSpPr>
            <p:nvPr/>
          </p:nvGrpSpPr>
          <p:grpSpPr bwMode="auto">
            <a:xfrm>
              <a:off x="5257800" y="2438400"/>
              <a:ext cx="990600" cy="533400"/>
              <a:chOff x="2356" y="1300"/>
              <a:chExt cx="555" cy="194"/>
            </a:xfrm>
          </p:grpSpPr>
          <p:sp>
            <p:nvSpPr>
              <p:cNvPr id="77891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77892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77893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77894" name="Group 146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77897" name="Freeform 14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898" name="Freeform 14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7895" name="Line 149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896" name="Line 150"/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7839" name="Group 142"/>
            <p:cNvGrpSpPr>
              <a:grpSpLocks/>
            </p:cNvGrpSpPr>
            <p:nvPr/>
          </p:nvGrpSpPr>
          <p:grpSpPr bwMode="auto">
            <a:xfrm>
              <a:off x="2590800" y="4724400"/>
              <a:ext cx="990600" cy="533400"/>
              <a:chOff x="2356" y="1300"/>
              <a:chExt cx="555" cy="194"/>
            </a:xfrm>
          </p:grpSpPr>
          <p:sp>
            <p:nvSpPr>
              <p:cNvPr id="77883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77884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77885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77886" name="Group 146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77889" name="Freeform 14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890" name="Freeform 14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7887" name="Line 149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888" name="Line 150"/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7840" name="Group 142"/>
            <p:cNvGrpSpPr>
              <a:grpSpLocks/>
            </p:cNvGrpSpPr>
            <p:nvPr/>
          </p:nvGrpSpPr>
          <p:grpSpPr bwMode="auto">
            <a:xfrm>
              <a:off x="5334000" y="4724400"/>
              <a:ext cx="990600" cy="533400"/>
              <a:chOff x="2356" y="1300"/>
              <a:chExt cx="555" cy="194"/>
            </a:xfrm>
          </p:grpSpPr>
          <p:sp>
            <p:nvSpPr>
              <p:cNvPr id="77875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77876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77877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77878" name="Group 146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77881" name="Freeform 14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882" name="Freeform 14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7879" name="Line 149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880" name="Line 150"/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7841" name="Group 75"/>
            <p:cNvGrpSpPr>
              <a:grpSpLocks/>
            </p:cNvGrpSpPr>
            <p:nvPr/>
          </p:nvGrpSpPr>
          <p:grpSpPr bwMode="auto">
            <a:xfrm rot="5400000">
              <a:off x="2171700" y="3695700"/>
              <a:ext cx="1752600" cy="304800"/>
              <a:chOff x="4876800" y="1143000"/>
              <a:chExt cx="1752600" cy="304800"/>
            </a:xfrm>
          </p:grpSpPr>
          <p:sp>
            <p:nvSpPr>
              <p:cNvPr id="402" name="Rectangle 401"/>
              <p:cNvSpPr/>
              <p:nvPr/>
            </p:nvSpPr>
            <p:spPr>
              <a:xfrm>
                <a:off x="4874310" y="1153212"/>
                <a:ext cx="1752069" cy="7639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>
                  <a:solidFill>
                    <a:srgbClr val="FFFFFF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403" name="Rectangle 402"/>
              <p:cNvSpPr/>
              <p:nvPr/>
            </p:nvSpPr>
            <p:spPr>
              <a:xfrm>
                <a:off x="4874310" y="1229604"/>
                <a:ext cx="1752069" cy="763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>
                  <a:solidFill>
                    <a:srgbClr val="FFFFFF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404" name="Rectangle 403"/>
              <p:cNvSpPr/>
              <p:nvPr/>
            </p:nvSpPr>
            <p:spPr>
              <a:xfrm>
                <a:off x="4874310" y="1305997"/>
                <a:ext cx="1752069" cy="7639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>
                  <a:solidFill>
                    <a:srgbClr val="FFFFFF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405" name="Rectangle 404"/>
              <p:cNvSpPr/>
              <p:nvPr/>
            </p:nvSpPr>
            <p:spPr>
              <a:xfrm>
                <a:off x="4874310" y="1382390"/>
                <a:ext cx="1752069" cy="763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>
                  <a:solidFill>
                    <a:srgbClr val="FFFFFF"/>
                  </a:solidFill>
                  <a:ea typeface="ＭＳ Ｐゴシック" pitchFamily="34" charset="-128"/>
                </a:endParaRPr>
              </a:p>
            </p:txBody>
          </p:sp>
        </p:grpSp>
        <p:grpSp>
          <p:nvGrpSpPr>
            <p:cNvPr id="77842" name="Group 80"/>
            <p:cNvGrpSpPr>
              <a:grpSpLocks/>
            </p:cNvGrpSpPr>
            <p:nvPr/>
          </p:nvGrpSpPr>
          <p:grpSpPr bwMode="auto">
            <a:xfrm>
              <a:off x="3581400" y="4876800"/>
              <a:ext cx="1752600" cy="304800"/>
              <a:chOff x="4876800" y="1143000"/>
              <a:chExt cx="1752600" cy="304800"/>
            </a:xfrm>
          </p:grpSpPr>
          <p:sp>
            <p:nvSpPr>
              <p:cNvPr id="398" name="Rectangle 397"/>
              <p:cNvSpPr/>
              <p:nvPr/>
            </p:nvSpPr>
            <p:spPr>
              <a:xfrm>
                <a:off x="4875809" y="1143899"/>
                <a:ext cx="1752903" cy="759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>
                  <a:solidFill>
                    <a:srgbClr val="FFFFFF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399" name="Rectangle 398"/>
              <p:cNvSpPr/>
              <p:nvPr/>
            </p:nvSpPr>
            <p:spPr>
              <a:xfrm>
                <a:off x="4875809" y="1219887"/>
                <a:ext cx="1752903" cy="7598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>
                  <a:solidFill>
                    <a:srgbClr val="FFFFFF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400" name="Rectangle 399"/>
              <p:cNvSpPr/>
              <p:nvPr/>
            </p:nvSpPr>
            <p:spPr>
              <a:xfrm>
                <a:off x="4875809" y="1295875"/>
                <a:ext cx="1752903" cy="759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>
                  <a:solidFill>
                    <a:srgbClr val="FFFFFF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401" name="Rectangle 400"/>
              <p:cNvSpPr/>
              <p:nvPr/>
            </p:nvSpPr>
            <p:spPr>
              <a:xfrm>
                <a:off x="4875809" y="1371863"/>
                <a:ext cx="1752903" cy="7598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>
                  <a:solidFill>
                    <a:srgbClr val="FFFFFF"/>
                  </a:solidFill>
                  <a:ea typeface="ＭＳ Ｐゴシック" pitchFamily="34" charset="-128"/>
                </a:endParaRPr>
              </a:p>
            </p:txBody>
          </p:sp>
        </p:grpSp>
        <p:sp>
          <p:nvSpPr>
            <p:cNvPr id="374" name="Rectangle 373"/>
            <p:cNvSpPr/>
            <p:nvPr/>
          </p:nvSpPr>
          <p:spPr>
            <a:xfrm rot="5400000">
              <a:off x="5030222" y="3809320"/>
              <a:ext cx="1752070" cy="763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375" name="Rectangle 374"/>
            <p:cNvSpPr/>
            <p:nvPr/>
          </p:nvSpPr>
          <p:spPr>
            <a:xfrm rot="5400000">
              <a:off x="4953830" y="3809320"/>
              <a:ext cx="1752070" cy="763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376" name="Rectangle 375"/>
            <p:cNvSpPr/>
            <p:nvPr/>
          </p:nvSpPr>
          <p:spPr>
            <a:xfrm rot="5400000">
              <a:off x="4877436" y="3809320"/>
              <a:ext cx="1752070" cy="763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377" name="Rectangle 376"/>
            <p:cNvSpPr/>
            <p:nvPr/>
          </p:nvSpPr>
          <p:spPr>
            <a:xfrm rot="5400000">
              <a:off x="4801044" y="3809320"/>
              <a:ext cx="1752070" cy="7639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378" name="Rectangle 377"/>
            <p:cNvSpPr/>
            <p:nvPr/>
          </p:nvSpPr>
          <p:spPr>
            <a:xfrm rot="3198033">
              <a:off x="2060570" y="2095244"/>
              <a:ext cx="894489" cy="7639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379" name="Rectangle 378"/>
            <p:cNvSpPr/>
            <p:nvPr/>
          </p:nvSpPr>
          <p:spPr>
            <a:xfrm rot="3198033">
              <a:off x="6023752" y="5524481"/>
              <a:ext cx="892319" cy="7639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cxnSp>
          <p:nvCxnSpPr>
            <p:cNvPr id="380" name="Straight Connector 379"/>
            <p:cNvCxnSpPr>
              <a:endCxn id="77903" idx="0"/>
            </p:cNvCxnSpPr>
            <p:nvPr/>
          </p:nvCxnSpPr>
          <p:spPr>
            <a:xfrm rot="16200000" flipH="1">
              <a:off x="2607857" y="2038817"/>
              <a:ext cx="762052" cy="350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>
            <a:xfrm rot="5400000">
              <a:off x="3124704" y="1905295"/>
              <a:ext cx="607905" cy="4562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/>
          </p:nvCxnSpPr>
          <p:spPr>
            <a:xfrm>
              <a:off x="1905964" y="2667529"/>
              <a:ext cx="6090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>
              <a:endCxn id="77887" idx="0"/>
            </p:cNvCxnSpPr>
            <p:nvPr/>
          </p:nvCxnSpPr>
          <p:spPr>
            <a:xfrm>
              <a:off x="1905964" y="4877698"/>
              <a:ext cx="687534" cy="151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>
              <a:endCxn id="77885" idx="1"/>
            </p:cNvCxnSpPr>
            <p:nvPr/>
          </p:nvCxnSpPr>
          <p:spPr>
            <a:xfrm>
              <a:off x="2133078" y="4343610"/>
              <a:ext cx="600818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/>
            <p:cNvCxnSpPr>
              <a:endCxn id="77883" idx="3"/>
            </p:cNvCxnSpPr>
            <p:nvPr/>
          </p:nvCxnSpPr>
          <p:spPr>
            <a:xfrm flipV="1">
              <a:off x="2056684" y="5214218"/>
              <a:ext cx="679276" cy="4255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/>
            <p:cNvCxnSpPr/>
            <p:nvPr/>
          </p:nvCxnSpPr>
          <p:spPr>
            <a:xfrm rot="5400000" flipH="1" flipV="1">
              <a:off x="2476548" y="5525311"/>
              <a:ext cx="686064" cy="1507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/>
          </p:nvCxnSpPr>
          <p:spPr>
            <a:xfrm rot="10800000">
              <a:off x="6324353" y="5029674"/>
              <a:ext cx="91464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/>
            <p:cNvCxnSpPr>
              <a:endCxn id="77875" idx="4"/>
            </p:cNvCxnSpPr>
            <p:nvPr/>
          </p:nvCxnSpPr>
          <p:spPr>
            <a:xfrm rot="16200000" flipV="1">
              <a:off x="5541749" y="5542658"/>
              <a:ext cx="762052" cy="1920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/>
            <p:nvPr/>
          </p:nvCxnSpPr>
          <p:spPr>
            <a:xfrm rot="5400000" flipH="1" flipV="1">
              <a:off x="5219459" y="5524278"/>
              <a:ext cx="686064" cy="1527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 rot="16200000" flipH="1">
              <a:off x="5351799" y="2038817"/>
              <a:ext cx="762052" cy="35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860" name="Group 100"/>
            <p:cNvGrpSpPr>
              <a:grpSpLocks/>
            </p:cNvGrpSpPr>
            <p:nvPr/>
          </p:nvGrpSpPr>
          <p:grpSpPr bwMode="auto">
            <a:xfrm>
              <a:off x="5715000" y="1295400"/>
              <a:ext cx="820738" cy="688975"/>
              <a:chOff x="-44" y="1473"/>
              <a:chExt cx="981" cy="1105"/>
            </a:xfrm>
          </p:grpSpPr>
          <p:pic>
            <p:nvPicPr>
              <p:cNvPr id="77865" name="Picture 10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7866" name="Freeform 102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49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cxnSp>
          <p:nvCxnSpPr>
            <p:cNvPr id="392" name="Straight Connector 391"/>
            <p:cNvCxnSpPr/>
            <p:nvPr/>
          </p:nvCxnSpPr>
          <p:spPr>
            <a:xfrm rot="5400000">
              <a:off x="5944210" y="1828073"/>
              <a:ext cx="683893" cy="5347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3" name="Rectangle 392"/>
            <p:cNvSpPr/>
            <p:nvPr/>
          </p:nvSpPr>
          <p:spPr>
            <a:xfrm rot="1015003">
              <a:off x="2715314" y="2550290"/>
              <a:ext cx="782508" cy="80331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394" name="Rectangle 393"/>
            <p:cNvSpPr/>
            <p:nvPr/>
          </p:nvSpPr>
          <p:spPr>
            <a:xfrm rot="2465437" flipV="1">
              <a:off x="5595525" y="4955857"/>
              <a:ext cx="679276" cy="7815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395" name="Rectangle 394"/>
            <p:cNvSpPr/>
            <p:nvPr/>
          </p:nvSpPr>
          <p:spPr>
            <a:xfrm rot="2177866" flipV="1">
              <a:off x="5238338" y="2804308"/>
              <a:ext cx="497584" cy="9552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pic>
        <p:nvPicPr>
          <p:cNvPr id="175106" name="Picture 2" descr="http://www.faxswitch.com/images/Switchboard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29381" y="4509234"/>
            <a:ext cx="2889472" cy="20030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5588" y="165100"/>
            <a:ext cx="8096250" cy="650875"/>
          </a:xfrm>
        </p:spPr>
        <p:txBody>
          <a:bodyPr/>
          <a:lstStyle/>
          <a:p>
            <a:pPr eaLnBrk="1" hangingPunct="1"/>
            <a:r>
              <a:rPr lang="en-US" sz="3600" smtClean="0">
                <a:ea typeface="ＭＳ Ｐゴシック" pitchFamily="34" charset="-128"/>
              </a:rPr>
              <a:t>Internet structure: network of networks</a:t>
            </a:r>
            <a:endParaRPr lang="en-US" smtClean="0">
              <a:ea typeface="ＭＳ Ｐゴシック" pitchFamily="34" charset="-128"/>
            </a:endParaRPr>
          </a:p>
        </p:txBody>
      </p:sp>
      <p:pic>
        <p:nvPicPr>
          <p:cNvPr id="86018" name="Picture 76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025" y="674688"/>
            <a:ext cx="7769225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019" name="Rectangle 3"/>
          <p:cNvSpPr txBox="1">
            <a:spLocks noChangeArrowheads="1"/>
          </p:cNvSpPr>
          <p:nvPr/>
        </p:nvSpPr>
        <p:spPr bwMode="auto">
          <a:xfrm>
            <a:off x="481013" y="1263650"/>
            <a:ext cx="8196262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>
                <a:latin typeface="Gill Sans MT" pitchFamily="34" charset="0"/>
              </a:rPr>
              <a:t>End systems connect to Internet via </a:t>
            </a:r>
            <a:r>
              <a:rPr lang="en-US">
                <a:solidFill>
                  <a:srgbClr val="C00000"/>
                </a:solidFill>
                <a:latin typeface="Gill Sans MT" pitchFamily="34" charset="0"/>
              </a:rPr>
              <a:t>access ISPs </a:t>
            </a:r>
            <a:r>
              <a:rPr lang="en-US">
                <a:latin typeface="Gill Sans MT" pitchFamily="34" charset="0"/>
              </a:rPr>
              <a:t>(Internet Service Providers)</a:t>
            </a:r>
          </a:p>
          <a:p>
            <a:pPr marL="742950" lvl="1" indent="-285750"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>
                <a:latin typeface="Gill Sans MT" pitchFamily="34" charset="0"/>
              </a:rPr>
              <a:t>Residential, company and university ISPs</a:t>
            </a:r>
          </a:p>
          <a:p>
            <a:pPr marL="342900" indent="-342900"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>
                <a:latin typeface="Gill Sans MT" pitchFamily="34" charset="0"/>
              </a:rPr>
              <a:t>Access ISPs in turn must be interconnected. </a:t>
            </a:r>
          </a:p>
          <a:p>
            <a:pPr marL="742950" lvl="1" indent="-285750"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>
                <a:latin typeface="Gill Sans MT" pitchFamily="34" charset="0"/>
              </a:rPr>
              <a:t>So that any two hosts can send packets to each other</a:t>
            </a:r>
          </a:p>
          <a:p>
            <a:pPr marL="342900" indent="-342900"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>
                <a:latin typeface="Gill Sans MT" pitchFamily="34" charset="0"/>
              </a:rPr>
              <a:t>Resulting network of networks is very complex</a:t>
            </a:r>
          </a:p>
          <a:p>
            <a:pPr marL="742950" lvl="1" indent="-285750"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>
                <a:latin typeface="Gill Sans MT" pitchFamily="34" charset="0"/>
              </a:rPr>
              <a:t>Evolution was driven by </a:t>
            </a:r>
            <a:r>
              <a:rPr lang="en-US">
                <a:solidFill>
                  <a:srgbClr val="C00000"/>
                </a:solidFill>
                <a:latin typeface="Gill Sans MT" pitchFamily="34" charset="0"/>
              </a:rPr>
              <a:t>economics</a:t>
            </a:r>
            <a:r>
              <a:rPr lang="en-US">
                <a:latin typeface="Gill Sans MT" pitchFamily="34" charset="0"/>
              </a:rPr>
              <a:t> and </a:t>
            </a:r>
            <a:r>
              <a:rPr lang="en-US">
                <a:solidFill>
                  <a:srgbClr val="C00000"/>
                </a:solidFill>
                <a:latin typeface="Gill Sans MT" pitchFamily="34" charset="0"/>
              </a:rPr>
              <a:t>national policies</a:t>
            </a:r>
          </a:p>
          <a:p>
            <a:pPr marL="342900" indent="-342900"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>
                <a:latin typeface="Gill Sans MT" pitchFamily="34" charset="0"/>
              </a:rPr>
              <a:t>Let</a:t>
            </a:r>
            <a:r>
              <a:rPr lang="ja-JP" altLang="en-US">
                <a:latin typeface="Gill Sans MT" pitchFamily="34" charset="0"/>
              </a:rPr>
              <a:t>’</a:t>
            </a:r>
            <a:r>
              <a:rPr lang="en-US" altLang="ja-JP">
                <a:latin typeface="Gill Sans MT" pitchFamily="34" charset="0"/>
              </a:rPr>
              <a:t>s take a stepwise approach to describe current Internet structure</a:t>
            </a:r>
            <a:endParaRPr lang="en-US">
              <a:latin typeface="Gill Sans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5588" y="165100"/>
            <a:ext cx="8096250" cy="650875"/>
          </a:xfrm>
        </p:spPr>
        <p:txBody>
          <a:bodyPr/>
          <a:lstStyle/>
          <a:p>
            <a:pPr eaLnBrk="1" hangingPunct="1"/>
            <a:r>
              <a:rPr lang="en-US" sz="3600" smtClean="0">
                <a:ea typeface="ＭＳ Ｐゴシック" pitchFamily="34" charset="-128"/>
              </a:rPr>
              <a:t>Internet structure: network of networks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8806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73075" y="1073150"/>
            <a:ext cx="8204200" cy="906463"/>
          </a:xfrm>
        </p:spPr>
        <p:txBody>
          <a:bodyPr/>
          <a:lstStyle/>
          <a:p>
            <a:pPr marL="0" indent="0" eaLnBrk="1" hangingPunct="1">
              <a:buSzPct val="75000"/>
              <a:buFont typeface="Wingdings" pitchFamily="2" charset="2"/>
              <a:buNone/>
            </a:pPr>
            <a:r>
              <a:rPr lang="en-US" sz="2400" i="1" smtClean="0">
                <a:solidFill>
                  <a:srgbClr val="CC0000"/>
                </a:solidFill>
                <a:ea typeface="ＭＳ Ｐゴシック" pitchFamily="34" charset="-128"/>
              </a:rPr>
              <a:t>Question: </a:t>
            </a:r>
            <a:r>
              <a:rPr lang="en-US" sz="2400" smtClean="0">
                <a:ea typeface="ＭＳ Ｐゴシック" pitchFamily="34" charset="-128"/>
              </a:rPr>
              <a:t>given </a:t>
            </a:r>
            <a:r>
              <a:rPr lang="en-US" sz="2400" i="1" smtClean="0">
                <a:ea typeface="ＭＳ Ｐゴシック" pitchFamily="34" charset="-128"/>
              </a:rPr>
              <a:t>millions</a:t>
            </a:r>
            <a:r>
              <a:rPr lang="en-US" sz="2400" smtClean="0">
                <a:ea typeface="ＭＳ Ｐゴシック" pitchFamily="34" charset="-128"/>
              </a:rPr>
              <a:t> of access ISPs, how to connect them together?</a:t>
            </a:r>
          </a:p>
          <a:p>
            <a:pPr marL="0" indent="0" eaLnBrk="1" hangingPunct="1">
              <a:buSzPct val="75000"/>
              <a:buFont typeface="Wingdings" pitchFamily="2" charset="2"/>
              <a:buNone/>
            </a:pPr>
            <a:endParaRPr lang="en-US" sz="2400" smtClean="0">
              <a:ea typeface="ＭＳ Ｐゴシック" pitchFamily="34" charset="-128"/>
            </a:endParaRPr>
          </a:p>
        </p:txBody>
      </p:sp>
      <p:pic>
        <p:nvPicPr>
          <p:cNvPr id="88067" name="Picture 76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025" y="674688"/>
            <a:ext cx="7769225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8068" name="Group 5"/>
          <p:cNvGrpSpPr>
            <a:grpSpLocks/>
          </p:cNvGrpSpPr>
          <p:nvPr/>
        </p:nvGrpSpPr>
        <p:grpSpPr bwMode="auto">
          <a:xfrm>
            <a:off x="450850" y="1849438"/>
            <a:ext cx="8437563" cy="4559300"/>
            <a:chOff x="154891" y="1905681"/>
            <a:chExt cx="8436427" cy="4559651"/>
          </a:xfrm>
        </p:grpSpPr>
        <p:grpSp>
          <p:nvGrpSpPr>
            <p:cNvPr id="88069" name="Group 2"/>
            <p:cNvGrpSpPr>
              <a:grpSpLocks/>
            </p:cNvGrpSpPr>
            <p:nvPr/>
          </p:nvGrpSpPr>
          <p:grpSpPr bwMode="auto">
            <a:xfrm>
              <a:off x="1529396" y="2297655"/>
              <a:ext cx="648422" cy="418253"/>
              <a:chOff x="3053396" y="4304255"/>
              <a:chExt cx="648422" cy="418253"/>
            </a:xfrm>
          </p:grpSpPr>
          <p:sp>
            <p:nvSpPr>
              <p:cNvPr id="88121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122" name="TextBox 1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88070" name="Group 131"/>
            <p:cNvGrpSpPr>
              <a:grpSpLocks/>
            </p:cNvGrpSpPr>
            <p:nvPr/>
          </p:nvGrpSpPr>
          <p:grpSpPr bwMode="auto">
            <a:xfrm>
              <a:off x="373696" y="3097755"/>
              <a:ext cx="648422" cy="418253"/>
              <a:chOff x="3053396" y="4304255"/>
              <a:chExt cx="648422" cy="418253"/>
            </a:xfrm>
          </p:grpSpPr>
          <p:sp>
            <p:nvSpPr>
              <p:cNvPr id="88119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120" name="TextBox 133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88071" name="Group 135"/>
            <p:cNvGrpSpPr>
              <a:grpSpLocks/>
            </p:cNvGrpSpPr>
            <p:nvPr/>
          </p:nvGrpSpPr>
          <p:grpSpPr bwMode="auto">
            <a:xfrm>
              <a:off x="6037896" y="2551655"/>
              <a:ext cx="648422" cy="418253"/>
              <a:chOff x="3053396" y="4304255"/>
              <a:chExt cx="648422" cy="418253"/>
            </a:xfrm>
          </p:grpSpPr>
          <p:sp>
            <p:nvSpPr>
              <p:cNvPr id="88117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118" name="TextBox 137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88072" name="Group 138"/>
            <p:cNvGrpSpPr>
              <a:grpSpLocks/>
            </p:cNvGrpSpPr>
            <p:nvPr/>
          </p:nvGrpSpPr>
          <p:grpSpPr bwMode="auto">
            <a:xfrm>
              <a:off x="945196" y="5409155"/>
              <a:ext cx="648422" cy="418253"/>
              <a:chOff x="3053396" y="4304255"/>
              <a:chExt cx="648422" cy="418253"/>
            </a:xfrm>
          </p:grpSpPr>
          <p:sp>
            <p:nvSpPr>
              <p:cNvPr id="88115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116" name="TextBox 140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88073" name="Group 141"/>
            <p:cNvGrpSpPr>
              <a:grpSpLocks/>
            </p:cNvGrpSpPr>
            <p:nvPr/>
          </p:nvGrpSpPr>
          <p:grpSpPr bwMode="auto">
            <a:xfrm>
              <a:off x="526096" y="4786855"/>
              <a:ext cx="648422" cy="418253"/>
              <a:chOff x="3053396" y="4304255"/>
              <a:chExt cx="648422" cy="418253"/>
            </a:xfrm>
          </p:grpSpPr>
          <p:sp>
            <p:nvSpPr>
              <p:cNvPr id="88113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114" name="TextBox 143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88074" name="Group 144"/>
            <p:cNvGrpSpPr>
              <a:grpSpLocks/>
            </p:cNvGrpSpPr>
            <p:nvPr/>
          </p:nvGrpSpPr>
          <p:grpSpPr bwMode="auto">
            <a:xfrm>
              <a:off x="297496" y="4126455"/>
              <a:ext cx="648422" cy="418253"/>
              <a:chOff x="3053396" y="4304255"/>
              <a:chExt cx="648422" cy="418253"/>
            </a:xfrm>
          </p:grpSpPr>
          <p:sp>
            <p:nvSpPr>
              <p:cNvPr id="88111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112" name="TextBox 146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88075" name="Group 147"/>
            <p:cNvGrpSpPr>
              <a:grpSpLocks/>
            </p:cNvGrpSpPr>
            <p:nvPr/>
          </p:nvGrpSpPr>
          <p:grpSpPr bwMode="auto">
            <a:xfrm>
              <a:off x="6787196" y="2983455"/>
              <a:ext cx="648422" cy="418253"/>
              <a:chOff x="3053396" y="4304255"/>
              <a:chExt cx="648422" cy="418253"/>
            </a:xfrm>
          </p:grpSpPr>
          <p:sp>
            <p:nvSpPr>
              <p:cNvPr id="88109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110" name="TextBox 149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88076" name="Group 150"/>
            <p:cNvGrpSpPr>
              <a:grpSpLocks/>
            </p:cNvGrpSpPr>
            <p:nvPr/>
          </p:nvGrpSpPr>
          <p:grpSpPr bwMode="auto">
            <a:xfrm>
              <a:off x="3129596" y="2056355"/>
              <a:ext cx="648422" cy="418253"/>
              <a:chOff x="3053396" y="4304255"/>
              <a:chExt cx="648422" cy="418253"/>
            </a:xfrm>
          </p:grpSpPr>
          <p:sp>
            <p:nvSpPr>
              <p:cNvPr id="88107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108" name="TextBox 152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88077" name="Group 153"/>
            <p:cNvGrpSpPr>
              <a:grpSpLocks/>
            </p:cNvGrpSpPr>
            <p:nvPr/>
          </p:nvGrpSpPr>
          <p:grpSpPr bwMode="auto">
            <a:xfrm>
              <a:off x="754696" y="2704055"/>
              <a:ext cx="648422" cy="418253"/>
              <a:chOff x="3053396" y="4304255"/>
              <a:chExt cx="648422" cy="418253"/>
            </a:xfrm>
          </p:grpSpPr>
          <p:sp>
            <p:nvSpPr>
              <p:cNvPr id="88105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106" name="TextBox 155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88078" name="Group 156"/>
            <p:cNvGrpSpPr>
              <a:grpSpLocks/>
            </p:cNvGrpSpPr>
            <p:nvPr/>
          </p:nvGrpSpPr>
          <p:grpSpPr bwMode="auto">
            <a:xfrm>
              <a:off x="4043996" y="2030955"/>
              <a:ext cx="648422" cy="418253"/>
              <a:chOff x="3053396" y="4304255"/>
              <a:chExt cx="648422" cy="418253"/>
            </a:xfrm>
          </p:grpSpPr>
          <p:sp>
            <p:nvSpPr>
              <p:cNvPr id="88103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104" name="TextBox 158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88079" name="Group 160"/>
            <p:cNvGrpSpPr>
              <a:grpSpLocks/>
            </p:cNvGrpSpPr>
            <p:nvPr/>
          </p:nvGrpSpPr>
          <p:grpSpPr bwMode="auto">
            <a:xfrm>
              <a:off x="7104696" y="5663155"/>
              <a:ext cx="648422" cy="418253"/>
              <a:chOff x="3053396" y="4304255"/>
              <a:chExt cx="648422" cy="418253"/>
            </a:xfrm>
          </p:grpSpPr>
          <p:sp>
            <p:nvSpPr>
              <p:cNvPr id="88101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102" name="TextBox 162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88080" name="Group 163"/>
            <p:cNvGrpSpPr>
              <a:grpSpLocks/>
            </p:cNvGrpSpPr>
            <p:nvPr/>
          </p:nvGrpSpPr>
          <p:grpSpPr bwMode="auto">
            <a:xfrm>
              <a:off x="7942896" y="5015455"/>
              <a:ext cx="648422" cy="418253"/>
              <a:chOff x="3053396" y="4304255"/>
              <a:chExt cx="648422" cy="418253"/>
            </a:xfrm>
          </p:grpSpPr>
          <p:sp>
            <p:nvSpPr>
              <p:cNvPr id="88099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100" name="TextBox 165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88081" name="Group 166"/>
            <p:cNvGrpSpPr>
              <a:grpSpLocks/>
            </p:cNvGrpSpPr>
            <p:nvPr/>
          </p:nvGrpSpPr>
          <p:grpSpPr bwMode="auto">
            <a:xfrm>
              <a:off x="7714296" y="4101055"/>
              <a:ext cx="648422" cy="418253"/>
              <a:chOff x="3053396" y="4304255"/>
              <a:chExt cx="648422" cy="418253"/>
            </a:xfrm>
          </p:grpSpPr>
          <p:sp>
            <p:nvSpPr>
              <p:cNvPr id="88097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098" name="TextBox 168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88082" name="Group 169"/>
            <p:cNvGrpSpPr>
              <a:grpSpLocks/>
            </p:cNvGrpSpPr>
            <p:nvPr/>
          </p:nvGrpSpPr>
          <p:grpSpPr bwMode="auto">
            <a:xfrm>
              <a:off x="4869496" y="5904455"/>
              <a:ext cx="648422" cy="418253"/>
              <a:chOff x="3053396" y="4304255"/>
              <a:chExt cx="648422" cy="418253"/>
            </a:xfrm>
          </p:grpSpPr>
          <p:sp>
            <p:nvSpPr>
              <p:cNvPr id="88095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096" name="TextBox 171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88083" name="Group 172"/>
            <p:cNvGrpSpPr>
              <a:grpSpLocks/>
            </p:cNvGrpSpPr>
            <p:nvPr/>
          </p:nvGrpSpPr>
          <p:grpSpPr bwMode="auto">
            <a:xfrm>
              <a:off x="3955096" y="6044155"/>
              <a:ext cx="648422" cy="418253"/>
              <a:chOff x="3053396" y="4304255"/>
              <a:chExt cx="648422" cy="418253"/>
            </a:xfrm>
          </p:grpSpPr>
          <p:sp>
            <p:nvSpPr>
              <p:cNvPr id="88093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094" name="TextBox 174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88084" name="Group 175"/>
            <p:cNvGrpSpPr>
              <a:grpSpLocks/>
            </p:cNvGrpSpPr>
            <p:nvPr/>
          </p:nvGrpSpPr>
          <p:grpSpPr bwMode="auto">
            <a:xfrm>
              <a:off x="2735896" y="5891755"/>
              <a:ext cx="648422" cy="418253"/>
              <a:chOff x="3053396" y="4304255"/>
              <a:chExt cx="648422" cy="418253"/>
            </a:xfrm>
          </p:grpSpPr>
          <p:sp>
            <p:nvSpPr>
              <p:cNvPr id="88091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092" name="TextBox 177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sp>
          <p:nvSpPr>
            <p:cNvPr id="88085" name="TextBox 4"/>
            <p:cNvSpPr txBox="1">
              <a:spLocks noChangeArrowheads="1"/>
            </p:cNvSpPr>
            <p:nvPr/>
          </p:nvSpPr>
          <p:spPr bwMode="auto">
            <a:xfrm rot="1053502">
              <a:off x="5143500" y="1955800"/>
              <a:ext cx="54373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88086" name="TextBox 179"/>
            <p:cNvSpPr txBox="1">
              <a:spLocks noChangeArrowheads="1"/>
            </p:cNvSpPr>
            <p:nvPr/>
          </p:nvSpPr>
          <p:spPr bwMode="auto">
            <a:xfrm rot="2829263">
              <a:off x="7429500" y="3429000"/>
              <a:ext cx="54373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88087" name="TextBox 180"/>
            <p:cNvSpPr txBox="1">
              <a:spLocks noChangeArrowheads="1"/>
            </p:cNvSpPr>
            <p:nvPr/>
          </p:nvSpPr>
          <p:spPr bwMode="auto">
            <a:xfrm rot="9845918">
              <a:off x="6098241" y="5942112"/>
              <a:ext cx="54373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88088" name="TextBox 181"/>
            <p:cNvSpPr txBox="1">
              <a:spLocks noChangeArrowheads="1"/>
            </p:cNvSpPr>
            <p:nvPr/>
          </p:nvSpPr>
          <p:spPr bwMode="auto">
            <a:xfrm rot="-9948738">
              <a:off x="1730786" y="5845469"/>
              <a:ext cx="54373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88089" name="TextBox 182"/>
            <p:cNvSpPr txBox="1">
              <a:spLocks noChangeArrowheads="1"/>
            </p:cNvSpPr>
            <p:nvPr/>
          </p:nvSpPr>
          <p:spPr bwMode="auto">
            <a:xfrm rot="-4992697">
              <a:off x="144631" y="3539025"/>
              <a:ext cx="54373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88090" name="TextBox 183"/>
            <p:cNvSpPr txBox="1">
              <a:spLocks noChangeArrowheads="1"/>
            </p:cNvSpPr>
            <p:nvPr/>
          </p:nvSpPr>
          <p:spPr bwMode="auto">
            <a:xfrm rot="-1017263">
              <a:off x="2330376" y="1905681"/>
              <a:ext cx="54373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…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5588" y="165100"/>
            <a:ext cx="8096250" cy="650875"/>
          </a:xfrm>
        </p:spPr>
        <p:txBody>
          <a:bodyPr/>
          <a:lstStyle/>
          <a:p>
            <a:pPr eaLnBrk="1" hangingPunct="1"/>
            <a:r>
              <a:rPr lang="en-US" sz="3600" smtClean="0">
                <a:ea typeface="ＭＳ Ｐゴシック" pitchFamily="34" charset="-128"/>
              </a:rPr>
              <a:t>Internet structure: network of networks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9011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73075" y="1073150"/>
            <a:ext cx="8204200" cy="673100"/>
          </a:xfrm>
        </p:spPr>
        <p:txBody>
          <a:bodyPr/>
          <a:lstStyle/>
          <a:p>
            <a:pPr marL="0" indent="0" eaLnBrk="1" hangingPunct="1">
              <a:buSzPct val="75000"/>
              <a:buFont typeface="Wingdings" pitchFamily="2" charset="2"/>
              <a:buNone/>
            </a:pPr>
            <a:r>
              <a:rPr lang="en-US" sz="2400" i="1" smtClean="0">
                <a:solidFill>
                  <a:srgbClr val="CC0000"/>
                </a:solidFill>
                <a:ea typeface="ＭＳ Ｐゴシック" pitchFamily="34" charset="-128"/>
              </a:rPr>
              <a:t>Option: </a:t>
            </a:r>
            <a:r>
              <a:rPr lang="en-US" sz="2400" i="1" smtClean="0">
                <a:ea typeface="ＭＳ Ｐゴシック" pitchFamily="34" charset="-128"/>
              </a:rPr>
              <a:t>connect each access ISP to every other access ISP? </a:t>
            </a:r>
          </a:p>
          <a:p>
            <a:pPr marL="0" indent="0" eaLnBrk="1" hangingPunct="1">
              <a:buSzPct val="75000"/>
              <a:buFont typeface="Wingdings" pitchFamily="2" charset="2"/>
              <a:buNone/>
            </a:pPr>
            <a:endParaRPr lang="en-US" sz="2400" smtClean="0">
              <a:ea typeface="ＭＳ Ｐゴシック" pitchFamily="34" charset="-128"/>
            </a:endParaRPr>
          </a:p>
        </p:txBody>
      </p:sp>
      <p:pic>
        <p:nvPicPr>
          <p:cNvPr id="90115" name="Picture 76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025" y="674688"/>
            <a:ext cx="7769225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0116" name="Group 5"/>
          <p:cNvGrpSpPr>
            <a:grpSpLocks/>
          </p:cNvGrpSpPr>
          <p:nvPr/>
        </p:nvGrpSpPr>
        <p:grpSpPr bwMode="auto">
          <a:xfrm>
            <a:off x="450850" y="1849438"/>
            <a:ext cx="8437563" cy="4559300"/>
            <a:chOff x="154891" y="1905681"/>
            <a:chExt cx="8436427" cy="4559651"/>
          </a:xfrm>
        </p:grpSpPr>
        <p:grpSp>
          <p:nvGrpSpPr>
            <p:cNvPr id="90171" name="Group 2"/>
            <p:cNvGrpSpPr>
              <a:grpSpLocks/>
            </p:cNvGrpSpPr>
            <p:nvPr/>
          </p:nvGrpSpPr>
          <p:grpSpPr bwMode="auto">
            <a:xfrm>
              <a:off x="1529396" y="2297655"/>
              <a:ext cx="648422" cy="418253"/>
              <a:chOff x="3053396" y="4304255"/>
              <a:chExt cx="648422" cy="418253"/>
            </a:xfrm>
          </p:grpSpPr>
          <p:sp>
            <p:nvSpPr>
              <p:cNvPr id="90223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224" name="TextBox 1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0172" name="Group 131"/>
            <p:cNvGrpSpPr>
              <a:grpSpLocks/>
            </p:cNvGrpSpPr>
            <p:nvPr/>
          </p:nvGrpSpPr>
          <p:grpSpPr bwMode="auto">
            <a:xfrm>
              <a:off x="373696" y="3097755"/>
              <a:ext cx="648422" cy="418253"/>
              <a:chOff x="3053396" y="4304255"/>
              <a:chExt cx="648422" cy="418253"/>
            </a:xfrm>
          </p:grpSpPr>
          <p:sp>
            <p:nvSpPr>
              <p:cNvPr id="90221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222" name="TextBox 133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0173" name="Group 135"/>
            <p:cNvGrpSpPr>
              <a:grpSpLocks/>
            </p:cNvGrpSpPr>
            <p:nvPr/>
          </p:nvGrpSpPr>
          <p:grpSpPr bwMode="auto">
            <a:xfrm>
              <a:off x="6037896" y="2551655"/>
              <a:ext cx="648422" cy="418253"/>
              <a:chOff x="3053396" y="4304255"/>
              <a:chExt cx="648422" cy="418253"/>
            </a:xfrm>
          </p:grpSpPr>
          <p:sp>
            <p:nvSpPr>
              <p:cNvPr id="90219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220" name="TextBox 137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0174" name="Group 138"/>
            <p:cNvGrpSpPr>
              <a:grpSpLocks/>
            </p:cNvGrpSpPr>
            <p:nvPr/>
          </p:nvGrpSpPr>
          <p:grpSpPr bwMode="auto">
            <a:xfrm>
              <a:off x="945196" y="5409155"/>
              <a:ext cx="648422" cy="418253"/>
              <a:chOff x="3053396" y="4304255"/>
              <a:chExt cx="648422" cy="418253"/>
            </a:xfrm>
          </p:grpSpPr>
          <p:sp>
            <p:nvSpPr>
              <p:cNvPr id="90217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218" name="TextBox 140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0175" name="Group 141"/>
            <p:cNvGrpSpPr>
              <a:grpSpLocks/>
            </p:cNvGrpSpPr>
            <p:nvPr/>
          </p:nvGrpSpPr>
          <p:grpSpPr bwMode="auto">
            <a:xfrm>
              <a:off x="526096" y="4786855"/>
              <a:ext cx="648422" cy="418253"/>
              <a:chOff x="3053396" y="4304255"/>
              <a:chExt cx="648422" cy="418253"/>
            </a:xfrm>
          </p:grpSpPr>
          <p:sp>
            <p:nvSpPr>
              <p:cNvPr id="90215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216" name="TextBox 143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0176" name="Group 144"/>
            <p:cNvGrpSpPr>
              <a:grpSpLocks/>
            </p:cNvGrpSpPr>
            <p:nvPr/>
          </p:nvGrpSpPr>
          <p:grpSpPr bwMode="auto">
            <a:xfrm>
              <a:off x="297496" y="4126455"/>
              <a:ext cx="648422" cy="418253"/>
              <a:chOff x="3053396" y="4304255"/>
              <a:chExt cx="648422" cy="418253"/>
            </a:xfrm>
          </p:grpSpPr>
          <p:sp>
            <p:nvSpPr>
              <p:cNvPr id="90213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214" name="TextBox 146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0177" name="Group 147"/>
            <p:cNvGrpSpPr>
              <a:grpSpLocks/>
            </p:cNvGrpSpPr>
            <p:nvPr/>
          </p:nvGrpSpPr>
          <p:grpSpPr bwMode="auto">
            <a:xfrm>
              <a:off x="6787196" y="2983455"/>
              <a:ext cx="648422" cy="418253"/>
              <a:chOff x="3053396" y="4304255"/>
              <a:chExt cx="648422" cy="418253"/>
            </a:xfrm>
          </p:grpSpPr>
          <p:sp>
            <p:nvSpPr>
              <p:cNvPr id="90211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212" name="TextBox 149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0178" name="Group 150"/>
            <p:cNvGrpSpPr>
              <a:grpSpLocks/>
            </p:cNvGrpSpPr>
            <p:nvPr/>
          </p:nvGrpSpPr>
          <p:grpSpPr bwMode="auto">
            <a:xfrm>
              <a:off x="3129596" y="2056355"/>
              <a:ext cx="648422" cy="418253"/>
              <a:chOff x="3053396" y="4304255"/>
              <a:chExt cx="648422" cy="418253"/>
            </a:xfrm>
          </p:grpSpPr>
          <p:sp>
            <p:nvSpPr>
              <p:cNvPr id="90209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210" name="TextBox 152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0179" name="Group 153"/>
            <p:cNvGrpSpPr>
              <a:grpSpLocks/>
            </p:cNvGrpSpPr>
            <p:nvPr/>
          </p:nvGrpSpPr>
          <p:grpSpPr bwMode="auto">
            <a:xfrm>
              <a:off x="754696" y="2704055"/>
              <a:ext cx="648422" cy="418253"/>
              <a:chOff x="3053396" y="4304255"/>
              <a:chExt cx="648422" cy="418253"/>
            </a:xfrm>
          </p:grpSpPr>
          <p:sp>
            <p:nvSpPr>
              <p:cNvPr id="90207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208" name="TextBox 155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0180" name="Group 156"/>
            <p:cNvGrpSpPr>
              <a:grpSpLocks/>
            </p:cNvGrpSpPr>
            <p:nvPr/>
          </p:nvGrpSpPr>
          <p:grpSpPr bwMode="auto">
            <a:xfrm>
              <a:off x="4043996" y="2030955"/>
              <a:ext cx="648422" cy="418253"/>
              <a:chOff x="3053396" y="4304255"/>
              <a:chExt cx="648422" cy="418253"/>
            </a:xfrm>
          </p:grpSpPr>
          <p:sp>
            <p:nvSpPr>
              <p:cNvPr id="90205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206" name="TextBox 158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0181" name="Group 160"/>
            <p:cNvGrpSpPr>
              <a:grpSpLocks/>
            </p:cNvGrpSpPr>
            <p:nvPr/>
          </p:nvGrpSpPr>
          <p:grpSpPr bwMode="auto">
            <a:xfrm>
              <a:off x="7104696" y="5663155"/>
              <a:ext cx="648422" cy="418253"/>
              <a:chOff x="3053396" y="4304255"/>
              <a:chExt cx="648422" cy="418253"/>
            </a:xfrm>
          </p:grpSpPr>
          <p:sp>
            <p:nvSpPr>
              <p:cNvPr id="90203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204" name="TextBox 162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0182" name="Group 163"/>
            <p:cNvGrpSpPr>
              <a:grpSpLocks/>
            </p:cNvGrpSpPr>
            <p:nvPr/>
          </p:nvGrpSpPr>
          <p:grpSpPr bwMode="auto">
            <a:xfrm>
              <a:off x="7942896" y="5015455"/>
              <a:ext cx="648422" cy="418253"/>
              <a:chOff x="3053396" y="4304255"/>
              <a:chExt cx="648422" cy="418253"/>
            </a:xfrm>
          </p:grpSpPr>
          <p:sp>
            <p:nvSpPr>
              <p:cNvPr id="90201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202" name="TextBox 165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0183" name="Group 166"/>
            <p:cNvGrpSpPr>
              <a:grpSpLocks/>
            </p:cNvGrpSpPr>
            <p:nvPr/>
          </p:nvGrpSpPr>
          <p:grpSpPr bwMode="auto">
            <a:xfrm>
              <a:off x="7714296" y="4101055"/>
              <a:ext cx="648422" cy="418253"/>
              <a:chOff x="3053396" y="4304255"/>
              <a:chExt cx="648422" cy="418253"/>
            </a:xfrm>
          </p:grpSpPr>
          <p:sp>
            <p:nvSpPr>
              <p:cNvPr id="90199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200" name="TextBox 168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0184" name="Group 169"/>
            <p:cNvGrpSpPr>
              <a:grpSpLocks/>
            </p:cNvGrpSpPr>
            <p:nvPr/>
          </p:nvGrpSpPr>
          <p:grpSpPr bwMode="auto">
            <a:xfrm>
              <a:off x="4869496" y="5904455"/>
              <a:ext cx="648422" cy="418253"/>
              <a:chOff x="3053396" y="4304255"/>
              <a:chExt cx="648422" cy="418253"/>
            </a:xfrm>
          </p:grpSpPr>
          <p:sp>
            <p:nvSpPr>
              <p:cNvPr id="90197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198" name="TextBox 171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0185" name="Group 172"/>
            <p:cNvGrpSpPr>
              <a:grpSpLocks/>
            </p:cNvGrpSpPr>
            <p:nvPr/>
          </p:nvGrpSpPr>
          <p:grpSpPr bwMode="auto">
            <a:xfrm>
              <a:off x="3955096" y="6044155"/>
              <a:ext cx="648422" cy="418253"/>
              <a:chOff x="3053396" y="4304255"/>
              <a:chExt cx="648422" cy="418253"/>
            </a:xfrm>
          </p:grpSpPr>
          <p:sp>
            <p:nvSpPr>
              <p:cNvPr id="90195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196" name="TextBox 174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0186" name="Group 175"/>
            <p:cNvGrpSpPr>
              <a:grpSpLocks/>
            </p:cNvGrpSpPr>
            <p:nvPr/>
          </p:nvGrpSpPr>
          <p:grpSpPr bwMode="auto">
            <a:xfrm>
              <a:off x="2735896" y="5891755"/>
              <a:ext cx="648422" cy="418253"/>
              <a:chOff x="3053396" y="4304255"/>
              <a:chExt cx="648422" cy="418253"/>
            </a:xfrm>
          </p:grpSpPr>
          <p:sp>
            <p:nvSpPr>
              <p:cNvPr id="90193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194" name="TextBox 177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sp>
          <p:nvSpPr>
            <p:cNvPr id="90187" name="TextBox 4"/>
            <p:cNvSpPr txBox="1">
              <a:spLocks noChangeArrowheads="1"/>
            </p:cNvSpPr>
            <p:nvPr/>
          </p:nvSpPr>
          <p:spPr bwMode="auto">
            <a:xfrm rot="1053502">
              <a:off x="5143500" y="1955800"/>
              <a:ext cx="54373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90188" name="TextBox 179"/>
            <p:cNvSpPr txBox="1">
              <a:spLocks noChangeArrowheads="1"/>
            </p:cNvSpPr>
            <p:nvPr/>
          </p:nvSpPr>
          <p:spPr bwMode="auto">
            <a:xfrm rot="2829263">
              <a:off x="7429500" y="3429000"/>
              <a:ext cx="54373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90189" name="TextBox 180"/>
            <p:cNvSpPr txBox="1">
              <a:spLocks noChangeArrowheads="1"/>
            </p:cNvSpPr>
            <p:nvPr/>
          </p:nvSpPr>
          <p:spPr bwMode="auto">
            <a:xfrm rot="9845918">
              <a:off x="6098241" y="5942112"/>
              <a:ext cx="54373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90190" name="TextBox 181"/>
            <p:cNvSpPr txBox="1">
              <a:spLocks noChangeArrowheads="1"/>
            </p:cNvSpPr>
            <p:nvPr/>
          </p:nvSpPr>
          <p:spPr bwMode="auto">
            <a:xfrm rot="-9948738">
              <a:off x="1730786" y="5845469"/>
              <a:ext cx="54373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90191" name="TextBox 182"/>
            <p:cNvSpPr txBox="1">
              <a:spLocks noChangeArrowheads="1"/>
            </p:cNvSpPr>
            <p:nvPr/>
          </p:nvSpPr>
          <p:spPr bwMode="auto">
            <a:xfrm rot="-4992697">
              <a:off x="144631" y="3539025"/>
              <a:ext cx="54373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90192" name="TextBox 183"/>
            <p:cNvSpPr txBox="1">
              <a:spLocks noChangeArrowheads="1"/>
            </p:cNvSpPr>
            <p:nvPr/>
          </p:nvSpPr>
          <p:spPr bwMode="auto">
            <a:xfrm rot="-1017263">
              <a:off x="2330376" y="1905681"/>
              <a:ext cx="54373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…</a:t>
              </a:r>
            </a:p>
          </p:txBody>
        </p:sp>
      </p:grpSp>
      <p:grpSp>
        <p:nvGrpSpPr>
          <p:cNvPr id="19" name="Group 25"/>
          <p:cNvGrpSpPr>
            <a:grpSpLocks/>
          </p:cNvGrpSpPr>
          <p:nvPr/>
        </p:nvGrpSpPr>
        <p:grpSpPr bwMode="auto">
          <a:xfrm>
            <a:off x="908050" y="2281238"/>
            <a:ext cx="7361238" cy="3768725"/>
            <a:chOff x="888125" y="2295063"/>
            <a:chExt cx="7361771" cy="3769689"/>
          </a:xfrm>
        </p:grpSpPr>
        <p:cxnSp>
          <p:nvCxnSpPr>
            <p:cNvPr id="90151" name="Straight Connector 7"/>
            <p:cNvCxnSpPr>
              <a:cxnSpLocks noChangeShapeType="1"/>
              <a:stCxn id="90217" idx="0"/>
            </p:cNvCxnSpPr>
            <p:nvPr/>
          </p:nvCxnSpPr>
          <p:spPr bwMode="auto">
            <a:xfrm flipV="1">
              <a:off x="1661409" y="2570969"/>
              <a:ext cx="577293" cy="28026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0152" name="Straight Connector 188"/>
            <p:cNvCxnSpPr>
              <a:cxnSpLocks noChangeShapeType="1"/>
              <a:stCxn id="90217" idx="0"/>
            </p:cNvCxnSpPr>
            <p:nvPr/>
          </p:nvCxnSpPr>
          <p:spPr bwMode="auto">
            <a:xfrm flipH="1" flipV="1">
              <a:off x="1509155" y="3032403"/>
              <a:ext cx="171469" cy="23271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0153" name="Straight Connector 190"/>
            <p:cNvCxnSpPr>
              <a:cxnSpLocks noChangeShapeType="1"/>
              <a:stCxn id="90217" idx="0"/>
            </p:cNvCxnSpPr>
            <p:nvPr/>
          </p:nvCxnSpPr>
          <p:spPr bwMode="auto">
            <a:xfrm flipH="1" flipV="1">
              <a:off x="1185287" y="3451504"/>
              <a:ext cx="495337" cy="19080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0154" name="Straight Connector 192"/>
            <p:cNvCxnSpPr>
              <a:cxnSpLocks noChangeShapeType="1"/>
              <a:stCxn id="90217" idx="0"/>
            </p:cNvCxnSpPr>
            <p:nvPr/>
          </p:nvCxnSpPr>
          <p:spPr bwMode="auto">
            <a:xfrm flipH="1" flipV="1">
              <a:off x="1181567" y="4298698"/>
              <a:ext cx="499057" cy="10608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0155" name="Straight Connector 195"/>
            <p:cNvCxnSpPr>
              <a:cxnSpLocks noChangeShapeType="1"/>
              <a:stCxn id="90217" idx="0"/>
            </p:cNvCxnSpPr>
            <p:nvPr/>
          </p:nvCxnSpPr>
          <p:spPr bwMode="auto">
            <a:xfrm flipH="1" flipV="1">
              <a:off x="1386886" y="4980292"/>
              <a:ext cx="293738" cy="3792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0156" name="Straight Connector 197"/>
            <p:cNvCxnSpPr>
              <a:cxnSpLocks noChangeShapeType="1"/>
              <a:endCxn id="90217" idx="0"/>
            </p:cNvCxnSpPr>
            <p:nvPr/>
          </p:nvCxnSpPr>
          <p:spPr bwMode="auto">
            <a:xfrm flipH="1" flipV="1">
              <a:off x="1661409" y="5373637"/>
              <a:ext cx="1526432" cy="5930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0157" name="Straight Connector 199"/>
            <p:cNvCxnSpPr>
              <a:cxnSpLocks noChangeShapeType="1"/>
              <a:endCxn id="90217" idx="0"/>
            </p:cNvCxnSpPr>
            <p:nvPr/>
          </p:nvCxnSpPr>
          <p:spPr bwMode="auto">
            <a:xfrm flipH="1" flipV="1">
              <a:off x="1680624" y="5359527"/>
              <a:ext cx="2723702" cy="703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0158" name="Straight Connector 201"/>
            <p:cNvCxnSpPr>
              <a:cxnSpLocks noChangeShapeType="1"/>
              <a:endCxn id="90217" idx="0"/>
            </p:cNvCxnSpPr>
            <p:nvPr/>
          </p:nvCxnSpPr>
          <p:spPr bwMode="auto">
            <a:xfrm flipH="1" flipV="1">
              <a:off x="1680624" y="5359527"/>
              <a:ext cx="3605885" cy="6190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0159" name="Straight Connector 203"/>
            <p:cNvCxnSpPr>
              <a:cxnSpLocks noChangeShapeType="1"/>
              <a:endCxn id="90217" idx="0"/>
            </p:cNvCxnSpPr>
            <p:nvPr/>
          </p:nvCxnSpPr>
          <p:spPr bwMode="auto">
            <a:xfrm flipH="1">
              <a:off x="1680624" y="5184745"/>
              <a:ext cx="6569272" cy="1747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0160" name="Straight Connector 204"/>
            <p:cNvCxnSpPr>
              <a:cxnSpLocks noChangeShapeType="1"/>
              <a:endCxn id="90217" idx="0"/>
            </p:cNvCxnSpPr>
            <p:nvPr/>
          </p:nvCxnSpPr>
          <p:spPr bwMode="auto">
            <a:xfrm flipH="1" flipV="1">
              <a:off x="1680624" y="5359527"/>
              <a:ext cx="5742435" cy="4867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0161" name="Straight Connector 207"/>
            <p:cNvCxnSpPr>
              <a:cxnSpLocks noChangeShapeType="1"/>
              <a:endCxn id="90217" idx="0"/>
            </p:cNvCxnSpPr>
            <p:nvPr/>
          </p:nvCxnSpPr>
          <p:spPr bwMode="auto">
            <a:xfrm flipH="1">
              <a:off x="1680624" y="4311835"/>
              <a:ext cx="6338019" cy="10476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0162" name="Straight Connector 209"/>
            <p:cNvCxnSpPr>
              <a:cxnSpLocks noChangeShapeType="1"/>
              <a:endCxn id="90217" idx="0"/>
            </p:cNvCxnSpPr>
            <p:nvPr/>
          </p:nvCxnSpPr>
          <p:spPr bwMode="auto">
            <a:xfrm flipH="1">
              <a:off x="1680624" y="3273553"/>
              <a:ext cx="5749312" cy="20859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0163" name="Straight Connector 211"/>
            <p:cNvCxnSpPr>
              <a:cxnSpLocks noChangeShapeType="1"/>
              <a:endCxn id="90217" idx="0"/>
            </p:cNvCxnSpPr>
            <p:nvPr/>
          </p:nvCxnSpPr>
          <p:spPr bwMode="auto">
            <a:xfrm flipH="1">
              <a:off x="1680624" y="2784308"/>
              <a:ext cx="4942318" cy="25752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0164" name="Straight Connector 213"/>
            <p:cNvCxnSpPr>
              <a:cxnSpLocks noChangeShapeType="1"/>
              <a:endCxn id="90217" idx="0"/>
            </p:cNvCxnSpPr>
            <p:nvPr/>
          </p:nvCxnSpPr>
          <p:spPr bwMode="auto">
            <a:xfrm flipH="1">
              <a:off x="1680624" y="2295063"/>
              <a:ext cx="2971398" cy="30644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0165" name="Straight Connector 215"/>
            <p:cNvCxnSpPr>
              <a:cxnSpLocks noChangeShapeType="1"/>
              <a:endCxn id="90217" idx="0"/>
            </p:cNvCxnSpPr>
            <p:nvPr/>
          </p:nvCxnSpPr>
          <p:spPr bwMode="auto">
            <a:xfrm flipH="1">
              <a:off x="1680624" y="2295321"/>
              <a:ext cx="2025496" cy="30642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90166" name="TextBox 24"/>
            <p:cNvSpPr txBox="1">
              <a:spLocks noChangeArrowheads="1"/>
            </p:cNvSpPr>
            <p:nvPr/>
          </p:nvSpPr>
          <p:spPr bwMode="auto">
            <a:xfrm rot="5710989">
              <a:off x="859913" y="4114468"/>
              <a:ext cx="3642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…</a:t>
              </a:r>
            </a:p>
          </p:txBody>
        </p:sp>
        <p:sp>
          <p:nvSpPr>
            <p:cNvPr id="90167" name="TextBox 218"/>
            <p:cNvSpPr txBox="1">
              <a:spLocks noChangeArrowheads="1"/>
            </p:cNvSpPr>
            <p:nvPr/>
          </p:nvSpPr>
          <p:spPr bwMode="auto">
            <a:xfrm rot="7515077">
              <a:off x="4511491" y="5728762"/>
              <a:ext cx="3642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…</a:t>
              </a:r>
            </a:p>
          </p:txBody>
        </p:sp>
        <p:sp>
          <p:nvSpPr>
            <p:cNvPr id="90168" name="TextBox 219"/>
            <p:cNvSpPr txBox="1">
              <a:spLocks noChangeArrowheads="1"/>
            </p:cNvSpPr>
            <p:nvPr/>
          </p:nvSpPr>
          <p:spPr bwMode="auto">
            <a:xfrm rot="3940343">
              <a:off x="6392354" y="3846211"/>
              <a:ext cx="49244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…</a:t>
              </a:r>
            </a:p>
          </p:txBody>
        </p:sp>
        <p:sp>
          <p:nvSpPr>
            <p:cNvPr id="90169" name="TextBox 220"/>
            <p:cNvSpPr txBox="1">
              <a:spLocks noChangeArrowheads="1"/>
            </p:cNvSpPr>
            <p:nvPr/>
          </p:nvSpPr>
          <p:spPr bwMode="auto">
            <a:xfrm rot="2048420">
              <a:off x="4482993" y="2684685"/>
              <a:ext cx="49244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…</a:t>
              </a:r>
            </a:p>
          </p:txBody>
        </p:sp>
        <p:sp>
          <p:nvSpPr>
            <p:cNvPr id="90170" name="TextBox 221"/>
            <p:cNvSpPr txBox="1">
              <a:spLocks noChangeArrowheads="1"/>
            </p:cNvSpPr>
            <p:nvPr/>
          </p:nvSpPr>
          <p:spPr bwMode="auto">
            <a:xfrm rot="-316136">
              <a:off x="2189980" y="2687381"/>
              <a:ext cx="49244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…</a:t>
              </a:r>
            </a:p>
          </p:txBody>
        </p:sp>
      </p:grpSp>
      <p:grpSp>
        <p:nvGrpSpPr>
          <p:cNvPr id="20" name="Group 223"/>
          <p:cNvGrpSpPr>
            <a:grpSpLocks/>
          </p:cNvGrpSpPr>
          <p:nvPr/>
        </p:nvGrpSpPr>
        <p:grpSpPr bwMode="auto">
          <a:xfrm>
            <a:off x="1158875" y="2305050"/>
            <a:ext cx="7094538" cy="3695700"/>
            <a:chOff x="862570" y="2361120"/>
            <a:chExt cx="7094553" cy="3695520"/>
          </a:xfrm>
        </p:grpSpPr>
        <p:cxnSp>
          <p:nvCxnSpPr>
            <p:cNvPr id="90136" name="Straight Connector 224"/>
            <p:cNvCxnSpPr>
              <a:cxnSpLocks noChangeShapeType="1"/>
            </p:cNvCxnSpPr>
            <p:nvPr/>
          </p:nvCxnSpPr>
          <p:spPr bwMode="auto">
            <a:xfrm flipH="1">
              <a:off x="1446332" y="2897188"/>
              <a:ext cx="4736982" cy="2535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0137" name="Straight Connector 225"/>
            <p:cNvCxnSpPr>
              <a:cxnSpLocks noChangeShapeType="1"/>
            </p:cNvCxnSpPr>
            <p:nvPr/>
          </p:nvCxnSpPr>
          <p:spPr bwMode="auto">
            <a:xfrm flipH="1">
              <a:off x="2972043" y="2885760"/>
              <a:ext cx="3213953" cy="30412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0138" name="Straight Connector 226"/>
            <p:cNvCxnSpPr>
              <a:cxnSpLocks noChangeShapeType="1"/>
            </p:cNvCxnSpPr>
            <p:nvPr/>
          </p:nvCxnSpPr>
          <p:spPr bwMode="auto">
            <a:xfrm flipH="1">
              <a:off x="4328465" y="2877120"/>
              <a:ext cx="1866171" cy="31795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0139" name="Straight Connector 227"/>
            <p:cNvCxnSpPr>
              <a:cxnSpLocks noChangeShapeType="1"/>
            </p:cNvCxnSpPr>
            <p:nvPr/>
          </p:nvCxnSpPr>
          <p:spPr bwMode="auto">
            <a:xfrm flipH="1">
              <a:off x="5270184" y="2877120"/>
              <a:ext cx="915812" cy="30585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0140" name="Straight Connector 228"/>
            <p:cNvCxnSpPr>
              <a:cxnSpLocks noChangeShapeType="1"/>
            </p:cNvCxnSpPr>
            <p:nvPr/>
          </p:nvCxnSpPr>
          <p:spPr bwMode="auto">
            <a:xfrm>
              <a:off x="6167438" y="2901156"/>
              <a:ext cx="1141702" cy="2801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0141" name="Straight Connector 229"/>
            <p:cNvCxnSpPr>
              <a:cxnSpLocks noChangeShapeType="1"/>
            </p:cNvCxnSpPr>
            <p:nvPr/>
          </p:nvCxnSpPr>
          <p:spPr bwMode="auto">
            <a:xfrm>
              <a:off x="6171406" y="2889250"/>
              <a:ext cx="1785717" cy="2355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0142" name="Straight Connector 230"/>
            <p:cNvCxnSpPr>
              <a:cxnSpLocks noChangeShapeType="1"/>
            </p:cNvCxnSpPr>
            <p:nvPr/>
          </p:nvCxnSpPr>
          <p:spPr bwMode="auto">
            <a:xfrm>
              <a:off x="6179344" y="2881313"/>
              <a:ext cx="1587707" cy="13868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0143" name="Straight Connector 231"/>
            <p:cNvCxnSpPr>
              <a:cxnSpLocks noChangeShapeType="1"/>
            </p:cNvCxnSpPr>
            <p:nvPr/>
          </p:nvCxnSpPr>
          <p:spPr bwMode="auto">
            <a:xfrm>
              <a:off x="6179344" y="2897188"/>
              <a:ext cx="602786" cy="2909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0144" name="Straight Connector 232"/>
            <p:cNvCxnSpPr>
              <a:cxnSpLocks noChangeShapeType="1"/>
            </p:cNvCxnSpPr>
            <p:nvPr/>
          </p:nvCxnSpPr>
          <p:spPr bwMode="auto">
            <a:xfrm>
              <a:off x="4584546" y="2364240"/>
              <a:ext cx="1558252" cy="5128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0145" name="Straight Connector 233"/>
            <p:cNvCxnSpPr>
              <a:cxnSpLocks noChangeShapeType="1"/>
            </p:cNvCxnSpPr>
            <p:nvPr/>
          </p:nvCxnSpPr>
          <p:spPr bwMode="auto">
            <a:xfrm>
              <a:off x="3691549" y="2361120"/>
              <a:ext cx="2485808" cy="5332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0146" name="Straight Connector 234"/>
            <p:cNvCxnSpPr>
              <a:cxnSpLocks noChangeShapeType="1"/>
            </p:cNvCxnSpPr>
            <p:nvPr/>
          </p:nvCxnSpPr>
          <p:spPr bwMode="auto">
            <a:xfrm>
              <a:off x="2081460" y="2548080"/>
              <a:ext cx="4078617" cy="337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0147" name="Straight Connector 235"/>
            <p:cNvCxnSpPr>
              <a:cxnSpLocks noChangeShapeType="1"/>
            </p:cNvCxnSpPr>
            <p:nvPr/>
          </p:nvCxnSpPr>
          <p:spPr bwMode="auto">
            <a:xfrm flipV="1">
              <a:off x="1309418" y="2903040"/>
              <a:ext cx="4842020" cy="30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0148" name="Straight Connector 236"/>
            <p:cNvCxnSpPr>
              <a:cxnSpLocks noChangeShapeType="1"/>
            </p:cNvCxnSpPr>
            <p:nvPr/>
          </p:nvCxnSpPr>
          <p:spPr bwMode="auto">
            <a:xfrm flipV="1">
              <a:off x="934801" y="2894400"/>
              <a:ext cx="5242556" cy="3770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0149" name="Straight Connector 237"/>
            <p:cNvCxnSpPr>
              <a:cxnSpLocks noChangeShapeType="1"/>
            </p:cNvCxnSpPr>
            <p:nvPr/>
          </p:nvCxnSpPr>
          <p:spPr bwMode="auto">
            <a:xfrm flipV="1">
              <a:off x="862570" y="2901156"/>
              <a:ext cx="5296930" cy="13866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0150" name="Straight Connector 238"/>
            <p:cNvCxnSpPr>
              <a:cxnSpLocks noChangeShapeType="1"/>
            </p:cNvCxnSpPr>
            <p:nvPr/>
          </p:nvCxnSpPr>
          <p:spPr bwMode="auto">
            <a:xfrm flipV="1">
              <a:off x="1101367" y="2901156"/>
              <a:ext cx="5077977" cy="20260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21" name="Group 239"/>
          <p:cNvGrpSpPr>
            <a:grpSpLocks/>
          </p:cNvGrpSpPr>
          <p:nvPr/>
        </p:nvGrpSpPr>
        <p:grpSpPr bwMode="auto">
          <a:xfrm>
            <a:off x="1095375" y="2195513"/>
            <a:ext cx="7158038" cy="3798887"/>
            <a:chOff x="799176" y="2251902"/>
            <a:chExt cx="7158126" cy="3799069"/>
          </a:xfrm>
        </p:grpSpPr>
        <p:cxnSp>
          <p:nvCxnSpPr>
            <p:cNvPr id="90121" name="Straight Connector 240"/>
            <p:cNvCxnSpPr>
              <a:cxnSpLocks noChangeShapeType="1"/>
            </p:cNvCxnSpPr>
            <p:nvPr/>
          </p:nvCxnSpPr>
          <p:spPr bwMode="auto">
            <a:xfrm>
              <a:off x="2012365" y="2732956"/>
              <a:ext cx="3121627" cy="32043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0122" name="Straight Connector 241"/>
            <p:cNvCxnSpPr>
              <a:cxnSpLocks noChangeShapeType="1"/>
            </p:cNvCxnSpPr>
            <p:nvPr/>
          </p:nvCxnSpPr>
          <p:spPr bwMode="auto">
            <a:xfrm>
              <a:off x="2009682" y="2721528"/>
              <a:ext cx="2384511" cy="33294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0123" name="Straight Connector 242"/>
            <p:cNvCxnSpPr>
              <a:cxnSpLocks noChangeShapeType="1"/>
            </p:cNvCxnSpPr>
            <p:nvPr/>
          </p:nvCxnSpPr>
          <p:spPr bwMode="auto">
            <a:xfrm>
              <a:off x="2001042" y="2712888"/>
              <a:ext cx="1091382" cy="31978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0124" name="Straight Connector 243"/>
            <p:cNvCxnSpPr>
              <a:cxnSpLocks noChangeShapeType="1"/>
            </p:cNvCxnSpPr>
            <p:nvPr/>
          </p:nvCxnSpPr>
          <p:spPr bwMode="auto">
            <a:xfrm flipH="1">
              <a:off x="1471306" y="2712888"/>
              <a:ext cx="538376" cy="2698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0125" name="Straight Connector 244"/>
            <p:cNvCxnSpPr>
              <a:cxnSpLocks noChangeShapeType="1"/>
            </p:cNvCxnSpPr>
            <p:nvPr/>
          </p:nvCxnSpPr>
          <p:spPr bwMode="auto">
            <a:xfrm flipH="1">
              <a:off x="1007181" y="2736924"/>
              <a:ext cx="1021059" cy="20695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0126" name="Straight Connector 245"/>
            <p:cNvCxnSpPr>
              <a:cxnSpLocks noChangeShapeType="1"/>
            </p:cNvCxnSpPr>
            <p:nvPr/>
          </p:nvCxnSpPr>
          <p:spPr bwMode="auto">
            <a:xfrm flipH="1">
              <a:off x="799176" y="2725018"/>
              <a:ext cx="1225097" cy="14135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0127" name="Straight Connector 246"/>
            <p:cNvCxnSpPr>
              <a:cxnSpLocks noChangeShapeType="1"/>
            </p:cNvCxnSpPr>
            <p:nvPr/>
          </p:nvCxnSpPr>
          <p:spPr bwMode="auto">
            <a:xfrm flipH="1">
              <a:off x="932218" y="2704755"/>
              <a:ext cx="1107153" cy="588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0128" name="Straight Connector 247"/>
            <p:cNvCxnSpPr>
              <a:cxnSpLocks noChangeShapeType="1"/>
            </p:cNvCxnSpPr>
            <p:nvPr/>
          </p:nvCxnSpPr>
          <p:spPr bwMode="auto">
            <a:xfrm flipH="1">
              <a:off x="1293642" y="2704755"/>
              <a:ext cx="745729" cy="2167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0129" name="Straight Connector 248"/>
            <p:cNvCxnSpPr>
              <a:cxnSpLocks noChangeShapeType="1"/>
            </p:cNvCxnSpPr>
            <p:nvPr/>
          </p:nvCxnSpPr>
          <p:spPr bwMode="auto">
            <a:xfrm flipH="1">
              <a:off x="2052880" y="2251902"/>
              <a:ext cx="1141349" cy="4609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0130" name="Straight Connector 249"/>
            <p:cNvCxnSpPr>
              <a:cxnSpLocks noChangeShapeType="1"/>
            </p:cNvCxnSpPr>
            <p:nvPr/>
          </p:nvCxnSpPr>
          <p:spPr bwMode="auto">
            <a:xfrm flipH="1">
              <a:off x="2018321" y="2332076"/>
              <a:ext cx="2284094" cy="398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0131" name="Straight Connector 250"/>
            <p:cNvCxnSpPr>
              <a:cxnSpLocks noChangeShapeType="1"/>
            </p:cNvCxnSpPr>
            <p:nvPr/>
          </p:nvCxnSpPr>
          <p:spPr bwMode="auto">
            <a:xfrm flipH="1" flipV="1">
              <a:off x="2035602" y="2721528"/>
              <a:ext cx="4016700" cy="141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0132" name="Straight Connector 251"/>
            <p:cNvCxnSpPr>
              <a:cxnSpLocks noChangeShapeType="1"/>
            </p:cNvCxnSpPr>
            <p:nvPr/>
          </p:nvCxnSpPr>
          <p:spPr bwMode="auto">
            <a:xfrm flipH="1" flipV="1">
              <a:off x="2044240" y="2738808"/>
              <a:ext cx="4755057" cy="5290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0133" name="Straight Connector 252"/>
            <p:cNvCxnSpPr>
              <a:cxnSpLocks noChangeShapeType="1"/>
            </p:cNvCxnSpPr>
            <p:nvPr/>
          </p:nvCxnSpPr>
          <p:spPr bwMode="auto">
            <a:xfrm flipH="1" flipV="1">
              <a:off x="2018321" y="2730168"/>
              <a:ext cx="5710381" cy="15549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0134" name="Straight Connector 253"/>
            <p:cNvCxnSpPr>
              <a:cxnSpLocks noChangeShapeType="1"/>
            </p:cNvCxnSpPr>
            <p:nvPr/>
          </p:nvCxnSpPr>
          <p:spPr bwMode="auto">
            <a:xfrm flipH="1" flipV="1">
              <a:off x="2036178" y="2736924"/>
              <a:ext cx="5921124" cy="24625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0135" name="Straight Connector 254"/>
            <p:cNvCxnSpPr>
              <a:cxnSpLocks noChangeShapeType="1"/>
            </p:cNvCxnSpPr>
            <p:nvPr/>
          </p:nvCxnSpPr>
          <p:spPr bwMode="auto">
            <a:xfrm flipH="1" flipV="1">
              <a:off x="2016335" y="2736924"/>
              <a:ext cx="5165304" cy="30002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2497138" y="3403600"/>
            <a:ext cx="4268787" cy="12001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connecting each access ISP to each other directly </a:t>
            </a:r>
            <a:r>
              <a:rPr lang="en-US" i="1">
                <a:solidFill>
                  <a:srgbClr val="CC0000"/>
                </a:solidFill>
              </a:rPr>
              <a:t>doesn</a:t>
            </a:r>
            <a:r>
              <a:rPr lang="en-US" altLang="en-US" i="1">
                <a:solidFill>
                  <a:srgbClr val="CC0000"/>
                </a:solidFill>
              </a:rPr>
              <a:t>’</a:t>
            </a:r>
            <a:r>
              <a:rPr lang="en-US" i="1">
                <a:solidFill>
                  <a:srgbClr val="CC0000"/>
                </a:solidFill>
              </a:rPr>
              <a:t>t scale: </a:t>
            </a:r>
            <a:r>
              <a:rPr lang="en-US"/>
              <a:t>O(</a:t>
            </a:r>
            <a:r>
              <a:rPr lang="en-US" i="1"/>
              <a:t>N</a:t>
            </a:r>
            <a:r>
              <a:rPr lang="en-US" baseline="30000"/>
              <a:t>2</a:t>
            </a:r>
            <a:r>
              <a:rPr lang="en-US"/>
              <a:t>) connections.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6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5588" y="165100"/>
            <a:ext cx="8096250" cy="650875"/>
          </a:xfrm>
        </p:spPr>
        <p:txBody>
          <a:bodyPr/>
          <a:lstStyle/>
          <a:p>
            <a:pPr eaLnBrk="1" hangingPunct="1"/>
            <a:r>
              <a:rPr lang="en-US" sz="3600" smtClean="0">
                <a:ea typeface="ＭＳ Ｐゴシック" pitchFamily="34" charset="-128"/>
              </a:rPr>
              <a:t>Internet structure: network of networks</a:t>
            </a:r>
            <a:endParaRPr lang="en-US" smtClean="0">
              <a:ea typeface="ＭＳ Ｐゴシック" pitchFamily="34" charset="-128"/>
            </a:endParaRPr>
          </a:p>
        </p:txBody>
      </p:sp>
      <p:pic>
        <p:nvPicPr>
          <p:cNvPr id="92162" name="Picture 76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025" y="674688"/>
            <a:ext cx="7769225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2163" name="Group 5"/>
          <p:cNvGrpSpPr>
            <a:grpSpLocks/>
          </p:cNvGrpSpPr>
          <p:nvPr/>
        </p:nvGrpSpPr>
        <p:grpSpPr bwMode="auto">
          <a:xfrm>
            <a:off x="450850" y="1849438"/>
            <a:ext cx="8437563" cy="4559300"/>
            <a:chOff x="154891" y="1905681"/>
            <a:chExt cx="8436427" cy="4559651"/>
          </a:xfrm>
        </p:grpSpPr>
        <p:grpSp>
          <p:nvGrpSpPr>
            <p:cNvPr id="92263" name="Group 2"/>
            <p:cNvGrpSpPr>
              <a:grpSpLocks/>
            </p:cNvGrpSpPr>
            <p:nvPr/>
          </p:nvGrpSpPr>
          <p:grpSpPr bwMode="auto">
            <a:xfrm>
              <a:off x="1529396" y="2297655"/>
              <a:ext cx="648422" cy="418253"/>
              <a:chOff x="3053396" y="4304255"/>
              <a:chExt cx="648422" cy="418253"/>
            </a:xfrm>
          </p:grpSpPr>
          <p:sp>
            <p:nvSpPr>
              <p:cNvPr id="92315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16" name="TextBox 1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2264" name="Group 131"/>
            <p:cNvGrpSpPr>
              <a:grpSpLocks/>
            </p:cNvGrpSpPr>
            <p:nvPr/>
          </p:nvGrpSpPr>
          <p:grpSpPr bwMode="auto">
            <a:xfrm>
              <a:off x="373696" y="3097755"/>
              <a:ext cx="648422" cy="418253"/>
              <a:chOff x="3053396" y="4304255"/>
              <a:chExt cx="648422" cy="418253"/>
            </a:xfrm>
          </p:grpSpPr>
          <p:sp>
            <p:nvSpPr>
              <p:cNvPr id="92313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14" name="TextBox 133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2265" name="Group 135"/>
            <p:cNvGrpSpPr>
              <a:grpSpLocks/>
            </p:cNvGrpSpPr>
            <p:nvPr/>
          </p:nvGrpSpPr>
          <p:grpSpPr bwMode="auto">
            <a:xfrm>
              <a:off x="6037896" y="2551655"/>
              <a:ext cx="648422" cy="418253"/>
              <a:chOff x="3053396" y="4304255"/>
              <a:chExt cx="648422" cy="418253"/>
            </a:xfrm>
          </p:grpSpPr>
          <p:sp>
            <p:nvSpPr>
              <p:cNvPr id="92311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12" name="TextBox 137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2266" name="Group 138"/>
            <p:cNvGrpSpPr>
              <a:grpSpLocks/>
            </p:cNvGrpSpPr>
            <p:nvPr/>
          </p:nvGrpSpPr>
          <p:grpSpPr bwMode="auto">
            <a:xfrm>
              <a:off x="945196" y="5409155"/>
              <a:ext cx="648422" cy="418253"/>
              <a:chOff x="3053396" y="4304255"/>
              <a:chExt cx="648422" cy="418253"/>
            </a:xfrm>
          </p:grpSpPr>
          <p:sp>
            <p:nvSpPr>
              <p:cNvPr id="92309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10" name="TextBox 140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2267" name="Group 141"/>
            <p:cNvGrpSpPr>
              <a:grpSpLocks/>
            </p:cNvGrpSpPr>
            <p:nvPr/>
          </p:nvGrpSpPr>
          <p:grpSpPr bwMode="auto">
            <a:xfrm>
              <a:off x="526096" y="4786855"/>
              <a:ext cx="648422" cy="418253"/>
              <a:chOff x="3053396" y="4304255"/>
              <a:chExt cx="648422" cy="418253"/>
            </a:xfrm>
          </p:grpSpPr>
          <p:sp>
            <p:nvSpPr>
              <p:cNvPr id="92307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08" name="TextBox 143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2268" name="Group 144"/>
            <p:cNvGrpSpPr>
              <a:grpSpLocks/>
            </p:cNvGrpSpPr>
            <p:nvPr/>
          </p:nvGrpSpPr>
          <p:grpSpPr bwMode="auto">
            <a:xfrm>
              <a:off x="297496" y="4126455"/>
              <a:ext cx="648422" cy="418253"/>
              <a:chOff x="3053396" y="4304255"/>
              <a:chExt cx="648422" cy="418253"/>
            </a:xfrm>
          </p:grpSpPr>
          <p:sp>
            <p:nvSpPr>
              <p:cNvPr id="92305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06" name="TextBox 146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2269" name="Group 147"/>
            <p:cNvGrpSpPr>
              <a:grpSpLocks/>
            </p:cNvGrpSpPr>
            <p:nvPr/>
          </p:nvGrpSpPr>
          <p:grpSpPr bwMode="auto">
            <a:xfrm>
              <a:off x="6787196" y="2983455"/>
              <a:ext cx="648422" cy="418253"/>
              <a:chOff x="3053396" y="4304255"/>
              <a:chExt cx="648422" cy="418253"/>
            </a:xfrm>
          </p:grpSpPr>
          <p:sp>
            <p:nvSpPr>
              <p:cNvPr id="92303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04" name="TextBox 149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2270" name="Group 150"/>
            <p:cNvGrpSpPr>
              <a:grpSpLocks/>
            </p:cNvGrpSpPr>
            <p:nvPr/>
          </p:nvGrpSpPr>
          <p:grpSpPr bwMode="auto">
            <a:xfrm>
              <a:off x="3129596" y="2056355"/>
              <a:ext cx="648422" cy="418253"/>
              <a:chOff x="3053396" y="4304255"/>
              <a:chExt cx="648422" cy="418253"/>
            </a:xfrm>
          </p:grpSpPr>
          <p:sp>
            <p:nvSpPr>
              <p:cNvPr id="92301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02" name="TextBox 152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2271" name="Group 153"/>
            <p:cNvGrpSpPr>
              <a:grpSpLocks/>
            </p:cNvGrpSpPr>
            <p:nvPr/>
          </p:nvGrpSpPr>
          <p:grpSpPr bwMode="auto">
            <a:xfrm>
              <a:off x="754696" y="2704055"/>
              <a:ext cx="648422" cy="418253"/>
              <a:chOff x="3053396" y="4304255"/>
              <a:chExt cx="648422" cy="418253"/>
            </a:xfrm>
          </p:grpSpPr>
          <p:sp>
            <p:nvSpPr>
              <p:cNvPr id="92299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00" name="TextBox 155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2272" name="Group 156"/>
            <p:cNvGrpSpPr>
              <a:grpSpLocks/>
            </p:cNvGrpSpPr>
            <p:nvPr/>
          </p:nvGrpSpPr>
          <p:grpSpPr bwMode="auto">
            <a:xfrm>
              <a:off x="4043996" y="2030955"/>
              <a:ext cx="648422" cy="418253"/>
              <a:chOff x="3053396" y="4304255"/>
              <a:chExt cx="648422" cy="418253"/>
            </a:xfrm>
          </p:grpSpPr>
          <p:sp>
            <p:nvSpPr>
              <p:cNvPr id="92297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98" name="TextBox 158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2273" name="Group 160"/>
            <p:cNvGrpSpPr>
              <a:grpSpLocks/>
            </p:cNvGrpSpPr>
            <p:nvPr/>
          </p:nvGrpSpPr>
          <p:grpSpPr bwMode="auto">
            <a:xfrm>
              <a:off x="7104696" y="5663155"/>
              <a:ext cx="648422" cy="418253"/>
              <a:chOff x="3053396" y="4304255"/>
              <a:chExt cx="648422" cy="418253"/>
            </a:xfrm>
          </p:grpSpPr>
          <p:sp>
            <p:nvSpPr>
              <p:cNvPr id="92295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96" name="TextBox 162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2274" name="Group 163"/>
            <p:cNvGrpSpPr>
              <a:grpSpLocks/>
            </p:cNvGrpSpPr>
            <p:nvPr/>
          </p:nvGrpSpPr>
          <p:grpSpPr bwMode="auto">
            <a:xfrm>
              <a:off x="7942896" y="5015455"/>
              <a:ext cx="648422" cy="418253"/>
              <a:chOff x="3053396" y="4304255"/>
              <a:chExt cx="648422" cy="418253"/>
            </a:xfrm>
          </p:grpSpPr>
          <p:sp>
            <p:nvSpPr>
              <p:cNvPr id="92293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94" name="TextBox 165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2275" name="Group 166"/>
            <p:cNvGrpSpPr>
              <a:grpSpLocks/>
            </p:cNvGrpSpPr>
            <p:nvPr/>
          </p:nvGrpSpPr>
          <p:grpSpPr bwMode="auto">
            <a:xfrm>
              <a:off x="7714296" y="4101055"/>
              <a:ext cx="648422" cy="418253"/>
              <a:chOff x="3053396" y="4304255"/>
              <a:chExt cx="648422" cy="418253"/>
            </a:xfrm>
          </p:grpSpPr>
          <p:sp>
            <p:nvSpPr>
              <p:cNvPr id="92291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92" name="TextBox 168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2276" name="Group 169"/>
            <p:cNvGrpSpPr>
              <a:grpSpLocks/>
            </p:cNvGrpSpPr>
            <p:nvPr/>
          </p:nvGrpSpPr>
          <p:grpSpPr bwMode="auto">
            <a:xfrm>
              <a:off x="4869496" y="5904455"/>
              <a:ext cx="648422" cy="418253"/>
              <a:chOff x="3053396" y="4304255"/>
              <a:chExt cx="648422" cy="418253"/>
            </a:xfrm>
          </p:grpSpPr>
          <p:sp>
            <p:nvSpPr>
              <p:cNvPr id="92289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90" name="TextBox 171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2277" name="Group 172"/>
            <p:cNvGrpSpPr>
              <a:grpSpLocks/>
            </p:cNvGrpSpPr>
            <p:nvPr/>
          </p:nvGrpSpPr>
          <p:grpSpPr bwMode="auto">
            <a:xfrm>
              <a:off x="3955096" y="6044155"/>
              <a:ext cx="648422" cy="418253"/>
              <a:chOff x="3053396" y="4304255"/>
              <a:chExt cx="648422" cy="418253"/>
            </a:xfrm>
          </p:grpSpPr>
          <p:sp>
            <p:nvSpPr>
              <p:cNvPr id="92287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88" name="TextBox 174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2278" name="Group 175"/>
            <p:cNvGrpSpPr>
              <a:grpSpLocks/>
            </p:cNvGrpSpPr>
            <p:nvPr/>
          </p:nvGrpSpPr>
          <p:grpSpPr bwMode="auto">
            <a:xfrm>
              <a:off x="2735896" y="5891755"/>
              <a:ext cx="648422" cy="418253"/>
              <a:chOff x="3053396" y="4304255"/>
              <a:chExt cx="648422" cy="418253"/>
            </a:xfrm>
          </p:grpSpPr>
          <p:sp>
            <p:nvSpPr>
              <p:cNvPr id="92285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86" name="TextBox 177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sp>
          <p:nvSpPr>
            <p:cNvPr id="92279" name="TextBox 4"/>
            <p:cNvSpPr txBox="1">
              <a:spLocks noChangeArrowheads="1"/>
            </p:cNvSpPr>
            <p:nvPr/>
          </p:nvSpPr>
          <p:spPr bwMode="auto">
            <a:xfrm rot="1053502">
              <a:off x="5143500" y="1955800"/>
              <a:ext cx="54373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92280" name="TextBox 179"/>
            <p:cNvSpPr txBox="1">
              <a:spLocks noChangeArrowheads="1"/>
            </p:cNvSpPr>
            <p:nvPr/>
          </p:nvSpPr>
          <p:spPr bwMode="auto">
            <a:xfrm rot="2829263">
              <a:off x="7429500" y="3429000"/>
              <a:ext cx="54373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92281" name="TextBox 180"/>
            <p:cNvSpPr txBox="1">
              <a:spLocks noChangeArrowheads="1"/>
            </p:cNvSpPr>
            <p:nvPr/>
          </p:nvSpPr>
          <p:spPr bwMode="auto">
            <a:xfrm rot="9845918">
              <a:off x="6098241" y="5942112"/>
              <a:ext cx="54373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92282" name="TextBox 181"/>
            <p:cNvSpPr txBox="1">
              <a:spLocks noChangeArrowheads="1"/>
            </p:cNvSpPr>
            <p:nvPr/>
          </p:nvSpPr>
          <p:spPr bwMode="auto">
            <a:xfrm rot="-9948738">
              <a:off x="1730786" y="5845469"/>
              <a:ext cx="54373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92283" name="TextBox 182"/>
            <p:cNvSpPr txBox="1">
              <a:spLocks noChangeArrowheads="1"/>
            </p:cNvSpPr>
            <p:nvPr/>
          </p:nvSpPr>
          <p:spPr bwMode="auto">
            <a:xfrm rot="-4992697">
              <a:off x="144631" y="3539025"/>
              <a:ext cx="54373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92284" name="TextBox 183"/>
            <p:cNvSpPr txBox="1">
              <a:spLocks noChangeArrowheads="1"/>
            </p:cNvSpPr>
            <p:nvPr/>
          </p:nvSpPr>
          <p:spPr bwMode="auto">
            <a:xfrm rot="-1017263">
              <a:off x="2330376" y="1905681"/>
              <a:ext cx="54373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…</a:t>
              </a:r>
            </a:p>
          </p:txBody>
        </p:sp>
      </p:grpSp>
      <p:sp>
        <p:nvSpPr>
          <p:cNvPr id="92164" name="Rectangle 3"/>
          <p:cNvSpPr txBox="1">
            <a:spLocks noChangeArrowheads="1"/>
          </p:cNvSpPr>
          <p:nvPr/>
        </p:nvSpPr>
        <p:spPr bwMode="auto">
          <a:xfrm>
            <a:off x="473075" y="1073150"/>
            <a:ext cx="82042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None/>
            </a:pPr>
            <a:r>
              <a:rPr lang="en-US" i="1">
                <a:solidFill>
                  <a:srgbClr val="CC0000"/>
                </a:solidFill>
                <a:latin typeface="Gill Sans MT" pitchFamily="34" charset="0"/>
              </a:rPr>
              <a:t>Option: </a:t>
            </a:r>
            <a:r>
              <a:rPr lang="en-US" i="1">
                <a:latin typeface="Gill Sans MT" pitchFamily="34" charset="0"/>
              </a:rPr>
              <a:t>connect each access ISP to a global transit ISP? </a:t>
            </a:r>
            <a:r>
              <a:rPr lang="en-US" i="1">
                <a:solidFill>
                  <a:srgbClr val="C00000"/>
                </a:solidFill>
              </a:rPr>
              <a:t>Customer</a:t>
            </a:r>
            <a:r>
              <a:rPr lang="en-US" i="1"/>
              <a:t> and </a:t>
            </a:r>
            <a:r>
              <a:rPr lang="en-US" i="1">
                <a:solidFill>
                  <a:srgbClr val="C00000"/>
                </a:solidFill>
              </a:rPr>
              <a:t>provider </a:t>
            </a:r>
            <a:r>
              <a:rPr lang="en-US" i="1"/>
              <a:t>ISPs have economic agreement.</a:t>
            </a:r>
            <a:endParaRPr lang="en-US">
              <a:latin typeface="Gill Sans MT" pitchFamily="34" charset="0"/>
            </a:endParaRPr>
          </a:p>
        </p:txBody>
      </p:sp>
      <p:sp>
        <p:nvSpPr>
          <p:cNvPr id="92165" name="Oval 3"/>
          <p:cNvSpPr>
            <a:spLocks noChangeArrowheads="1"/>
          </p:cNvSpPr>
          <p:nvPr/>
        </p:nvSpPr>
        <p:spPr bwMode="auto">
          <a:xfrm>
            <a:off x="2716213" y="3192463"/>
            <a:ext cx="3709987" cy="18621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92166" name="Group 133"/>
          <p:cNvGrpSpPr>
            <a:grpSpLocks/>
          </p:cNvGrpSpPr>
          <p:nvPr/>
        </p:nvGrpSpPr>
        <p:grpSpPr bwMode="auto">
          <a:xfrm>
            <a:off x="3138488" y="4392613"/>
            <a:ext cx="617537" cy="250825"/>
            <a:chOff x="2356" y="1300"/>
            <a:chExt cx="555" cy="194"/>
          </a:xfrm>
        </p:grpSpPr>
        <p:sp>
          <p:nvSpPr>
            <p:cNvPr id="92255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92256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92257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92258" name="Group 137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92261" name="Freeform 13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62" name="Freeform 13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2259" name="Line 140"/>
            <p:cNvSpPr>
              <a:spLocks noChangeShapeType="1"/>
            </p:cNvSpPr>
            <p:nvPr/>
          </p:nvSpPr>
          <p:spPr bwMode="auto">
            <a:xfrm>
              <a:off x="2357" y="1361"/>
              <a:ext cx="0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60" name="Line 141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2167" name="Group 133"/>
          <p:cNvGrpSpPr>
            <a:grpSpLocks/>
          </p:cNvGrpSpPr>
          <p:nvPr/>
        </p:nvGrpSpPr>
        <p:grpSpPr bwMode="auto">
          <a:xfrm>
            <a:off x="4132263" y="3706813"/>
            <a:ext cx="617537" cy="250825"/>
            <a:chOff x="2356" y="1300"/>
            <a:chExt cx="555" cy="194"/>
          </a:xfrm>
        </p:grpSpPr>
        <p:sp>
          <p:nvSpPr>
            <p:cNvPr id="92247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92248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92249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92250" name="Group 137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92253" name="Freeform 13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54" name="Freeform 13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2251" name="Line 140"/>
            <p:cNvSpPr>
              <a:spLocks noChangeShapeType="1"/>
            </p:cNvSpPr>
            <p:nvPr/>
          </p:nvSpPr>
          <p:spPr bwMode="auto">
            <a:xfrm>
              <a:off x="2357" y="1361"/>
              <a:ext cx="0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52" name="Line 141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2168" name="Group 133"/>
          <p:cNvGrpSpPr>
            <a:grpSpLocks/>
          </p:cNvGrpSpPr>
          <p:nvPr/>
        </p:nvGrpSpPr>
        <p:grpSpPr bwMode="auto">
          <a:xfrm>
            <a:off x="4706938" y="4013200"/>
            <a:ext cx="617537" cy="250825"/>
            <a:chOff x="2356" y="1300"/>
            <a:chExt cx="555" cy="194"/>
          </a:xfrm>
        </p:grpSpPr>
        <p:sp>
          <p:nvSpPr>
            <p:cNvPr id="92239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92240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92241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92242" name="Group 137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92245" name="Freeform 13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46" name="Freeform 13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2243" name="Line 140"/>
            <p:cNvSpPr>
              <a:spLocks noChangeShapeType="1"/>
            </p:cNvSpPr>
            <p:nvPr/>
          </p:nvSpPr>
          <p:spPr bwMode="auto">
            <a:xfrm>
              <a:off x="2357" y="1361"/>
              <a:ext cx="0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44" name="Line 141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2169" name="Group 133"/>
          <p:cNvGrpSpPr>
            <a:grpSpLocks/>
          </p:cNvGrpSpPr>
          <p:nvPr/>
        </p:nvGrpSpPr>
        <p:grpSpPr bwMode="auto">
          <a:xfrm>
            <a:off x="5245100" y="3538538"/>
            <a:ext cx="617538" cy="250825"/>
            <a:chOff x="2356" y="1300"/>
            <a:chExt cx="555" cy="194"/>
          </a:xfrm>
        </p:grpSpPr>
        <p:sp>
          <p:nvSpPr>
            <p:cNvPr id="92231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92232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92233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92234" name="Group 137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92237" name="Freeform 13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38" name="Freeform 13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2235" name="Line 140"/>
            <p:cNvSpPr>
              <a:spLocks noChangeShapeType="1"/>
            </p:cNvSpPr>
            <p:nvPr/>
          </p:nvSpPr>
          <p:spPr bwMode="auto">
            <a:xfrm>
              <a:off x="2357" y="1361"/>
              <a:ext cx="0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36" name="Line 141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2170" name="Group 133"/>
          <p:cNvGrpSpPr>
            <a:grpSpLocks/>
          </p:cNvGrpSpPr>
          <p:nvPr/>
        </p:nvGrpSpPr>
        <p:grpSpPr bwMode="auto">
          <a:xfrm>
            <a:off x="3813175" y="4121150"/>
            <a:ext cx="617538" cy="250825"/>
            <a:chOff x="2356" y="1300"/>
            <a:chExt cx="555" cy="194"/>
          </a:xfrm>
        </p:grpSpPr>
        <p:sp>
          <p:nvSpPr>
            <p:cNvPr id="92223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92224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92225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92226" name="Group 137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92229" name="Freeform 13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30" name="Freeform 13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2227" name="Line 140"/>
            <p:cNvSpPr>
              <a:spLocks noChangeShapeType="1"/>
            </p:cNvSpPr>
            <p:nvPr/>
          </p:nvSpPr>
          <p:spPr bwMode="auto">
            <a:xfrm>
              <a:off x="2357" y="1361"/>
              <a:ext cx="0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28" name="Line 141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2171" name="Group 133"/>
          <p:cNvGrpSpPr>
            <a:grpSpLocks/>
          </p:cNvGrpSpPr>
          <p:nvPr/>
        </p:nvGrpSpPr>
        <p:grpSpPr bwMode="auto">
          <a:xfrm>
            <a:off x="4368800" y="4610100"/>
            <a:ext cx="617538" cy="250825"/>
            <a:chOff x="2356" y="1300"/>
            <a:chExt cx="555" cy="194"/>
          </a:xfrm>
        </p:grpSpPr>
        <p:sp>
          <p:nvSpPr>
            <p:cNvPr id="92215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92216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92217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92218" name="Group 137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92221" name="Freeform 13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22" name="Freeform 13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2219" name="Line 140"/>
            <p:cNvSpPr>
              <a:spLocks noChangeShapeType="1"/>
            </p:cNvSpPr>
            <p:nvPr/>
          </p:nvSpPr>
          <p:spPr bwMode="auto">
            <a:xfrm>
              <a:off x="2357" y="1361"/>
              <a:ext cx="0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20" name="Line 141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2172" name="Group 133"/>
          <p:cNvGrpSpPr>
            <a:grpSpLocks/>
          </p:cNvGrpSpPr>
          <p:nvPr/>
        </p:nvGrpSpPr>
        <p:grpSpPr bwMode="auto">
          <a:xfrm>
            <a:off x="5389563" y="4411663"/>
            <a:ext cx="617537" cy="250825"/>
            <a:chOff x="2356" y="1300"/>
            <a:chExt cx="555" cy="194"/>
          </a:xfrm>
        </p:grpSpPr>
        <p:sp>
          <p:nvSpPr>
            <p:cNvPr id="92207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92208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92209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92210" name="Group 137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92213" name="Freeform 13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14" name="Freeform 13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2211" name="Line 140"/>
            <p:cNvSpPr>
              <a:spLocks noChangeShapeType="1"/>
            </p:cNvSpPr>
            <p:nvPr/>
          </p:nvSpPr>
          <p:spPr bwMode="auto">
            <a:xfrm>
              <a:off x="2357" y="1361"/>
              <a:ext cx="0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12" name="Line 141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2173" name="Group 133"/>
          <p:cNvGrpSpPr>
            <a:grpSpLocks/>
          </p:cNvGrpSpPr>
          <p:nvPr/>
        </p:nvGrpSpPr>
        <p:grpSpPr bwMode="auto">
          <a:xfrm>
            <a:off x="3502025" y="3351213"/>
            <a:ext cx="617538" cy="250825"/>
            <a:chOff x="2356" y="1300"/>
            <a:chExt cx="555" cy="194"/>
          </a:xfrm>
        </p:grpSpPr>
        <p:sp>
          <p:nvSpPr>
            <p:cNvPr id="92199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92200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92201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92202" name="Group 137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92205" name="Freeform 13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06" name="Freeform 13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2203" name="Line 140"/>
            <p:cNvSpPr>
              <a:spLocks noChangeShapeType="1"/>
            </p:cNvSpPr>
            <p:nvPr/>
          </p:nvSpPr>
          <p:spPr bwMode="auto">
            <a:xfrm>
              <a:off x="2357" y="1361"/>
              <a:ext cx="0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04" name="Line 141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92174" name="Straight Connector 10"/>
          <p:cNvCxnSpPr>
            <a:cxnSpLocks noChangeShapeType="1"/>
            <a:stCxn id="92204" idx="0"/>
            <a:endCxn id="92235" idx="0"/>
          </p:cNvCxnSpPr>
          <p:nvPr/>
        </p:nvCxnSpPr>
        <p:spPr bwMode="auto">
          <a:xfrm>
            <a:off x="4114800" y="3432175"/>
            <a:ext cx="1131888" cy="18573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175" name="Straight Connector 297"/>
          <p:cNvCxnSpPr>
            <a:cxnSpLocks noChangeShapeType="1"/>
            <a:endCxn id="92241" idx="1"/>
          </p:cNvCxnSpPr>
          <p:nvPr/>
        </p:nvCxnSpPr>
        <p:spPr bwMode="auto">
          <a:xfrm>
            <a:off x="4656138" y="3924300"/>
            <a:ext cx="139700" cy="11271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176" name="Straight Connector 298"/>
          <p:cNvCxnSpPr>
            <a:cxnSpLocks noChangeShapeType="1"/>
            <a:endCxn id="92243" idx="1"/>
          </p:cNvCxnSpPr>
          <p:nvPr/>
        </p:nvCxnSpPr>
        <p:spPr bwMode="auto">
          <a:xfrm flipV="1">
            <a:off x="4425950" y="4200525"/>
            <a:ext cx="280988" cy="6191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177" name="Straight Connector 299"/>
          <p:cNvCxnSpPr>
            <a:cxnSpLocks noChangeShapeType="1"/>
          </p:cNvCxnSpPr>
          <p:nvPr/>
        </p:nvCxnSpPr>
        <p:spPr bwMode="auto">
          <a:xfrm flipV="1">
            <a:off x="4083050" y="3962400"/>
            <a:ext cx="223838" cy="1492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178" name="Straight Connector 300"/>
          <p:cNvCxnSpPr>
            <a:cxnSpLocks noChangeShapeType="1"/>
          </p:cNvCxnSpPr>
          <p:nvPr/>
        </p:nvCxnSpPr>
        <p:spPr bwMode="auto">
          <a:xfrm flipV="1">
            <a:off x="3738563" y="4367213"/>
            <a:ext cx="222250" cy="14763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179" name="Straight Connector 301"/>
          <p:cNvCxnSpPr>
            <a:cxnSpLocks noChangeShapeType="1"/>
            <a:stCxn id="92217" idx="0"/>
          </p:cNvCxnSpPr>
          <p:nvPr/>
        </p:nvCxnSpPr>
        <p:spPr bwMode="auto">
          <a:xfrm flipV="1">
            <a:off x="4675188" y="4267200"/>
            <a:ext cx="292100" cy="3429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180" name="Straight Connector 302"/>
          <p:cNvCxnSpPr>
            <a:cxnSpLocks noChangeShapeType="1"/>
          </p:cNvCxnSpPr>
          <p:nvPr/>
        </p:nvCxnSpPr>
        <p:spPr bwMode="auto">
          <a:xfrm flipH="1" flipV="1">
            <a:off x="5243513" y="4248150"/>
            <a:ext cx="412750" cy="1682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181" name="Straight Connector 303"/>
          <p:cNvCxnSpPr>
            <a:cxnSpLocks noChangeShapeType="1"/>
          </p:cNvCxnSpPr>
          <p:nvPr/>
        </p:nvCxnSpPr>
        <p:spPr bwMode="auto">
          <a:xfrm flipV="1">
            <a:off x="5227638" y="3776663"/>
            <a:ext cx="328612" cy="2667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182" name="Straight Connector 304"/>
          <p:cNvCxnSpPr>
            <a:cxnSpLocks noChangeShapeType="1"/>
            <a:endCxn id="92199" idx="4"/>
          </p:cNvCxnSpPr>
          <p:nvPr/>
        </p:nvCxnSpPr>
        <p:spPr bwMode="auto">
          <a:xfrm flipH="1" flipV="1">
            <a:off x="3810000" y="3602038"/>
            <a:ext cx="476250" cy="1174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183" name="Straight Connector 22"/>
          <p:cNvCxnSpPr>
            <a:cxnSpLocks noChangeShapeType="1"/>
            <a:endCxn id="92201" idx="1"/>
          </p:cNvCxnSpPr>
          <p:nvPr/>
        </p:nvCxnSpPr>
        <p:spPr bwMode="auto">
          <a:xfrm>
            <a:off x="2362200" y="2578100"/>
            <a:ext cx="1230313" cy="796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184" name="Straight Connector 305"/>
          <p:cNvCxnSpPr>
            <a:cxnSpLocks noChangeShapeType="1"/>
            <a:endCxn id="92203" idx="0"/>
          </p:cNvCxnSpPr>
          <p:nvPr/>
        </p:nvCxnSpPr>
        <p:spPr bwMode="auto">
          <a:xfrm>
            <a:off x="1617663" y="2909888"/>
            <a:ext cx="1885950" cy="519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185" name="Straight Connector 306"/>
          <p:cNvCxnSpPr>
            <a:cxnSpLocks noChangeShapeType="1"/>
            <a:endCxn id="92203" idx="1"/>
          </p:cNvCxnSpPr>
          <p:nvPr/>
        </p:nvCxnSpPr>
        <p:spPr bwMode="auto">
          <a:xfrm>
            <a:off x="1230313" y="3278188"/>
            <a:ext cx="2273300" cy="260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186" name="Straight Connector 307"/>
          <p:cNvCxnSpPr>
            <a:cxnSpLocks noChangeShapeType="1"/>
            <a:endCxn id="92259" idx="0"/>
          </p:cNvCxnSpPr>
          <p:nvPr/>
        </p:nvCxnSpPr>
        <p:spPr bwMode="auto">
          <a:xfrm>
            <a:off x="1166813" y="4260850"/>
            <a:ext cx="1971675" cy="211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187" name="Straight Connector 308"/>
          <p:cNvCxnSpPr>
            <a:cxnSpLocks noChangeShapeType="1"/>
            <a:endCxn id="92255" idx="2"/>
          </p:cNvCxnSpPr>
          <p:nvPr/>
        </p:nvCxnSpPr>
        <p:spPr bwMode="auto">
          <a:xfrm flipV="1">
            <a:off x="1393825" y="4573588"/>
            <a:ext cx="1744663" cy="411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188" name="Straight Connector 309"/>
          <p:cNvCxnSpPr>
            <a:cxnSpLocks noChangeShapeType="1"/>
            <a:endCxn id="92255" idx="3"/>
          </p:cNvCxnSpPr>
          <p:nvPr/>
        </p:nvCxnSpPr>
        <p:spPr bwMode="auto">
          <a:xfrm flipV="1">
            <a:off x="1797050" y="4622800"/>
            <a:ext cx="1431925" cy="755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189" name="Straight Connector 310"/>
          <p:cNvCxnSpPr>
            <a:cxnSpLocks noChangeShapeType="1"/>
            <a:stCxn id="92286" idx="0"/>
            <a:endCxn id="92255" idx="4"/>
          </p:cNvCxnSpPr>
          <p:nvPr/>
        </p:nvCxnSpPr>
        <p:spPr bwMode="auto">
          <a:xfrm flipV="1">
            <a:off x="3389313" y="4643438"/>
            <a:ext cx="57150" cy="1211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190" name="Straight Connector 311"/>
          <p:cNvCxnSpPr>
            <a:cxnSpLocks noChangeShapeType="1"/>
          </p:cNvCxnSpPr>
          <p:nvPr/>
        </p:nvCxnSpPr>
        <p:spPr bwMode="auto">
          <a:xfrm flipV="1">
            <a:off x="4616450" y="4872038"/>
            <a:ext cx="6350" cy="1135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191" name="Straight Connector 312"/>
          <p:cNvCxnSpPr>
            <a:cxnSpLocks noChangeShapeType="1"/>
            <a:stCxn id="92289" idx="1"/>
          </p:cNvCxnSpPr>
          <p:nvPr/>
        </p:nvCxnSpPr>
        <p:spPr bwMode="auto">
          <a:xfrm flipH="1" flipV="1">
            <a:off x="4924425" y="4821238"/>
            <a:ext cx="506413" cy="1058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192" name="Straight Connector 313"/>
          <p:cNvCxnSpPr>
            <a:cxnSpLocks noChangeShapeType="1"/>
          </p:cNvCxnSpPr>
          <p:nvPr/>
        </p:nvCxnSpPr>
        <p:spPr bwMode="auto">
          <a:xfrm flipH="1" flipV="1">
            <a:off x="5832475" y="4648200"/>
            <a:ext cx="1722438" cy="1020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193" name="Straight Connector 314"/>
          <p:cNvCxnSpPr>
            <a:cxnSpLocks noChangeShapeType="1"/>
            <a:endCxn id="92212" idx="1"/>
          </p:cNvCxnSpPr>
          <p:nvPr/>
        </p:nvCxnSpPr>
        <p:spPr bwMode="auto">
          <a:xfrm flipH="1" flipV="1">
            <a:off x="6002338" y="4600575"/>
            <a:ext cx="2244725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194" name="Straight Connector 315"/>
          <p:cNvCxnSpPr>
            <a:cxnSpLocks noChangeShapeType="1"/>
            <a:endCxn id="92212" idx="0"/>
          </p:cNvCxnSpPr>
          <p:nvPr/>
        </p:nvCxnSpPr>
        <p:spPr bwMode="auto">
          <a:xfrm flipH="1">
            <a:off x="6002338" y="4295775"/>
            <a:ext cx="2017712" cy="196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195" name="Straight Connector 316"/>
          <p:cNvCxnSpPr>
            <a:cxnSpLocks noChangeShapeType="1"/>
          </p:cNvCxnSpPr>
          <p:nvPr/>
        </p:nvCxnSpPr>
        <p:spPr bwMode="auto">
          <a:xfrm flipH="1">
            <a:off x="5861050" y="3227388"/>
            <a:ext cx="1422400" cy="454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196" name="Straight Connector 317"/>
          <p:cNvCxnSpPr>
            <a:cxnSpLocks noChangeShapeType="1"/>
          </p:cNvCxnSpPr>
          <p:nvPr/>
        </p:nvCxnSpPr>
        <p:spPr bwMode="auto">
          <a:xfrm flipH="1">
            <a:off x="5684838" y="2803525"/>
            <a:ext cx="898525" cy="728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197" name="Straight Connector 318"/>
          <p:cNvCxnSpPr>
            <a:cxnSpLocks noChangeShapeType="1"/>
            <a:stCxn id="92297" idx="9"/>
          </p:cNvCxnSpPr>
          <p:nvPr/>
        </p:nvCxnSpPr>
        <p:spPr bwMode="auto">
          <a:xfrm>
            <a:off x="4849813" y="2381250"/>
            <a:ext cx="555625" cy="1125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92198" name="TextBox 39958"/>
          <p:cNvSpPr txBox="1">
            <a:spLocks noChangeArrowheads="1"/>
          </p:cNvSpPr>
          <p:nvPr/>
        </p:nvSpPr>
        <p:spPr bwMode="auto">
          <a:xfrm>
            <a:off x="2887663" y="3584575"/>
            <a:ext cx="1008062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global</a:t>
            </a:r>
            <a:br>
              <a:rPr lang="en-US" i="1"/>
            </a:br>
            <a:r>
              <a:rPr lang="en-US" i="1"/>
              <a:t>ISP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5588" y="165100"/>
            <a:ext cx="8096250" cy="650875"/>
          </a:xfrm>
        </p:spPr>
        <p:txBody>
          <a:bodyPr/>
          <a:lstStyle/>
          <a:p>
            <a:pPr eaLnBrk="1" hangingPunct="1"/>
            <a:r>
              <a:rPr lang="en-US" sz="3600" smtClean="0">
                <a:ea typeface="ＭＳ Ｐゴシック" pitchFamily="34" charset="-128"/>
              </a:rPr>
              <a:t>Internet structure: network of networks</a:t>
            </a:r>
            <a:endParaRPr lang="en-US" smtClean="0">
              <a:ea typeface="ＭＳ Ｐゴシック" pitchFamily="34" charset="-128"/>
            </a:endParaRPr>
          </a:p>
        </p:txBody>
      </p:sp>
      <p:pic>
        <p:nvPicPr>
          <p:cNvPr id="94210" name="Picture 76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025" y="674688"/>
            <a:ext cx="7769225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4211" name="Group 5"/>
          <p:cNvGrpSpPr>
            <a:grpSpLocks/>
          </p:cNvGrpSpPr>
          <p:nvPr/>
        </p:nvGrpSpPr>
        <p:grpSpPr bwMode="auto">
          <a:xfrm>
            <a:off x="450850" y="1849438"/>
            <a:ext cx="8437563" cy="4559300"/>
            <a:chOff x="154891" y="1905681"/>
            <a:chExt cx="8436427" cy="4559651"/>
          </a:xfrm>
        </p:grpSpPr>
        <p:grpSp>
          <p:nvGrpSpPr>
            <p:cNvPr id="94481" name="Group 2"/>
            <p:cNvGrpSpPr>
              <a:grpSpLocks/>
            </p:cNvGrpSpPr>
            <p:nvPr/>
          </p:nvGrpSpPr>
          <p:grpSpPr bwMode="auto">
            <a:xfrm>
              <a:off x="1529396" y="2297655"/>
              <a:ext cx="648422" cy="418253"/>
              <a:chOff x="3053396" y="4304255"/>
              <a:chExt cx="648422" cy="418253"/>
            </a:xfrm>
          </p:grpSpPr>
          <p:sp>
            <p:nvSpPr>
              <p:cNvPr id="94533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534" name="TextBox 1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4482" name="Group 131"/>
            <p:cNvGrpSpPr>
              <a:grpSpLocks/>
            </p:cNvGrpSpPr>
            <p:nvPr/>
          </p:nvGrpSpPr>
          <p:grpSpPr bwMode="auto">
            <a:xfrm>
              <a:off x="373696" y="3097755"/>
              <a:ext cx="648422" cy="418253"/>
              <a:chOff x="3053396" y="4304255"/>
              <a:chExt cx="648422" cy="418253"/>
            </a:xfrm>
          </p:grpSpPr>
          <p:sp>
            <p:nvSpPr>
              <p:cNvPr id="94531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532" name="TextBox 133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4483" name="Group 135"/>
            <p:cNvGrpSpPr>
              <a:grpSpLocks/>
            </p:cNvGrpSpPr>
            <p:nvPr/>
          </p:nvGrpSpPr>
          <p:grpSpPr bwMode="auto">
            <a:xfrm>
              <a:off x="6037896" y="2551655"/>
              <a:ext cx="648422" cy="418253"/>
              <a:chOff x="3053396" y="4304255"/>
              <a:chExt cx="648422" cy="418253"/>
            </a:xfrm>
          </p:grpSpPr>
          <p:sp>
            <p:nvSpPr>
              <p:cNvPr id="94529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530" name="TextBox 137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4484" name="Group 138"/>
            <p:cNvGrpSpPr>
              <a:grpSpLocks/>
            </p:cNvGrpSpPr>
            <p:nvPr/>
          </p:nvGrpSpPr>
          <p:grpSpPr bwMode="auto">
            <a:xfrm>
              <a:off x="945196" y="5409155"/>
              <a:ext cx="648422" cy="418253"/>
              <a:chOff x="3053396" y="4304255"/>
              <a:chExt cx="648422" cy="418253"/>
            </a:xfrm>
          </p:grpSpPr>
          <p:sp>
            <p:nvSpPr>
              <p:cNvPr id="94527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528" name="TextBox 140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4485" name="Group 141"/>
            <p:cNvGrpSpPr>
              <a:grpSpLocks/>
            </p:cNvGrpSpPr>
            <p:nvPr/>
          </p:nvGrpSpPr>
          <p:grpSpPr bwMode="auto">
            <a:xfrm>
              <a:off x="526096" y="4786855"/>
              <a:ext cx="648422" cy="418253"/>
              <a:chOff x="3053396" y="4304255"/>
              <a:chExt cx="648422" cy="418253"/>
            </a:xfrm>
          </p:grpSpPr>
          <p:sp>
            <p:nvSpPr>
              <p:cNvPr id="94525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526" name="TextBox 143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4486" name="Group 144"/>
            <p:cNvGrpSpPr>
              <a:grpSpLocks/>
            </p:cNvGrpSpPr>
            <p:nvPr/>
          </p:nvGrpSpPr>
          <p:grpSpPr bwMode="auto">
            <a:xfrm>
              <a:off x="297496" y="4126455"/>
              <a:ext cx="648422" cy="418253"/>
              <a:chOff x="3053396" y="4304255"/>
              <a:chExt cx="648422" cy="418253"/>
            </a:xfrm>
          </p:grpSpPr>
          <p:sp>
            <p:nvSpPr>
              <p:cNvPr id="94523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524" name="TextBox 146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4487" name="Group 147"/>
            <p:cNvGrpSpPr>
              <a:grpSpLocks/>
            </p:cNvGrpSpPr>
            <p:nvPr/>
          </p:nvGrpSpPr>
          <p:grpSpPr bwMode="auto">
            <a:xfrm>
              <a:off x="6787196" y="2983455"/>
              <a:ext cx="648422" cy="418253"/>
              <a:chOff x="3053396" y="4304255"/>
              <a:chExt cx="648422" cy="418253"/>
            </a:xfrm>
          </p:grpSpPr>
          <p:sp>
            <p:nvSpPr>
              <p:cNvPr id="94521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522" name="TextBox 149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4488" name="Group 150"/>
            <p:cNvGrpSpPr>
              <a:grpSpLocks/>
            </p:cNvGrpSpPr>
            <p:nvPr/>
          </p:nvGrpSpPr>
          <p:grpSpPr bwMode="auto">
            <a:xfrm>
              <a:off x="3129596" y="2056355"/>
              <a:ext cx="648422" cy="418253"/>
              <a:chOff x="3053396" y="4304255"/>
              <a:chExt cx="648422" cy="418253"/>
            </a:xfrm>
          </p:grpSpPr>
          <p:sp>
            <p:nvSpPr>
              <p:cNvPr id="94519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520" name="TextBox 152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4489" name="Group 153"/>
            <p:cNvGrpSpPr>
              <a:grpSpLocks/>
            </p:cNvGrpSpPr>
            <p:nvPr/>
          </p:nvGrpSpPr>
          <p:grpSpPr bwMode="auto">
            <a:xfrm>
              <a:off x="754696" y="2704055"/>
              <a:ext cx="648422" cy="418253"/>
              <a:chOff x="3053396" y="4304255"/>
              <a:chExt cx="648422" cy="418253"/>
            </a:xfrm>
          </p:grpSpPr>
          <p:sp>
            <p:nvSpPr>
              <p:cNvPr id="94517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518" name="TextBox 155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4490" name="Group 156"/>
            <p:cNvGrpSpPr>
              <a:grpSpLocks/>
            </p:cNvGrpSpPr>
            <p:nvPr/>
          </p:nvGrpSpPr>
          <p:grpSpPr bwMode="auto">
            <a:xfrm>
              <a:off x="4043996" y="2030955"/>
              <a:ext cx="648422" cy="418253"/>
              <a:chOff x="3053396" y="4304255"/>
              <a:chExt cx="648422" cy="418253"/>
            </a:xfrm>
          </p:grpSpPr>
          <p:sp>
            <p:nvSpPr>
              <p:cNvPr id="94515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516" name="TextBox 158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4491" name="Group 160"/>
            <p:cNvGrpSpPr>
              <a:grpSpLocks/>
            </p:cNvGrpSpPr>
            <p:nvPr/>
          </p:nvGrpSpPr>
          <p:grpSpPr bwMode="auto">
            <a:xfrm>
              <a:off x="7104696" y="5663155"/>
              <a:ext cx="648422" cy="418253"/>
              <a:chOff x="3053396" y="4304255"/>
              <a:chExt cx="648422" cy="418253"/>
            </a:xfrm>
          </p:grpSpPr>
          <p:sp>
            <p:nvSpPr>
              <p:cNvPr id="94513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514" name="TextBox 162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4492" name="Group 163"/>
            <p:cNvGrpSpPr>
              <a:grpSpLocks/>
            </p:cNvGrpSpPr>
            <p:nvPr/>
          </p:nvGrpSpPr>
          <p:grpSpPr bwMode="auto">
            <a:xfrm>
              <a:off x="7942896" y="5015455"/>
              <a:ext cx="648422" cy="418253"/>
              <a:chOff x="3053396" y="4304255"/>
              <a:chExt cx="648422" cy="418253"/>
            </a:xfrm>
          </p:grpSpPr>
          <p:sp>
            <p:nvSpPr>
              <p:cNvPr id="94511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512" name="TextBox 165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4493" name="Group 166"/>
            <p:cNvGrpSpPr>
              <a:grpSpLocks/>
            </p:cNvGrpSpPr>
            <p:nvPr/>
          </p:nvGrpSpPr>
          <p:grpSpPr bwMode="auto">
            <a:xfrm>
              <a:off x="7714296" y="4101055"/>
              <a:ext cx="648422" cy="418253"/>
              <a:chOff x="3053396" y="4304255"/>
              <a:chExt cx="648422" cy="418253"/>
            </a:xfrm>
          </p:grpSpPr>
          <p:sp>
            <p:nvSpPr>
              <p:cNvPr id="94509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510" name="TextBox 168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4494" name="Group 169"/>
            <p:cNvGrpSpPr>
              <a:grpSpLocks/>
            </p:cNvGrpSpPr>
            <p:nvPr/>
          </p:nvGrpSpPr>
          <p:grpSpPr bwMode="auto">
            <a:xfrm>
              <a:off x="4869496" y="5904455"/>
              <a:ext cx="648422" cy="418253"/>
              <a:chOff x="3053396" y="4304255"/>
              <a:chExt cx="648422" cy="418253"/>
            </a:xfrm>
          </p:grpSpPr>
          <p:sp>
            <p:nvSpPr>
              <p:cNvPr id="94507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508" name="TextBox 171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4495" name="Group 172"/>
            <p:cNvGrpSpPr>
              <a:grpSpLocks/>
            </p:cNvGrpSpPr>
            <p:nvPr/>
          </p:nvGrpSpPr>
          <p:grpSpPr bwMode="auto">
            <a:xfrm>
              <a:off x="3955096" y="6044155"/>
              <a:ext cx="648422" cy="418253"/>
              <a:chOff x="3053396" y="4304255"/>
              <a:chExt cx="648422" cy="418253"/>
            </a:xfrm>
          </p:grpSpPr>
          <p:sp>
            <p:nvSpPr>
              <p:cNvPr id="94505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506" name="TextBox 174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4496" name="Group 175"/>
            <p:cNvGrpSpPr>
              <a:grpSpLocks/>
            </p:cNvGrpSpPr>
            <p:nvPr/>
          </p:nvGrpSpPr>
          <p:grpSpPr bwMode="auto">
            <a:xfrm>
              <a:off x="2735896" y="5891755"/>
              <a:ext cx="648422" cy="418253"/>
              <a:chOff x="3053396" y="4304255"/>
              <a:chExt cx="648422" cy="418253"/>
            </a:xfrm>
          </p:grpSpPr>
          <p:sp>
            <p:nvSpPr>
              <p:cNvPr id="94503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504" name="TextBox 177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sp>
          <p:nvSpPr>
            <p:cNvPr id="94497" name="TextBox 4"/>
            <p:cNvSpPr txBox="1">
              <a:spLocks noChangeArrowheads="1"/>
            </p:cNvSpPr>
            <p:nvPr/>
          </p:nvSpPr>
          <p:spPr bwMode="auto">
            <a:xfrm rot="1053502">
              <a:off x="5143500" y="1955800"/>
              <a:ext cx="54373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94498" name="TextBox 179"/>
            <p:cNvSpPr txBox="1">
              <a:spLocks noChangeArrowheads="1"/>
            </p:cNvSpPr>
            <p:nvPr/>
          </p:nvSpPr>
          <p:spPr bwMode="auto">
            <a:xfrm rot="2829263">
              <a:off x="7429500" y="3429000"/>
              <a:ext cx="54373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94499" name="TextBox 180"/>
            <p:cNvSpPr txBox="1">
              <a:spLocks noChangeArrowheads="1"/>
            </p:cNvSpPr>
            <p:nvPr/>
          </p:nvSpPr>
          <p:spPr bwMode="auto">
            <a:xfrm rot="9845918">
              <a:off x="6098241" y="5942112"/>
              <a:ext cx="54373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94500" name="TextBox 181"/>
            <p:cNvSpPr txBox="1">
              <a:spLocks noChangeArrowheads="1"/>
            </p:cNvSpPr>
            <p:nvPr/>
          </p:nvSpPr>
          <p:spPr bwMode="auto">
            <a:xfrm rot="-9948738">
              <a:off x="1730786" y="5845469"/>
              <a:ext cx="54373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94501" name="TextBox 182"/>
            <p:cNvSpPr txBox="1">
              <a:spLocks noChangeArrowheads="1"/>
            </p:cNvSpPr>
            <p:nvPr/>
          </p:nvSpPr>
          <p:spPr bwMode="auto">
            <a:xfrm rot="-4992697">
              <a:off x="144631" y="3539025"/>
              <a:ext cx="54373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94502" name="TextBox 183"/>
            <p:cNvSpPr txBox="1">
              <a:spLocks noChangeArrowheads="1"/>
            </p:cNvSpPr>
            <p:nvPr/>
          </p:nvSpPr>
          <p:spPr bwMode="auto">
            <a:xfrm rot="-1017263">
              <a:off x="2330376" y="1905681"/>
              <a:ext cx="54373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…</a:t>
              </a:r>
            </a:p>
          </p:txBody>
        </p:sp>
      </p:grpSp>
      <p:sp>
        <p:nvSpPr>
          <p:cNvPr id="94212" name="Rectangle 3"/>
          <p:cNvSpPr txBox="1">
            <a:spLocks noChangeArrowheads="1"/>
          </p:cNvSpPr>
          <p:nvPr/>
        </p:nvSpPr>
        <p:spPr bwMode="auto">
          <a:xfrm>
            <a:off x="473075" y="1073150"/>
            <a:ext cx="82042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None/>
            </a:pPr>
            <a:r>
              <a:rPr lang="en-US">
                <a:latin typeface="Gill Sans MT" pitchFamily="34" charset="0"/>
              </a:rPr>
              <a:t>But if one global ISP is viable business, there will be competitors ….</a:t>
            </a:r>
          </a:p>
        </p:txBody>
      </p:sp>
      <p:grpSp>
        <p:nvGrpSpPr>
          <p:cNvPr id="94213" name="Group 8"/>
          <p:cNvGrpSpPr>
            <a:grpSpLocks/>
          </p:cNvGrpSpPr>
          <p:nvPr/>
        </p:nvGrpSpPr>
        <p:grpSpPr bwMode="auto">
          <a:xfrm>
            <a:off x="4546600" y="3746500"/>
            <a:ext cx="3225800" cy="1117600"/>
            <a:chOff x="7848600" y="2044700"/>
            <a:chExt cx="3200399" cy="1371600"/>
          </a:xfrm>
        </p:grpSpPr>
        <p:sp>
          <p:nvSpPr>
            <p:cNvPr id="94398" name="Oval 3"/>
            <p:cNvSpPr>
              <a:spLocks noChangeArrowheads="1"/>
            </p:cNvSpPr>
            <p:nvPr/>
          </p:nvSpPr>
          <p:spPr bwMode="auto">
            <a:xfrm>
              <a:off x="7848600" y="2044700"/>
              <a:ext cx="3200399" cy="1371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4399" name="Group 133"/>
            <p:cNvGrpSpPr>
              <a:grpSpLocks/>
            </p:cNvGrpSpPr>
            <p:nvPr/>
          </p:nvGrpSpPr>
          <p:grpSpPr bwMode="auto">
            <a:xfrm>
              <a:off x="8526482" y="2160804"/>
              <a:ext cx="532759" cy="184809"/>
              <a:chOff x="2356" y="1300"/>
              <a:chExt cx="555" cy="194"/>
            </a:xfrm>
          </p:grpSpPr>
          <p:sp>
            <p:nvSpPr>
              <p:cNvPr id="94473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474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475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4476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4479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480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4477" name="Line 140"/>
              <p:cNvSpPr>
                <a:spLocks noChangeShapeType="1"/>
              </p:cNvSpPr>
              <p:nvPr/>
            </p:nvSpPr>
            <p:spPr bwMode="auto">
              <a:xfrm>
                <a:off x="2357" y="1362"/>
                <a:ext cx="0" cy="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478" name="Line 141"/>
              <p:cNvSpPr>
                <a:spLocks noChangeShapeType="1"/>
              </p:cNvSpPr>
              <p:nvPr/>
            </p:nvSpPr>
            <p:spPr bwMode="auto">
              <a:xfrm>
                <a:off x="2908" y="1364"/>
                <a:ext cx="0" cy="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94400" name="Straight Connector 10"/>
            <p:cNvCxnSpPr>
              <a:cxnSpLocks noChangeShapeType="1"/>
              <a:stCxn id="94478" idx="0"/>
            </p:cNvCxnSpPr>
            <p:nvPr/>
          </p:nvCxnSpPr>
          <p:spPr bwMode="auto">
            <a:xfrm>
              <a:off x="9055401" y="2220819"/>
              <a:ext cx="975377" cy="13653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4401" name="Straight Connector 297"/>
            <p:cNvCxnSpPr>
              <a:cxnSpLocks noChangeShapeType="1"/>
            </p:cNvCxnSpPr>
            <p:nvPr/>
          </p:nvCxnSpPr>
          <p:spPr bwMode="auto">
            <a:xfrm>
              <a:off x="9522191" y="2583188"/>
              <a:ext cx="120745" cy="833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4402" name="Straight Connector 298"/>
            <p:cNvCxnSpPr>
              <a:cxnSpLocks noChangeShapeType="1"/>
            </p:cNvCxnSpPr>
            <p:nvPr/>
          </p:nvCxnSpPr>
          <p:spPr bwMode="auto">
            <a:xfrm flipV="1">
              <a:off x="9323081" y="2786992"/>
              <a:ext cx="243358" cy="456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4403" name="Straight Connector 299"/>
            <p:cNvCxnSpPr>
              <a:cxnSpLocks noChangeShapeType="1"/>
            </p:cNvCxnSpPr>
            <p:nvPr/>
          </p:nvCxnSpPr>
          <p:spPr bwMode="auto">
            <a:xfrm flipV="1">
              <a:off x="9028147" y="2611644"/>
              <a:ext cx="192778" cy="1095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4404" name="Straight Connector 300"/>
            <p:cNvCxnSpPr>
              <a:cxnSpLocks noChangeShapeType="1"/>
            </p:cNvCxnSpPr>
            <p:nvPr/>
          </p:nvCxnSpPr>
          <p:spPr bwMode="auto">
            <a:xfrm flipV="1">
              <a:off x="8729859" y="2909476"/>
              <a:ext cx="192778" cy="1095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4405" name="Straight Connector 301"/>
            <p:cNvCxnSpPr>
              <a:cxnSpLocks noChangeShapeType="1"/>
            </p:cNvCxnSpPr>
            <p:nvPr/>
          </p:nvCxnSpPr>
          <p:spPr bwMode="auto">
            <a:xfrm flipV="1">
              <a:off x="9537887" y="2836224"/>
              <a:ext cx="252969" cy="25294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4406" name="Straight Connector 302"/>
            <p:cNvCxnSpPr>
              <a:cxnSpLocks noChangeShapeType="1"/>
            </p:cNvCxnSpPr>
            <p:nvPr/>
          </p:nvCxnSpPr>
          <p:spPr bwMode="auto">
            <a:xfrm flipH="1" flipV="1">
              <a:off x="10029359" y="2822067"/>
              <a:ext cx="354959" cy="12439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4407" name="Straight Connector 303"/>
            <p:cNvCxnSpPr>
              <a:cxnSpLocks noChangeShapeType="1"/>
            </p:cNvCxnSpPr>
            <p:nvPr/>
          </p:nvCxnSpPr>
          <p:spPr bwMode="auto">
            <a:xfrm flipV="1">
              <a:off x="10015190" y="2475242"/>
              <a:ext cx="283363" cy="19566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4408" name="Straight Connector 304"/>
            <p:cNvCxnSpPr>
              <a:cxnSpLocks noChangeShapeType="1"/>
              <a:endCxn id="94473" idx="4"/>
            </p:cNvCxnSpPr>
            <p:nvPr/>
          </p:nvCxnSpPr>
          <p:spPr bwMode="auto">
            <a:xfrm flipH="1" flipV="1">
              <a:off x="8791902" y="2345614"/>
              <a:ext cx="410984" cy="8718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94409" name="TextBox 39958"/>
            <p:cNvSpPr txBox="1">
              <a:spLocks noChangeArrowheads="1"/>
            </p:cNvSpPr>
            <p:nvPr/>
          </p:nvSpPr>
          <p:spPr bwMode="auto">
            <a:xfrm>
              <a:off x="7958081" y="2471291"/>
              <a:ext cx="886407" cy="4910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i="1"/>
                <a:t>ISP B</a:t>
              </a:r>
            </a:p>
          </p:txBody>
        </p:sp>
        <p:grpSp>
          <p:nvGrpSpPr>
            <p:cNvPr id="94410" name="Group 133"/>
            <p:cNvGrpSpPr>
              <a:grpSpLocks/>
            </p:cNvGrpSpPr>
            <p:nvPr/>
          </p:nvGrpSpPr>
          <p:grpSpPr bwMode="auto">
            <a:xfrm>
              <a:off x="9555206" y="2650627"/>
              <a:ext cx="532759" cy="184809"/>
              <a:chOff x="2356" y="1300"/>
              <a:chExt cx="555" cy="194"/>
            </a:xfrm>
          </p:grpSpPr>
          <p:sp>
            <p:nvSpPr>
              <p:cNvPr id="94465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466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467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4468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4471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472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4469" name="Line 140"/>
              <p:cNvSpPr>
                <a:spLocks noChangeShapeType="1"/>
              </p:cNvSpPr>
              <p:nvPr/>
            </p:nvSpPr>
            <p:spPr bwMode="auto">
              <a:xfrm>
                <a:off x="2358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470" name="Line 141"/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4411" name="Group 133"/>
            <p:cNvGrpSpPr>
              <a:grpSpLocks/>
            </p:cNvGrpSpPr>
            <p:nvPr/>
          </p:nvGrpSpPr>
          <p:grpSpPr bwMode="auto">
            <a:xfrm>
              <a:off x="8772607" y="2725609"/>
              <a:ext cx="532759" cy="184809"/>
              <a:chOff x="2356" y="1300"/>
              <a:chExt cx="555" cy="194"/>
            </a:xfrm>
          </p:grpSpPr>
          <p:sp>
            <p:nvSpPr>
              <p:cNvPr id="94457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458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459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4460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4463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464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4461" name="Line 140"/>
              <p:cNvSpPr>
                <a:spLocks noChangeShapeType="1"/>
              </p:cNvSpPr>
              <p:nvPr/>
            </p:nvSpPr>
            <p:spPr bwMode="auto">
              <a:xfrm>
                <a:off x="2358" y="1356"/>
                <a:ext cx="0" cy="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462" name="Line 141"/>
              <p:cNvSpPr>
                <a:spLocks noChangeShapeType="1"/>
              </p:cNvSpPr>
              <p:nvPr/>
            </p:nvSpPr>
            <p:spPr bwMode="auto">
              <a:xfrm>
                <a:off x="2908" y="1358"/>
                <a:ext cx="0" cy="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4412" name="Group 133"/>
            <p:cNvGrpSpPr>
              <a:grpSpLocks/>
            </p:cNvGrpSpPr>
            <p:nvPr/>
          </p:nvGrpSpPr>
          <p:grpSpPr bwMode="auto">
            <a:xfrm>
              <a:off x="9060908" y="2428111"/>
              <a:ext cx="532759" cy="184809"/>
              <a:chOff x="2356" y="1300"/>
              <a:chExt cx="555" cy="194"/>
            </a:xfrm>
          </p:grpSpPr>
          <p:sp>
            <p:nvSpPr>
              <p:cNvPr id="94449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450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451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4452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4455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456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4453" name="Line 140"/>
              <p:cNvSpPr>
                <a:spLocks noChangeShapeType="1"/>
              </p:cNvSpPr>
              <p:nvPr/>
            </p:nvSpPr>
            <p:spPr bwMode="auto">
              <a:xfrm>
                <a:off x="2358" y="1362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454" name="Line 141"/>
              <p:cNvSpPr>
                <a:spLocks noChangeShapeType="1"/>
              </p:cNvSpPr>
              <p:nvPr/>
            </p:nvSpPr>
            <p:spPr bwMode="auto">
              <a:xfrm>
                <a:off x="2908" y="1364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4413" name="Group 133"/>
            <p:cNvGrpSpPr>
              <a:grpSpLocks/>
            </p:cNvGrpSpPr>
            <p:nvPr/>
          </p:nvGrpSpPr>
          <p:grpSpPr bwMode="auto">
            <a:xfrm>
              <a:off x="10005281" y="2289952"/>
              <a:ext cx="532759" cy="184809"/>
              <a:chOff x="2356" y="1300"/>
              <a:chExt cx="555" cy="194"/>
            </a:xfrm>
          </p:grpSpPr>
          <p:sp>
            <p:nvSpPr>
              <p:cNvPr id="94441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442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443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4444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4447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448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4445" name="Line 140"/>
              <p:cNvSpPr>
                <a:spLocks noChangeShapeType="1"/>
              </p:cNvSpPr>
              <p:nvPr/>
            </p:nvSpPr>
            <p:spPr bwMode="auto">
              <a:xfrm>
                <a:off x="2357" y="1362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446" name="Line 141"/>
              <p:cNvSpPr>
                <a:spLocks noChangeShapeType="1"/>
              </p:cNvSpPr>
              <p:nvPr/>
            </p:nvSpPr>
            <p:spPr bwMode="auto">
              <a:xfrm>
                <a:off x="2908" y="1364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4414" name="Group 133"/>
            <p:cNvGrpSpPr>
              <a:grpSpLocks/>
            </p:cNvGrpSpPr>
            <p:nvPr/>
          </p:nvGrpSpPr>
          <p:grpSpPr bwMode="auto">
            <a:xfrm>
              <a:off x="10232661" y="2882876"/>
              <a:ext cx="532759" cy="184809"/>
              <a:chOff x="2356" y="1300"/>
              <a:chExt cx="555" cy="194"/>
            </a:xfrm>
          </p:grpSpPr>
          <p:sp>
            <p:nvSpPr>
              <p:cNvPr id="94433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434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435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4436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4439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440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4437" name="Line 140"/>
              <p:cNvSpPr>
                <a:spLocks noChangeShapeType="1"/>
              </p:cNvSpPr>
              <p:nvPr/>
            </p:nvSpPr>
            <p:spPr bwMode="auto">
              <a:xfrm>
                <a:off x="2358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438" name="Line 141"/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4415" name="Group 133"/>
            <p:cNvGrpSpPr>
              <a:grpSpLocks/>
            </p:cNvGrpSpPr>
            <p:nvPr/>
          </p:nvGrpSpPr>
          <p:grpSpPr bwMode="auto">
            <a:xfrm>
              <a:off x="9330660" y="3072767"/>
              <a:ext cx="532759" cy="184809"/>
              <a:chOff x="2356" y="1300"/>
              <a:chExt cx="555" cy="194"/>
            </a:xfrm>
          </p:grpSpPr>
          <p:sp>
            <p:nvSpPr>
              <p:cNvPr id="94425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426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427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4428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4431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432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4429" name="Line 140"/>
              <p:cNvSpPr>
                <a:spLocks noChangeShapeType="1"/>
              </p:cNvSpPr>
              <p:nvPr/>
            </p:nvSpPr>
            <p:spPr bwMode="auto">
              <a:xfrm>
                <a:off x="2358" y="1362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430" name="Line 141"/>
              <p:cNvSpPr>
                <a:spLocks noChangeShapeType="1"/>
              </p:cNvSpPr>
              <p:nvPr/>
            </p:nvSpPr>
            <p:spPr bwMode="auto">
              <a:xfrm>
                <a:off x="2907" y="1364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4416" name="Group 133"/>
            <p:cNvGrpSpPr>
              <a:grpSpLocks/>
            </p:cNvGrpSpPr>
            <p:nvPr/>
          </p:nvGrpSpPr>
          <p:grpSpPr bwMode="auto">
            <a:xfrm>
              <a:off x="8438032" y="3018963"/>
              <a:ext cx="532759" cy="184809"/>
              <a:chOff x="2356" y="1300"/>
              <a:chExt cx="555" cy="194"/>
            </a:xfrm>
          </p:grpSpPr>
          <p:sp>
            <p:nvSpPr>
              <p:cNvPr id="94417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418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419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4420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4423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424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4421" name="Line 140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422" name="Line 141"/>
              <p:cNvSpPr>
                <a:spLocks noChangeShapeType="1"/>
              </p:cNvSpPr>
              <p:nvPr/>
            </p:nvSpPr>
            <p:spPr bwMode="auto">
              <a:xfrm>
                <a:off x="2910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4214" name="Group 331"/>
          <p:cNvGrpSpPr>
            <a:grpSpLocks/>
          </p:cNvGrpSpPr>
          <p:nvPr/>
        </p:nvGrpSpPr>
        <p:grpSpPr bwMode="auto">
          <a:xfrm>
            <a:off x="1803400" y="2755900"/>
            <a:ext cx="3467100" cy="1193800"/>
            <a:chOff x="7848600" y="2044700"/>
            <a:chExt cx="3200399" cy="1371600"/>
          </a:xfrm>
        </p:grpSpPr>
        <p:sp>
          <p:nvSpPr>
            <p:cNvPr id="94315" name="Oval 332"/>
            <p:cNvSpPr>
              <a:spLocks noChangeArrowheads="1"/>
            </p:cNvSpPr>
            <p:nvPr/>
          </p:nvSpPr>
          <p:spPr bwMode="auto">
            <a:xfrm>
              <a:off x="7848600" y="2044700"/>
              <a:ext cx="3200399" cy="1371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4316" name="Group 133"/>
            <p:cNvGrpSpPr>
              <a:grpSpLocks/>
            </p:cNvGrpSpPr>
            <p:nvPr/>
          </p:nvGrpSpPr>
          <p:grpSpPr bwMode="auto">
            <a:xfrm>
              <a:off x="8526482" y="2160804"/>
              <a:ext cx="532759" cy="184809"/>
              <a:chOff x="2356" y="1300"/>
              <a:chExt cx="555" cy="194"/>
            </a:xfrm>
          </p:grpSpPr>
          <p:sp>
            <p:nvSpPr>
              <p:cNvPr id="94390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391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392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4393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4396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397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4394" name="Line 140"/>
              <p:cNvSpPr>
                <a:spLocks noChangeShapeType="1"/>
              </p:cNvSpPr>
              <p:nvPr/>
            </p:nvSpPr>
            <p:spPr bwMode="auto">
              <a:xfrm>
                <a:off x="2358" y="1362"/>
                <a:ext cx="0" cy="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395" name="Line 141"/>
              <p:cNvSpPr>
                <a:spLocks noChangeShapeType="1"/>
              </p:cNvSpPr>
              <p:nvPr/>
            </p:nvSpPr>
            <p:spPr bwMode="auto">
              <a:xfrm>
                <a:off x="2906" y="1364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94317" name="Straight Connector 334"/>
            <p:cNvCxnSpPr>
              <a:cxnSpLocks noChangeShapeType="1"/>
              <a:stCxn id="94395" idx="0"/>
            </p:cNvCxnSpPr>
            <p:nvPr/>
          </p:nvCxnSpPr>
          <p:spPr bwMode="auto">
            <a:xfrm>
              <a:off x="9055401" y="2220819"/>
              <a:ext cx="975377" cy="13653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4318" name="Straight Connector 335"/>
            <p:cNvCxnSpPr>
              <a:cxnSpLocks noChangeShapeType="1"/>
            </p:cNvCxnSpPr>
            <p:nvPr/>
          </p:nvCxnSpPr>
          <p:spPr bwMode="auto">
            <a:xfrm>
              <a:off x="9522191" y="2583188"/>
              <a:ext cx="120745" cy="833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4319" name="Straight Connector 336"/>
            <p:cNvCxnSpPr>
              <a:cxnSpLocks noChangeShapeType="1"/>
            </p:cNvCxnSpPr>
            <p:nvPr/>
          </p:nvCxnSpPr>
          <p:spPr bwMode="auto">
            <a:xfrm flipV="1">
              <a:off x="9323081" y="2786992"/>
              <a:ext cx="243358" cy="456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4320" name="Straight Connector 337"/>
            <p:cNvCxnSpPr>
              <a:cxnSpLocks noChangeShapeType="1"/>
            </p:cNvCxnSpPr>
            <p:nvPr/>
          </p:nvCxnSpPr>
          <p:spPr bwMode="auto">
            <a:xfrm flipV="1">
              <a:off x="9028147" y="2611644"/>
              <a:ext cx="192778" cy="1095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4321" name="Straight Connector 338"/>
            <p:cNvCxnSpPr>
              <a:cxnSpLocks noChangeShapeType="1"/>
            </p:cNvCxnSpPr>
            <p:nvPr/>
          </p:nvCxnSpPr>
          <p:spPr bwMode="auto">
            <a:xfrm flipV="1">
              <a:off x="8729859" y="2909476"/>
              <a:ext cx="192778" cy="1095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4322" name="Straight Connector 339"/>
            <p:cNvCxnSpPr>
              <a:cxnSpLocks noChangeShapeType="1"/>
            </p:cNvCxnSpPr>
            <p:nvPr/>
          </p:nvCxnSpPr>
          <p:spPr bwMode="auto">
            <a:xfrm flipV="1">
              <a:off x="9537887" y="2836224"/>
              <a:ext cx="252969" cy="25294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4323" name="Straight Connector 340"/>
            <p:cNvCxnSpPr>
              <a:cxnSpLocks noChangeShapeType="1"/>
            </p:cNvCxnSpPr>
            <p:nvPr/>
          </p:nvCxnSpPr>
          <p:spPr bwMode="auto">
            <a:xfrm flipH="1" flipV="1">
              <a:off x="10029359" y="2822067"/>
              <a:ext cx="354959" cy="12439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4324" name="Straight Connector 341"/>
            <p:cNvCxnSpPr>
              <a:cxnSpLocks noChangeShapeType="1"/>
            </p:cNvCxnSpPr>
            <p:nvPr/>
          </p:nvCxnSpPr>
          <p:spPr bwMode="auto">
            <a:xfrm flipV="1">
              <a:off x="10015190" y="2475242"/>
              <a:ext cx="283363" cy="19566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4325" name="Straight Connector 342"/>
            <p:cNvCxnSpPr>
              <a:cxnSpLocks noChangeShapeType="1"/>
              <a:endCxn id="94390" idx="4"/>
            </p:cNvCxnSpPr>
            <p:nvPr/>
          </p:nvCxnSpPr>
          <p:spPr bwMode="auto">
            <a:xfrm flipH="1" flipV="1">
              <a:off x="8791902" y="2345614"/>
              <a:ext cx="410984" cy="8718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94326" name="TextBox 343"/>
            <p:cNvSpPr txBox="1">
              <a:spLocks noChangeArrowheads="1"/>
            </p:cNvSpPr>
            <p:nvPr/>
          </p:nvSpPr>
          <p:spPr bwMode="auto">
            <a:xfrm>
              <a:off x="7958081" y="2471292"/>
              <a:ext cx="8744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i="1"/>
                <a:t>ISP A</a:t>
              </a:r>
            </a:p>
          </p:txBody>
        </p:sp>
        <p:grpSp>
          <p:nvGrpSpPr>
            <p:cNvPr id="94327" name="Group 133"/>
            <p:cNvGrpSpPr>
              <a:grpSpLocks/>
            </p:cNvGrpSpPr>
            <p:nvPr/>
          </p:nvGrpSpPr>
          <p:grpSpPr bwMode="auto">
            <a:xfrm>
              <a:off x="9555206" y="2650627"/>
              <a:ext cx="532759" cy="184809"/>
              <a:chOff x="2356" y="1300"/>
              <a:chExt cx="555" cy="194"/>
            </a:xfrm>
          </p:grpSpPr>
          <p:sp>
            <p:nvSpPr>
              <p:cNvPr id="94382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383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384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4385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4388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389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4386" name="Line 140"/>
              <p:cNvSpPr>
                <a:spLocks noChangeShapeType="1"/>
              </p:cNvSpPr>
              <p:nvPr/>
            </p:nvSpPr>
            <p:spPr bwMode="auto">
              <a:xfrm>
                <a:off x="2358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387" name="Line 141"/>
              <p:cNvSpPr>
                <a:spLocks noChangeShapeType="1"/>
              </p:cNvSpPr>
              <p:nvPr/>
            </p:nvSpPr>
            <p:spPr bwMode="auto">
              <a:xfrm>
                <a:off x="2906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4328" name="Group 133"/>
            <p:cNvGrpSpPr>
              <a:grpSpLocks/>
            </p:cNvGrpSpPr>
            <p:nvPr/>
          </p:nvGrpSpPr>
          <p:grpSpPr bwMode="auto">
            <a:xfrm>
              <a:off x="8772607" y="2725609"/>
              <a:ext cx="532759" cy="184809"/>
              <a:chOff x="2356" y="1300"/>
              <a:chExt cx="555" cy="194"/>
            </a:xfrm>
          </p:grpSpPr>
          <p:sp>
            <p:nvSpPr>
              <p:cNvPr id="94374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375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376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4377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4380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381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4378" name="Line 140"/>
              <p:cNvSpPr>
                <a:spLocks noChangeShapeType="1"/>
              </p:cNvSpPr>
              <p:nvPr/>
            </p:nvSpPr>
            <p:spPr bwMode="auto">
              <a:xfrm>
                <a:off x="2358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379" name="Line 141"/>
              <p:cNvSpPr>
                <a:spLocks noChangeShapeType="1"/>
              </p:cNvSpPr>
              <p:nvPr/>
            </p:nvSpPr>
            <p:spPr bwMode="auto">
              <a:xfrm>
                <a:off x="2906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4329" name="Group 133"/>
            <p:cNvGrpSpPr>
              <a:grpSpLocks/>
            </p:cNvGrpSpPr>
            <p:nvPr/>
          </p:nvGrpSpPr>
          <p:grpSpPr bwMode="auto">
            <a:xfrm>
              <a:off x="9060908" y="2428111"/>
              <a:ext cx="532759" cy="184809"/>
              <a:chOff x="2356" y="1300"/>
              <a:chExt cx="555" cy="194"/>
            </a:xfrm>
          </p:grpSpPr>
          <p:sp>
            <p:nvSpPr>
              <p:cNvPr id="94366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367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368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4369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4372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373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4370" name="Line 140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371" name="Line 141"/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4330" name="Group 133"/>
            <p:cNvGrpSpPr>
              <a:grpSpLocks/>
            </p:cNvGrpSpPr>
            <p:nvPr/>
          </p:nvGrpSpPr>
          <p:grpSpPr bwMode="auto">
            <a:xfrm>
              <a:off x="10005281" y="2289952"/>
              <a:ext cx="532759" cy="184809"/>
              <a:chOff x="2356" y="1300"/>
              <a:chExt cx="555" cy="194"/>
            </a:xfrm>
          </p:grpSpPr>
          <p:sp>
            <p:nvSpPr>
              <p:cNvPr id="94358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359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360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4361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4364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365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4362" name="Line 140"/>
              <p:cNvSpPr>
                <a:spLocks noChangeShapeType="1"/>
              </p:cNvSpPr>
              <p:nvPr/>
            </p:nvSpPr>
            <p:spPr bwMode="auto">
              <a:xfrm>
                <a:off x="2358" y="1360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363" name="Line 141"/>
              <p:cNvSpPr>
                <a:spLocks noChangeShapeType="1"/>
              </p:cNvSpPr>
              <p:nvPr/>
            </p:nvSpPr>
            <p:spPr bwMode="auto">
              <a:xfrm>
                <a:off x="2906" y="1362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4331" name="Group 133"/>
            <p:cNvGrpSpPr>
              <a:grpSpLocks/>
            </p:cNvGrpSpPr>
            <p:nvPr/>
          </p:nvGrpSpPr>
          <p:grpSpPr bwMode="auto">
            <a:xfrm>
              <a:off x="10232661" y="2882876"/>
              <a:ext cx="532759" cy="184809"/>
              <a:chOff x="2356" y="1300"/>
              <a:chExt cx="555" cy="194"/>
            </a:xfrm>
          </p:grpSpPr>
          <p:sp>
            <p:nvSpPr>
              <p:cNvPr id="94350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351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352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4353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4356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357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4354" name="Line 140"/>
              <p:cNvSpPr>
                <a:spLocks noChangeShapeType="1"/>
              </p:cNvSpPr>
              <p:nvPr/>
            </p:nvSpPr>
            <p:spPr bwMode="auto">
              <a:xfrm>
                <a:off x="2358" y="1362"/>
                <a:ext cx="0" cy="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355" name="Line 141"/>
              <p:cNvSpPr>
                <a:spLocks noChangeShapeType="1"/>
              </p:cNvSpPr>
              <p:nvPr/>
            </p:nvSpPr>
            <p:spPr bwMode="auto">
              <a:xfrm>
                <a:off x="2906" y="1364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4332" name="Group 133"/>
            <p:cNvGrpSpPr>
              <a:grpSpLocks/>
            </p:cNvGrpSpPr>
            <p:nvPr/>
          </p:nvGrpSpPr>
          <p:grpSpPr bwMode="auto">
            <a:xfrm>
              <a:off x="9330660" y="3072767"/>
              <a:ext cx="532759" cy="184809"/>
              <a:chOff x="2356" y="1300"/>
              <a:chExt cx="555" cy="194"/>
            </a:xfrm>
          </p:grpSpPr>
          <p:sp>
            <p:nvSpPr>
              <p:cNvPr id="94342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343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344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4345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4348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349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4346" name="Line 140"/>
              <p:cNvSpPr>
                <a:spLocks noChangeShapeType="1"/>
              </p:cNvSpPr>
              <p:nvPr/>
            </p:nvSpPr>
            <p:spPr bwMode="auto">
              <a:xfrm>
                <a:off x="2357" y="1362"/>
                <a:ext cx="0" cy="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347" name="Line 141"/>
              <p:cNvSpPr>
                <a:spLocks noChangeShapeType="1"/>
              </p:cNvSpPr>
              <p:nvPr/>
            </p:nvSpPr>
            <p:spPr bwMode="auto">
              <a:xfrm>
                <a:off x="2907" y="1364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4333" name="Group 133"/>
            <p:cNvGrpSpPr>
              <a:grpSpLocks/>
            </p:cNvGrpSpPr>
            <p:nvPr/>
          </p:nvGrpSpPr>
          <p:grpSpPr bwMode="auto">
            <a:xfrm>
              <a:off x="8438032" y="3018963"/>
              <a:ext cx="532759" cy="184809"/>
              <a:chOff x="2356" y="1300"/>
              <a:chExt cx="555" cy="194"/>
            </a:xfrm>
          </p:grpSpPr>
          <p:sp>
            <p:nvSpPr>
              <p:cNvPr id="94334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335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336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4337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4340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341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4338" name="Line 140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339" name="Line 141"/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4215" name="Group 416"/>
          <p:cNvGrpSpPr>
            <a:grpSpLocks/>
          </p:cNvGrpSpPr>
          <p:nvPr/>
        </p:nvGrpSpPr>
        <p:grpSpPr bwMode="auto">
          <a:xfrm>
            <a:off x="1498600" y="4165600"/>
            <a:ext cx="3086100" cy="1168400"/>
            <a:chOff x="7848600" y="2044700"/>
            <a:chExt cx="3200399" cy="1371600"/>
          </a:xfrm>
        </p:grpSpPr>
        <p:sp>
          <p:nvSpPr>
            <p:cNvPr id="94232" name="Oval 417"/>
            <p:cNvSpPr>
              <a:spLocks noChangeArrowheads="1"/>
            </p:cNvSpPr>
            <p:nvPr/>
          </p:nvSpPr>
          <p:spPr bwMode="auto">
            <a:xfrm>
              <a:off x="7848600" y="2044700"/>
              <a:ext cx="3200399" cy="1371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4233" name="Group 133"/>
            <p:cNvGrpSpPr>
              <a:grpSpLocks/>
            </p:cNvGrpSpPr>
            <p:nvPr/>
          </p:nvGrpSpPr>
          <p:grpSpPr bwMode="auto">
            <a:xfrm>
              <a:off x="8526482" y="2160804"/>
              <a:ext cx="532759" cy="184809"/>
              <a:chOff x="2356" y="1300"/>
              <a:chExt cx="555" cy="194"/>
            </a:xfrm>
          </p:grpSpPr>
          <p:sp>
            <p:nvSpPr>
              <p:cNvPr id="94307" name="Oval 492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308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309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4310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4313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314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4311" name="Line 140"/>
              <p:cNvSpPr>
                <a:spLocks noChangeShapeType="1"/>
              </p:cNvSpPr>
              <p:nvPr/>
            </p:nvSpPr>
            <p:spPr bwMode="auto">
              <a:xfrm>
                <a:off x="2358" y="1360"/>
                <a:ext cx="0" cy="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312" name="Line 141"/>
              <p:cNvSpPr>
                <a:spLocks noChangeShapeType="1"/>
              </p:cNvSpPr>
              <p:nvPr/>
            </p:nvSpPr>
            <p:spPr bwMode="auto">
              <a:xfrm>
                <a:off x="2907" y="1362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94234" name="Straight Connector 419"/>
            <p:cNvCxnSpPr>
              <a:cxnSpLocks noChangeShapeType="1"/>
              <a:stCxn id="94312" idx="0"/>
            </p:cNvCxnSpPr>
            <p:nvPr/>
          </p:nvCxnSpPr>
          <p:spPr bwMode="auto">
            <a:xfrm>
              <a:off x="9055401" y="2220819"/>
              <a:ext cx="975377" cy="13653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4235" name="Straight Connector 420"/>
            <p:cNvCxnSpPr>
              <a:cxnSpLocks noChangeShapeType="1"/>
            </p:cNvCxnSpPr>
            <p:nvPr/>
          </p:nvCxnSpPr>
          <p:spPr bwMode="auto">
            <a:xfrm>
              <a:off x="9522191" y="2583188"/>
              <a:ext cx="120745" cy="833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4236" name="Straight Connector 421"/>
            <p:cNvCxnSpPr>
              <a:cxnSpLocks noChangeShapeType="1"/>
            </p:cNvCxnSpPr>
            <p:nvPr/>
          </p:nvCxnSpPr>
          <p:spPr bwMode="auto">
            <a:xfrm flipV="1">
              <a:off x="9323081" y="2786992"/>
              <a:ext cx="243358" cy="456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4237" name="Straight Connector 422"/>
            <p:cNvCxnSpPr>
              <a:cxnSpLocks noChangeShapeType="1"/>
            </p:cNvCxnSpPr>
            <p:nvPr/>
          </p:nvCxnSpPr>
          <p:spPr bwMode="auto">
            <a:xfrm flipV="1">
              <a:off x="9028147" y="2611644"/>
              <a:ext cx="192778" cy="1095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4238" name="Straight Connector 423"/>
            <p:cNvCxnSpPr>
              <a:cxnSpLocks noChangeShapeType="1"/>
            </p:cNvCxnSpPr>
            <p:nvPr/>
          </p:nvCxnSpPr>
          <p:spPr bwMode="auto">
            <a:xfrm flipV="1">
              <a:off x="8729859" y="2909476"/>
              <a:ext cx="192778" cy="1095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4239" name="Straight Connector 424"/>
            <p:cNvCxnSpPr>
              <a:cxnSpLocks noChangeShapeType="1"/>
            </p:cNvCxnSpPr>
            <p:nvPr/>
          </p:nvCxnSpPr>
          <p:spPr bwMode="auto">
            <a:xfrm flipV="1">
              <a:off x="9537887" y="2836224"/>
              <a:ext cx="252969" cy="25294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4240" name="Straight Connector 425"/>
            <p:cNvCxnSpPr>
              <a:cxnSpLocks noChangeShapeType="1"/>
            </p:cNvCxnSpPr>
            <p:nvPr/>
          </p:nvCxnSpPr>
          <p:spPr bwMode="auto">
            <a:xfrm flipH="1" flipV="1">
              <a:off x="10029359" y="2822067"/>
              <a:ext cx="354959" cy="12439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4241" name="Straight Connector 426"/>
            <p:cNvCxnSpPr>
              <a:cxnSpLocks noChangeShapeType="1"/>
            </p:cNvCxnSpPr>
            <p:nvPr/>
          </p:nvCxnSpPr>
          <p:spPr bwMode="auto">
            <a:xfrm flipV="1">
              <a:off x="10015190" y="2475242"/>
              <a:ext cx="283363" cy="19566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4242" name="Straight Connector 427"/>
            <p:cNvCxnSpPr>
              <a:cxnSpLocks noChangeShapeType="1"/>
              <a:endCxn id="94307" idx="4"/>
            </p:cNvCxnSpPr>
            <p:nvPr/>
          </p:nvCxnSpPr>
          <p:spPr bwMode="auto">
            <a:xfrm flipH="1" flipV="1">
              <a:off x="8791902" y="2345614"/>
              <a:ext cx="410984" cy="8718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94243" name="TextBox 428"/>
            <p:cNvSpPr txBox="1">
              <a:spLocks noChangeArrowheads="1"/>
            </p:cNvSpPr>
            <p:nvPr/>
          </p:nvSpPr>
          <p:spPr bwMode="auto">
            <a:xfrm>
              <a:off x="7958081" y="2471292"/>
              <a:ext cx="876536" cy="4696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i="1"/>
                <a:t>ISP C</a:t>
              </a:r>
            </a:p>
          </p:txBody>
        </p:sp>
        <p:grpSp>
          <p:nvGrpSpPr>
            <p:cNvPr id="94244" name="Group 133"/>
            <p:cNvGrpSpPr>
              <a:grpSpLocks/>
            </p:cNvGrpSpPr>
            <p:nvPr/>
          </p:nvGrpSpPr>
          <p:grpSpPr bwMode="auto">
            <a:xfrm>
              <a:off x="9555206" y="2650627"/>
              <a:ext cx="532759" cy="184809"/>
              <a:chOff x="2356" y="1300"/>
              <a:chExt cx="555" cy="194"/>
            </a:xfrm>
          </p:grpSpPr>
          <p:sp>
            <p:nvSpPr>
              <p:cNvPr id="94299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300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301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4302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4305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306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4303" name="Line 140"/>
              <p:cNvSpPr>
                <a:spLocks noChangeShapeType="1"/>
              </p:cNvSpPr>
              <p:nvPr/>
            </p:nvSpPr>
            <p:spPr bwMode="auto">
              <a:xfrm>
                <a:off x="2358" y="1360"/>
                <a:ext cx="0" cy="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304" name="Line 141"/>
              <p:cNvSpPr>
                <a:spLocks noChangeShapeType="1"/>
              </p:cNvSpPr>
              <p:nvPr/>
            </p:nvSpPr>
            <p:spPr bwMode="auto">
              <a:xfrm>
                <a:off x="2907" y="1362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4245" name="Group 133"/>
            <p:cNvGrpSpPr>
              <a:grpSpLocks/>
            </p:cNvGrpSpPr>
            <p:nvPr/>
          </p:nvGrpSpPr>
          <p:grpSpPr bwMode="auto">
            <a:xfrm>
              <a:off x="8772607" y="2725609"/>
              <a:ext cx="532759" cy="184809"/>
              <a:chOff x="2356" y="1300"/>
              <a:chExt cx="555" cy="194"/>
            </a:xfrm>
          </p:grpSpPr>
          <p:sp>
            <p:nvSpPr>
              <p:cNvPr id="94291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292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293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4294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4297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298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4295" name="Line 140"/>
              <p:cNvSpPr>
                <a:spLocks noChangeShapeType="1"/>
              </p:cNvSpPr>
              <p:nvPr/>
            </p:nvSpPr>
            <p:spPr bwMode="auto">
              <a:xfrm>
                <a:off x="2357" y="1360"/>
                <a:ext cx="0" cy="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296" name="Line 141"/>
              <p:cNvSpPr>
                <a:spLocks noChangeShapeType="1"/>
              </p:cNvSpPr>
              <p:nvPr/>
            </p:nvSpPr>
            <p:spPr bwMode="auto">
              <a:xfrm>
                <a:off x="2908" y="1362"/>
                <a:ext cx="0" cy="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4246" name="Group 133"/>
            <p:cNvGrpSpPr>
              <a:grpSpLocks/>
            </p:cNvGrpSpPr>
            <p:nvPr/>
          </p:nvGrpSpPr>
          <p:grpSpPr bwMode="auto">
            <a:xfrm>
              <a:off x="9060908" y="2428111"/>
              <a:ext cx="532759" cy="184809"/>
              <a:chOff x="2356" y="1300"/>
              <a:chExt cx="555" cy="194"/>
            </a:xfrm>
          </p:grpSpPr>
          <p:sp>
            <p:nvSpPr>
              <p:cNvPr id="94283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284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285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4286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4289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290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4287" name="Line 140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288" name="Line 141"/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4247" name="Group 133"/>
            <p:cNvGrpSpPr>
              <a:grpSpLocks/>
            </p:cNvGrpSpPr>
            <p:nvPr/>
          </p:nvGrpSpPr>
          <p:grpSpPr bwMode="auto">
            <a:xfrm>
              <a:off x="10005281" y="2289952"/>
              <a:ext cx="532759" cy="184809"/>
              <a:chOff x="2356" y="1300"/>
              <a:chExt cx="555" cy="194"/>
            </a:xfrm>
          </p:grpSpPr>
          <p:sp>
            <p:nvSpPr>
              <p:cNvPr id="94275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276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277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4278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4281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282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4279" name="Line 140"/>
              <p:cNvSpPr>
                <a:spLocks noChangeShapeType="1"/>
              </p:cNvSpPr>
              <p:nvPr/>
            </p:nvSpPr>
            <p:spPr bwMode="auto">
              <a:xfrm>
                <a:off x="2358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280" name="Line 141"/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4248" name="Group 133"/>
            <p:cNvGrpSpPr>
              <a:grpSpLocks/>
            </p:cNvGrpSpPr>
            <p:nvPr/>
          </p:nvGrpSpPr>
          <p:grpSpPr bwMode="auto">
            <a:xfrm>
              <a:off x="10232661" y="2882876"/>
              <a:ext cx="532759" cy="184809"/>
              <a:chOff x="2356" y="1300"/>
              <a:chExt cx="555" cy="194"/>
            </a:xfrm>
          </p:grpSpPr>
          <p:sp>
            <p:nvSpPr>
              <p:cNvPr id="94267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268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269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4270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4273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274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4271" name="Line 140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272" name="Line 141"/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4249" name="Group 133"/>
            <p:cNvGrpSpPr>
              <a:grpSpLocks/>
            </p:cNvGrpSpPr>
            <p:nvPr/>
          </p:nvGrpSpPr>
          <p:grpSpPr bwMode="auto">
            <a:xfrm>
              <a:off x="9330660" y="3072767"/>
              <a:ext cx="532759" cy="184809"/>
              <a:chOff x="2356" y="1300"/>
              <a:chExt cx="555" cy="194"/>
            </a:xfrm>
          </p:grpSpPr>
          <p:sp>
            <p:nvSpPr>
              <p:cNvPr id="94259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260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261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4262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4265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266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4263" name="Line 140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264" name="Line 141"/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4250" name="Group 133"/>
            <p:cNvGrpSpPr>
              <a:grpSpLocks/>
            </p:cNvGrpSpPr>
            <p:nvPr/>
          </p:nvGrpSpPr>
          <p:grpSpPr bwMode="auto">
            <a:xfrm>
              <a:off x="8438032" y="3018963"/>
              <a:ext cx="532759" cy="184809"/>
              <a:chOff x="2356" y="1300"/>
              <a:chExt cx="555" cy="194"/>
            </a:xfrm>
          </p:grpSpPr>
          <p:sp>
            <p:nvSpPr>
              <p:cNvPr id="94251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252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4253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4254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4257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258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4255" name="Line 140"/>
              <p:cNvSpPr>
                <a:spLocks noChangeShapeType="1"/>
              </p:cNvSpPr>
              <p:nvPr/>
            </p:nvSpPr>
            <p:spPr bwMode="auto">
              <a:xfrm>
                <a:off x="2358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256" name="Line 141"/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cxnSp>
        <p:nvCxnSpPr>
          <p:cNvPr id="94216" name="Straight Connector 12"/>
          <p:cNvCxnSpPr>
            <a:cxnSpLocks noChangeShapeType="1"/>
            <a:endCxn id="94392" idx="1"/>
          </p:cNvCxnSpPr>
          <p:nvPr/>
        </p:nvCxnSpPr>
        <p:spPr bwMode="auto">
          <a:xfrm>
            <a:off x="2382838" y="2609850"/>
            <a:ext cx="238125" cy="261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4217" name="Straight Connector 500"/>
          <p:cNvCxnSpPr>
            <a:cxnSpLocks noChangeShapeType="1"/>
            <a:endCxn id="94394" idx="1"/>
          </p:cNvCxnSpPr>
          <p:nvPr/>
        </p:nvCxnSpPr>
        <p:spPr bwMode="auto">
          <a:xfrm>
            <a:off x="1638300" y="2849563"/>
            <a:ext cx="900113" cy="12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4218" name="Straight Connector 501"/>
          <p:cNvCxnSpPr>
            <a:cxnSpLocks noChangeShapeType="1"/>
            <a:endCxn id="94390" idx="2"/>
          </p:cNvCxnSpPr>
          <p:nvPr/>
        </p:nvCxnSpPr>
        <p:spPr bwMode="auto">
          <a:xfrm flipV="1">
            <a:off x="1235075" y="2973388"/>
            <a:ext cx="1303338" cy="277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4219" name="Straight Connector 502"/>
          <p:cNvCxnSpPr>
            <a:cxnSpLocks noChangeShapeType="1"/>
            <a:endCxn id="94360" idx="1"/>
          </p:cNvCxnSpPr>
          <p:nvPr/>
        </p:nvCxnSpPr>
        <p:spPr bwMode="auto">
          <a:xfrm>
            <a:off x="3916363" y="2411413"/>
            <a:ext cx="307975" cy="573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4220" name="Straight Connector 503"/>
          <p:cNvCxnSpPr>
            <a:cxnSpLocks noChangeShapeType="1"/>
            <a:endCxn id="94360" idx="0"/>
          </p:cNvCxnSpPr>
          <p:nvPr/>
        </p:nvCxnSpPr>
        <p:spPr bwMode="auto">
          <a:xfrm flipH="1">
            <a:off x="4425950" y="2389188"/>
            <a:ext cx="384175" cy="579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4221" name="Straight Connector 504"/>
          <p:cNvCxnSpPr>
            <a:cxnSpLocks noChangeShapeType="1"/>
            <a:endCxn id="94443" idx="0"/>
          </p:cNvCxnSpPr>
          <p:nvPr/>
        </p:nvCxnSpPr>
        <p:spPr bwMode="auto">
          <a:xfrm>
            <a:off x="6770688" y="2900363"/>
            <a:ext cx="215900" cy="1046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4222" name="Straight Connector 505"/>
          <p:cNvCxnSpPr>
            <a:cxnSpLocks noChangeShapeType="1"/>
          </p:cNvCxnSpPr>
          <p:nvPr/>
        </p:nvCxnSpPr>
        <p:spPr bwMode="auto">
          <a:xfrm flipH="1">
            <a:off x="7137400" y="3251200"/>
            <a:ext cx="241300" cy="692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4223" name="Straight Connector 506"/>
          <p:cNvCxnSpPr>
            <a:cxnSpLocks noChangeShapeType="1"/>
            <a:stCxn id="94509" idx="4"/>
            <a:endCxn id="94438" idx="0"/>
          </p:cNvCxnSpPr>
          <p:nvPr/>
        </p:nvCxnSpPr>
        <p:spPr bwMode="auto">
          <a:xfrm flipH="1">
            <a:off x="7483475" y="4229100"/>
            <a:ext cx="541338" cy="249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4224" name="Straight Connector 507"/>
          <p:cNvCxnSpPr>
            <a:cxnSpLocks noChangeShapeType="1"/>
          </p:cNvCxnSpPr>
          <p:nvPr/>
        </p:nvCxnSpPr>
        <p:spPr bwMode="auto">
          <a:xfrm flipH="1" flipV="1">
            <a:off x="7454900" y="4573588"/>
            <a:ext cx="796925" cy="614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4225" name="Straight Connector 508"/>
          <p:cNvCxnSpPr>
            <a:cxnSpLocks noChangeShapeType="1"/>
            <a:endCxn id="94425" idx="5"/>
          </p:cNvCxnSpPr>
          <p:nvPr/>
        </p:nvCxnSpPr>
        <p:spPr bwMode="auto">
          <a:xfrm flipH="1" flipV="1">
            <a:off x="6496050" y="4722813"/>
            <a:ext cx="1047750" cy="966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4226" name="Straight Connector 509"/>
          <p:cNvCxnSpPr>
            <a:cxnSpLocks noChangeShapeType="1"/>
            <a:stCxn id="94507" idx="0"/>
          </p:cNvCxnSpPr>
          <p:nvPr/>
        </p:nvCxnSpPr>
        <p:spPr bwMode="auto">
          <a:xfrm flipH="1" flipV="1">
            <a:off x="5319713" y="4694238"/>
            <a:ext cx="285750" cy="1160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4227" name="Straight Connector 510"/>
          <p:cNvCxnSpPr>
            <a:cxnSpLocks noChangeShapeType="1"/>
          </p:cNvCxnSpPr>
          <p:nvPr/>
        </p:nvCxnSpPr>
        <p:spPr bwMode="auto">
          <a:xfrm flipH="1" flipV="1">
            <a:off x="4068763" y="5045075"/>
            <a:ext cx="371475" cy="973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4228" name="Straight Connector 511"/>
          <p:cNvCxnSpPr>
            <a:cxnSpLocks noChangeShapeType="1"/>
            <a:stCxn id="94504" idx="0"/>
          </p:cNvCxnSpPr>
          <p:nvPr/>
        </p:nvCxnSpPr>
        <p:spPr bwMode="auto">
          <a:xfrm flipH="1" flipV="1">
            <a:off x="3144838" y="5192713"/>
            <a:ext cx="244475" cy="661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4229" name="Straight Connector 512"/>
          <p:cNvCxnSpPr>
            <a:cxnSpLocks noChangeShapeType="1"/>
          </p:cNvCxnSpPr>
          <p:nvPr/>
        </p:nvCxnSpPr>
        <p:spPr bwMode="auto">
          <a:xfrm flipV="1">
            <a:off x="1790700" y="5160963"/>
            <a:ext cx="401638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4230" name="Straight Connector 513"/>
          <p:cNvCxnSpPr>
            <a:cxnSpLocks noChangeShapeType="1"/>
            <a:endCxn id="94255" idx="0"/>
          </p:cNvCxnSpPr>
          <p:nvPr/>
        </p:nvCxnSpPr>
        <p:spPr bwMode="auto">
          <a:xfrm flipV="1">
            <a:off x="1362075" y="5045075"/>
            <a:ext cx="706438" cy="44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4231" name="Straight Connector 514"/>
          <p:cNvCxnSpPr>
            <a:cxnSpLocks noChangeShapeType="1"/>
            <a:endCxn id="94311" idx="1"/>
          </p:cNvCxnSpPr>
          <p:nvPr/>
        </p:nvCxnSpPr>
        <p:spPr bwMode="auto">
          <a:xfrm>
            <a:off x="1155700" y="4376738"/>
            <a:ext cx="996950" cy="4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5588" y="165100"/>
            <a:ext cx="8096250" cy="650875"/>
          </a:xfrm>
        </p:spPr>
        <p:txBody>
          <a:bodyPr/>
          <a:lstStyle/>
          <a:p>
            <a:pPr eaLnBrk="1" hangingPunct="1"/>
            <a:r>
              <a:rPr lang="en-US" sz="3600" smtClean="0">
                <a:ea typeface="ＭＳ Ｐゴシック" pitchFamily="34" charset="-128"/>
              </a:rPr>
              <a:t>Internet structure: network of networks</a:t>
            </a:r>
            <a:endParaRPr lang="en-US" smtClean="0">
              <a:ea typeface="ＭＳ Ｐゴシック" pitchFamily="34" charset="-128"/>
            </a:endParaRPr>
          </a:p>
        </p:txBody>
      </p:sp>
      <p:pic>
        <p:nvPicPr>
          <p:cNvPr id="96258" name="Picture 76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025" y="674688"/>
            <a:ext cx="7769225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6259" name="Group 5"/>
          <p:cNvGrpSpPr>
            <a:grpSpLocks/>
          </p:cNvGrpSpPr>
          <p:nvPr/>
        </p:nvGrpSpPr>
        <p:grpSpPr bwMode="auto">
          <a:xfrm>
            <a:off x="450850" y="1849438"/>
            <a:ext cx="8437563" cy="4559300"/>
            <a:chOff x="154891" y="1905681"/>
            <a:chExt cx="8436427" cy="4559651"/>
          </a:xfrm>
        </p:grpSpPr>
        <p:grpSp>
          <p:nvGrpSpPr>
            <p:cNvPr id="96552" name="Group 2"/>
            <p:cNvGrpSpPr>
              <a:grpSpLocks/>
            </p:cNvGrpSpPr>
            <p:nvPr/>
          </p:nvGrpSpPr>
          <p:grpSpPr bwMode="auto">
            <a:xfrm>
              <a:off x="1529396" y="2297655"/>
              <a:ext cx="648422" cy="418253"/>
              <a:chOff x="3053396" y="4304255"/>
              <a:chExt cx="648422" cy="418253"/>
            </a:xfrm>
          </p:grpSpPr>
          <p:sp>
            <p:nvSpPr>
              <p:cNvPr id="96604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605" name="TextBox 1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6553" name="Group 131"/>
            <p:cNvGrpSpPr>
              <a:grpSpLocks/>
            </p:cNvGrpSpPr>
            <p:nvPr/>
          </p:nvGrpSpPr>
          <p:grpSpPr bwMode="auto">
            <a:xfrm>
              <a:off x="373696" y="3097755"/>
              <a:ext cx="648422" cy="418253"/>
              <a:chOff x="3053396" y="4304255"/>
              <a:chExt cx="648422" cy="418253"/>
            </a:xfrm>
          </p:grpSpPr>
          <p:sp>
            <p:nvSpPr>
              <p:cNvPr id="96602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603" name="TextBox 133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6554" name="Group 135"/>
            <p:cNvGrpSpPr>
              <a:grpSpLocks/>
            </p:cNvGrpSpPr>
            <p:nvPr/>
          </p:nvGrpSpPr>
          <p:grpSpPr bwMode="auto">
            <a:xfrm>
              <a:off x="6037896" y="2551655"/>
              <a:ext cx="648422" cy="418253"/>
              <a:chOff x="3053396" y="4304255"/>
              <a:chExt cx="648422" cy="418253"/>
            </a:xfrm>
          </p:grpSpPr>
          <p:sp>
            <p:nvSpPr>
              <p:cNvPr id="96600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601" name="TextBox 137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6555" name="Group 138"/>
            <p:cNvGrpSpPr>
              <a:grpSpLocks/>
            </p:cNvGrpSpPr>
            <p:nvPr/>
          </p:nvGrpSpPr>
          <p:grpSpPr bwMode="auto">
            <a:xfrm>
              <a:off x="945196" y="5409155"/>
              <a:ext cx="648422" cy="418253"/>
              <a:chOff x="3053396" y="4304255"/>
              <a:chExt cx="648422" cy="418253"/>
            </a:xfrm>
          </p:grpSpPr>
          <p:sp>
            <p:nvSpPr>
              <p:cNvPr id="96598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99" name="TextBox 140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6556" name="Group 141"/>
            <p:cNvGrpSpPr>
              <a:grpSpLocks/>
            </p:cNvGrpSpPr>
            <p:nvPr/>
          </p:nvGrpSpPr>
          <p:grpSpPr bwMode="auto">
            <a:xfrm>
              <a:off x="526096" y="4786855"/>
              <a:ext cx="648422" cy="418253"/>
              <a:chOff x="3053396" y="4304255"/>
              <a:chExt cx="648422" cy="418253"/>
            </a:xfrm>
          </p:grpSpPr>
          <p:sp>
            <p:nvSpPr>
              <p:cNvPr id="96596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97" name="TextBox 143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6557" name="Group 144"/>
            <p:cNvGrpSpPr>
              <a:grpSpLocks/>
            </p:cNvGrpSpPr>
            <p:nvPr/>
          </p:nvGrpSpPr>
          <p:grpSpPr bwMode="auto">
            <a:xfrm>
              <a:off x="297496" y="4126455"/>
              <a:ext cx="648422" cy="418253"/>
              <a:chOff x="3053396" y="4304255"/>
              <a:chExt cx="648422" cy="418253"/>
            </a:xfrm>
          </p:grpSpPr>
          <p:sp>
            <p:nvSpPr>
              <p:cNvPr id="96594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95" name="TextBox 146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6558" name="Group 147"/>
            <p:cNvGrpSpPr>
              <a:grpSpLocks/>
            </p:cNvGrpSpPr>
            <p:nvPr/>
          </p:nvGrpSpPr>
          <p:grpSpPr bwMode="auto">
            <a:xfrm>
              <a:off x="6787196" y="2983455"/>
              <a:ext cx="648422" cy="418253"/>
              <a:chOff x="3053396" y="4304255"/>
              <a:chExt cx="648422" cy="418253"/>
            </a:xfrm>
          </p:grpSpPr>
          <p:sp>
            <p:nvSpPr>
              <p:cNvPr id="96592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93" name="TextBox 149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6559" name="Group 150"/>
            <p:cNvGrpSpPr>
              <a:grpSpLocks/>
            </p:cNvGrpSpPr>
            <p:nvPr/>
          </p:nvGrpSpPr>
          <p:grpSpPr bwMode="auto">
            <a:xfrm>
              <a:off x="3129596" y="2056355"/>
              <a:ext cx="648422" cy="418253"/>
              <a:chOff x="3053396" y="4304255"/>
              <a:chExt cx="648422" cy="418253"/>
            </a:xfrm>
          </p:grpSpPr>
          <p:sp>
            <p:nvSpPr>
              <p:cNvPr id="96590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91" name="TextBox 152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6560" name="Group 153"/>
            <p:cNvGrpSpPr>
              <a:grpSpLocks/>
            </p:cNvGrpSpPr>
            <p:nvPr/>
          </p:nvGrpSpPr>
          <p:grpSpPr bwMode="auto">
            <a:xfrm>
              <a:off x="754696" y="2704055"/>
              <a:ext cx="648422" cy="418253"/>
              <a:chOff x="3053396" y="4304255"/>
              <a:chExt cx="648422" cy="418253"/>
            </a:xfrm>
          </p:grpSpPr>
          <p:sp>
            <p:nvSpPr>
              <p:cNvPr id="96588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89" name="TextBox 155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6561" name="Group 156"/>
            <p:cNvGrpSpPr>
              <a:grpSpLocks/>
            </p:cNvGrpSpPr>
            <p:nvPr/>
          </p:nvGrpSpPr>
          <p:grpSpPr bwMode="auto">
            <a:xfrm>
              <a:off x="4043996" y="2030955"/>
              <a:ext cx="648422" cy="418253"/>
              <a:chOff x="3053396" y="4304255"/>
              <a:chExt cx="648422" cy="418253"/>
            </a:xfrm>
          </p:grpSpPr>
          <p:sp>
            <p:nvSpPr>
              <p:cNvPr id="96586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87" name="TextBox 158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6562" name="Group 160"/>
            <p:cNvGrpSpPr>
              <a:grpSpLocks/>
            </p:cNvGrpSpPr>
            <p:nvPr/>
          </p:nvGrpSpPr>
          <p:grpSpPr bwMode="auto">
            <a:xfrm>
              <a:off x="7104696" y="5663155"/>
              <a:ext cx="648422" cy="418253"/>
              <a:chOff x="3053396" y="4304255"/>
              <a:chExt cx="648422" cy="418253"/>
            </a:xfrm>
          </p:grpSpPr>
          <p:sp>
            <p:nvSpPr>
              <p:cNvPr id="96584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85" name="TextBox 162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6563" name="Group 163"/>
            <p:cNvGrpSpPr>
              <a:grpSpLocks/>
            </p:cNvGrpSpPr>
            <p:nvPr/>
          </p:nvGrpSpPr>
          <p:grpSpPr bwMode="auto">
            <a:xfrm>
              <a:off x="7942896" y="5015455"/>
              <a:ext cx="648422" cy="418253"/>
              <a:chOff x="3053396" y="4304255"/>
              <a:chExt cx="648422" cy="418253"/>
            </a:xfrm>
          </p:grpSpPr>
          <p:sp>
            <p:nvSpPr>
              <p:cNvPr id="96582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83" name="TextBox 165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6564" name="Group 166"/>
            <p:cNvGrpSpPr>
              <a:grpSpLocks/>
            </p:cNvGrpSpPr>
            <p:nvPr/>
          </p:nvGrpSpPr>
          <p:grpSpPr bwMode="auto">
            <a:xfrm>
              <a:off x="7714296" y="4101055"/>
              <a:ext cx="648422" cy="418253"/>
              <a:chOff x="3053396" y="4304255"/>
              <a:chExt cx="648422" cy="418253"/>
            </a:xfrm>
          </p:grpSpPr>
          <p:sp>
            <p:nvSpPr>
              <p:cNvPr id="96580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81" name="TextBox 168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6565" name="Group 169"/>
            <p:cNvGrpSpPr>
              <a:grpSpLocks/>
            </p:cNvGrpSpPr>
            <p:nvPr/>
          </p:nvGrpSpPr>
          <p:grpSpPr bwMode="auto">
            <a:xfrm>
              <a:off x="4869496" y="5904455"/>
              <a:ext cx="648422" cy="418253"/>
              <a:chOff x="3053396" y="4304255"/>
              <a:chExt cx="648422" cy="418253"/>
            </a:xfrm>
          </p:grpSpPr>
          <p:sp>
            <p:nvSpPr>
              <p:cNvPr id="96578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79" name="TextBox 171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6566" name="Group 172"/>
            <p:cNvGrpSpPr>
              <a:grpSpLocks/>
            </p:cNvGrpSpPr>
            <p:nvPr/>
          </p:nvGrpSpPr>
          <p:grpSpPr bwMode="auto">
            <a:xfrm>
              <a:off x="3955096" y="6044155"/>
              <a:ext cx="648422" cy="418253"/>
              <a:chOff x="3053396" y="4304255"/>
              <a:chExt cx="648422" cy="418253"/>
            </a:xfrm>
          </p:grpSpPr>
          <p:sp>
            <p:nvSpPr>
              <p:cNvPr id="96576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77" name="TextBox 174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6567" name="Group 175"/>
            <p:cNvGrpSpPr>
              <a:grpSpLocks/>
            </p:cNvGrpSpPr>
            <p:nvPr/>
          </p:nvGrpSpPr>
          <p:grpSpPr bwMode="auto">
            <a:xfrm>
              <a:off x="2735896" y="5891755"/>
              <a:ext cx="648422" cy="418253"/>
              <a:chOff x="3053396" y="4304255"/>
              <a:chExt cx="648422" cy="418253"/>
            </a:xfrm>
          </p:grpSpPr>
          <p:sp>
            <p:nvSpPr>
              <p:cNvPr id="96574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75" name="TextBox 177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sp>
          <p:nvSpPr>
            <p:cNvPr id="96568" name="TextBox 4"/>
            <p:cNvSpPr txBox="1">
              <a:spLocks noChangeArrowheads="1"/>
            </p:cNvSpPr>
            <p:nvPr/>
          </p:nvSpPr>
          <p:spPr bwMode="auto">
            <a:xfrm rot="1053502">
              <a:off x="5143500" y="1955800"/>
              <a:ext cx="54373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96569" name="TextBox 179"/>
            <p:cNvSpPr txBox="1">
              <a:spLocks noChangeArrowheads="1"/>
            </p:cNvSpPr>
            <p:nvPr/>
          </p:nvSpPr>
          <p:spPr bwMode="auto">
            <a:xfrm rot="2829263">
              <a:off x="7429500" y="3429000"/>
              <a:ext cx="54373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96570" name="TextBox 180"/>
            <p:cNvSpPr txBox="1">
              <a:spLocks noChangeArrowheads="1"/>
            </p:cNvSpPr>
            <p:nvPr/>
          </p:nvSpPr>
          <p:spPr bwMode="auto">
            <a:xfrm rot="9845918">
              <a:off x="6098241" y="5942112"/>
              <a:ext cx="54373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96571" name="TextBox 181"/>
            <p:cNvSpPr txBox="1">
              <a:spLocks noChangeArrowheads="1"/>
            </p:cNvSpPr>
            <p:nvPr/>
          </p:nvSpPr>
          <p:spPr bwMode="auto">
            <a:xfrm rot="-9948738">
              <a:off x="1730786" y="5845469"/>
              <a:ext cx="54373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96572" name="TextBox 182"/>
            <p:cNvSpPr txBox="1">
              <a:spLocks noChangeArrowheads="1"/>
            </p:cNvSpPr>
            <p:nvPr/>
          </p:nvSpPr>
          <p:spPr bwMode="auto">
            <a:xfrm rot="-4992697">
              <a:off x="144631" y="3539025"/>
              <a:ext cx="54373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96573" name="TextBox 183"/>
            <p:cNvSpPr txBox="1">
              <a:spLocks noChangeArrowheads="1"/>
            </p:cNvSpPr>
            <p:nvPr/>
          </p:nvSpPr>
          <p:spPr bwMode="auto">
            <a:xfrm rot="-1017263">
              <a:off x="2330376" y="1905681"/>
              <a:ext cx="54373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…</a:t>
              </a:r>
            </a:p>
          </p:txBody>
        </p:sp>
      </p:grpSp>
      <p:sp>
        <p:nvSpPr>
          <p:cNvPr id="96260" name="Rectangle 3"/>
          <p:cNvSpPr txBox="1">
            <a:spLocks noChangeArrowheads="1"/>
          </p:cNvSpPr>
          <p:nvPr/>
        </p:nvSpPr>
        <p:spPr bwMode="auto">
          <a:xfrm>
            <a:off x="473075" y="1073150"/>
            <a:ext cx="82042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None/>
            </a:pPr>
            <a:r>
              <a:rPr lang="en-US">
                <a:latin typeface="Gill Sans MT" pitchFamily="34" charset="0"/>
              </a:rPr>
              <a:t>But if one global ISP is viable business, there will be competitors ….  which must be interconnected</a:t>
            </a:r>
          </a:p>
        </p:txBody>
      </p:sp>
      <p:grpSp>
        <p:nvGrpSpPr>
          <p:cNvPr id="96261" name="Group 8"/>
          <p:cNvGrpSpPr>
            <a:grpSpLocks/>
          </p:cNvGrpSpPr>
          <p:nvPr/>
        </p:nvGrpSpPr>
        <p:grpSpPr bwMode="auto">
          <a:xfrm>
            <a:off x="4546600" y="3746500"/>
            <a:ext cx="3225800" cy="1117600"/>
            <a:chOff x="7848600" y="2044700"/>
            <a:chExt cx="3200399" cy="1371600"/>
          </a:xfrm>
        </p:grpSpPr>
        <p:sp>
          <p:nvSpPr>
            <p:cNvPr id="96469" name="Oval 3"/>
            <p:cNvSpPr>
              <a:spLocks noChangeArrowheads="1"/>
            </p:cNvSpPr>
            <p:nvPr/>
          </p:nvSpPr>
          <p:spPr bwMode="auto">
            <a:xfrm>
              <a:off x="7848600" y="2044700"/>
              <a:ext cx="3200399" cy="1371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6470" name="Group 133"/>
            <p:cNvGrpSpPr>
              <a:grpSpLocks/>
            </p:cNvGrpSpPr>
            <p:nvPr/>
          </p:nvGrpSpPr>
          <p:grpSpPr bwMode="auto">
            <a:xfrm>
              <a:off x="8526482" y="2160804"/>
              <a:ext cx="532759" cy="184809"/>
              <a:chOff x="2356" y="1300"/>
              <a:chExt cx="555" cy="194"/>
            </a:xfrm>
          </p:grpSpPr>
          <p:sp>
            <p:nvSpPr>
              <p:cNvPr id="96544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6545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6546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6547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6550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551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6548" name="Line 140"/>
              <p:cNvSpPr>
                <a:spLocks noChangeShapeType="1"/>
              </p:cNvSpPr>
              <p:nvPr/>
            </p:nvSpPr>
            <p:spPr bwMode="auto">
              <a:xfrm>
                <a:off x="2357" y="1362"/>
                <a:ext cx="0" cy="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49" name="Line 141"/>
              <p:cNvSpPr>
                <a:spLocks noChangeShapeType="1"/>
              </p:cNvSpPr>
              <p:nvPr/>
            </p:nvSpPr>
            <p:spPr bwMode="auto">
              <a:xfrm>
                <a:off x="2908" y="1364"/>
                <a:ext cx="0" cy="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96471" name="Straight Connector 10"/>
            <p:cNvCxnSpPr>
              <a:cxnSpLocks noChangeShapeType="1"/>
              <a:stCxn id="96549" idx="0"/>
            </p:cNvCxnSpPr>
            <p:nvPr/>
          </p:nvCxnSpPr>
          <p:spPr bwMode="auto">
            <a:xfrm>
              <a:off x="9055401" y="2220819"/>
              <a:ext cx="975377" cy="13653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6472" name="Straight Connector 297"/>
            <p:cNvCxnSpPr>
              <a:cxnSpLocks noChangeShapeType="1"/>
            </p:cNvCxnSpPr>
            <p:nvPr/>
          </p:nvCxnSpPr>
          <p:spPr bwMode="auto">
            <a:xfrm>
              <a:off x="9522191" y="2583188"/>
              <a:ext cx="120745" cy="833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6473" name="Straight Connector 298"/>
            <p:cNvCxnSpPr>
              <a:cxnSpLocks noChangeShapeType="1"/>
            </p:cNvCxnSpPr>
            <p:nvPr/>
          </p:nvCxnSpPr>
          <p:spPr bwMode="auto">
            <a:xfrm flipV="1">
              <a:off x="9323081" y="2786992"/>
              <a:ext cx="243358" cy="456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6474" name="Straight Connector 299"/>
            <p:cNvCxnSpPr>
              <a:cxnSpLocks noChangeShapeType="1"/>
            </p:cNvCxnSpPr>
            <p:nvPr/>
          </p:nvCxnSpPr>
          <p:spPr bwMode="auto">
            <a:xfrm flipV="1">
              <a:off x="9028147" y="2611644"/>
              <a:ext cx="192778" cy="1095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6475" name="Straight Connector 300"/>
            <p:cNvCxnSpPr>
              <a:cxnSpLocks noChangeShapeType="1"/>
            </p:cNvCxnSpPr>
            <p:nvPr/>
          </p:nvCxnSpPr>
          <p:spPr bwMode="auto">
            <a:xfrm flipV="1">
              <a:off x="8729859" y="2909476"/>
              <a:ext cx="192778" cy="1095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6476" name="Straight Connector 301"/>
            <p:cNvCxnSpPr>
              <a:cxnSpLocks noChangeShapeType="1"/>
            </p:cNvCxnSpPr>
            <p:nvPr/>
          </p:nvCxnSpPr>
          <p:spPr bwMode="auto">
            <a:xfrm flipV="1">
              <a:off x="9537887" y="2836224"/>
              <a:ext cx="252969" cy="25294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6477" name="Straight Connector 302"/>
            <p:cNvCxnSpPr>
              <a:cxnSpLocks noChangeShapeType="1"/>
            </p:cNvCxnSpPr>
            <p:nvPr/>
          </p:nvCxnSpPr>
          <p:spPr bwMode="auto">
            <a:xfrm flipH="1" flipV="1">
              <a:off x="10029359" y="2822067"/>
              <a:ext cx="354959" cy="12439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6478" name="Straight Connector 303"/>
            <p:cNvCxnSpPr>
              <a:cxnSpLocks noChangeShapeType="1"/>
            </p:cNvCxnSpPr>
            <p:nvPr/>
          </p:nvCxnSpPr>
          <p:spPr bwMode="auto">
            <a:xfrm flipV="1">
              <a:off x="10015190" y="2475242"/>
              <a:ext cx="283363" cy="19566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6479" name="Straight Connector 304"/>
            <p:cNvCxnSpPr>
              <a:cxnSpLocks noChangeShapeType="1"/>
              <a:endCxn id="96544" idx="4"/>
            </p:cNvCxnSpPr>
            <p:nvPr/>
          </p:nvCxnSpPr>
          <p:spPr bwMode="auto">
            <a:xfrm flipH="1" flipV="1">
              <a:off x="8791902" y="2345614"/>
              <a:ext cx="410984" cy="8718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96480" name="TextBox 39958"/>
            <p:cNvSpPr txBox="1">
              <a:spLocks noChangeArrowheads="1"/>
            </p:cNvSpPr>
            <p:nvPr/>
          </p:nvSpPr>
          <p:spPr bwMode="auto">
            <a:xfrm>
              <a:off x="7958081" y="2471291"/>
              <a:ext cx="886407" cy="4910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i="1"/>
                <a:t>ISP B</a:t>
              </a:r>
            </a:p>
          </p:txBody>
        </p:sp>
        <p:grpSp>
          <p:nvGrpSpPr>
            <p:cNvPr id="96481" name="Group 133"/>
            <p:cNvGrpSpPr>
              <a:grpSpLocks/>
            </p:cNvGrpSpPr>
            <p:nvPr/>
          </p:nvGrpSpPr>
          <p:grpSpPr bwMode="auto">
            <a:xfrm>
              <a:off x="9555206" y="2650627"/>
              <a:ext cx="532759" cy="184809"/>
              <a:chOff x="2356" y="1300"/>
              <a:chExt cx="555" cy="194"/>
            </a:xfrm>
          </p:grpSpPr>
          <p:sp>
            <p:nvSpPr>
              <p:cNvPr id="96536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6537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6538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6539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6542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543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6540" name="Line 140"/>
              <p:cNvSpPr>
                <a:spLocks noChangeShapeType="1"/>
              </p:cNvSpPr>
              <p:nvPr/>
            </p:nvSpPr>
            <p:spPr bwMode="auto">
              <a:xfrm>
                <a:off x="2358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41" name="Line 141"/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6482" name="Group 133"/>
            <p:cNvGrpSpPr>
              <a:grpSpLocks/>
            </p:cNvGrpSpPr>
            <p:nvPr/>
          </p:nvGrpSpPr>
          <p:grpSpPr bwMode="auto">
            <a:xfrm>
              <a:off x="8772607" y="2725609"/>
              <a:ext cx="532759" cy="184809"/>
              <a:chOff x="2356" y="1300"/>
              <a:chExt cx="555" cy="194"/>
            </a:xfrm>
          </p:grpSpPr>
          <p:sp>
            <p:nvSpPr>
              <p:cNvPr id="96528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6529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6530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6531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6534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535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6532" name="Line 140"/>
              <p:cNvSpPr>
                <a:spLocks noChangeShapeType="1"/>
              </p:cNvSpPr>
              <p:nvPr/>
            </p:nvSpPr>
            <p:spPr bwMode="auto">
              <a:xfrm>
                <a:off x="2358" y="1356"/>
                <a:ext cx="0" cy="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33" name="Line 141"/>
              <p:cNvSpPr>
                <a:spLocks noChangeShapeType="1"/>
              </p:cNvSpPr>
              <p:nvPr/>
            </p:nvSpPr>
            <p:spPr bwMode="auto">
              <a:xfrm>
                <a:off x="2908" y="1358"/>
                <a:ext cx="0" cy="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6483" name="Group 133"/>
            <p:cNvGrpSpPr>
              <a:grpSpLocks/>
            </p:cNvGrpSpPr>
            <p:nvPr/>
          </p:nvGrpSpPr>
          <p:grpSpPr bwMode="auto">
            <a:xfrm>
              <a:off x="9060908" y="2428111"/>
              <a:ext cx="532759" cy="184809"/>
              <a:chOff x="2356" y="1300"/>
              <a:chExt cx="555" cy="194"/>
            </a:xfrm>
          </p:grpSpPr>
          <p:sp>
            <p:nvSpPr>
              <p:cNvPr id="96520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6521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6522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6523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6526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527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6524" name="Line 140"/>
              <p:cNvSpPr>
                <a:spLocks noChangeShapeType="1"/>
              </p:cNvSpPr>
              <p:nvPr/>
            </p:nvSpPr>
            <p:spPr bwMode="auto">
              <a:xfrm>
                <a:off x="2358" y="1362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25" name="Line 141"/>
              <p:cNvSpPr>
                <a:spLocks noChangeShapeType="1"/>
              </p:cNvSpPr>
              <p:nvPr/>
            </p:nvSpPr>
            <p:spPr bwMode="auto">
              <a:xfrm>
                <a:off x="2908" y="1364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6484" name="Group 133"/>
            <p:cNvGrpSpPr>
              <a:grpSpLocks/>
            </p:cNvGrpSpPr>
            <p:nvPr/>
          </p:nvGrpSpPr>
          <p:grpSpPr bwMode="auto">
            <a:xfrm>
              <a:off x="10005281" y="2289952"/>
              <a:ext cx="532759" cy="184809"/>
              <a:chOff x="2356" y="1300"/>
              <a:chExt cx="555" cy="194"/>
            </a:xfrm>
          </p:grpSpPr>
          <p:sp>
            <p:nvSpPr>
              <p:cNvPr id="96512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6513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6514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6515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6518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519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6516" name="Line 140"/>
              <p:cNvSpPr>
                <a:spLocks noChangeShapeType="1"/>
              </p:cNvSpPr>
              <p:nvPr/>
            </p:nvSpPr>
            <p:spPr bwMode="auto">
              <a:xfrm>
                <a:off x="2357" y="1362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17" name="Line 141"/>
              <p:cNvSpPr>
                <a:spLocks noChangeShapeType="1"/>
              </p:cNvSpPr>
              <p:nvPr/>
            </p:nvSpPr>
            <p:spPr bwMode="auto">
              <a:xfrm>
                <a:off x="2908" y="1364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6485" name="Group 133"/>
            <p:cNvGrpSpPr>
              <a:grpSpLocks/>
            </p:cNvGrpSpPr>
            <p:nvPr/>
          </p:nvGrpSpPr>
          <p:grpSpPr bwMode="auto">
            <a:xfrm>
              <a:off x="10232661" y="2882876"/>
              <a:ext cx="532759" cy="184809"/>
              <a:chOff x="2356" y="1300"/>
              <a:chExt cx="555" cy="194"/>
            </a:xfrm>
          </p:grpSpPr>
          <p:sp>
            <p:nvSpPr>
              <p:cNvPr id="96504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6505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6506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6507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6510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511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6508" name="Line 140"/>
              <p:cNvSpPr>
                <a:spLocks noChangeShapeType="1"/>
              </p:cNvSpPr>
              <p:nvPr/>
            </p:nvSpPr>
            <p:spPr bwMode="auto">
              <a:xfrm>
                <a:off x="2358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09" name="Line 141"/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6486" name="Group 133"/>
            <p:cNvGrpSpPr>
              <a:grpSpLocks/>
            </p:cNvGrpSpPr>
            <p:nvPr/>
          </p:nvGrpSpPr>
          <p:grpSpPr bwMode="auto">
            <a:xfrm>
              <a:off x="9330660" y="3072767"/>
              <a:ext cx="532759" cy="184809"/>
              <a:chOff x="2356" y="1300"/>
              <a:chExt cx="555" cy="194"/>
            </a:xfrm>
          </p:grpSpPr>
          <p:sp>
            <p:nvSpPr>
              <p:cNvPr id="96496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6497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6498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6499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6502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503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6500" name="Line 140"/>
              <p:cNvSpPr>
                <a:spLocks noChangeShapeType="1"/>
              </p:cNvSpPr>
              <p:nvPr/>
            </p:nvSpPr>
            <p:spPr bwMode="auto">
              <a:xfrm>
                <a:off x="2358" y="1362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01" name="Line 141"/>
              <p:cNvSpPr>
                <a:spLocks noChangeShapeType="1"/>
              </p:cNvSpPr>
              <p:nvPr/>
            </p:nvSpPr>
            <p:spPr bwMode="auto">
              <a:xfrm>
                <a:off x="2907" y="1364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6487" name="Group 133"/>
            <p:cNvGrpSpPr>
              <a:grpSpLocks/>
            </p:cNvGrpSpPr>
            <p:nvPr/>
          </p:nvGrpSpPr>
          <p:grpSpPr bwMode="auto">
            <a:xfrm>
              <a:off x="8438032" y="3018963"/>
              <a:ext cx="532759" cy="184809"/>
              <a:chOff x="2356" y="1300"/>
              <a:chExt cx="555" cy="194"/>
            </a:xfrm>
          </p:grpSpPr>
          <p:sp>
            <p:nvSpPr>
              <p:cNvPr id="96488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6489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6490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6491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6494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495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6492" name="Line 140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493" name="Line 141"/>
              <p:cNvSpPr>
                <a:spLocks noChangeShapeType="1"/>
              </p:cNvSpPr>
              <p:nvPr/>
            </p:nvSpPr>
            <p:spPr bwMode="auto">
              <a:xfrm>
                <a:off x="2910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6262" name="Group 331"/>
          <p:cNvGrpSpPr>
            <a:grpSpLocks/>
          </p:cNvGrpSpPr>
          <p:nvPr/>
        </p:nvGrpSpPr>
        <p:grpSpPr bwMode="auto">
          <a:xfrm>
            <a:off x="1803400" y="2755900"/>
            <a:ext cx="3467100" cy="1193800"/>
            <a:chOff x="7848600" y="2044700"/>
            <a:chExt cx="3200399" cy="1371600"/>
          </a:xfrm>
        </p:grpSpPr>
        <p:sp>
          <p:nvSpPr>
            <p:cNvPr id="96386" name="Oval 332"/>
            <p:cNvSpPr>
              <a:spLocks noChangeArrowheads="1"/>
            </p:cNvSpPr>
            <p:nvPr/>
          </p:nvSpPr>
          <p:spPr bwMode="auto">
            <a:xfrm>
              <a:off x="7848600" y="2044700"/>
              <a:ext cx="3200399" cy="1371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6387" name="Group 133"/>
            <p:cNvGrpSpPr>
              <a:grpSpLocks/>
            </p:cNvGrpSpPr>
            <p:nvPr/>
          </p:nvGrpSpPr>
          <p:grpSpPr bwMode="auto">
            <a:xfrm>
              <a:off x="8526482" y="2160804"/>
              <a:ext cx="532759" cy="184809"/>
              <a:chOff x="2356" y="1300"/>
              <a:chExt cx="555" cy="194"/>
            </a:xfrm>
          </p:grpSpPr>
          <p:sp>
            <p:nvSpPr>
              <p:cNvPr id="96461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6462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6463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6464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6467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468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6465" name="Line 140"/>
              <p:cNvSpPr>
                <a:spLocks noChangeShapeType="1"/>
              </p:cNvSpPr>
              <p:nvPr/>
            </p:nvSpPr>
            <p:spPr bwMode="auto">
              <a:xfrm>
                <a:off x="2358" y="1362"/>
                <a:ext cx="0" cy="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466" name="Line 141"/>
              <p:cNvSpPr>
                <a:spLocks noChangeShapeType="1"/>
              </p:cNvSpPr>
              <p:nvPr/>
            </p:nvSpPr>
            <p:spPr bwMode="auto">
              <a:xfrm>
                <a:off x="2906" y="1364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96388" name="Straight Connector 334"/>
            <p:cNvCxnSpPr>
              <a:cxnSpLocks noChangeShapeType="1"/>
              <a:stCxn id="96466" idx="0"/>
            </p:cNvCxnSpPr>
            <p:nvPr/>
          </p:nvCxnSpPr>
          <p:spPr bwMode="auto">
            <a:xfrm>
              <a:off x="9055401" y="2220819"/>
              <a:ext cx="975377" cy="13653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6389" name="Straight Connector 335"/>
            <p:cNvCxnSpPr>
              <a:cxnSpLocks noChangeShapeType="1"/>
            </p:cNvCxnSpPr>
            <p:nvPr/>
          </p:nvCxnSpPr>
          <p:spPr bwMode="auto">
            <a:xfrm>
              <a:off x="9522191" y="2583188"/>
              <a:ext cx="120745" cy="833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6390" name="Straight Connector 336"/>
            <p:cNvCxnSpPr>
              <a:cxnSpLocks noChangeShapeType="1"/>
            </p:cNvCxnSpPr>
            <p:nvPr/>
          </p:nvCxnSpPr>
          <p:spPr bwMode="auto">
            <a:xfrm flipV="1">
              <a:off x="9323081" y="2786992"/>
              <a:ext cx="243358" cy="456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6391" name="Straight Connector 337"/>
            <p:cNvCxnSpPr>
              <a:cxnSpLocks noChangeShapeType="1"/>
            </p:cNvCxnSpPr>
            <p:nvPr/>
          </p:nvCxnSpPr>
          <p:spPr bwMode="auto">
            <a:xfrm flipV="1">
              <a:off x="9028147" y="2611644"/>
              <a:ext cx="192778" cy="1095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6392" name="Straight Connector 338"/>
            <p:cNvCxnSpPr>
              <a:cxnSpLocks noChangeShapeType="1"/>
            </p:cNvCxnSpPr>
            <p:nvPr/>
          </p:nvCxnSpPr>
          <p:spPr bwMode="auto">
            <a:xfrm flipV="1">
              <a:off x="8729859" y="2909476"/>
              <a:ext cx="192778" cy="1095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6393" name="Straight Connector 339"/>
            <p:cNvCxnSpPr>
              <a:cxnSpLocks noChangeShapeType="1"/>
            </p:cNvCxnSpPr>
            <p:nvPr/>
          </p:nvCxnSpPr>
          <p:spPr bwMode="auto">
            <a:xfrm flipV="1">
              <a:off x="9537887" y="2836224"/>
              <a:ext cx="252969" cy="25294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6394" name="Straight Connector 340"/>
            <p:cNvCxnSpPr>
              <a:cxnSpLocks noChangeShapeType="1"/>
            </p:cNvCxnSpPr>
            <p:nvPr/>
          </p:nvCxnSpPr>
          <p:spPr bwMode="auto">
            <a:xfrm flipH="1" flipV="1">
              <a:off x="10029359" y="2822067"/>
              <a:ext cx="354959" cy="12439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6395" name="Straight Connector 341"/>
            <p:cNvCxnSpPr>
              <a:cxnSpLocks noChangeShapeType="1"/>
            </p:cNvCxnSpPr>
            <p:nvPr/>
          </p:nvCxnSpPr>
          <p:spPr bwMode="auto">
            <a:xfrm flipV="1">
              <a:off x="10015190" y="2475242"/>
              <a:ext cx="283363" cy="19566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6396" name="Straight Connector 342"/>
            <p:cNvCxnSpPr>
              <a:cxnSpLocks noChangeShapeType="1"/>
              <a:endCxn id="96461" idx="4"/>
            </p:cNvCxnSpPr>
            <p:nvPr/>
          </p:nvCxnSpPr>
          <p:spPr bwMode="auto">
            <a:xfrm flipH="1" flipV="1">
              <a:off x="8791902" y="2345614"/>
              <a:ext cx="410984" cy="8718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96397" name="TextBox 343"/>
            <p:cNvSpPr txBox="1">
              <a:spLocks noChangeArrowheads="1"/>
            </p:cNvSpPr>
            <p:nvPr/>
          </p:nvSpPr>
          <p:spPr bwMode="auto">
            <a:xfrm>
              <a:off x="7958081" y="2471292"/>
              <a:ext cx="8744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i="1"/>
                <a:t>ISP A</a:t>
              </a:r>
            </a:p>
          </p:txBody>
        </p:sp>
        <p:grpSp>
          <p:nvGrpSpPr>
            <p:cNvPr id="96398" name="Group 133"/>
            <p:cNvGrpSpPr>
              <a:grpSpLocks/>
            </p:cNvGrpSpPr>
            <p:nvPr/>
          </p:nvGrpSpPr>
          <p:grpSpPr bwMode="auto">
            <a:xfrm>
              <a:off x="9555206" y="2650627"/>
              <a:ext cx="532759" cy="184809"/>
              <a:chOff x="2356" y="1300"/>
              <a:chExt cx="555" cy="194"/>
            </a:xfrm>
          </p:grpSpPr>
          <p:sp>
            <p:nvSpPr>
              <p:cNvPr id="96453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6454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6455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6456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6459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460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6457" name="Line 140"/>
              <p:cNvSpPr>
                <a:spLocks noChangeShapeType="1"/>
              </p:cNvSpPr>
              <p:nvPr/>
            </p:nvSpPr>
            <p:spPr bwMode="auto">
              <a:xfrm>
                <a:off x="2358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458" name="Line 141"/>
              <p:cNvSpPr>
                <a:spLocks noChangeShapeType="1"/>
              </p:cNvSpPr>
              <p:nvPr/>
            </p:nvSpPr>
            <p:spPr bwMode="auto">
              <a:xfrm>
                <a:off x="2906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6399" name="Group 133"/>
            <p:cNvGrpSpPr>
              <a:grpSpLocks/>
            </p:cNvGrpSpPr>
            <p:nvPr/>
          </p:nvGrpSpPr>
          <p:grpSpPr bwMode="auto">
            <a:xfrm>
              <a:off x="8772607" y="2725609"/>
              <a:ext cx="532759" cy="184809"/>
              <a:chOff x="2356" y="1300"/>
              <a:chExt cx="555" cy="194"/>
            </a:xfrm>
          </p:grpSpPr>
          <p:sp>
            <p:nvSpPr>
              <p:cNvPr id="96445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6446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6447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6448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6451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452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6449" name="Line 140"/>
              <p:cNvSpPr>
                <a:spLocks noChangeShapeType="1"/>
              </p:cNvSpPr>
              <p:nvPr/>
            </p:nvSpPr>
            <p:spPr bwMode="auto">
              <a:xfrm>
                <a:off x="2358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450" name="Line 141"/>
              <p:cNvSpPr>
                <a:spLocks noChangeShapeType="1"/>
              </p:cNvSpPr>
              <p:nvPr/>
            </p:nvSpPr>
            <p:spPr bwMode="auto">
              <a:xfrm>
                <a:off x="2906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6400" name="Group 133"/>
            <p:cNvGrpSpPr>
              <a:grpSpLocks/>
            </p:cNvGrpSpPr>
            <p:nvPr/>
          </p:nvGrpSpPr>
          <p:grpSpPr bwMode="auto">
            <a:xfrm>
              <a:off x="9060908" y="2428111"/>
              <a:ext cx="532759" cy="184809"/>
              <a:chOff x="2356" y="1300"/>
              <a:chExt cx="555" cy="194"/>
            </a:xfrm>
          </p:grpSpPr>
          <p:sp>
            <p:nvSpPr>
              <p:cNvPr id="96437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6438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6439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6440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6443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444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6441" name="Line 140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442" name="Line 141"/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6401" name="Group 133"/>
            <p:cNvGrpSpPr>
              <a:grpSpLocks/>
            </p:cNvGrpSpPr>
            <p:nvPr/>
          </p:nvGrpSpPr>
          <p:grpSpPr bwMode="auto">
            <a:xfrm>
              <a:off x="10005281" y="2289952"/>
              <a:ext cx="532759" cy="184809"/>
              <a:chOff x="2356" y="1300"/>
              <a:chExt cx="555" cy="194"/>
            </a:xfrm>
          </p:grpSpPr>
          <p:sp>
            <p:nvSpPr>
              <p:cNvPr id="96429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6430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6431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6432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6435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436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6433" name="Line 140"/>
              <p:cNvSpPr>
                <a:spLocks noChangeShapeType="1"/>
              </p:cNvSpPr>
              <p:nvPr/>
            </p:nvSpPr>
            <p:spPr bwMode="auto">
              <a:xfrm>
                <a:off x="2358" y="1360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434" name="Line 141"/>
              <p:cNvSpPr>
                <a:spLocks noChangeShapeType="1"/>
              </p:cNvSpPr>
              <p:nvPr/>
            </p:nvSpPr>
            <p:spPr bwMode="auto">
              <a:xfrm>
                <a:off x="2906" y="1362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6402" name="Group 133"/>
            <p:cNvGrpSpPr>
              <a:grpSpLocks/>
            </p:cNvGrpSpPr>
            <p:nvPr/>
          </p:nvGrpSpPr>
          <p:grpSpPr bwMode="auto">
            <a:xfrm>
              <a:off x="10232661" y="2882876"/>
              <a:ext cx="532759" cy="184809"/>
              <a:chOff x="2356" y="1300"/>
              <a:chExt cx="555" cy="194"/>
            </a:xfrm>
          </p:grpSpPr>
          <p:sp>
            <p:nvSpPr>
              <p:cNvPr id="96421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6422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6423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6424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6427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428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6425" name="Line 140"/>
              <p:cNvSpPr>
                <a:spLocks noChangeShapeType="1"/>
              </p:cNvSpPr>
              <p:nvPr/>
            </p:nvSpPr>
            <p:spPr bwMode="auto">
              <a:xfrm>
                <a:off x="2358" y="1362"/>
                <a:ext cx="0" cy="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426" name="Line 141"/>
              <p:cNvSpPr>
                <a:spLocks noChangeShapeType="1"/>
              </p:cNvSpPr>
              <p:nvPr/>
            </p:nvSpPr>
            <p:spPr bwMode="auto">
              <a:xfrm>
                <a:off x="2906" y="1364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6403" name="Group 133"/>
            <p:cNvGrpSpPr>
              <a:grpSpLocks/>
            </p:cNvGrpSpPr>
            <p:nvPr/>
          </p:nvGrpSpPr>
          <p:grpSpPr bwMode="auto">
            <a:xfrm>
              <a:off x="9330660" y="3072767"/>
              <a:ext cx="532759" cy="184809"/>
              <a:chOff x="2356" y="1300"/>
              <a:chExt cx="555" cy="194"/>
            </a:xfrm>
          </p:grpSpPr>
          <p:sp>
            <p:nvSpPr>
              <p:cNvPr id="96413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6414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6415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6416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6419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420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6417" name="Line 140"/>
              <p:cNvSpPr>
                <a:spLocks noChangeShapeType="1"/>
              </p:cNvSpPr>
              <p:nvPr/>
            </p:nvSpPr>
            <p:spPr bwMode="auto">
              <a:xfrm>
                <a:off x="2357" y="1362"/>
                <a:ext cx="0" cy="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418" name="Line 141"/>
              <p:cNvSpPr>
                <a:spLocks noChangeShapeType="1"/>
              </p:cNvSpPr>
              <p:nvPr/>
            </p:nvSpPr>
            <p:spPr bwMode="auto">
              <a:xfrm>
                <a:off x="2907" y="1364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6404" name="Group 133"/>
            <p:cNvGrpSpPr>
              <a:grpSpLocks/>
            </p:cNvGrpSpPr>
            <p:nvPr/>
          </p:nvGrpSpPr>
          <p:grpSpPr bwMode="auto">
            <a:xfrm>
              <a:off x="8438032" y="3018963"/>
              <a:ext cx="532759" cy="184809"/>
              <a:chOff x="2356" y="1300"/>
              <a:chExt cx="555" cy="194"/>
            </a:xfrm>
          </p:grpSpPr>
          <p:sp>
            <p:nvSpPr>
              <p:cNvPr id="96405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6406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6407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6408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6411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412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6409" name="Line 140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410" name="Line 141"/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6263" name="Group 416"/>
          <p:cNvGrpSpPr>
            <a:grpSpLocks/>
          </p:cNvGrpSpPr>
          <p:nvPr/>
        </p:nvGrpSpPr>
        <p:grpSpPr bwMode="auto">
          <a:xfrm>
            <a:off x="1498600" y="4165600"/>
            <a:ext cx="3086100" cy="1168400"/>
            <a:chOff x="7848600" y="2044700"/>
            <a:chExt cx="3200399" cy="1371600"/>
          </a:xfrm>
        </p:grpSpPr>
        <p:sp>
          <p:nvSpPr>
            <p:cNvPr id="96303" name="Oval 417"/>
            <p:cNvSpPr>
              <a:spLocks noChangeArrowheads="1"/>
            </p:cNvSpPr>
            <p:nvPr/>
          </p:nvSpPr>
          <p:spPr bwMode="auto">
            <a:xfrm>
              <a:off x="7848600" y="2044700"/>
              <a:ext cx="3200399" cy="1371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6304" name="Group 133"/>
            <p:cNvGrpSpPr>
              <a:grpSpLocks/>
            </p:cNvGrpSpPr>
            <p:nvPr/>
          </p:nvGrpSpPr>
          <p:grpSpPr bwMode="auto">
            <a:xfrm>
              <a:off x="8526482" y="2160804"/>
              <a:ext cx="532759" cy="184809"/>
              <a:chOff x="2356" y="1300"/>
              <a:chExt cx="555" cy="194"/>
            </a:xfrm>
          </p:grpSpPr>
          <p:sp>
            <p:nvSpPr>
              <p:cNvPr id="96378" name="Oval 492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6379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6380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6381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6384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385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6382" name="Line 140"/>
              <p:cNvSpPr>
                <a:spLocks noChangeShapeType="1"/>
              </p:cNvSpPr>
              <p:nvPr/>
            </p:nvSpPr>
            <p:spPr bwMode="auto">
              <a:xfrm>
                <a:off x="2358" y="1360"/>
                <a:ext cx="0" cy="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383" name="Line 141"/>
              <p:cNvSpPr>
                <a:spLocks noChangeShapeType="1"/>
              </p:cNvSpPr>
              <p:nvPr/>
            </p:nvSpPr>
            <p:spPr bwMode="auto">
              <a:xfrm>
                <a:off x="2907" y="1362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96305" name="Straight Connector 419"/>
            <p:cNvCxnSpPr>
              <a:cxnSpLocks noChangeShapeType="1"/>
              <a:stCxn id="96383" idx="0"/>
            </p:cNvCxnSpPr>
            <p:nvPr/>
          </p:nvCxnSpPr>
          <p:spPr bwMode="auto">
            <a:xfrm>
              <a:off x="9055401" y="2220819"/>
              <a:ext cx="975377" cy="13653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6306" name="Straight Connector 420"/>
            <p:cNvCxnSpPr>
              <a:cxnSpLocks noChangeShapeType="1"/>
            </p:cNvCxnSpPr>
            <p:nvPr/>
          </p:nvCxnSpPr>
          <p:spPr bwMode="auto">
            <a:xfrm>
              <a:off x="9522191" y="2583188"/>
              <a:ext cx="120745" cy="833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6307" name="Straight Connector 421"/>
            <p:cNvCxnSpPr>
              <a:cxnSpLocks noChangeShapeType="1"/>
            </p:cNvCxnSpPr>
            <p:nvPr/>
          </p:nvCxnSpPr>
          <p:spPr bwMode="auto">
            <a:xfrm flipV="1">
              <a:off x="9323081" y="2786992"/>
              <a:ext cx="243358" cy="456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6308" name="Straight Connector 422"/>
            <p:cNvCxnSpPr>
              <a:cxnSpLocks noChangeShapeType="1"/>
            </p:cNvCxnSpPr>
            <p:nvPr/>
          </p:nvCxnSpPr>
          <p:spPr bwMode="auto">
            <a:xfrm flipV="1">
              <a:off x="9028147" y="2611644"/>
              <a:ext cx="192778" cy="1095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6309" name="Straight Connector 423"/>
            <p:cNvCxnSpPr>
              <a:cxnSpLocks noChangeShapeType="1"/>
            </p:cNvCxnSpPr>
            <p:nvPr/>
          </p:nvCxnSpPr>
          <p:spPr bwMode="auto">
            <a:xfrm flipV="1">
              <a:off x="8729859" y="2909476"/>
              <a:ext cx="192778" cy="1095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6310" name="Straight Connector 424"/>
            <p:cNvCxnSpPr>
              <a:cxnSpLocks noChangeShapeType="1"/>
            </p:cNvCxnSpPr>
            <p:nvPr/>
          </p:nvCxnSpPr>
          <p:spPr bwMode="auto">
            <a:xfrm flipV="1">
              <a:off x="9537887" y="2836224"/>
              <a:ext cx="252969" cy="25294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6311" name="Straight Connector 425"/>
            <p:cNvCxnSpPr>
              <a:cxnSpLocks noChangeShapeType="1"/>
            </p:cNvCxnSpPr>
            <p:nvPr/>
          </p:nvCxnSpPr>
          <p:spPr bwMode="auto">
            <a:xfrm flipH="1" flipV="1">
              <a:off x="10029359" y="2822067"/>
              <a:ext cx="354959" cy="12439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6312" name="Straight Connector 426"/>
            <p:cNvCxnSpPr>
              <a:cxnSpLocks noChangeShapeType="1"/>
            </p:cNvCxnSpPr>
            <p:nvPr/>
          </p:nvCxnSpPr>
          <p:spPr bwMode="auto">
            <a:xfrm flipV="1">
              <a:off x="10015190" y="2475242"/>
              <a:ext cx="283363" cy="19566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6313" name="Straight Connector 427"/>
            <p:cNvCxnSpPr>
              <a:cxnSpLocks noChangeShapeType="1"/>
              <a:endCxn id="96378" idx="4"/>
            </p:cNvCxnSpPr>
            <p:nvPr/>
          </p:nvCxnSpPr>
          <p:spPr bwMode="auto">
            <a:xfrm flipH="1" flipV="1">
              <a:off x="8791902" y="2345614"/>
              <a:ext cx="410984" cy="8718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96314" name="TextBox 428"/>
            <p:cNvSpPr txBox="1">
              <a:spLocks noChangeArrowheads="1"/>
            </p:cNvSpPr>
            <p:nvPr/>
          </p:nvSpPr>
          <p:spPr bwMode="auto">
            <a:xfrm>
              <a:off x="7958081" y="2471292"/>
              <a:ext cx="876536" cy="4696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i="1"/>
                <a:t>ISP C</a:t>
              </a:r>
            </a:p>
          </p:txBody>
        </p:sp>
        <p:grpSp>
          <p:nvGrpSpPr>
            <p:cNvPr id="96315" name="Group 133"/>
            <p:cNvGrpSpPr>
              <a:grpSpLocks/>
            </p:cNvGrpSpPr>
            <p:nvPr/>
          </p:nvGrpSpPr>
          <p:grpSpPr bwMode="auto">
            <a:xfrm>
              <a:off x="9555206" y="2650627"/>
              <a:ext cx="532759" cy="184809"/>
              <a:chOff x="2356" y="1300"/>
              <a:chExt cx="555" cy="194"/>
            </a:xfrm>
          </p:grpSpPr>
          <p:sp>
            <p:nvSpPr>
              <p:cNvPr id="96370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6371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6372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6373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6376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377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6374" name="Line 140"/>
              <p:cNvSpPr>
                <a:spLocks noChangeShapeType="1"/>
              </p:cNvSpPr>
              <p:nvPr/>
            </p:nvSpPr>
            <p:spPr bwMode="auto">
              <a:xfrm>
                <a:off x="2358" y="1360"/>
                <a:ext cx="0" cy="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375" name="Line 141"/>
              <p:cNvSpPr>
                <a:spLocks noChangeShapeType="1"/>
              </p:cNvSpPr>
              <p:nvPr/>
            </p:nvSpPr>
            <p:spPr bwMode="auto">
              <a:xfrm>
                <a:off x="2907" y="1362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6316" name="Group 133"/>
            <p:cNvGrpSpPr>
              <a:grpSpLocks/>
            </p:cNvGrpSpPr>
            <p:nvPr/>
          </p:nvGrpSpPr>
          <p:grpSpPr bwMode="auto">
            <a:xfrm>
              <a:off x="8772607" y="2725609"/>
              <a:ext cx="532759" cy="184809"/>
              <a:chOff x="2356" y="1300"/>
              <a:chExt cx="555" cy="194"/>
            </a:xfrm>
          </p:grpSpPr>
          <p:sp>
            <p:nvSpPr>
              <p:cNvPr id="96362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6363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6364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6365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6368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369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6366" name="Line 140"/>
              <p:cNvSpPr>
                <a:spLocks noChangeShapeType="1"/>
              </p:cNvSpPr>
              <p:nvPr/>
            </p:nvSpPr>
            <p:spPr bwMode="auto">
              <a:xfrm>
                <a:off x="2357" y="1360"/>
                <a:ext cx="0" cy="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367" name="Line 141"/>
              <p:cNvSpPr>
                <a:spLocks noChangeShapeType="1"/>
              </p:cNvSpPr>
              <p:nvPr/>
            </p:nvSpPr>
            <p:spPr bwMode="auto">
              <a:xfrm>
                <a:off x="2908" y="1362"/>
                <a:ext cx="0" cy="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6317" name="Group 133"/>
            <p:cNvGrpSpPr>
              <a:grpSpLocks/>
            </p:cNvGrpSpPr>
            <p:nvPr/>
          </p:nvGrpSpPr>
          <p:grpSpPr bwMode="auto">
            <a:xfrm>
              <a:off x="9060908" y="2428111"/>
              <a:ext cx="532759" cy="184809"/>
              <a:chOff x="2356" y="1300"/>
              <a:chExt cx="555" cy="194"/>
            </a:xfrm>
          </p:grpSpPr>
          <p:sp>
            <p:nvSpPr>
              <p:cNvPr id="96354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6355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6356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6357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6360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361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6358" name="Line 140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359" name="Line 141"/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6318" name="Group 133"/>
            <p:cNvGrpSpPr>
              <a:grpSpLocks/>
            </p:cNvGrpSpPr>
            <p:nvPr/>
          </p:nvGrpSpPr>
          <p:grpSpPr bwMode="auto">
            <a:xfrm>
              <a:off x="10005281" y="2289952"/>
              <a:ext cx="532759" cy="184809"/>
              <a:chOff x="2356" y="1300"/>
              <a:chExt cx="555" cy="194"/>
            </a:xfrm>
          </p:grpSpPr>
          <p:sp>
            <p:nvSpPr>
              <p:cNvPr id="96346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6347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6348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6349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6352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353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6350" name="Line 140"/>
              <p:cNvSpPr>
                <a:spLocks noChangeShapeType="1"/>
              </p:cNvSpPr>
              <p:nvPr/>
            </p:nvSpPr>
            <p:spPr bwMode="auto">
              <a:xfrm>
                <a:off x="2358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351" name="Line 141"/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6319" name="Group 133"/>
            <p:cNvGrpSpPr>
              <a:grpSpLocks/>
            </p:cNvGrpSpPr>
            <p:nvPr/>
          </p:nvGrpSpPr>
          <p:grpSpPr bwMode="auto">
            <a:xfrm>
              <a:off x="10232661" y="2882876"/>
              <a:ext cx="532759" cy="184809"/>
              <a:chOff x="2356" y="1300"/>
              <a:chExt cx="555" cy="194"/>
            </a:xfrm>
          </p:grpSpPr>
          <p:sp>
            <p:nvSpPr>
              <p:cNvPr id="96338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6339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6340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6341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6344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345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6342" name="Line 140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343" name="Line 141"/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6320" name="Group 133"/>
            <p:cNvGrpSpPr>
              <a:grpSpLocks/>
            </p:cNvGrpSpPr>
            <p:nvPr/>
          </p:nvGrpSpPr>
          <p:grpSpPr bwMode="auto">
            <a:xfrm>
              <a:off x="9330660" y="3072767"/>
              <a:ext cx="532759" cy="184809"/>
              <a:chOff x="2356" y="1300"/>
              <a:chExt cx="555" cy="194"/>
            </a:xfrm>
          </p:grpSpPr>
          <p:sp>
            <p:nvSpPr>
              <p:cNvPr id="96330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6331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6332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6333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6336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337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6334" name="Line 140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335" name="Line 141"/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6321" name="Group 133"/>
            <p:cNvGrpSpPr>
              <a:grpSpLocks/>
            </p:cNvGrpSpPr>
            <p:nvPr/>
          </p:nvGrpSpPr>
          <p:grpSpPr bwMode="auto">
            <a:xfrm>
              <a:off x="8438032" y="3018963"/>
              <a:ext cx="532759" cy="184809"/>
              <a:chOff x="2356" y="1300"/>
              <a:chExt cx="555" cy="194"/>
            </a:xfrm>
          </p:grpSpPr>
          <p:sp>
            <p:nvSpPr>
              <p:cNvPr id="96322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6323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6324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6325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6328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329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6326" name="Line 140"/>
              <p:cNvSpPr>
                <a:spLocks noChangeShapeType="1"/>
              </p:cNvSpPr>
              <p:nvPr/>
            </p:nvSpPr>
            <p:spPr bwMode="auto">
              <a:xfrm>
                <a:off x="2358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327" name="Line 141"/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cxnSp>
        <p:nvCxnSpPr>
          <p:cNvPr id="96264" name="Straight Connector 12"/>
          <p:cNvCxnSpPr>
            <a:cxnSpLocks noChangeShapeType="1"/>
            <a:endCxn id="96463" idx="1"/>
          </p:cNvCxnSpPr>
          <p:nvPr/>
        </p:nvCxnSpPr>
        <p:spPr bwMode="auto">
          <a:xfrm>
            <a:off x="2382838" y="2609850"/>
            <a:ext cx="238125" cy="261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6265" name="Straight Connector 500"/>
          <p:cNvCxnSpPr>
            <a:cxnSpLocks noChangeShapeType="1"/>
            <a:endCxn id="96465" idx="1"/>
          </p:cNvCxnSpPr>
          <p:nvPr/>
        </p:nvCxnSpPr>
        <p:spPr bwMode="auto">
          <a:xfrm>
            <a:off x="1638300" y="2849563"/>
            <a:ext cx="900113" cy="12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6266" name="Straight Connector 501"/>
          <p:cNvCxnSpPr>
            <a:cxnSpLocks noChangeShapeType="1"/>
            <a:endCxn id="96461" idx="2"/>
          </p:cNvCxnSpPr>
          <p:nvPr/>
        </p:nvCxnSpPr>
        <p:spPr bwMode="auto">
          <a:xfrm flipV="1">
            <a:off x="1235075" y="2973388"/>
            <a:ext cx="1303338" cy="277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6267" name="Straight Connector 502"/>
          <p:cNvCxnSpPr>
            <a:cxnSpLocks noChangeShapeType="1"/>
            <a:endCxn id="96431" idx="1"/>
          </p:cNvCxnSpPr>
          <p:nvPr/>
        </p:nvCxnSpPr>
        <p:spPr bwMode="auto">
          <a:xfrm>
            <a:off x="3916363" y="2411413"/>
            <a:ext cx="307975" cy="573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6268" name="Straight Connector 503"/>
          <p:cNvCxnSpPr>
            <a:cxnSpLocks noChangeShapeType="1"/>
            <a:endCxn id="96431" idx="0"/>
          </p:cNvCxnSpPr>
          <p:nvPr/>
        </p:nvCxnSpPr>
        <p:spPr bwMode="auto">
          <a:xfrm flipH="1">
            <a:off x="4425950" y="2389188"/>
            <a:ext cx="384175" cy="579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6269" name="Straight Connector 504"/>
          <p:cNvCxnSpPr>
            <a:cxnSpLocks noChangeShapeType="1"/>
            <a:endCxn id="96514" idx="0"/>
          </p:cNvCxnSpPr>
          <p:nvPr/>
        </p:nvCxnSpPr>
        <p:spPr bwMode="auto">
          <a:xfrm>
            <a:off x="6770688" y="2900363"/>
            <a:ext cx="215900" cy="1046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6270" name="Straight Connector 505"/>
          <p:cNvCxnSpPr>
            <a:cxnSpLocks noChangeShapeType="1"/>
          </p:cNvCxnSpPr>
          <p:nvPr/>
        </p:nvCxnSpPr>
        <p:spPr bwMode="auto">
          <a:xfrm flipH="1">
            <a:off x="7137400" y="3251200"/>
            <a:ext cx="241300" cy="692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6271" name="Straight Connector 506"/>
          <p:cNvCxnSpPr>
            <a:cxnSpLocks noChangeShapeType="1"/>
            <a:stCxn id="96580" idx="4"/>
            <a:endCxn id="96509" idx="0"/>
          </p:cNvCxnSpPr>
          <p:nvPr/>
        </p:nvCxnSpPr>
        <p:spPr bwMode="auto">
          <a:xfrm flipH="1">
            <a:off x="7483475" y="4229100"/>
            <a:ext cx="541338" cy="249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6272" name="Straight Connector 507"/>
          <p:cNvCxnSpPr>
            <a:cxnSpLocks noChangeShapeType="1"/>
          </p:cNvCxnSpPr>
          <p:nvPr/>
        </p:nvCxnSpPr>
        <p:spPr bwMode="auto">
          <a:xfrm flipH="1" flipV="1">
            <a:off x="7454900" y="4573588"/>
            <a:ext cx="796925" cy="614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6273" name="Straight Connector 508"/>
          <p:cNvCxnSpPr>
            <a:cxnSpLocks noChangeShapeType="1"/>
            <a:endCxn id="96496" idx="5"/>
          </p:cNvCxnSpPr>
          <p:nvPr/>
        </p:nvCxnSpPr>
        <p:spPr bwMode="auto">
          <a:xfrm flipH="1" flipV="1">
            <a:off x="6496050" y="4722813"/>
            <a:ext cx="1047750" cy="966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6274" name="Straight Connector 509"/>
          <p:cNvCxnSpPr>
            <a:cxnSpLocks noChangeShapeType="1"/>
            <a:stCxn id="96578" idx="0"/>
          </p:cNvCxnSpPr>
          <p:nvPr/>
        </p:nvCxnSpPr>
        <p:spPr bwMode="auto">
          <a:xfrm flipH="1" flipV="1">
            <a:off x="5319713" y="4694238"/>
            <a:ext cx="285750" cy="1160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6275" name="Straight Connector 510"/>
          <p:cNvCxnSpPr>
            <a:cxnSpLocks noChangeShapeType="1"/>
          </p:cNvCxnSpPr>
          <p:nvPr/>
        </p:nvCxnSpPr>
        <p:spPr bwMode="auto">
          <a:xfrm flipH="1" flipV="1">
            <a:off x="4068763" y="5045075"/>
            <a:ext cx="371475" cy="973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6276" name="Straight Connector 511"/>
          <p:cNvCxnSpPr>
            <a:cxnSpLocks noChangeShapeType="1"/>
            <a:stCxn id="96575" idx="0"/>
          </p:cNvCxnSpPr>
          <p:nvPr/>
        </p:nvCxnSpPr>
        <p:spPr bwMode="auto">
          <a:xfrm flipH="1" flipV="1">
            <a:off x="3144838" y="5192713"/>
            <a:ext cx="244475" cy="661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6277" name="Straight Connector 512"/>
          <p:cNvCxnSpPr>
            <a:cxnSpLocks noChangeShapeType="1"/>
          </p:cNvCxnSpPr>
          <p:nvPr/>
        </p:nvCxnSpPr>
        <p:spPr bwMode="auto">
          <a:xfrm flipV="1">
            <a:off x="1790700" y="5160963"/>
            <a:ext cx="401638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6278" name="Straight Connector 513"/>
          <p:cNvCxnSpPr>
            <a:cxnSpLocks noChangeShapeType="1"/>
            <a:endCxn id="96326" idx="0"/>
          </p:cNvCxnSpPr>
          <p:nvPr/>
        </p:nvCxnSpPr>
        <p:spPr bwMode="auto">
          <a:xfrm flipV="1">
            <a:off x="1362075" y="5045075"/>
            <a:ext cx="706438" cy="44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6279" name="Straight Connector 514"/>
          <p:cNvCxnSpPr>
            <a:cxnSpLocks noChangeShapeType="1"/>
            <a:endCxn id="96382" idx="1"/>
          </p:cNvCxnSpPr>
          <p:nvPr/>
        </p:nvCxnSpPr>
        <p:spPr bwMode="auto">
          <a:xfrm>
            <a:off x="1155700" y="4376738"/>
            <a:ext cx="996950" cy="4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45217" name="Group 20"/>
          <p:cNvGrpSpPr>
            <a:grpSpLocks/>
          </p:cNvGrpSpPr>
          <p:nvPr/>
        </p:nvGrpSpPr>
        <p:grpSpPr bwMode="auto">
          <a:xfrm>
            <a:off x="4713288" y="2871788"/>
            <a:ext cx="2117725" cy="1082675"/>
            <a:chOff x="4712800" y="2871032"/>
            <a:chExt cx="2117908" cy="1082781"/>
          </a:xfrm>
        </p:grpSpPr>
        <p:grpSp>
          <p:nvGrpSpPr>
            <p:cNvPr id="96298" name="Group 16"/>
            <p:cNvGrpSpPr>
              <a:grpSpLocks/>
            </p:cNvGrpSpPr>
            <p:nvPr/>
          </p:nvGrpSpPr>
          <p:grpSpPr bwMode="auto">
            <a:xfrm>
              <a:off x="5677190" y="2871032"/>
              <a:ext cx="530938" cy="338554"/>
              <a:chOff x="5573768" y="2726239"/>
              <a:chExt cx="530938" cy="338554"/>
            </a:xfrm>
          </p:grpSpPr>
          <p:sp>
            <p:nvSpPr>
              <p:cNvPr id="96301" name="Oval 14"/>
              <p:cNvSpPr>
                <a:spLocks noChangeArrowheads="1"/>
              </p:cNvSpPr>
              <p:nvPr/>
            </p:nvSpPr>
            <p:spPr bwMode="auto">
              <a:xfrm>
                <a:off x="5573768" y="2751297"/>
                <a:ext cx="528092" cy="304800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302" name="TextBox 15"/>
              <p:cNvSpPr txBox="1">
                <a:spLocks noChangeArrowheads="1"/>
              </p:cNvSpPr>
              <p:nvPr/>
            </p:nvSpPr>
            <p:spPr bwMode="auto">
              <a:xfrm>
                <a:off x="5593027" y="2726239"/>
                <a:ext cx="511679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chemeClr val="bg1"/>
                    </a:solidFill>
                  </a:rPr>
                  <a:t>IXP</a:t>
                </a:r>
              </a:p>
            </p:txBody>
          </p:sp>
        </p:grpSp>
        <p:cxnSp>
          <p:nvCxnSpPr>
            <p:cNvPr id="96299" name="Straight Connector 18"/>
            <p:cNvCxnSpPr>
              <a:cxnSpLocks noChangeShapeType="1"/>
            </p:cNvCxnSpPr>
            <p:nvPr/>
          </p:nvCxnSpPr>
          <p:spPr bwMode="auto">
            <a:xfrm>
              <a:off x="4712800" y="3050554"/>
              <a:ext cx="964390" cy="26895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</p:cxnSp>
        <p:cxnSp>
          <p:nvCxnSpPr>
            <p:cNvPr id="96300" name="Straight Connector 516"/>
            <p:cNvCxnSpPr>
              <a:cxnSpLocks noChangeShapeType="1"/>
            </p:cNvCxnSpPr>
            <p:nvPr/>
          </p:nvCxnSpPr>
          <p:spPr bwMode="auto">
            <a:xfrm>
              <a:off x="6139092" y="3168890"/>
              <a:ext cx="691616" cy="784923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</p:cxnSp>
      </p:grpSp>
      <p:grpSp>
        <p:nvGrpSpPr>
          <p:cNvPr id="45233" name="Group 39937"/>
          <p:cNvGrpSpPr>
            <a:grpSpLocks/>
          </p:cNvGrpSpPr>
          <p:nvPr/>
        </p:nvGrpSpPr>
        <p:grpSpPr bwMode="auto">
          <a:xfrm>
            <a:off x="3692525" y="3789363"/>
            <a:ext cx="1538288" cy="585787"/>
            <a:chOff x="3692946" y="3789212"/>
            <a:chExt cx="1537885" cy="585306"/>
          </a:xfrm>
        </p:grpSpPr>
        <p:cxnSp>
          <p:nvCxnSpPr>
            <p:cNvPr id="96292" name="Straight Connector 515"/>
            <p:cNvCxnSpPr>
              <a:cxnSpLocks noChangeShapeType="1"/>
              <a:stCxn id="96348" idx="0"/>
            </p:cNvCxnSpPr>
            <p:nvPr/>
          </p:nvCxnSpPr>
          <p:spPr bwMode="auto">
            <a:xfrm flipV="1">
              <a:off x="3833272" y="4233204"/>
              <a:ext cx="190444" cy="14131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</p:cxnSp>
        <p:grpSp>
          <p:nvGrpSpPr>
            <p:cNvPr id="96293" name="Group 518"/>
            <p:cNvGrpSpPr>
              <a:grpSpLocks/>
            </p:cNvGrpSpPr>
            <p:nvPr/>
          </p:nvGrpSpPr>
          <p:grpSpPr bwMode="auto">
            <a:xfrm>
              <a:off x="3932901" y="3934211"/>
              <a:ext cx="530938" cy="338554"/>
              <a:chOff x="5573768" y="2726239"/>
              <a:chExt cx="530938" cy="338554"/>
            </a:xfrm>
          </p:grpSpPr>
          <p:sp>
            <p:nvSpPr>
              <p:cNvPr id="96296" name="Oval 521"/>
              <p:cNvSpPr>
                <a:spLocks noChangeArrowheads="1"/>
              </p:cNvSpPr>
              <p:nvPr/>
            </p:nvSpPr>
            <p:spPr bwMode="auto">
              <a:xfrm>
                <a:off x="5573768" y="2751297"/>
                <a:ext cx="528092" cy="304800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297" name="TextBox 522"/>
              <p:cNvSpPr txBox="1">
                <a:spLocks noChangeArrowheads="1"/>
              </p:cNvSpPr>
              <p:nvPr/>
            </p:nvSpPr>
            <p:spPr bwMode="auto">
              <a:xfrm>
                <a:off x="5593027" y="2726239"/>
                <a:ext cx="511679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chemeClr val="bg1"/>
                    </a:solidFill>
                  </a:rPr>
                  <a:t>IXP</a:t>
                </a:r>
              </a:p>
            </p:txBody>
          </p:sp>
        </p:grpSp>
        <p:cxnSp>
          <p:nvCxnSpPr>
            <p:cNvPr id="96294" name="Straight Connector 519"/>
            <p:cNvCxnSpPr>
              <a:cxnSpLocks noChangeShapeType="1"/>
              <a:stCxn id="96296" idx="6"/>
              <a:endCxn id="96548" idx="1"/>
            </p:cNvCxnSpPr>
            <p:nvPr/>
          </p:nvCxnSpPr>
          <p:spPr bwMode="auto">
            <a:xfrm flipV="1">
              <a:off x="4460993" y="3953654"/>
              <a:ext cx="769838" cy="158015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</p:cxnSp>
        <p:cxnSp>
          <p:nvCxnSpPr>
            <p:cNvPr id="96295" name="Straight Connector 520"/>
            <p:cNvCxnSpPr>
              <a:cxnSpLocks noChangeShapeType="1"/>
            </p:cNvCxnSpPr>
            <p:nvPr/>
          </p:nvCxnSpPr>
          <p:spPr bwMode="auto">
            <a:xfrm>
              <a:off x="3692946" y="3789212"/>
              <a:ext cx="342738" cy="204847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</p:cxnSp>
      </p:grpSp>
      <p:grpSp>
        <p:nvGrpSpPr>
          <p:cNvPr id="45249" name="Group 39939"/>
          <p:cNvGrpSpPr>
            <a:grpSpLocks/>
          </p:cNvGrpSpPr>
          <p:nvPr/>
        </p:nvGrpSpPr>
        <p:grpSpPr bwMode="auto">
          <a:xfrm>
            <a:off x="2406650" y="3633788"/>
            <a:ext cx="2901950" cy="1296987"/>
            <a:chOff x="2407287" y="3633041"/>
            <a:chExt cx="2900648" cy="1297685"/>
          </a:xfrm>
        </p:grpSpPr>
        <p:cxnSp>
          <p:nvCxnSpPr>
            <p:cNvPr id="96289" name="Straight Connector 7"/>
            <p:cNvCxnSpPr>
              <a:cxnSpLocks noChangeShapeType="1"/>
              <a:stCxn id="96421" idx="5"/>
              <a:endCxn id="96546" idx="1"/>
            </p:cNvCxnSpPr>
            <p:nvPr/>
          </p:nvCxnSpPr>
          <p:spPr bwMode="auto">
            <a:xfrm>
              <a:off x="4876256" y="3633041"/>
              <a:ext cx="431679" cy="222499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</p:cxnSp>
        <p:cxnSp>
          <p:nvCxnSpPr>
            <p:cNvPr id="96290" name="Straight Connector 415"/>
            <p:cNvCxnSpPr>
              <a:cxnSpLocks noChangeShapeType="1"/>
              <a:endCxn id="96380" idx="0"/>
            </p:cNvCxnSpPr>
            <p:nvPr/>
          </p:nvCxnSpPr>
          <p:spPr bwMode="auto">
            <a:xfrm flipH="1">
              <a:off x="2407287" y="3753131"/>
              <a:ext cx="282429" cy="511372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</p:cxnSp>
        <p:cxnSp>
          <p:nvCxnSpPr>
            <p:cNvPr id="96291" name="Straight Connector 523"/>
            <p:cNvCxnSpPr>
              <a:cxnSpLocks noChangeShapeType="1"/>
              <a:stCxn id="96343" idx="0"/>
            </p:cNvCxnSpPr>
            <p:nvPr/>
          </p:nvCxnSpPr>
          <p:spPr bwMode="auto">
            <a:xfrm flipV="1">
              <a:off x="4307545" y="4626270"/>
              <a:ext cx="843636" cy="304456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</p:cxnSp>
      </p:grpSp>
      <p:grpSp>
        <p:nvGrpSpPr>
          <p:cNvPr id="45257" name="Group 39945"/>
          <p:cNvGrpSpPr>
            <a:grpSpLocks/>
          </p:cNvGrpSpPr>
          <p:nvPr/>
        </p:nvGrpSpPr>
        <p:grpSpPr bwMode="auto">
          <a:xfrm>
            <a:off x="4686300" y="4864100"/>
            <a:ext cx="1914525" cy="741363"/>
            <a:chOff x="4686300" y="4864100"/>
            <a:chExt cx="1914118" cy="740879"/>
          </a:xfrm>
        </p:grpSpPr>
        <p:sp>
          <p:nvSpPr>
            <p:cNvPr id="96287" name="TextBox 39940"/>
            <p:cNvSpPr txBox="1">
              <a:spLocks noChangeArrowheads="1"/>
            </p:cNvSpPr>
            <p:nvPr/>
          </p:nvSpPr>
          <p:spPr bwMode="auto">
            <a:xfrm>
              <a:off x="4838700" y="5143500"/>
              <a:ext cx="1761718" cy="46147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rgbClr val="CC0000"/>
                  </a:solidFill>
                </a:rPr>
                <a:t>peering link</a:t>
              </a:r>
            </a:p>
          </p:txBody>
        </p:sp>
        <p:cxnSp>
          <p:nvCxnSpPr>
            <p:cNvPr id="96288" name="Straight Connector 39943"/>
            <p:cNvCxnSpPr>
              <a:cxnSpLocks noChangeShapeType="1"/>
            </p:cNvCxnSpPr>
            <p:nvPr/>
          </p:nvCxnSpPr>
          <p:spPr bwMode="auto">
            <a:xfrm>
              <a:off x="4686300" y="4864100"/>
              <a:ext cx="266700" cy="41910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</p:cxnSp>
      </p:grpSp>
      <p:grpSp>
        <p:nvGrpSpPr>
          <p:cNvPr id="45265" name="Group 39950"/>
          <p:cNvGrpSpPr>
            <a:grpSpLocks/>
          </p:cNvGrpSpPr>
          <p:nvPr/>
        </p:nvGrpSpPr>
        <p:grpSpPr bwMode="auto">
          <a:xfrm>
            <a:off x="5270500" y="1701800"/>
            <a:ext cx="3403600" cy="1169988"/>
            <a:chOff x="5270500" y="1701800"/>
            <a:chExt cx="3402978" cy="1169232"/>
          </a:xfrm>
        </p:grpSpPr>
        <p:sp>
          <p:nvSpPr>
            <p:cNvPr id="96285" name="TextBox 39946"/>
            <p:cNvSpPr txBox="1">
              <a:spLocks noChangeArrowheads="1"/>
            </p:cNvSpPr>
            <p:nvPr/>
          </p:nvSpPr>
          <p:spPr bwMode="auto">
            <a:xfrm>
              <a:off x="5270500" y="1701800"/>
              <a:ext cx="3402978" cy="461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rgbClr val="CC0000"/>
                  </a:solidFill>
                </a:rPr>
                <a:t>Internet exchange point</a:t>
              </a:r>
            </a:p>
          </p:txBody>
        </p:sp>
        <p:cxnSp>
          <p:nvCxnSpPr>
            <p:cNvPr id="96286" name="Straight Connector 39948"/>
            <p:cNvCxnSpPr>
              <a:cxnSpLocks noChangeShapeType="1"/>
              <a:endCxn id="96302" idx="0"/>
            </p:cNvCxnSpPr>
            <p:nvPr/>
          </p:nvCxnSpPr>
          <p:spPr bwMode="auto">
            <a:xfrm flipH="1">
              <a:off x="5952289" y="2159000"/>
              <a:ext cx="219911" cy="71203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5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5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5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5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5588" y="165100"/>
            <a:ext cx="8096250" cy="650875"/>
          </a:xfrm>
        </p:spPr>
        <p:txBody>
          <a:bodyPr/>
          <a:lstStyle/>
          <a:p>
            <a:pPr eaLnBrk="1" hangingPunct="1"/>
            <a:r>
              <a:rPr lang="en-US" sz="3600" smtClean="0">
                <a:ea typeface="ＭＳ Ｐゴシック" pitchFamily="34" charset="-128"/>
              </a:rPr>
              <a:t>Internet structure: network of networks</a:t>
            </a:r>
            <a:endParaRPr lang="en-US" smtClean="0">
              <a:ea typeface="ＭＳ Ｐゴシック" pitchFamily="34" charset="-128"/>
            </a:endParaRPr>
          </a:p>
        </p:txBody>
      </p:sp>
      <p:pic>
        <p:nvPicPr>
          <p:cNvPr id="98306" name="Picture 76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025" y="674688"/>
            <a:ext cx="7769225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8307" name="Group 5"/>
          <p:cNvGrpSpPr>
            <a:grpSpLocks/>
          </p:cNvGrpSpPr>
          <p:nvPr/>
        </p:nvGrpSpPr>
        <p:grpSpPr bwMode="auto">
          <a:xfrm>
            <a:off x="450850" y="1849438"/>
            <a:ext cx="8437563" cy="4559300"/>
            <a:chOff x="154891" y="1905681"/>
            <a:chExt cx="8436427" cy="4559651"/>
          </a:xfrm>
        </p:grpSpPr>
        <p:grpSp>
          <p:nvGrpSpPr>
            <p:cNvPr id="98599" name="Group 2"/>
            <p:cNvGrpSpPr>
              <a:grpSpLocks/>
            </p:cNvGrpSpPr>
            <p:nvPr/>
          </p:nvGrpSpPr>
          <p:grpSpPr bwMode="auto">
            <a:xfrm>
              <a:off x="1529396" y="2297655"/>
              <a:ext cx="648422" cy="418253"/>
              <a:chOff x="3053396" y="4304255"/>
              <a:chExt cx="648422" cy="418253"/>
            </a:xfrm>
          </p:grpSpPr>
          <p:sp>
            <p:nvSpPr>
              <p:cNvPr id="98651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652" name="TextBox 1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8600" name="Group 131"/>
            <p:cNvGrpSpPr>
              <a:grpSpLocks/>
            </p:cNvGrpSpPr>
            <p:nvPr/>
          </p:nvGrpSpPr>
          <p:grpSpPr bwMode="auto">
            <a:xfrm>
              <a:off x="373696" y="3097755"/>
              <a:ext cx="648422" cy="418253"/>
              <a:chOff x="3053396" y="4304255"/>
              <a:chExt cx="648422" cy="418253"/>
            </a:xfrm>
          </p:grpSpPr>
          <p:sp>
            <p:nvSpPr>
              <p:cNvPr id="98649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650" name="TextBox 133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8601" name="Group 135"/>
            <p:cNvGrpSpPr>
              <a:grpSpLocks/>
            </p:cNvGrpSpPr>
            <p:nvPr/>
          </p:nvGrpSpPr>
          <p:grpSpPr bwMode="auto">
            <a:xfrm>
              <a:off x="6037896" y="2551655"/>
              <a:ext cx="648422" cy="418253"/>
              <a:chOff x="3053396" y="4304255"/>
              <a:chExt cx="648422" cy="418253"/>
            </a:xfrm>
          </p:grpSpPr>
          <p:sp>
            <p:nvSpPr>
              <p:cNvPr id="98647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648" name="TextBox 137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8602" name="Group 138"/>
            <p:cNvGrpSpPr>
              <a:grpSpLocks/>
            </p:cNvGrpSpPr>
            <p:nvPr/>
          </p:nvGrpSpPr>
          <p:grpSpPr bwMode="auto">
            <a:xfrm>
              <a:off x="945196" y="5409155"/>
              <a:ext cx="648422" cy="418253"/>
              <a:chOff x="3053396" y="4304255"/>
              <a:chExt cx="648422" cy="418253"/>
            </a:xfrm>
          </p:grpSpPr>
          <p:sp>
            <p:nvSpPr>
              <p:cNvPr id="98645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646" name="TextBox 140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8603" name="Group 141"/>
            <p:cNvGrpSpPr>
              <a:grpSpLocks/>
            </p:cNvGrpSpPr>
            <p:nvPr/>
          </p:nvGrpSpPr>
          <p:grpSpPr bwMode="auto">
            <a:xfrm>
              <a:off x="526096" y="4786855"/>
              <a:ext cx="648422" cy="418253"/>
              <a:chOff x="3053396" y="4304255"/>
              <a:chExt cx="648422" cy="418253"/>
            </a:xfrm>
          </p:grpSpPr>
          <p:sp>
            <p:nvSpPr>
              <p:cNvPr id="98643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644" name="TextBox 143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8604" name="Group 144"/>
            <p:cNvGrpSpPr>
              <a:grpSpLocks/>
            </p:cNvGrpSpPr>
            <p:nvPr/>
          </p:nvGrpSpPr>
          <p:grpSpPr bwMode="auto">
            <a:xfrm>
              <a:off x="297496" y="4126455"/>
              <a:ext cx="648422" cy="418253"/>
              <a:chOff x="3053396" y="4304255"/>
              <a:chExt cx="648422" cy="418253"/>
            </a:xfrm>
          </p:grpSpPr>
          <p:sp>
            <p:nvSpPr>
              <p:cNvPr id="98641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642" name="TextBox 146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8605" name="Group 147"/>
            <p:cNvGrpSpPr>
              <a:grpSpLocks/>
            </p:cNvGrpSpPr>
            <p:nvPr/>
          </p:nvGrpSpPr>
          <p:grpSpPr bwMode="auto">
            <a:xfrm>
              <a:off x="6787196" y="2983455"/>
              <a:ext cx="648422" cy="418253"/>
              <a:chOff x="3053396" y="4304255"/>
              <a:chExt cx="648422" cy="418253"/>
            </a:xfrm>
          </p:grpSpPr>
          <p:sp>
            <p:nvSpPr>
              <p:cNvPr id="98639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640" name="TextBox 149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8606" name="Group 150"/>
            <p:cNvGrpSpPr>
              <a:grpSpLocks/>
            </p:cNvGrpSpPr>
            <p:nvPr/>
          </p:nvGrpSpPr>
          <p:grpSpPr bwMode="auto">
            <a:xfrm>
              <a:off x="3129596" y="2056355"/>
              <a:ext cx="648422" cy="418253"/>
              <a:chOff x="3053396" y="4304255"/>
              <a:chExt cx="648422" cy="418253"/>
            </a:xfrm>
          </p:grpSpPr>
          <p:sp>
            <p:nvSpPr>
              <p:cNvPr id="98637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638" name="TextBox 152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8607" name="Group 153"/>
            <p:cNvGrpSpPr>
              <a:grpSpLocks/>
            </p:cNvGrpSpPr>
            <p:nvPr/>
          </p:nvGrpSpPr>
          <p:grpSpPr bwMode="auto">
            <a:xfrm>
              <a:off x="754696" y="2704055"/>
              <a:ext cx="648422" cy="418253"/>
              <a:chOff x="3053396" y="4304255"/>
              <a:chExt cx="648422" cy="418253"/>
            </a:xfrm>
          </p:grpSpPr>
          <p:sp>
            <p:nvSpPr>
              <p:cNvPr id="98635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636" name="TextBox 155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8608" name="Group 156"/>
            <p:cNvGrpSpPr>
              <a:grpSpLocks/>
            </p:cNvGrpSpPr>
            <p:nvPr/>
          </p:nvGrpSpPr>
          <p:grpSpPr bwMode="auto">
            <a:xfrm>
              <a:off x="4043996" y="2030955"/>
              <a:ext cx="648422" cy="418253"/>
              <a:chOff x="3053396" y="4304255"/>
              <a:chExt cx="648422" cy="418253"/>
            </a:xfrm>
          </p:grpSpPr>
          <p:sp>
            <p:nvSpPr>
              <p:cNvPr id="98633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634" name="TextBox 158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8609" name="Group 160"/>
            <p:cNvGrpSpPr>
              <a:grpSpLocks/>
            </p:cNvGrpSpPr>
            <p:nvPr/>
          </p:nvGrpSpPr>
          <p:grpSpPr bwMode="auto">
            <a:xfrm>
              <a:off x="7104696" y="5663155"/>
              <a:ext cx="648422" cy="418253"/>
              <a:chOff x="3053396" y="4304255"/>
              <a:chExt cx="648422" cy="418253"/>
            </a:xfrm>
          </p:grpSpPr>
          <p:sp>
            <p:nvSpPr>
              <p:cNvPr id="98631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632" name="TextBox 162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8610" name="Group 163"/>
            <p:cNvGrpSpPr>
              <a:grpSpLocks/>
            </p:cNvGrpSpPr>
            <p:nvPr/>
          </p:nvGrpSpPr>
          <p:grpSpPr bwMode="auto">
            <a:xfrm>
              <a:off x="7942896" y="5015455"/>
              <a:ext cx="648422" cy="418253"/>
              <a:chOff x="3053396" y="4304255"/>
              <a:chExt cx="648422" cy="418253"/>
            </a:xfrm>
          </p:grpSpPr>
          <p:sp>
            <p:nvSpPr>
              <p:cNvPr id="98629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630" name="TextBox 165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8611" name="Group 166"/>
            <p:cNvGrpSpPr>
              <a:grpSpLocks/>
            </p:cNvGrpSpPr>
            <p:nvPr/>
          </p:nvGrpSpPr>
          <p:grpSpPr bwMode="auto">
            <a:xfrm>
              <a:off x="7714296" y="4101055"/>
              <a:ext cx="648422" cy="418253"/>
              <a:chOff x="3053396" y="4304255"/>
              <a:chExt cx="648422" cy="418253"/>
            </a:xfrm>
          </p:grpSpPr>
          <p:sp>
            <p:nvSpPr>
              <p:cNvPr id="98627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628" name="TextBox 168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8612" name="Group 169"/>
            <p:cNvGrpSpPr>
              <a:grpSpLocks/>
            </p:cNvGrpSpPr>
            <p:nvPr/>
          </p:nvGrpSpPr>
          <p:grpSpPr bwMode="auto">
            <a:xfrm>
              <a:off x="4869496" y="5904455"/>
              <a:ext cx="648422" cy="418253"/>
              <a:chOff x="3053396" y="4304255"/>
              <a:chExt cx="648422" cy="418253"/>
            </a:xfrm>
          </p:grpSpPr>
          <p:sp>
            <p:nvSpPr>
              <p:cNvPr id="98625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626" name="TextBox 171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8613" name="Group 172"/>
            <p:cNvGrpSpPr>
              <a:grpSpLocks/>
            </p:cNvGrpSpPr>
            <p:nvPr/>
          </p:nvGrpSpPr>
          <p:grpSpPr bwMode="auto">
            <a:xfrm>
              <a:off x="3955096" y="6044155"/>
              <a:ext cx="648422" cy="418253"/>
              <a:chOff x="3053396" y="4304255"/>
              <a:chExt cx="648422" cy="418253"/>
            </a:xfrm>
          </p:grpSpPr>
          <p:sp>
            <p:nvSpPr>
              <p:cNvPr id="98623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624" name="TextBox 174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98614" name="Group 175"/>
            <p:cNvGrpSpPr>
              <a:grpSpLocks/>
            </p:cNvGrpSpPr>
            <p:nvPr/>
          </p:nvGrpSpPr>
          <p:grpSpPr bwMode="auto">
            <a:xfrm>
              <a:off x="2735896" y="5891755"/>
              <a:ext cx="648422" cy="418253"/>
              <a:chOff x="3053396" y="4304255"/>
              <a:chExt cx="648422" cy="418253"/>
            </a:xfrm>
          </p:grpSpPr>
          <p:sp>
            <p:nvSpPr>
              <p:cNvPr id="98621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622" name="TextBox 177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sp>
          <p:nvSpPr>
            <p:cNvPr id="98615" name="TextBox 4"/>
            <p:cNvSpPr txBox="1">
              <a:spLocks noChangeArrowheads="1"/>
            </p:cNvSpPr>
            <p:nvPr/>
          </p:nvSpPr>
          <p:spPr bwMode="auto">
            <a:xfrm rot="1053502">
              <a:off x="5143500" y="1955800"/>
              <a:ext cx="54373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98616" name="TextBox 179"/>
            <p:cNvSpPr txBox="1">
              <a:spLocks noChangeArrowheads="1"/>
            </p:cNvSpPr>
            <p:nvPr/>
          </p:nvSpPr>
          <p:spPr bwMode="auto">
            <a:xfrm rot="2829263">
              <a:off x="7429500" y="3429000"/>
              <a:ext cx="54373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98617" name="TextBox 180"/>
            <p:cNvSpPr txBox="1">
              <a:spLocks noChangeArrowheads="1"/>
            </p:cNvSpPr>
            <p:nvPr/>
          </p:nvSpPr>
          <p:spPr bwMode="auto">
            <a:xfrm rot="9845918">
              <a:off x="6098241" y="5942112"/>
              <a:ext cx="54373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98618" name="TextBox 181"/>
            <p:cNvSpPr txBox="1">
              <a:spLocks noChangeArrowheads="1"/>
            </p:cNvSpPr>
            <p:nvPr/>
          </p:nvSpPr>
          <p:spPr bwMode="auto">
            <a:xfrm rot="-9948738">
              <a:off x="1730786" y="5845469"/>
              <a:ext cx="54373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98619" name="TextBox 182"/>
            <p:cNvSpPr txBox="1">
              <a:spLocks noChangeArrowheads="1"/>
            </p:cNvSpPr>
            <p:nvPr/>
          </p:nvSpPr>
          <p:spPr bwMode="auto">
            <a:xfrm rot="-4992697">
              <a:off x="144631" y="3539025"/>
              <a:ext cx="54373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98620" name="TextBox 183"/>
            <p:cNvSpPr txBox="1">
              <a:spLocks noChangeArrowheads="1"/>
            </p:cNvSpPr>
            <p:nvPr/>
          </p:nvSpPr>
          <p:spPr bwMode="auto">
            <a:xfrm rot="-1017263">
              <a:off x="2330376" y="1905681"/>
              <a:ext cx="54373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…</a:t>
              </a:r>
            </a:p>
          </p:txBody>
        </p:sp>
      </p:grpSp>
      <p:sp>
        <p:nvSpPr>
          <p:cNvPr id="98308" name="Rectangle 3"/>
          <p:cNvSpPr txBox="1">
            <a:spLocks noChangeArrowheads="1"/>
          </p:cNvSpPr>
          <p:nvPr/>
        </p:nvSpPr>
        <p:spPr bwMode="auto">
          <a:xfrm>
            <a:off x="473075" y="1073150"/>
            <a:ext cx="82042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None/>
            </a:pPr>
            <a:r>
              <a:rPr lang="en-US">
                <a:latin typeface="Gill Sans MT" pitchFamily="34" charset="0"/>
              </a:rPr>
              <a:t>… and regional networks may arise to connect access nets to ISPS </a:t>
            </a:r>
          </a:p>
        </p:txBody>
      </p:sp>
      <p:grpSp>
        <p:nvGrpSpPr>
          <p:cNvPr id="98309" name="Group 8"/>
          <p:cNvGrpSpPr>
            <a:grpSpLocks/>
          </p:cNvGrpSpPr>
          <p:nvPr/>
        </p:nvGrpSpPr>
        <p:grpSpPr bwMode="auto">
          <a:xfrm>
            <a:off x="4546600" y="3746500"/>
            <a:ext cx="3225800" cy="1117600"/>
            <a:chOff x="7848600" y="2044700"/>
            <a:chExt cx="3200399" cy="1371600"/>
          </a:xfrm>
        </p:grpSpPr>
        <p:sp>
          <p:nvSpPr>
            <p:cNvPr id="98516" name="Oval 3"/>
            <p:cNvSpPr>
              <a:spLocks noChangeArrowheads="1"/>
            </p:cNvSpPr>
            <p:nvPr/>
          </p:nvSpPr>
          <p:spPr bwMode="auto">
            <a:xfrm>
              <a:off x="7848600" y="2044700"/>
              <a:ext cx="3200399" cy="1371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8517" name="Group 133"/>
            <p:cNvGrpSpPr>
              <a:grpSpLocks/>
            </p:cNvGrpSpPr>
            <p:nvPr/>
          </p:nvGrpSpPr>
          <p:grpSpPr bwMode="auto">
            <a:xfrm>
              <a:off x="8526482" y="2160804"/>
              <a:ext cx="532759" cy="184809"/>
              <a:chOff x="2356" y="1300"/>
              <a:chExt cx="555" cy="194"/>
            </a:xfrm>
          </p:grpSpPr>
          <p:sp>
            <p:nvSpPr>
              <p:cNvPr id="98591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8592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8593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8594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8597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598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8595" name="Line 140"/>
              <p:cNvSpPr>
                <a:spLocks noChangeShapeType="1"/>
              </p:cNvSpPr>
              <p:nvPr/>
            </p:nvSpPr>
            <p:spPr bwMode="auto">
              <a:xfrm>
                <a:off x="2357" y="1362"/>
                <a:ext cx="0" cy="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596" name="Line 141"/>
              <p:cNvSpPr>
                <a:spLocks noChangeShapeType="1"/>
              </p:cNvSpPr>
              <p:nvPr/>
            </p:nvSpPr>
            <p:spPr bwMode="auto">
              <a:xfrm>
                <a:off x="2908" y="1364"/>
                <a:ext cx="0" cy="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98518" name="Straight Connector 10"/>
            <p:cNvCxnSpPr>
              <a:cxnSpLocks noChangeShapeType="1"/>
              <a:stCxn id="98596" idx="0"/>
            </p:cNvCxnSpPr>
            <p:nvPr/>
          </p:nvCxnSpPr>
          <p:spPr bwMode="auto">
            <a:xfrm>
              <a:off x="9055401" y="2220819"/>
              <a:ext cx="975377" cy="13653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8519" name="Straight Connector 297"/>
            <p:cNvCxnSpPr>
              <a:cxnSpLocks noChangeShapeType="1"/>
            </p:cNvCxnSpPr>
            <p:nvPr/>
          </p:nvCxnSpPr>
          <p:spPr bwMode="auto">
            <a:xfrm>
              <a:off x="9522191" y="2583188"/>
              <a:ext cx="120745" cy="833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8520" name="Straight Connector 298"/>
            <p:cNvCxnSpPr>
              <a:cxnSpLocks noChangeShapeType="1"/>
            </p:cNvCxnSpPr>
            <p:nvPr/>
          </p:nvCxnSpPr>
          <p:spPr bwMode="auto">
            <a:xfrm flipV="1">
              <a:off x="9323081" y="2786992"/>
              <a:ext cx="243358" cy="456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8521" name="Straight Connector 299"/>
            <p:cNvCxnSpPr>
              <a:cxnSpLocks noChangeShapeType="1"/>
            </p:cNvCxnSpPr>
            <p:nvPr/>
          </p:nvCxnSpPr>
          <p:spPr bwMode="auto">
            <a:xfrm flipV="1">
              <a:off x="9028147" y="2611644"/>
              <a:ext cx="192778" cy="1095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8522" name="Straight Connector 300"/>
            <p:cNvCxnSpPr>
              <a:cxnSpLocks noChangeShapeType="1"/>
            </p:cNvCxnSpPr>
            <p:nvPr/>
          </p:nvCxnSpPr>
          <p:spPr bwMode="auto">
            <a:xfrm flipV="1">
              <a:off x="8729859" y="2909476"/>
              <a:ext cx="192778" cy="1095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8523" name="Straight Connector 301"/>
            <p:cNvCxnSpPr>
              <a:cxnSpLocks noChangeShapeType="1"/>
            </p:cNvCxnSpPr>
            <p:nvPr/>
          </p:nvCxnSpPr>
          <p:spPr bwMode="auto">
            <a:xfrm flipV="1">
              <a:off x="9537887" y="2836224"/>
              <a:ext cx="252969" cy="25294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8524" name="Straight Connector 302"/>
            <p:cNvCxnSpPr>
              <a:cxnSpLocks noChangeShapeType="1"/>
            </p:cNvCxnSpPr>
            <p:nvPr/>
          </p:nvCxnSpPr>
          <p:spPr bwMode="auto">
            <a:xfrm flipH="1" flipV="1">
              <a:off x="10029359" y="2822067"/>
              <a:ext cx="354959" cy="12439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8525" name="Straight Connector 303"/>
            <p:cNvCxnSpPr>
              <a:cxnSpLocks noChangeShapeType="1"/>
            </p:cNvCxnSpPr>
            <p:nvPr/>
          </p:nvCxnSpPr>
          <p:spPr bwMode="auto">
            <a:xfrm flipV="1">
              <a:off x="10015190" y="2475242"/>
              <a:ext cx="283363" cy="19566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8526" name="Straight Connector 304"/>
            <p:cNvCxnSpPr>
              <a:cxnSpLocks noChangeShapeType="1"/>
              <a:endCxn id="98591" idx="4"/>
            </p:cNvCxnSpPr>
            <p:nvPr/>
          </p:nvCxnSpPr>
          <p:spPr bwMode="auto">
            <a:xfrm flipH="1" flipV="1">
              <a:off x="8791902" y="2345614"/>
              <a:ext cx="410984" cy="8718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98527" name="TextBox 39958"/>
            <p:cNvSpPr txBox="1">
              <a:spLocks noChangeArrowheads="1"/>
            </p:cNvSpPr>
            <p:nvPr/>
          </p:nvSpPr>
          <p:spPr bwMode="auto">
            <a:xfrm>
              <a:off x="7958081" y="2471291"/>
              <a:ext cx="886407" cy="4910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i="1"/>
                <a:t>ISP B</a:t>
              </a:r>
            </a:p>
          </p:txBody>
        </p:sp>
        <p:grpSp>
          <p:nvGrpSpPr>
            <p:cNvPr id="98528" name="Group 133"/>
            <p:cNvGrpSpPr>
              <a:grpSpLocks/>
            </p:cNvGrpSpPr>
            <p:nvPr/>
          </p:nvGrpSpPr>
          <p:grpSpPr bwMode="auto">
            <a:xfrm>
              <a:off x="9555206" y="2650627"/>
              <a:ext cx="532759" cy="184809"/>
              <a:chOff x="2356" y="1300"/>
              <a:chExt cx="555" cy="194"/>
            </a:xfrm>
          </p:grpSpPr>
          <p:sp>
            <p:nvSpPr>
              <p:cNvPr id="98583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8584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8585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8586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8589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590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8587" name="Line 140"/>
              <p:cNvSpPr>
                <a:spLocks noChangeShapeType="1"/>
              </p:cNvSpPr>
              <p:nvPr/>
            </p:nvSpPr>
            <p:spPr bwMode="auto">
              <a:xfrm>
                <a:off x="2358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588" name="Line 141"/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8529" name="Group 133"/>
            <p:cNvGrpSpPr>
              <a:grpSpLocks/>
            </p:cNvGrpSpPr>
            <p:nvPr/>
          </p:nvGrpSpPr>
          <p:grpSpPr bwMode="auto">
            <a:xfrm>
              <a:off x="8772607" y="2725609"/>
              <a:ext cx="532759" cy="184809"/>
              <a:chOff x="2356" y="1300"/>
              <a:chExt cx="555" cy="194"/>
            </a:xfrm>
          </p:grpSpPr>
          <p:sp>
            <p:nvSpPr>
              <p:cNvPr id="98575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8576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8577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8578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8581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582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8579" name="Line 140"/>
              <p:cNvSpPr>
                <a:spLocks noChangeShapeType="1"/>
              </p:cNvSpPr>
              <p:nvPr/>
            </p:nvSpPr>
            <p:spPr bwMode="auto">
              <a:xfrm>
                <a:off x="2358" y="1356"/>
                <a:ext cx="0" cy="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580" name="Line 141"/>
              <p:cNvSpPr>
                <a:spLocks noChangeShapeType="1"/>
              </p:cNvSpPr>
              <p:nvPr/>
            </p:nvSpPr>
            <p:spPr bwMode="auto">
              <a:xfrm>
                <a:off x="2908" y="1358"/>
                <a:ext cx="0" cy="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8530" name="Group 133"/>
            <p:cNvGrpSpPr>
              <a:grpSpLocks/>
            </p:cNvGrpSpPr>
            <p:nvPr/>
          </p:nvGrpSpPr>
          <p:grpSpPr bwMode="auto">
            <a:xfrm>
              <a:off x="9060908" y="2428111"/>
              <a:ext cx="532759" cy="184809"/>
              <a:chOff x="2356" y="1300"/>
              <a:chExt cx="555" cy="194"/>
            </a:xfrm>
          </p:grpSpPr>
          <p:sp>
            <p:nvSpPr>
              <p:cNvPr id="98567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8568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8569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8570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8573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574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8571" name="Line 140"/>
              <p:cNvSpPr>
                <a:spLocks noChangeShapeType="1"/>
              </p:cNvSpPr>
              <p:nvPr/>
            </p:nvSpPr>
            <p:spPr bwMode="auto">
              <a:xfrm>
                <a:off x="2358" y="1362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572" name="Line 141"/>
              <p:cNvSpPr>
                <a:spLocks noChangeShapeType="1"/>
              </p:cNvSpPr>
              <p:nvPr/>
            </p:nvSpPr>
            <p:spPr bwMode="auto">
              <a:xfrm>
                <a:off x="2908" y="1364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8531" name="Group 133"/>
            <p:cNvGrpSpPr>
              <a:grpSpLocks/>
            </p:cNvGrpSpPr>
            <p:nvPr/>
          </p:nvGrpSpPr>
          <p:grpSpPr bwMode="auto">
            <a:xfrm>
              <a:off x="10005281" y="2289952"/>
              <a:ext cx="532759" cy="184809"/>
              <a:chOff x="2356" y="1300"/>
              <a:chExt cx="555" cy="194"/>
            </a:xfrm>
          </p:grpSpPr>
          <p:sp>
            <p:nvSpPr>
              <p:cNvPr id="98559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8560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8561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8562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8565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566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8563" name="Line 140"/>
              <p:cNvSpPr>
                <a:spLocks noChangeShapeType="1"/>
              </p:cNvSpPr>
              <p:nvPr/>
            </p:nvSpPr>
            <p:spPr bwMode="auto">
              <a:xfrm>
                <a:off x="2357" y="1362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564" name="Line 141"/>
              <p:cNvSpPr>
                <a:spLocks noChangeShapeType="1"/>
              </p:cNvSpPr>
              <p:nvPr/>
            </p:nvSpPr>
            <p:spPr bwMode="auto">
              <a:xfrm>
                <a:off x="2908" y="1364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8532" name="Group 133"/>
            <p:cNvGrpSpPr>
              <a:grpSpLocks/>
            </p:cNvGrpSpPr>
            <p:nvPr/>
          </p:nvGrpSpPr>
          <p:grpSpPr bwMode="auto">
            <a:xfrm>
              <a:off x="10232661" y="2882876"/>
              <a:ext cx="532759" cy="184809"/>
              <a:chOff x="2356" y="1300"/>
              <a:chExt cx="555" cy="194"/>
            </a:xfrm>
          </p:grpSpPr>
          <p:sp>
            <p:nvSpPr>
              <p:cNvPr id="98551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8552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8553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8554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8557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558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8555" name="Line 140"/>
              <p:cNvSpPr>
                <a:spLocks noChangeShapeType="1"/>
              </p:cNvSpPr>
              <p:nvPr/>
            </p:nvSpPr>
            <p:spPr bwMode="auto">
              <a:xfrm>
                <a:off x="2358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556" name="Line 141"/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8533" name="Group 133"/>
            <p:cNvGrpSpPr>
              <a:grpSpLocks/>
            </p:cNvGrpSpPr>
            <p:nvPr/>
          </p:nvGrpSpPr>
          <p:grpSpPr bwMode="auto">
            <a:xfrm>
              <a:off x="9330660" y="3072767"/>
              <a:ext cx="532759" cy="184809"/>
              <a:chOff x="2356" y="1300"/>
              <a:chExt cx="555" cy="194"/>
            </a:xfrm>
          </p:grpSpPr>
          <p:sp>
            <p:nvSpPr>
              <p:cNvPr id="98543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8544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8545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8546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8549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550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8547" name="Line 140"/>
              <p:cNvSpPr>
                <a:spLocks noChangeShapeType="1"/>
              </p:cNvSpPr>
              <p:nvPr/>
            </p:nvSpPr>
            <p:spPr bwMode="auto">
              <a:xfrm>
                <a:off x="2358" y="1362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548" name="Line 141"/>
              <p:cNvSpPr>
                <a:spLocks noChangeShapeType="1"/>
              </p:cNvSpPr>
              <p:nvPr/>
            </p:nvSpPr>
            <p:spPr bwMode="auto">
              <a:xfrm>
                <a:off x="2907" y="1364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8534" name="Group 133"/>
            <p:cNvGrpSpPr>
              <a:grpSpLocks/>
            </p:cNvGrpSpPr>
            <p:nvPr/>
          </p:nvGrpSpPr>
          <p:grpSpPr bwMode="auto">
            <a:xfrm>
              <a:off x="8438032" y="3018963"/>
              <a:ext cx="532759" cy="184809"/>
              <a:chOff x="2356" y="1300"/>
              <a:chExt cx="555" cy="194"/>
            </a:xfrm>
          </p:grpSpPr>
          <p:sp>
            <p:nvSpPr>
              <p:cNvPr id="98535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8536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8537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8538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8541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542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8539" name="Line 140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540" name="Line 141"/>
              <p:cNvSpPr>
                <a:spLocks noChangeShapeType="1"/>
              </p:cNvSpPr>
              <p:nvPr/>
            </p:nvSpPr>
            <p:spPr bwMode="auto">
              <a:xfrm>
                <a:off x="2910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8310" name="Group 331"/>
          <p:cNvGrpSpPr>
            <a:grpSpLocks/>
          </p:cNvGrpSpPr>
          <p:nvPr/>
        </p:nvGrpSpPr>
        <p:grpSpPr bwMode="auto">
          <a:xfrm>
            <a:off x="1803400" y="2755900"/>
            <a:ext cx="3467100" cy="1193800"/>
            <a:chOff x="7848600" y="2044700"/>
            <a:chExt cx="3200399" cy="1371600"/>
          </a:xfrm>
        </p:grpSpPr>
        <p:sp>
          <p:nvSpPr>
            <p:cNvPr id="98433" name="Oval 332"/>
            <p:cNvSpPr>
              <a:spLocks noChangeArrowheads="1"/>
            </p:cNvSpPr>
            <p:nvPr/>
          </p:nvSpPr>
          <p:spPr bwMode="auto">
            <a:xfrm>
              <a:off x="7848600" y="2044700"/>
              <a:ext cx="3200399" cy="1371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8434" name="Group 133"/>
            <p:cNvGrpSpPr>
              <a:grpSpLocks/>
            </p:cNvGrpSpPr>
            <p:nvPr/>
          </p:nvGrpSpPr>
          <p:grpSpPr bwMode="auto">
            <a:xfrm>
              <a:off x="8526482" y="2160804"/>
              <a:ext cx="532759" cy="184809"/>
              <a:chOff x="2356" y="1300"/>
              <a:chExt cx="555" cy="194"/>
            </a:xfrm>
          </p:grpSpPr>
          <p:sp>
            <p:nvSpPr>
              <p:cNvPr id="98508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8509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8510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8511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8514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515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8512" name="Line 140"/>
              <p:cNvSpPr>
                <a:spLocks noChangeShapeType="1"/>
              </p:cNvSpPr>
              <p:nvPr/>
            </p:nvSpPr>
            <p:spPr bwMode="auto">
              <a:xfrm>
                <a:off x="2358" y="1362"/>
                <a:ext cx="0" cy="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513" name="Line 141"/>
              <p:cNvSpPr>
                <a:spLocks noChangeShapeType="1"/>
              </p:cNvSpPr>
              <p:nvPr/>
            </p:nvSpPr>
            <p:spPr bwMode="auto">
              <a:xfrm>
                <a:off x="2906" y="1364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98435" name="Straight Connector 334"/>
            <p:cNvCxnSpPr>
              <a:cxnSpLocks noChangeShapeType="1"/>
              <a:stCxn id="98513" idx="0"/>
            </p:cNvCxnSpPr>
            <p:nvPr/>
          </p:nvCxnSpPr>
          <p:spPr bwMode="auto">
            <a:xfrm>
              <a:off x="9055401" y="2220819"/>
              <a:ext cx="975377" cy="13653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8436" name="Straight Connector 335"/>
            <p:cNvCxnSpPr>
              <a:cxnSpLocks noChangeShapeType="1"/>
            </p:cNvCxnSpPr>
            <p:nvPr/>
          </p:nvCxnSpPr>
          <p:spPr bwMode="auto">
            <a:xfrm>
              <a:off x="9522191" y="2583188"/>
              <a:ext cx="120745" cy="833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8437" name="Straight Connector 336"/>
            <p:cNvCxnSpPr>
              <a:cxnSpLocks noChangeShapeType="1"/>
            </p:cNvCxnSpPr>
            <p:nvPr/>
          </p:nvCxnSpPr>
          <p:spPr bwMode="auto">
            <a:xfrm flipV="1">
              <a:off x="9323081" y="2786992"/>
              <a:ext cx="243358" cy="456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8438" name="Straight Connector 337"/>
            <p:cNvCxnSpPr>
              <a:cxnSpLocks noChangeShapeType="1"/>
            </p:cNvCxnSpPr>
            <p:nvPr/>
          </p:nvCxnSpPr>
          <p:spPr bwMode="auto">
            <a:xfrm flipV="1">
              <a:off x="9028147" y="2611644"/>
              <a:ext cx="192778" cy="1095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8439" name="Straight Connector 338"/>
            <p:cNvCxnSpPr>
              <a:cxnSpLocks noChangeShapeType="1"/>
            </p:cNvCxnSpPr>
            <p:nvPr/>
          </p:nvCxnSpPr>
          <p:spPr bwMode="auto">
            <a:xfrm flipV="1">
              <a:off x="8729859" y="2909476"/>
              <a:ext cx="192778" cy="1095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8440" name="Straight Connector 339"/>
            <p:cNvCxnSpPr>
              <a:cxnSpLocks noChangeShapeType="1"/>
            </p:cNvCxnSpPr>
            <p:nvPr/>
          </p:nvCxnSpPr>
          <p:spPr bwMode="auto">
            <a:xfrm flipV="1">
              <a:off x="9537887" y="2836224"/>
              <a:ext cx="252969" cy="25294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8441" name="Straight Connector 340"/>
            <p:cNvCxnSpPr>
              <a:cxnSpLocks noChangeShapeType="1"/>
            </p:cNvCxnSpPr>
            <p:nvPr/>
          </p:nvCxnSpPr>
          <p:spPr bwMode="auto">
            <a:xfrm flipH="1" flipV="1">
              <a:off x="10029359" y="2822067"/>
              <a:ext cx="354959" cy="12439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8442" name="Straight Connector 341"/>
            <p:cNvCxnSpPr>
              <a:cxnSpLocks noChangeShapeType="1"/>
            </p:cNvCxnSpPr>
            <p:nvPr/>
          </p:nvCxnSpPr>
          <p:spPr bwMode="auto">
            <a:xfrm flipV="1">
              <a:off x="10015190" y="2475242"/>
              <a:ext cx="283363" cy="19566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8443" name="Straight Connector 342"/>
            <p:cNvCxnSpPr>
              <a:cxnSpLocks noChangeShapeType="1"/>
              <a:endCxn id="98508" idx="4"/>
            </p:cNvCxnSpPr>
            <p:nvPr/>
          </p:nvCxnSpPr>
          <p:spPr bwMode="auto">
            <a:xfrm flipH="1" flipV="1">
              <a:off x="8791902" y="2345614"/>
              <a:ext cx="410984" cy="8718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98444" name="TextBox 343"/>
            <p:cNvSpPr txBox="1">
              <a:spLocks noChangeArrowheads="1"/>
            </p:cNvSpPr>
            <p:nvPr/>
          </p:nvSpPr>
          <p:spPr bwMode="auto">
            <a:xfrm>
              <a:off x="7958081" y="2471292"/>
              <a:ext cx="8744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i="1"/>
                <a:t>ISP A</a:t>
              </a:r>
            </a:p>
          </p:txBody>
        </p:sp>
        <p:grpSp>
          <p:nvGrpSpPr>
            <p:cNvPr id="98445" name="Group 133"/>
            <p:cNvGrpSpPr>
              <a:grpSpLocks/>
            </p:cNvGrpSpPr>
            <p:nvPr/>
          </p:nvGrpSpPr>
          <p:grpSpPr bwMode="auto">
            <a:xfrm>
              <a:off x="9555206" y="2650627"/>
              <a:ext cx="532759" cy="184809"/>
              <a:chOff x="2356" y="1300"/>
              <a:chExt cx="555" cy="194"/>
            </a:xfrm>
          </p:grpSpPr>
          <p:sp>
            <p:nvSpPr>
              <p:cNvPr id="98500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8501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8502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8503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8506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507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8504" name="Line 140"/>
              <p:cNvSpPr>
                <a:spLocks noChangeShapeType="1"/>
              </p:cNvSpPr>
              <p:nvPr/>
            </p:nvSpPr>
            <p:spPr bwMode="auto">
              <a:xfrm>
                <a:off x="2358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505" name="Line 141"/>
              <p:cNvSpPr>
                <a:spLocks noChangeShapeType="1"/>
              </p:cNvSpPr>
              <p:nvPr/>
            </p:nvSpPr>
            <p:spPr bwMode="auto">
              <a:xfrm>
                <a:off x="2906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8446" name="Group 133"/>
            <p:cNvGrpSpPr>
              <a:grpSpLocks/>
            </p:cNvGrpSpPr>
            <p:nvPr/>
          </p:nvGrpSpPr>
          <p:grpSpPr bwMode="auto">
            <a:xfrm>
              <a:off x="8772607" y="2725609"/>
              <a:ext cx="532759" cy="184809"/>
              <a:chOff x="2356" y="1300"/>
              <a:chExt cx="555" cy="194"/>
            </a:xfrm>
          </p:grpSpPr>
          <p:sp>
            <p:nvSpPr>
              <p:cNvPr id="98492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8493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8494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8495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8498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499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8496" name="Line 140"/>
              <p:cNvSpPr>
                <a:spLocks noChangeShapeType="1"/>
              </p:cNvSpPr>
              <p:nvPr/>
            </p:nvSpPr>
            <p:spPr bwMode="auto">
              <a:xfrm>
                <a:off x="2358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497" name="Line 141"/>
              <p:cNvSpPr>
                <a:spLocks noChangeShapeType="1"/>
              </p:cNvSpPr>
              <p:nvPr/>
            </p:nvSpPr>
            <p:spPr bwMode="auto">
              <a:xfrm>
                <a:off x="2906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8447" name="Group 133"/>
            <p:cNvGrpSpPr>
              <a:grpSpLocks/>
            </p:cNvGrpSpPr>
            <p:nvPr/>
          </p:nvGrpSpPr>
          <p:grpSpPr bwMode="auto">
            <a:xfrm>
              <a:off x="9060908" y="2428111"/>
              <a:ext cx="532759" cy="184809"/>
              <a:chOff x="2356" y="1300"/>
              <a:chExt cx="555" cy="194"/>
            </a:xfrm>
          </p:grpSpPr>
          <p:sp>
            <p:nvSpPr>
              <p:cNvPr id="98484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8485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8486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8487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8490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491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8488" name="Line 140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489" name="Line 141"/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8448" name="Group 133"/>
            <p:cNvGrpSpPr>
              <a:grpSpLocks/>
            </p:cNvGrpSpPr>
            <p:nvPr/>
          </p:nvGrpSpPr>
          <p:grpSpPr bwMode="auto">
            <a:xfrm>
              <a:off x="10005281" y="2289952"/>
              <a:ext cx="532759" cy="184809"/>
              <a:chOff x="2356" y="1300"/>
              <a:chExt cx="555" cy="194"/>
            </a:xfrm>
          </p:grpSpPr>
          <p:sp>
            <p:nvSpPr>
              <p:cNvPr id="98476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8477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8478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8479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8482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483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8480" name="Line 140"/>
              <p:cNvSpPr>
                <a:spLocks noChangeShapeType="1"/>
              </p:cNvSpPr>
              <p:nvPr/>
            </p:nvSpPr>
            <p:spPr bwMode="auto">
              <a:xfrm>
                <a:off x="2358" y="1360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481" name="Line 141"/>
              <p:cNvSpPr>
                <a:spLocks noChangeShapeType="1"/>
              </p:cNvSpPr>
              <p:nvPr/>
            </p:nvSpPr>
            <p:spPr bwMode="auto">
              <a:xfrm>
                <a:off x="2906" y="1362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8449" name="Group 133"/>
            <p:cNvGrpSpPr>
              <a:grpSpLocks/>
            </p:cNvGrpSpPr>
            <p:nvPr/>
          </p:nvGrpSpPr>
          <p:grpSpPr bwMode="auto">
            <a:xfrm>
              <a:off x="10232661" y="2882876"/>
              <a:ext cx="532759" cy="184809"/>
              <a:chOff x="2356" y="1300"/>
              <a:chExt cx="555" cy="194"/>
            </a:xfrm>
          </p:grpSpPr>
          <p:sp>
            <p:nvSpPr>
              <p:cNvPr id="98468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8469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8470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8471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8474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475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8472" name="Line 140"/>
              <p:cNvSpPr>
                <a:spLocks noChangeShapeType="1"/>
              </p:cNvSpPr>
              <p:nvPr/>
            </p:nvSpPr>
            <p:spPr bwMode="auto">
              <a:xfrm>
                <a:off x="2358" y="1362"/>
                <a:ext cx="0" cy="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473" name="Line 141"/>
              <p:cNvSpPr>
                <a:spLocks noChangeShapeType="1"/>
              </p:cNvSpPr>
              <p:nvPr/>
            </p:nvSpPr>
            <p:spPr bwMode="auto">
              <a:xfrm>
                <a:off x="2906" y="1364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8450" name="Group 133"/>
            <p:cNvGrpSpPr>
              <a:grpSpLocks/>
            </p:cNvGrpSpPr>
            <p:nvPr/>
          </p:nvGrpSpPr>
          <p:grpSpPr bwMode="auto">
            <a:xfrm>
              <a:off x="9330660" y="3072767"/>
              <a:ext cx="532759" cy="184809"/>
              <a:chOff x="2356" y="1300"/>
              <a:chExt cx="555" cy="194"/>
            </a:xfrm>
          </p:grpSpPr>
          <p:sp>
            <p:nvSpPr>
              <p:cNvPr id="98460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8461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8462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8463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8466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467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8464" name="Line 140"/>
              <p:cNvSpPr>
                <a:spLocks noChangeShapeType="1"/>
              </p:cNvSpPr>
              <p:nvPr/>
            </p:nvSpPr>
            <p:spPr bwMode="auto">
              <a:xfrm>
                <a:off x="2357" y="1362"/>
                <a:ext cx="0" cy="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465" name="Line 141"/>
              <p:cNvSpPr>
                <a:spLocks noChangeShapeType="1"/>
              </p:cNvSpPr>
              <p:nvPr/>
            </p:nvSpPr>
            <p:spPr bwMode="auto">
              <a:xfrm>
                <a:off x="2907" y="1364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8451" name="Group 133"/>
            <p:cNvGrpSpPr>
              <a:grpSpLocks/>
            </p:cNvGrpSpPr>
            <p:nvPr/>
          </p:nvGrpSpPr>
          <p:grpSpPr bwMode="auto">
            <a:xfrm>
              <a:off x="8438032" y="3018963"/>
              <a:ext cx="532759" cy="184809"/>
              <a:chOff x="2356" y="1300"/>
              <a:chExt cx="555" cy="194"/>
            </a:xfrm>
          </p:grpSpPr>
          <p:sp>
            <p:nvSpPr>
              <p:cNvPr id="98452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8453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8454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8455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8458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459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8456" name="Line 140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457" name="Line 141"/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8311" name="Group 416"/>
          <p:cNvGrpSpPr>
            <a:grpSpLocks/>
          </p:cNvGrpSpPr>
          <p:nvPr/>
        </p:nvGrpSpPr>
        <p:grpSpPr bwMode="auto">
          <a:xfrm>
            <a:off x="1498600" y="4165600"/>
            <a:ext cx="3086100" cy="1168400"/>
            <a:chOff x="7848600" y="2044700"/>
            <a:chExt cx="3200399" cy="1371600"/>
          </a:xfrm>
        </p:grpSpPr>
        <p:sp>
          <p:nvSpPr>
            <p:cNvPr id="98350" name="Oval 417"/>
            <p:cNvSpPr>
              <a:spLocks noChangeArrowheads="1"/>
            </p:cNvSpPr>
            <p:nvPr/>
          </p:nvSpPr>
          <p:spPr bwMode="auto">
            <a:xfrm>
              <a:off x="7848600" y="2044700"/>
              <a:ext cx="3200399" cy="1371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8351" name="Group 133"/>
            <p:cNvGrpSpPr>
              <a:grpSpLocks/>
            </p:cNvGrpSpPr>
            <p:nvPr/>
          </p:nvGrpSpPr>
          <p:grpSpPr bwMode="auto">
            <a:xfrm>
              <a:off x="8526482" y="2160804"/>
              <a:ext cx="532759" cy="184809"/>
              <a:chOff x="2356" y="1300"/>
              <a:chExt cx="555" cy="194"/>
            </a:xfrm>
          </p:grpSpPr>
          <p:sp>
            <p:nvSpPr>
              <p:cNvPr id="98425" name="Oval 492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8426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8427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8428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8431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432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8429" name="Line 140"/>
              <p:cNvSpPr>
                <a:spLocks noChangeShapeType="1"/>
              </p:cNvSpPr>
              <p:nvPr/>
            </p:nvSpPr>
            <p:spPr bwMode="auto">
              <a:xfrm>
                <a:off x="2358" y="1360"/>
                <a:ext cx="0" cy="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430" name="Line 141"/>
              <p:cNvSpPr>
                <a:spLocks noChangeShapeType="1"/>
              </p:cNvSpPr>
              <p:nvPr/>
            </p:nvSpPr>
            <p:spPr bwMode="auto">
              <a:xfrm>
                <a:off x="2907" y="1362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98352" name="Straight Connector 419"/>
            <p:cNvCxnSpPr>
              <a:cxnSpLocks noChangeShapeType="1"/>
              <a:stCxn id="98430" idx="0"/>
            </p:cNvCxnSpPr>
            <p:nvPr/>
          </p:nvCxnSpPr>
          <p:spPr bwMode="auto">
            <a:xfrm>
              <a:off x="9055401" y="2220819"/>
              <a:ext cx="975377" cy="13653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8353" name="Straight Connector 420"/>
            <p:cNvCxnSpPr>
              <a:cxnSpLocks noChangeShapeType="1"/>
            </p:cNvCxnSpPr>
            <p:nvPr/>
          </p:nvCxnSpPr>
          <p:spPr bwMode="auto">
            <a:xfrm>
              <a:off x="9522191" y="2583188"/>
              <a:ext cx="120745" cy="833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8354" name="Straight Connector 421"/>
            <p:cNvCxnSpPr>
              <a:cxnSpLocks noChangeShapeType="1"/>
            </p:cNvCxnSpPr>
            <p:nvPr/>
          </p:nvCxnSpPr>
          <p:spPr bwMode="auto">
            <a:xfrm flipV="1">
              <a:off x="9323081" y="2786992"/>
              <a:ext cx="243358" cy="456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8355" name="Straight Connector 422"/>
            <p:cNvCxnSpPr>
              <a:cxnSpLocks noChangeShapeType="1"/>
            </p:cNvCxnSpPr>
            <p:nvPr/>
          </p:nvCxnSpPr>
          <p:spPr bwMode="auto">
            <a:xfrm flipV="1">
              <a:off x="9028147" y="2611644"/>
              <a:ext cx="192778" cy="1095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8356" name="Straight Connector 423"/>
            <p:cNvCxnSpPr>
              <a:cxnSpLocks noChangeShapeType="1"/>
            </p:cNvCxnSpPr>
            <p:nvPr/>
          </p:nvCxnSpPr>
          <p:spPr bwMode="auto">
            <a:xfrm flipV="1">
              <a:off x="8729859" y="2909476"/>
              <a:ext cx="192778" cy="1095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8357" name="Straight Connector 424"/>
            <p:cNvCxnSpPr>
              <a:cxnSpLocks noChangeShapeType="1"/>
            </p:cNvCxnSpPr>
            <p:nvPr/>
          </p:nvCxnSpPr>
          <p:spPr bwMode="auto">
            <a:xfrm flipV="1">
              <a:off x="9537887" y="2836224"/>
              <a:ext cx="252969" cy="25294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8358" name="Straight Connector 425"/>
            <p:cNvCxnSpPr>
              <a:cxnSpLocks noChangeShapeType="1"/>
            </p:cNvCxnSpPr>
            <p:nvPr/>
          </p:nvCxnSpPr>
          <p:spPr bwMode="auto">
            <a:xfrm flipH="1" flipV="1">
              <a:off x="10029359" y="2822067"/>
              <a:ext cx="354959" cy="12439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8359" name="Straight Connector 426"/>
            <p:cNvCxnSpPr>
              <a:cxnSpLocks noChangeShapeType="1"/>
            </p:cNvCxnSpPr>
            <p:nvPr/>
          </p:nvCxnSpPr>
          <p:spPr bwMode="auto">
            <a:xfrm flipV="1">
              <a:off x="10015190" y="2475242"/>
              <a:ext cx="283363" cy="19566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8360" name="Straight Connector 427"/>
            <p:cNvCxnSpPr>
              <a:cxnSpLocks noChangeShapeType="1"/>
              <a:endCxn id="98425" idx="4"/>
            </p:cNvCxnSpPr>
            <p:nvPr/>
          </p:nvCxnSpPr>
          <p:spPr bwMode="auto">
            <a:xfrm flipH="1" flipV="1">
              <a:off x="8791902" y="2345614"/>
              <a:ext cx="410984" cy="8718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98361" name="TextBox 428"/>
            <p:cNvSpPr txBox="1">
              <a:spLocks noChangeArrowheads="1"/>
            </p:cNvSpPr>
            <p:nvPr/>
          </p:nvSpPr>
          <p:spPr bwMode="auto">
            <a:xfrm>
              <a:off x="7958081" y="2471292"/>
              <a:ext cx="876536" cy="4696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i="1"/>
                <a:t>ISP C</a:t>
              </a:r>
            </a:p>
          </p:txBody>
        </p:sp>
        <p:grpSp>
          <p:nvGrpSpPr>
            <p:cNvPr id="98362" name="Group 133"/>
            <p:cNvGrpSpPr>
              <a:grpSpLocks/>
            </p:cNvGrpSpPr>
            <p:nvPr/>
          </p:nvGrpSpPr>
          <p:grpSpPr bwMode="auto">
            <a:xfrm>
              <a:off x="9555206" y="2650627"/>
              <a:ext cx="532759" cy="184809"/>
              <a:chOff x="2356" y="1300"/>
              <a:chExt cx="555" cy="194"/>
            </a:xfrm>
          </p:grpSpPr>
          <p:sp>
            <p:nvSpPr>
              <p:cNvPr id="98417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8418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8419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8420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8423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424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8421" name="Line 140"/>
              <p:cNvSpPr>
                <a:spLocks noChangeShapeType="1"/>
              </p:cNvSpPr>
              <p:nvPr/>
            </p:nvSpPr>
            <p:spPr bwMode="auto">
              <a:xfrm>
                <a:off x="2358" y="1360"/>
                <a:ext cx="0" cy="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422" name="Line 141"/>
              <p:cNvSpPr>
                <a:spLocks noChangeShapeType="1"/>
              </p:cNvSpPr>
              <p:nvPr/>
            </p:nvSpPr>
            <p:spPr bwMode="auto">
              <a:xfrm>
                <a:off x="2907" y="1362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8363" name="Group 133"/>
            <p:cNvGrpSpPr>
              <a:grpSpLocks/>
            </p:cNvGrpSpPr>
            <p:nvPr/>
          </p:nvGrpSpPr>
          <p:grpSpPr bwMode="auto">
            <a:xfrm>
              <a:off x="8772607" y="2725609"/>
              <a:ext cx="532759" cy="184809"/>
              <a:chOff x="2356" y="1300"/>
              <a:chExt cx="555" cy="194"/>
            </a:xfrm>
          </p:grpSpPr>
          <p:sp>
            <p:nvSpPr>
              <p:cNvPr id="98409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8410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8411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8412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8415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416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8413" name="Line 140"/>
              <p:cNvSpPr>
                <a:spLocks noChangeShapeType="1"/>
              </p:cNvSpPr>
              <p:nvPr/>
            </p:nvSpPr>
            <p:spPr bwMode="auto">
              <a:xfrm>
                <a:off x="2357" y="1360"/>
                <a:ext cx="0" cy="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414" name="Line 141"/>
              <p:cNvSpPr>
                <a:spLocks noChangeShapeType="1"/>
              </p:cNvSpPr>
              <p:nvPr/>
            </p:nvSpPr>
            <p:spPr bwMode="auto">
              <a:xfrm>
                <a:off x="2908" y="1362"/>
                <a:ext cx="0" cy="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8364" name="Group 133"/>
            <p:cNvGrpSpPr>
              <a:grpSpLocks/>
            </p:cNvGrpSpPr>
            <p:nvPr/>
          </p:nvGrpSpPr>
          <p:grpSpPr bwMode="auto">
            <a:xfrm>
              <a:off x="9060908" y="2428111"/>
              <a:ext cx="532759" cy="184809"/>
              <a:chOff x="2356" y="1300"/>
              <a:chExt cx="555" cy="194"/>
            </a:xfrm>
          </p:grpSpPr>
          <p:sp>
            <p:nvSpPr>
              <p:cNvPr id="98401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8402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8403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8404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8407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408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8405" name="Line 140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406" name="Line 141"/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8365" name="Group 133"/>
            <p:cNvGrpSpPr>
              <a:grpSpLocks/>
            </p:cNvGrpSpPr>
            <p:nvPr/>
          </p:nvGrpSpPr>
          <p:grpSpPr bwMode="auto">
            <a:xfrm>
              <a:off x="10005281" y="2289952"/>
              <a:ext cx="532759" cy="184809"/>
              <a:chOff x="2356" y="1300"/>
              <a:chExt cx="555" cy="194"/>
            </a:xfrm>
          </p:grpSpPr>
          <p:sp>
            <p:nvSpPr>
              <p:cNvPr id="98393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8394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8395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8396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8399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400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8397" name="Line 140"/>
              <p:cNvSpPr>
                <a:spLocks noChangeShapeType="1"/>
              </p:cNvSpPr>
              <p:nvPr/>
            </p:nvSpPr>
            <p:spPr bwMode="auto">
              <a:xfrm>
                <a:off x="2358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398" name="Line 141"/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8366" name="Group 133"/>
            <p:cNvGrpSpPr>
              <a:grpSpLocks/>
            </p:cNvGrpSpPr>
            <p:nvPr/>
          </p:nvGrpSpPr>
          <p:grpSpPr bwMode="auto">
            <a:xfrm>
              <a:off x="10232661" y="2882876"/>
              <a:ext cx="532759" cy="184809"/>
              <a:chOff x="2356" y="1300"/>
              <a:chExt cx="555" cy="194"/>
            </a:xfrm>
          </p:grpSpPr>
          <p:sp>
            <p:nvSpPr>
              <p:cNvPr id="98385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8386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8387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8388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8391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392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8389" name="Line 140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390" name="Line 141"/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8367" name="Group 133"/>
            <p:cNvGrpSpPr>
              <a:grpSpLocks/>
            </p:cNvGrpSpPr>
            <p:nvPr/>
          </p:nvGrpSpPr>
          <p:grpSpPr bwMode="auto">
            <a:xfrm>
              <a:off x="9330660" y="3072767"/>
              <a:ext cx="532759" cy="184809"/>
              <a:chOff x="2356" y="1300"/>
              <a:chExt cx="555" cy="194"/>
            </a:xfrm>
          </p:grpSpPr>
          <p:sp>
            <p:nvSpPr>
              <p:cNvPr id="98377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8378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8379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8380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8383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384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8381" name="Line 140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382" name="Line 141"/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8368" name="Group 133"/>
            <p:cNvGrpSpPr>
              <a:grpSpLocks/>
            </p:cNvGrpSpPr>
            <p:nvPr/>
          </p:nvGrpSpPr>
          <p:grpSpPr bwMode="auto">
            <a:xfrm>
              <a:off x="8438032" y="3018963"/>
              <a:ext cx="532759" cy="184809"/>
              <a:chOff x="2356" y="1300"/>
              <a:chExt cx="555" cy="194"/>
            </a:xfrm>
          </p:grpSpPr>
          <p:sp>
            <p:nvSpPr>
              <p:cNvPr id="98369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8370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8371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98372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98375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376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8373" name="Line 140"/>
              <p:cNvSpPr>
                <a:spLocks noChangeShapeType="1"/>
              </p:cNvSpPr>
              <p:nvPr/>
            </p:nvSpPr>
            <p:spPr bwMode="auto">
              <a:xfrm>
                <a:off x="2358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374" name="Line 141"/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cxnSp>
        <p:nvCxnSpPr>
          <p:cNvPr id="98312" name="Straight Connector 12"/>
          <p:cNvCxnSpPr>
            <a:cxnSpLocks noChangeShapeType="1"/>
            <a:endCxn id="98510" idx="1"/>
          </p:cNvCxnSpPr>
          <p:nvPr/>
        </p:nvCxnSpPr>
        <p:spPr bwMode="auto">
          <a:xfrm>
            <a:off x="2382838" y="2609850"/>
            <a:ext cx="238125" cy="261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8313" name="Straight Connector 500"/>
          <p:cNvCxnSpPr>
            <a:cxnSpLocks noChangeShapeType="1"/>
            <a:stCxn id="98635" idx="8"/>
            <a:endCxn id="98333" idx="2"/>
          </p:cNvCxnSpPr>
          <p:nvPr/>
        </p:nvCxnSpPr>
        <p:spPr bwMode="auto">
          <a:xfrm>
            <a:off x="1455738" y="2990850"/>
            <a:ext cx="38100" cy="309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8314" name="Straight Connector 501"/>
          <p:cNvCxnSpPr>
            <a:cxnSpLocks noChangeShapeType="1"/>
            <a:endCxn id="98333" idx="3"/>
          </p:cNvCxnSpPr>
          <p:nvPr/>
        </p:nvCxnSpPr>
        <p:spPr bwMode="auto">
          <a:xfrm>
            <a:off x="1235075" y="3271838"/>
            <a:ext cx="123825" cy="212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8315" name="Straight Connector 502"/>
          <p:cNvCxnSpPr>
            <a:cxnSpLocks noChangeShapeType="1"/>
            <a:endCxn id="98478" idx="1"/>
          </p:cNvCxnSpPr>
          <p:nvPr/>
        </p:nvCxnSpPr>
        <p:spPr bwMode="auto">
          <a:xfrm>
            <a:off x="3916363" y="2411413"/>
            <a:ext cx="307975" cy="573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8316" name="Straight Connector 503"/>
          <p:cNvCxnSpPr>
            <a:cxnSpLocks noChangeShapeType="1"/>
            <a:endCxn id="98478" idx="0"/>
          </p:cNvCxnSpPr>
          <p:nvPr/>
        </p:nvCxnSpPr>
        <p:spPr bwMode="auto">
          <a:xfrm flipH="1">
            <a:off x="4425950" y="2389188"/>
            <a:ext cx="384175" cy="579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8317" name="Straight Connector 504"/>
          <p:cNvCxnSpPr>
            <a:cxnSpLocks noChangeShapeType="1"/>
            <a:endCxn id="98561" idx="0"/>
          </p:cNvCxnSpPr>
          <p:nvPr/>
        </p:nvCxnSpPr>
        <p:spPr bwMode="auto">
          <a:xfrm>
            <a:off x="6770688" y="2900363"/>
            <a:ext cx="215900" cy="1046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8318" name="Straight Connector 505"/>
          <p:cNvCxnSpPr>
            <a:cxnSpLocks noChangeShapeType="1"/>
          </p:cNvCxnSpPr>
          <p:nvPr/>
        </p:nvCxnSpPr>
        <p:spPr bwMode="auto">
          <a:xfrm flipH="1">
            <a:off x="7137400" y="3251200"/>
            <a:ext cx="241300" cy="692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8319" name="Straight Connector 506"/>
          <p:cNvCxnSpPr>
            <a:cxnSpLocks noChangeShapeType="1"/>
            <a:stCxn id="98627" idx="4"/>
            <a:endCxn id="98556" idx="0"/>
          </p:cNvCxnSpPr>
          <p:nvPr/>
        </p:nvCxnSpPr>
        <p:spPr bwMode="auto">
          <a:xfrm flipH="1">
            <a:off x="7483475" y="4229100"/>
            <a:ext cx="541338" cy="249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8320" name="Straight Connector 507"/>
          <p:cNvCxnSpPr>
            <a:cxnSpLocks noChangeShapeType="1"/>
          </p:cNvCxnSpPr>
          <p:nvPr/>
        </p:nvCxnSpPr>
        <p:spPr bwMode="auto">
          <a:xfrm flipH="1" flipV="1">
            <a:off x="7454900" y="4573588"/>
            <a:ext cx="796925" cy="614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8321" name="Straight Connector 508"/>
          <p:cNvCxnSpPr>
            <a:cxnSpLocks noChangeShapeType="1"/>
            <a:endCxn id="98543" idx="5"/>
          </p:cNvCxnSpPr>
          <p:nvPr/>
        </p:nvCxnSpPr>
        <p:spPr bwMode="auto">
          <a:xfrm flipH="1" flipV="1">
            <a:off x="6496050" y="4722813"/>
            <a:ext cx="1047750" cy="966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8322" name="Straight Connector 509"/>
          <p:cNvCxnSpPr>
            <a:cxnSpLocks noChangeShapeType="1"/>
            <a:stCxn id="98625" idx="0"/>
            <a:endCxn id="98331" idx="5"/>
          </p:cNvCxnSpPr>
          <p:nvPr/>
        </p:nvCxnSpPr>
        <p:spPr bwMode="auto">
          <a:xfrm flipH="1" flipV="1">
            <a:off x="5084763" y="5684838"/>
            <a:ext cx="520700" cy="169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8323" name="Straight Connector 510"/>
          <p:cNvCxnSpPr>
            <a:cxnSpLocks noChangeShapeType="1"/>
          </p:cNvCxnSpPr>
          <p:nvPr/>
        </p:nvCxnSpPr>
        <p:spPr bwMode="auto">
          <a:xfrm flipH="1" flipV="1">
            <a:off x="4068763" y="5045075"/>
            <a:ext cx="371475" cy="973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8324" name="Straight Connector 511"/>
          <p:cNvCxnSpPr>
            <a:cxnSpLocks noChangeShapeType="1"/>
            <a:stCxn id="98622" idx="0"/>
          </p:cNvCxnSpPr>
          <p:nvPr/>
        </p:nvCxnSpPr>
        <p:spPr bwMode="auto">
          <a:xfrm flipV="1">
            <a:off x="3389313" y="5689600"/>
            <a:ext cx="306387" cy="165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8325" name="Straight Connector 512"/>
          <p:cNvCxnSpPr>
            <a:cxnSpLocks noChangeShapeType="1"/>
          </p:cNvCxnSpPr>
          <p:nvPr/>
        </p:nvCxnSpPr>
        <p:spPr bwMode="auto">
          <a:xfrm flipV="1">
            <a:off x="1790700" y="5160963"/>
            <a:ext cx="401638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8326" name="Straight Connector 513"/>
          <p:cNvCxnSpPr>
            <a:cxnSpLocks noChangeShapeType="1"/>
            <a:stCxn id="98644" idx="0"/>
          </p:cNvCxnSpPr>
          <p:nvPr/>
        </p:nvCxnSpPr>
        <p:spPr bwMode="auto">
          <a:xfrm flipV="1">
            <a:off x="1179513" y="4467225"/>
            <a:ext cx="227012" cy="282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8327" name="Straight Connector 514"/>
          <p:cNvCxnSpPr>
            <a:cxnSpLocks noChangeShapeType="1"/>
            <a:endCxn id="98333" idx="5"/>
          </p:cNvCxnSpPr>
          <p:nvPr/>
        </p:nvCxnSpPr>
        <p:spPr bwMode="auto">
          <a:xfrm flipV="1">
            <a:off x="1155700" y="4368800"/>
            <a:ext cx="203200" cy="7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98328" name="Group 20"/>
          <p:cNvGrpSpPr>
            <a:grpSpLocks/>
          </p:cNvGrpSpPr>
          <p:nvPr/>
        </p:nvGrpSpPr>
        <p:grpSpPr bwMode="auto">
          <a:xfrm>
            <a:off x="4713288" y="2871788"/>
            <a:ext cx="2117725" cy="1082675"/>
            <a:chOff x="4712800" y="2871032"/>
            <a:chExt cx="2117908" cy="1082781"/>
          </a:xfrm>
        </p:grpSpPr>
        <p:grpSp>
          <p:nvGrpSpPr>
            <p:cNvPr id="98345" name="Group 16"/>
            <p:cNvGrpSpPr>
              <a:grpSpLocks/>
            </p:cNvGrpSpPr>
            <p:nvPr/>
          </p:nvGrpSpPr>
          <p:grpSpPr bwMode="auto">
            <a:xfrm>
              <a:off x="5677190" y="2871032"/>
              <a:ext cx="530938" cy="338554"/>
              <a:chOff x="5573768" y="2726239"/>
              <a:chExt cx="530938" cy="338554"/>
            </a:xfrm>
          </p:grpSpPr>
          <p:sp>
            <p:nvSpPr>
              <p:cNvPr id="98348" name="Oval 14"/>
              <p:cNvSpPr>
                <a:spLocks noChangeArrowheads="1"/>
              </p:cNvSpPr>
              <p:nvPr/>
            </p:nvSpPr>
            <p:spPr bwMode="auto">
              <a:xfrm>
                <a:off x="5573768" y="2751297"/>
                <a:ext cx="528092" cy="304800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349" name="TextBox 15"/>
              <p:cNvSpPr txBox="1">
                <a:spLocks noChangeArrowheads="1"/>
              </p:cNvSpPr>
              <p:nvPr/>
            </p:nvSpPr>
            <p:spPr bwMode="auto">
              <a:xfrm>
                <a:off x="5593027" y="2726239"/>
                <a:ext cx="511679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chemeClr val="bg1"/>
                    </a:solidFill>
                  </a:rPr>
                  <a:t>IXP</a:t>
                </a:r>
              </a:p>
            </p:txBody>
          </p:sp>
        </p:grpSp>
        <p:cxnSp>
          <p:nvCxnSpPr>
            <p:cNvPr id="98346" name="Straight Connector 18"/>
            <p:cNvCxnSpPr>
              <a:cxnSpLocks noChangeShapeType="1"/>
            </p:cNvCxnSpPr>
            <p:nvPr/>
          </p:nvCxnSpPr>
          <p:spPr bwMode="auto">
            <a:xfrm>
              <a:off x="4712800" y="3050554"/>
              <a:ext cx="964390" cy="26895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</p:cxnSp>
        <p:cxnSp>
          <p:nvCxnSpPr>
            <p:cNvPr id="98347" name="Straight Connector 516"/>
            <p:cNvCxnSpPr>
              <a:cxnSpLocks noChangeShapeType="1"/>
            </p:cNvCxnSpPr>
            <p:nvPr/>
          </p:nvCxnSpPr>
          <p:spPr bwMode="auto">
            <a:xfrm>
              <a:off x="6139092" y="3168890"/>
              <a:ext cx="691616" cy="784923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</p:cxnSp>
      </p:grpSp>
      <p:grpSp>
        <p:nvGrpSpPr>
          <p:cNvPr id="98329" name="Group 39937"/>
          <p:cNvGrpSpPr>
            <a:grpSpLocks/>
          </p:cNvGrpSpPr>
          <p:nvPr/>
        </p:nvGrpSpPr>
        <p:grpSpPr bwMode="auto">
          <a:xfrm>
            <a:off x="3692525" y="3789363"/>
            <a:ext cx="1538288" cy="585787"/>
            <a:chOff x="3692946" y="3789212"/>
            <a:chExt cx="1537885" cy="585306"/>
          </a:xfrm>
        </p:grpSpPr>
        <p:cxnSp>
          <p:nvCxnSpPr>
            <p:cNvPr id="98339" name="Straight Connector 515"/>
            <p:cNvCxnSpPr>
              <a:cxnSpLocks noChangeShapeType="1"/>
              <a:stCxn id="98395" idx="0"/>
            </p:cNvCxnSpPr>
            <p:nvPr/>
          </p:nvCxnSpPr>
          <p:spPr bwMode="auto">
            <a:xfrm flipV="1">
              <a:off x="3833272" y="4233204"/>
              <a:ext cx="190444" cy="14131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</p:cxnSp>
        <p:grpSp>
          <p:nvGrpSpPr>
            <p:cNvPr id="98340" name="Group 518"/>
            <p:cNvGrpSpPr>
              <a:grpSpLocks/>
            </p:cNvGrpSpPr>
            <p:nvPr/>
          </p:nvGrpSpPr>
          <p:grpSpPr bwMode="auto">
            <a:xfrm>
              <a:off x="3932901" y="3934211"/>
              <a:ext cx="530938" cy="338554"/>
              <a:chOff x="5573768" y="2726239"/>
              <a:chExt cx="530938" cy="338554"/>
            </a:xfrm>
          </p:grpSpPr>
          <p:sp>
            <p:nvSpPr>
              <p:cNvPr id="98343" name="Oval 521"/>
              <p:cNvSpPr>
                <a:spLocks noChangeArrowheads="1"/>
              </p:cNvSpPr>
              <p:nvPr/>
            </p:nvSpPr>
            <p:spPr bwMode="auto">
              <a:xfrm>
                <a:off x="5573768" y="2751297"/>
                <a:ext cx="528092" cy="304800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344" name="TextBox 522"/>
              <p:cNvSpPr txBox="1">
                <a:spLocks noChangeArrowheads="1"/>
              </p:cNvSpPr>
              <p:nvPr/>
            </p:nvSpPr>
            <p:spPr bwMode="auto">
              <a:xfrm>
                <a:off x="5593027" y="2726239"/>
                <a:ext cx="511679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chemeClr val="bg1"/>
                    </a:solidFill>
                  </a:rPr>
                  <a:t>IXP</a:t>
                </a:r>
              </a:p>
            </p:txBody>
          </p:sp>
        </p:grpSp>
        <p:cxnSp>
          <p:nvCxnSpPr>
            <p:cNvPr id="98341" name="Straight Connector 519"/>
            <p:cNvCxnSpPr>
              <a:cxnSpLocks noChangeShapeType="1"/>
              <a:stCxn id="98343" idx="6"/>
              <a:endCxn id="98595" idx="1"/>
            </p:cNvCxnSpPr>
            <p:nvPr/>
          </p:nvCxnSpPr>
          <p:spPr bwMode="auto">
            <a:xfrm flipV="1">
              <a:off x="4460993" y="3953654"/>
              <a:ext cx="769838" cy="158015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</p:cxnSp>
        <p:cxnSp>
          <p:nvCxnSpPr>
            <p:cNvPr id="98342" name="Straight Connector 520"/>
            <p:cNvCxnSpPr>
              <a:cxnSpLocks noChangeShapeType="1"/>
            </p:cNvCxnSpPr>
            <p:nvPr/>
          </p:nvCxnSpPr>
          <p:spPr bwMode="auto">
            <a:xfrm>
              <a:off x="3692946" y="3789212"/>
              <a:ext cx="342738" cy="204847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</p:cxnSp>
      </p:grpSp>
      <p:grpSp>
        <p:nvGrpSpPr>
          <p:cNvPr id="98330" name="Group 39939"/>
          <p:cNvGrpSpPr>
            <a:grpSpLocks/>
          </p:cNvGrpSpPr>
          <p:nvPr/>
        </p:nvGrpSpPr>
        <p:grpSpPr bwMode="auto">
          <a:xfrm>
            <a:off x="2406650" y="3633788"/>
            <a:ext cx="2901950" cy="1296987"/>
            <a:chOff x="2407287" y="3633041"/>
            <a:chExt cx="2900648" cy="1297685"/>
          </a:xfrm>
        </p:grpSpPr>
        <p:cxnSp>
          <p:nvCxnSpPr>
            <p:cNvPr id="98336" name="Straight Connector 7"/>
            <p:cNvCxnSpPr>
              <a:cxnSpLocks noChangeShapeType="1"/>
              <a:stCxn id="98468" idx="5"/>
              <a:endCxn id="98593" idx="1"/>
            </p:cNvCxnSpPr>
            <p:nvPr/>
          </p:nvCxnSpPr>
          <p:spPr bwMode="auto">
            <a:xfrm>
              <a:off x="4876256" y="3633041"/>
              <a:ext cx="431679" cy="222499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</p:cxnSp>
        <p:cxnSp>
          <p:nvCxnSpPr>
            <p:cNvPr id="98337" name="Straight Connector 415"/>
            <p:cNvCxnSpPr>
              <a:cxnSpLocks noChangeShapeType="1"/>
              <a:endCxn id="98427" idx="0"/>
            </p:cNvCxnSpPr>
            <p:nvPr/>
          </p:nvCxnSpPr>
          <p:spPr bwMode="auto">
            <a:xfrm flipH="1">
              <a:off x="2407287" y="3753131"/>
              <a:ext cx="282429" cy="511372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</p:cxnSp>
        <p:cxnSp>
          <p:nvCxnSpPr>
            <p:cNvPr id="98338" name="Straight Connector 523"/>
            <p:cNvCxnSpPr>
              <a:cxnSpLocks noChangeShapeType="1"/>
              <a:stCxn id="98390" idx="0"/>
            </p:cNvCxnSpPr>
            <p:nvPr/>
          </p:nvCxnSpPr>
          <p:spPr bwMode="auto">
            <a:xfrm flipV="1">
              <a:off x="4307545" y="4626270"/>
              <a:ext cx="843636" cy="304456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</p:cxnSp>
      </p:grpSp>
      <p:sp>
        <p:nvSpPr>
          <p:cNvPr id="98331" name="Oval 6"/>
          <p:cNvSpPr>
            <a:spLocks noChangeArrowheads="1"/>
          </p:cNvSpPr>
          <p:nvPr/>
        </p:nvSpPr>
        <p:spPr bwMode="auto">
          <a:xfrm>
            <a:off x="3340100" y="5359400"/>
            <a:ext cx="20447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332" name="TextBox 9"/>
          <p:cNvSpPr txBox="1">
            <a:spLocks noChangeArrowheads="1"/>
          </p:cNvSpPr>
          <p:nvPr/>
        </p:nvSpPr>
        <p:spPr bwMode="auto">
          <a:xfrm>
            <a:off x="3556000" y="5334000"/>
            <a:ext cx="1587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/>
              <a:t>regional net</a:t>
            </a:r>
          </a:p>
        </p:txBody>
      </p:sp>
      <p:sp>
        <p:nvSpPr>
          <p:cNvPr id="98333" name="Oval 517"/>
          <p:cNvSpPr>
            <a:spLocks noChangeArrowheads="1"/>
          </p:cNvSpPr>
          <p:nvPr/>
        </p:nvSpPr>
        <p:spPr bwMode="auto">
          <a:xfrm rot="5400000">
            <a:off x="867569" y="3736182"/>
            <a:ext cx="1252537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98334" name="Straight Connector 39941"/>
          <p:cNvCxnSpPr>
            <a:cxnSpLocks noChangeShapeType="1"/>
            <a:stCxn id="98333" idx="0"/>
            <a:endCxn id="98456" idx="0"/>
          </p:cNvCxnSpPr>
          <p:nvPr/>
        </p:nvCxnSpPr>
        <p:spPr bwMode="auto">
          <a:xfrm flipV="1">
            <a:off x="1684338" y="3654425"/>
            <a:ext cx="758825" cy="273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8335" name="Straight Connector 524"/>
          <p:cNvCxnSpPr>
            <a:cxnSpLocks noChangeShapeType="1"/>
            <a:endCxn id="98429" idx="1"/>
          </p:cNvCxnSpPr>
          <p:nvPr/>
        </p:nvCxnSpPr>
        <p:spPr bwMode="auto">
          <a:xfrm>
            <a:off x="1685925" y="4111625"/>
            <a:ext cx="466725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413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Course Learning Objectives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3399" y="1371600"/>
            <a:ext cx="7317059" cy="4648200"/>
          </a:xfrm>
        </p:spPr>
        <p:txBody>
          <a:bodyPr/>
          <a:lstStyle/>
          <a:p>
            <a:r>
              <a:rPr lang="en-IN" dirty="0" smtClean="0"/>
              <a:t>Elucidate basic computer networking.</a:t>
            </a:r>
            <a:endParaRPr lang="en-US" dirty="0" smtClean="0"/>
          </a:p>
          <a:p>
            <a:r>
              <a:rPr lang="en-IN" dirty="0" smtClean="0"/>
              <a:t>Demonstration of application layer protocols application layer protocols.</a:t>
            </a:r>
            <a:endParaRPr lang="en-US" dirty="0" smtClean="0"/>
          </a:p>
          <a:p>
            <a:r>
              <a:rPr lang="en-IN" dirty="0" smtClean="0"/>
              <a:t>Discuss transport layer services and understand UDP and TCP protocols.</a:t>
            </a:r>
            <a:endParaRPr lang="en-US" dirty="0" smtClean="0"/>
          </a:p>
          <a:p>
            <a:r>
              <a:rPr lang="en-IN" dirty="0" smtClean="0"/>
              <a:t>Explain routers, IP and Routing Algorithms in network layer.</a:t>
            </a:r>
            <a:endParaRPr lang="en-US" dirty="0" smtClean="0"/>
          </a:p>
          <a:p>
            <a:r>
              <a:rPr lang="en-IN" dirty="0" smtClean="0"/>
              <a:t>Demonstrate the error detection and correction at link layer.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en-US" sz="3200" dirty="0" smtClean="0"/>
          </a:p>
        </p:txBody>
      </p:sp>
      <p:pic>
        <p:nvPicPr>
          <p:cNvPr id="30725" name="Picture 12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1825" y="1030288"/>
            <a:ext cx="54848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5630B436-9CF4-4D80-888F-054B169A30DF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5588" y="165100"/>
            <a:ext cx="8096250" cy="650875"/>
          </a:xfrm>
        </p:spPr>
        <p:txBody>
          <a:bodyPr/>
          <a:lstStyle/>
          <a:p>
            <a:pPr eaLnBrk="1" hangingPunct="1"/>
            <a:r>
              <a:rPr lang="en-US" sz="3600" smtClean="0">
                <a:ea typeface="ＭＳ Ｐゴシック" pitchFamily="34" charset="-128"/>
              </a:rPr>
              <a:t>Internet structure: network of networks</a:t>
            </a:r>
            <a:endParaRPr lang="en-US" smtClean="0">
              <a:ea typeface="ＭＳ Ｐゴシック" pitchFamily="34" charset="-128"/>
            </a:endParaRPr>
          </a:p>
        </p:txBody>
      </p:sp>
      <p:pic>
        <p:nvPicPr>
          <p:cNvPr id="100354" name="Picture 76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025" y="674688"/>
            <a:ext cx="7769225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0355" name="Group 5"/>
          <p:cNvGrpSpPr>
            <a:grpSpLocks/>
          </p:cNvGrpSpPr>
          <p:nvPr/>
        </p:nvGrpSpPr>
        <p:grpSpPr bwMode="auto">
          <a:xfrm>
            <a:off x="450850" y="1849438"/>
            <a:ext cx="8437563" cy="4559300"/>
            <a:chOff x="154891" y="1905681"/>
            <a:chExt cx="8436427" cy="4559651"/>
          </a:xfrm>
        </p:grpSpPr>
        <p:grpSp>
          <p:nvGrpSpPr>
            <p:cNvPr id="100658" name="Group 2"/>
            <p:cNvGrpSpPr>
              <a:grpSpLocks/>
            </p:cNvGrpSpPr>
            <p:nvPr/>
          </p:nvGrpSpPr>
          <p:grpSpPr bwMode="auto">
            <a:xfrm>
              <a:off x="1529396" y="2297655"/>
              <a:ext cx="648422" cy="418253"/>
              <a:chOff x="3053396" y="4304255"/>
              <a:chExt cx="648422" cy="418253"/>
            </a:xfrm>
          </p:grpSpPr>
          <p:sp>
            <p:nvSpPr>
              <p:cNvPr id="100710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711" name="TextBox 1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100659" name="Group 131"/>
            <p:cNvGrpSpPr>
              <a:grpSpLocks/>
            </p:cNvGrpSpPr>
            <p:nvPr/>
          </p:nvGrpSpPr>
          <p:grpSpPr bwMode="auto">
            <a:xfrm>
              <a:off x="373696" y="3097755"/>
              <a:ext cx="648422" cy="418253"/>
              <a:chOff x="3053396" y="4304255"/>
              <a:chExt cx="648422" cy="418253"/>
            </a:xfrm>
          </p:grpSpPr>
          <p:sp>
            <p:nvSpPr>
              <p:cNvPr id="100708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709" name="TextBox 133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100660" name="Group 135"/>
            <p:cNvGrpSpPr>
              <a:grpSpLocks/>
            </p:cNvGrpSpPr>
            <p:nvPr/>
          </p:nvGrpSpPr>
          <p:grpSpPr bwMode="auto">
            <a:xfrm>
              <a:off x="6037896" y="2551655"/>
              <a:ext cx="648422" cy="418253"/>
              <a:chOff x="3053396" y="4304255"/>
              <a:chExt cx="648422" cy="418253"/>
            </a:xfrm>
          </p:grpSpPr>
          <p:sp>
            <p:nvSpPr>
              <p:cNvPr id="100706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707" name="TextBox 137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100661" name="Group 138"/>
            <p:cNvGrpSpPr>
              <a:grpSpLocks/>
            </p:cNvGrpSpPr>
            <p:nvPr/>
          </p:nvGrpSpPr>
          <p:grpSpPr bwMode="auto">
            <a:xfrm>
              <a:off x="945196" y="5409155"/>
              <a:ext cx="648422" cy="418253"/>
              <a:chOff x="3053396" y="4304255"/>
              <a:chExt cx="648422" cy="418253"/>
            </a:xfrm>
          </p:grpSpPr>
          <p:sp>
            <p:nvSpPr>
              <p:cNvPr id="100704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705" name="TextBox 140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100662" name="Group 141"/>
            <p:cNvGrpSpPr>
              <a:grpSpLocks/>
            </p:cNvGrpSpPr>
            <p:nvPr/>
          </p:nvGrpSpPr>
          <p:grpSpPr bwMode="auto">
            <a:xfrm>
              <a:off x="526096" y="4786855"/>
              <a:ext cx="648422" cy="418253"/>
              <a:chOff x="3053396" y="4304255"/>
              <a:chExt cx="648422" cy="418253"/>
            </a:xfrm>
          </p:grpSpPr>
          <p:sp>
            <p:nvSpPr>
              <p:cNvPr id="100702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703" name="TextBox 143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100663" name="Group 144"/>
            <p:cNvGrpSpPr>
              <a:grpSpLocks/>
            </p:cNvGrpSpPr>
            <p:nvPr/>
          </p:nvGrpSpPr>
          <p:grpSpPr bwMode="auto">
            <a:xfrm>
              <a:off x="297496" y="4126455"/>
              <a:ext cx="648422" cy="418253"/>
              <a:chOff x="3053396" y="4304255"/>
              <a:chExt cx="648422" cy="418253"/>
            </a:xfrm>
          </p:grpSpPr>
          <p:sp>
            <p:nvSpPr>
              <p:cNvPr id="100700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701" name="TextBox 146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100664" name="Group 147"/>
            <p:cNvGrpSpPr>
              <a:grpSpLocks/>
            </p:cNvGrpSpPr>
            <p:nvPr/>
          </p:nvGrpSpPr>
          <p:grpSpPr bwMode="auto">
            <a:xfrm>
              <a:off x="6787196" y="2983455"/>
              <a:ext cx="648422" cy="418253"/>
              <a:chOff x="3053396" y="4304255"/>
              <a:chExt cx="648422" cy="418253"/>
            </a:xfrm>
          </p:grpSpPr>
          <p:sp>
            <p:nvSpPr>
              <p:cNvPr id="100698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699" name="TextBox 149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100665" name="Group 150"/>
            <p:cNvGrpSpPr>
              <a:grpSpLocks/>
            </p:cNvGrpSpPr>
            <p:nvPr/>
          </p:nvGrpSpPr>
          <p:grpSpPr bwMode="auto">
            <a:xfrm>
              <a:off x="3129596" y="2056355"/>
              <a:ext cx="648422" cy="418253"/>
              <a:chOff x="3053396" y="4304255"/>
              <a:chExt cx="648422" cy="418253"/>
            </a:xfrm>
          </p:grpSpPr>
          <p:sp>
            <p:nvSpPr>
              <p:cNvPr id="100696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697" name="TextBox 152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100666" name="Group 153"/>
            <p:cNvGrpSpPr>
              <a:grpSpLocks/>
            </p:cNvGrpSpPr>
            <p:nvPr/>
          </p:nvGrpSpPr>
          <p:grpSpPr bwMode="auto">
            <a:xfrm>
              <a:off x="754696" y="2704055"/>
              <a:ext cx="648422" cy="418253"/>
              <a:chOff x="3053396" y="4304255"/>
              <a:chExt cx="648422" cy="418253"/>
            </a:xfrm>
          </p:grpSpPr>
          <p:sp>
            <p:nvSpPr>
              <p:cNvPr id="100694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695" name="TextBox 155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100667" name="Group 156"/>
            <p:cNvGrpSpPr>
              <a:grpSpLocks/>
            </p:cNvGrpSpPr>
            <p:nvPr/>
          </p:nvGrpSpPr>
          <p:grpSpPr bwMode="auto">
            <a:xfrm>
              <a:off x="4043996" y="2030955"/>
              <a:ext cx="648422" cy="418253"/>
              <a:chOff x="3053396" y="4304255"/>
              <a:chExt cx="648422" cy="418253"/>
            </a:xfrm>
          </p:grpSpPr>
          <p:sp>
            <p:nvSpPr>
              <p:cNvPr id="100692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693" name="TextBox 158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100668" name="Group 160"/>
            <p:cNvGrpSpPr>
              <a:grpSpLocks/>
            </p:cNvGrpSpPr>
            <p:nvPr/>
          </p:nvGrpSpPr>
          <p:grpSpPr bwMode="auto">
            <a:xfrm>
              <a:off x="7104696" y="5663155"/>
              <a:ext cx="648422" cy="418253"/>
              <a:chOff x="3053396" y="4304255"/>
              <a:chExt cx="648422" cy="418253"/>
            </a:xfrm>
          </p:grpSpPr>
          <p:sp>
            <p:nvSpPr>
              <p:cNvPr id="100690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691" name="TextBox 162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100669" name="Group 163"/>
            <p:cNvGrpSpPr>
              <a:grpSpLocks/>
            </p:cNvGrpSpPr>
            <p:nvPr/>
          </p:nvGrpSpPr>
          <p:grpSpPr bwMode="auto">
            <a:xfrm>
              <a:off x="7942896" y="5015455"/>
              <a:ext cx="648422" cy="418253"/>
              <a:chOff x="3053396" y="4304255"/>
              <a:chExt cx="648422" cy="418253"/>
            </a:xfrm>
          </p:grpSpPr>
          <p:sp>
            <p:nvSpPr>
              <p:cNvPr id="100688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689" name="TextBox 165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100670" name="Group 166"/>
            <p:cNvGrpSpPr>
              <a:grpSpLocks/>
            </p:cNvGrpSpPr>
            <p:nvPr/>
          </p:nvGrpSpPr>
          <p:grpSpPr bwMode="auto">
            <a:xfrm>
              <a:off x="7714296" y="4101055"/>
              <a:ext cx="648422" cy="418253"/>
              <a:chOff x="3053396" y="4304255"/>
              <a:chExt cx="648422" cy="418253"/>
            </a:xfrm>
          </p:grpSpPr>
          <p:sp>
            <p:nvSpPr>
              <p:cNvPr id="100686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687" name="TextBox 168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100671" name="Group 169"/>
            <p:cNvGrpSpPr>
              <a:grpSpLocks/>
            </p:cNvGrpSpPr>
            <p:nvPr/>
          </p:nvGrpSpPr>
          <p:grpSpPr bwMode="auto">
            <a:xfrm>
              <a:off x="4869496" y="5904455"/>
              <a:ext cx="648422" cy="418253"/>
              <a:chOff x="3053396" y="4304255"/>
              <a:chExt cx="648422" cy="418253"/>
            </a:xfrm>
          </p:grpSpPr>
          <p:sp>
            <p:nvSpPr>
              <p:cNvPr id="100684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685" name="TextBox 171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100672" name="Group 172"/>
            <p:cNvGrpSpPr>
              <a:grpSpLocks/>
            </p:cNvGrpSpPr>
            <p:nvPr/>
          </p:nvGrpSpPr>
          <p:grpSpPr bwMode="auto">
            <a:xfrm>
              <a:off x="3955096" y="6044155"/>
              <a:ext cx="648422" cy="418253"/>
              <a:chOff x="3053396" y="4304255"/>
              <a:chExt cx="648422" cy="418253"/>
            </a:xfrm>
          </p:grpSpPr>
          <p:sp>
            <p:nvSpPr>
              <p:cNvPr id="100682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683" name="TextBox 174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grpSp>
          <p:nvGrpSpPr>
            <p:cNvPr id="100673" name="Group 175"/>
            <p:cNvGrpSpPr>
              <a:grpSpLocks/>
            </p:cNvGrpSpPr>
            <p:nvPr/>
          </p:nvGrpSpPr>
          <p:grpSpPr bwMode="auto">
            <a:xfrm>
              <a:off x="2735896" y="5891755"/>
              <a:ext cx="648422" cy="418253"/>
              <a:chOff x="3053396" y="4304255"/>
              <a:chExt cx="648422" cy="418253"/>
            </a:xfrm>
          </p:grpSpPr>
          <p:sp>
            <p:nvSpPr>
              <p:cNvPr id="100680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681" name="TextBox 177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en-US" sz="1000"/>
                  <a:t>access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en-US" sz="1000"/>
                  <a:t>net</a:t>
                </a:r>
              </a:p>
            </p:txBody>
          </p:sp>
        </p:grpSp>
        <p:sp>
          <p:nvSpPr>
            <p:cNvPr id="100674" name="TextBox 4"/>
            <p:cNvSpPr txBox="1">
              <a:spLocks noChangeArrowheads="1"/>
            </p:cNvSpPr>
            <p:nvPr/>
          </p:nvSpPr>
          <p:spPr bwMode="auto">
            <a:xfrm rot="1053502">
              <a:off x="5143500" y="1955800"/>
              <a:ext cx="54373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100675" name="TextBox 179"/>
            <p:cNvSpPr txBox="1">
              <a:spLocks noChangeArrowheads="1"/>
            </p:cNvSpPr>
            <p:nvPr/>
          </p:nvSpPr>
          <p:spPr bwMode="auto">
            <a:xfrm rot="2829263">
              <a:off x="7429500" y="3429000"/>
              <a:ext cx="54373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100676" name="TextBox 180"/>
            <p:cNvSpPr txBox="1">
              <a:spLocks noChangeArrowheads="1"/>
            </p:cNvSpPr>
            <p:nvPr/>
          </p:nvSpPr>
          <p:spPr bwMode="auto">
            <a:xfrm rot="9845918">
              <a:off x="6098241" y="5942112"/>
              <a:ext cx="54373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100677" name="TextBox 181"/>
            <p:cNvSpPr txBox="1">
              <a:spLocks noChangeArrowheads="1"/>
            </p:cNvSpPr>
            <p:nvPr/>
          </p:nvSpPr>
          <p:spPr bwMode="auto">
            <a:xfrm rot="-9948738">
              <a:off x="1730786" y="5845469"/>
              <a:ext cx="54373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100678" name="TextBox 182"/>
            <p:cNvSpPr txBox="1">
              <a:spLocks noChangeArrowheads="1"/>
            </p:cNvSpPr>
            <p:nvPr/>
          </p:nvSpPr>
          <p:spPr bwMode="auto">
            <a:xfrm rot="-4992697">
              <a:off x="144631" y="3539025"/>
              <a:ext cx="54373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…</a:t>
              </a:r>
            </a:p>
          </p:txBody>
        </p:sp>
        <p:sp>
          <p:nvSpPr>
            <p:cNvPr id="100679" name="TextBox 183"/>
            <p:cNvSpPr txBox="1">
              <a:spLocks noChangeArrowheads="1"/>
            </p:cNvSpPr>
            <p:nvPr/>
          </p:nvSpPr>
          <p:spPr bwMode="auto">
            <a:xfrm rot="-1017263">
              <a:off x="2330376" y="1905681"/>
              <a:ext cx="54373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…</a:t>
              </a:r>
            </a:p>
          </p:txBody>
        </p:sp>
      </p:grpSp>
      <p:sp>
        <p:nvSpPr>
          <p:cNvPr id="100356" name="Rectangle 3"/>
          <p:cNvSpPr txBox="1">
            <a:spLocks noChangeArrowheads="1"/>
          </p:cNvSpPr>
          <p:nvPr/>
        </p:nvSpPr>
        <p:spPr bwMode="auto">
          <a:xfrm>
            <a:off x="485775" y="1011238"/>
            <a:ext cx="82042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None/>
            </a:pPr>
            <a:r>
              <a:rPr lang="en-US">
                <a:latin typeface="Gill Sans MT" pitchFamily="34" charset="0"/>
              </a:rPr>
              <a:t>… and content provider networks  (e.g., Google, Microsoft,   Akamai ) may run their own network, to bring services, content close to end users</a:t>
            </a:r>
          </a:p>
        </p:txBody>
      </p:sp>
      <p:grpSp>
        <p:nvGrpSpPr>
          <p:cNvPr id="100357" name="Group 8"/>
          <p:cNvGrpSpPr>
            <a:grpSpLocks/>
          </p:cNvGrpSpPr>
          <p:nvPr/>
        </p:nvGrpSpPr>
        <p:grpSpPr bwMode="auto">
          <a:xfrm>
            <a:off x="4546600" y="3746500"/>
            <a:ext cx="3225800" cy="1117600"/>
            <a:chOff x="7848600" y="2044700"/>
            <a:chExt cx="3200399" cy="1371600"/>
          </a:xfrm>
        </p:grpSpPr>
        <p:sp>
          <p:nvSpPr>
            <p:cNvPr id="100575" name="Oval 3"/>
            <p:cNvSpPr>
              <a:spLocks noChangeArrowheads="1"/>
            </p:cNvSpPr>
            <p:nvPr/>
          </p:nvSpPr>
          <p:spPr bwMode="auto">
            <a:xfrm>
              <a:off x="7848600" y="2044700"/>
              <a:ext cx="3200399" cy="1371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0576" name="Group 133"/>
            <p:cNvGrpSpPr>
              <a:grpSpLocks/>
            </p:cNvGrpSpPr>
            <p:nvPr/>
          </p:nvGrpSpPr>
          <p:grpSpPr bwMode="auto">
            <a:xfrm>
              <a:off x="8526482" y="2160804"/>
              <a:ext cx="532759" cy="184809"/>
              <a:chOff x="2356" y="1300"/>
              <a:chExt cx="555" cy="194"/>
            </a:xfrm>
          </p:grpSpPr>
          <p:sp>
            <p:nvSpPr>
              <p:cNvPr id="100650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0651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0652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00653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00656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657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0654" name="Line 140"/>
              <p:cNvSpPr>
                <a:spLocks noChangeShapeType="1"/>
              </p:cNvSpPr>
              <p:nvPr/>
            </p:nvSpPr>
            <p:spPr bwMode="auto">
              <a:xfrm>
                <a:off x="2357" y="1362"/>
                <a:ext cx="0" cy="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655" name="Line 141"/>
              <p:cNvSpPr>
                <a:spLocks noChangeShapeType="1"/>
              </p:cNvSpPr>
              <p:nvPr/>
            </p:nvSpPr>
            <p:spPr bwMode="auto">
              <a:xfrm>
                <a:off x="2908" y="1364"/>
                <a:ext cx="0" cy="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100577" name="Straight Connector 10"/>
            <p:cNvCxnSpPr>
              <a:cxnSpLocks noChangeShapeType="1"/>
              <a:stCxn id="100655" idx="0"/>
            </p:cNvCxnSpPr>
            <p:nvPr/>
          </p:nvCxnSpPr>
          <p:spPr bwMode="auto">
            <a:xfrm>
              <a:off x="9055401" y="2220819"/>
              <a:ext cx="975377" cy="13653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0578" name="Straight Connector 297"/>
            <p:cNvCxnSpPr>
              <a:cxnSpLocks noChangeShapeType="1"/>
            </p:cNvCxnSpPr>
            <p:nvPr/>
          </p:nvCxnSpPr>
          <p:spPr bwMode="auto">
            <a:xfrm>
              <a:off x="9522191" y="2583188"/>
              <a:ext cx="120745" cy="833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0579" name="Straight Connector 298"/>
            <p:cNvCxnSpPr>
              <a:cxnSpLocks noChangeShapeType="1"/>
            </p:cNvCxnSpPr>
            <p:nvPr/>
          </p:nvCxnSpPr>
          <p:spPr bwMode="auto">
            <a:xfrm flipV="1">
              <a:off x="9323081" y="2786992"/>
              <a:ext cx="243358" cy="456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0580" name="Straight Connector 299"/>
            <p:cNvCxnSpPr>
              <a:cxnSpLocks noChangeShapeType="1"/>
            </p:cNvCxnSpPr>
            <p:nvPr/>
          </p:nvCxnSpPr>
          <p:spPr bwMode="auto">
            <a:xfrm flipV="1">
              <a:off x="9028147" y="2611644"/>
              <a:ext cx="192778" cy="1095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0581" name="Straight Connector 300"/>
            <p:cNvCxnSpPr>
              <a:cxnSpLocks noChangeShapeType="1"/>
            </p:cNvCxnSpPr>
            <p:nvPr/>
          </p:nvCxnSpPr>
          <p:spPr bwMode="auto">
            <a:xfrm flipV="1">
              <a:off x="8729859" y="2909476"/>
              <a:ext cx="192778" cy="1095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0582" name="Straight Connector 301"/>
            <p:cNvCxnSpPr>
              <a:cxnSpLocks noChangeShapeType="1"/>
            </p:cNvCxnSpPr>
            <p:nvPr/>
          </p:nvCxnSpPr>
          <p:spPr bwMode="auto">
            <a:xfrm flipV="1">
              <a:off x="9537887" y="2836224"/>
              <a:ext cx="252969" cy="25294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0583" name="Straight Connector 302"/>
            <p:cNvCxnSpPr>
              <a:cxnSpLocks noChangeShapeType="1"/>
            </p:cNvCxnSpPr>
            <p:nvPr/>
          </p:nvCxnSpPr>
          <p:spPr bwMode="auto">
            <a:xfrm flipH="1" flipV="1">
              <a:off x="10029359" y="2822067"/>
              <a:ext cx="354959" cy="12439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0584" name="Straight Connector 303"/>
            <p:cNvCxnSpPr>
              <a:cxnSpLocks noChangeShapeType="1"/>
            </p:cNvCxnSpPr>
            <p:nvPr/>
          </p:nvCxnSpPr>
          <p:spPr bwMode="auto">
            <a:xfrm flipV="1">
              <a:off x="10015190" y="2475242"/>
              <a:ext cx="283363" cy="19566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0585" name="Straight Connector 304"/>
            <p:cNvCxnSpPr>
              <a:cxnSpLocks noChangeShapeType="1"/>
              <a:endCxn id="100650" idx="4"/>
            </p:cNvCxnSpPr>
            <p:nvPr/>
          </p:nvCxnSpPr>
          <p:spPr bwMode="auto">
            <a:xfrm flipH="1" flipV="1">
              <a:off x="8791902" y="2345614"/>
              <a:ext cx="410984" cy="8718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00586" name="TextBox 39958"/>
            <p:cNvSpPr txBox="1">
              <a:spLocks noChangeArrowheads="1"/>
            </p:cNvSpPr>
            <p:nvPr/>
          </p:nvSpPr>
          <p:spPr bwMode="auto">
            <a:xfrm>
              <a:off x="7958081" y="2471291"/>
              <a:ext cx="886407" cy="4910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i="1"/>
                <a:t>ISP B</a:t>
              </a:r>
            </a:p>
          </p:txBody>
        </p:sp>
        <p:grpSp>
          <p:nvGrpSpPr>
            <p:cNvPr id="100587" name="Group 133"/>
            <p:cNvGrpSpPr>
              <a:grpSpLocks/>
            </p:cNvGrpSpPr>
            <p:nvPr/>
          </p:nvGrpSpPr>
          <p:grpSpPr bwMode="auto">
            <a:xfrm>
              <a:off x="9555206" y="2650627"/>
              <a:ext cx="532759" cy="184809"/>
              <a:chOff x="2356" y="1300"/>
              <a:chExt cx="555" cy="194"/>
            </a:xfrm>
          </p:grpSpPr>
          <p:sp>
            <p:nvSpPr>
              <p:cNvPr id="100642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0643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0644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00645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00648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649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0646" name="Line 140"/>
              <p:cNvSpPr>
                <a:spLocks noChangeShapeType="1"/>
              </p:cNvSpPr>
              <p:nvPr/>
            </p:nvSpPr>
            <p:spPr bwMode="auto">
              <a:xfrm>
                <a:off x="2358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647" name="Line 141"/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0588" name="Group 133"/>
            <p:cNvGrpSpPr>
              <a:grpSpLocks/>
            </p:cNvGrpSpPr>
            <p:nvPr/>
          </p:nvGrpSpPr>
          <p:grpSpPr bwMode="auto">
            <a:xfrm>
              <a:off x="8772607" y="2725609"/>
              <a:ext cx="532759" cy="184809"/>
              <a:chOff x="2356" y="1300"/>
              <a:chExt cx="555" cy="194"/>
            </a:xfrm>
          </p:grpSpPr>
          <p:sp>
            <p:nvSpPr>
              <p:cNvPr id="100634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0635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0636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00637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00640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641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0638" name="Line 140"/>
              <p:cNvSpPr>
                <a:spLocks noChangeShapeType="1"/>
              </p:cNvSpPr>
              <p:nvPr/>
            </p:nvSpPr>
            <p:spPr bwMode="auto">
              <a:xfrm>
                <a:off x="2358" y="1356"/>
                <a:ext cx="0" cy="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639" name="Line 141"/>
              <p:cNvSpPr>
                <a:spLocks noChangeShapeType="1"/>
              </p:cNvSpPr>
              <p:nvPr/>
            </p:nvSpPr>
            <p:spPr bwMode="auto">
              <a:xfrm>
                <a:off x="2908" y="1358"/>
                <a:ext cx="0" cy="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0589" name="Group 133"/>
            <p:cNvGrpSpPr>
              <a:grpSpLocks/>
            </p:cNvGrpSpPr>
            <p:nvPr/>
          </p:nvGrpSpPr>
          <p:grpSpPr bwMode="auto">
            <a:xfrm>
              <a:off x="9060908" y="2428111"/>
              <a:ext cx="532759" cy="184809"/>
              <a:chOff x="2356" y="1300"/>
              <a:chExt cx="555" cy="194"/>
            </a:xfrm>
          </p:grpSpPr>
          <p:sp>
            <p:nvSpPr>
              <p:cNvPr id="100626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0627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0628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00629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00632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633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0630" name="Line 140"/>
              <p:cNvSpPr>
                <a:spLocks noChangeShapeType="1"/>
              </p:cNvSpPr>
              <p:nvPr/>
            </p:nvSpPr>
            <p:spPr bwMode="auto">
              <a:xfrm>
                <a:off x="2358" y="1362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631" name="Line 141"/>
              <p:cNvSpPr>
                <a:spLocks noChangeShapeType="1"/>
              </p:cNvSpPr>
              <p:nvPr/>
            </p:nvSpPr>
            <p:spPr bwMode="auto">
              <a:xfrm>
                <a:off x="2908" y="1364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0590" name="Group 133"/>
            <p:cNvGrpSpPr>
              <a:grpSpLocks/>
            </p:cNvGrpSpPr>
            <p:nvPr/>
          </p:nvGrpSpPr>
          <p:grpSpPr bwMode="auto">
            <a:xfrm>
              <a:off x="10005281" y="2289952"/>
              <a:ext cx="532759" cy="184809"/>
              <a:chOff x="2356" y="1300"/>
              <a:chExt cx="555" cy="194"/>
            </a:xfrm>
          </p:grpSpPr>
          <p:sp>
            <p:nvSpPr>
              <p:cNvPr id="100618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0619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0620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00621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00624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625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0622" name="Line 140"/>
              <p:cNvSpPr>
                <a:spLocks noChangeShapeType="1"/>
              </p:cNvSpPr>
              <p:nvPr/>
            </p:nvSpPr>
            <p:spPr bwMode="auto">
              <a:xfrm>
                <a:off x="2357" y="1362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623" name="Line 141"/>
              <p:cNvSpPr>
                <a:spLocks noChangeShapeType="1"/>
              </p:cNvSpPr>
              <p:nvPr/>
            </p:nvSpPr>
            <p:spPr bwMode="auto">
              <a:xfrm>
                <a:off x="2908" y="1364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0591" name="Group 133"/>
            <p:cNvGrpSpPr>
              <a:grpSpLocks/>
            </p:cNvGrpSpPr>
            <p:nvPr/>
          </p:nvGrpSpPr>
          <p:grpSpPr bwMode="auto">
            <a:xfrm>
              <a:off x="10232661" y="2882876"/>
              <a:ext cx="532759" cy="184809"/>
              <a:chOff x="2356" y="1300"/>
              <a:chExt cx="555" cy="194"/>
            </a:xfrm>
          </p:grpSpPr>
          <p:sp>
            <p:nvSpPr>
              <p:cNvPr id="100610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0611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0612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00613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00616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617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0614" name="Line 140"/>
              <p:cNvSpPr>
                <a:spLocks noChangeShapeType="1"/>
              </p:cNvSpPr>
              <p:nvPr/>
            </p:nvSpPr>
            <p:spPr bwMode="auto">
              <a:xfrm>
                <a:off x="2358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615" name="Line 141"/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0592" name="Group 133"/>
            <p:cNvGrpSpPr>
              <a:grpSpLocks/>
            </p:cNvGrpSpPr>
            <p:nvPr/>
          </p:nvGrpSpPr>
          <p:grpSpPr bwMode="auto">
            <a:xfrm>
              <a:off x="9330660" y="3072767"/>
              <a:ext cx="532759" cy="184809"/>
              <a:chOff x="2356" y="1300"/>
              <a:chExt cx="555" cy="194"/>
            </a:xfrm>
          </p:grpSpPr>
          <p:sp>
            <p:nvSpPr>
              <p:cNvPr id="100602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0603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0604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00605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00608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609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0606" name="Line 140"/>
              <p:cNvSpPr>
                <a:spLocks noChangeShapeType="1"/>
              </p:cNvSpPr>
              <p:nvPr/>
            </p:nvSpPr>
            <p:spPr bwMode="auto">
              <a:xfrm>
                <a:off x="2358" y="1362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607" name="Line 141"/>
              <p:cNvSpPr>
                <a:spLocks noChangeShapeType="1"/>
              </p:cNvSpPr>
              <p:nvPr/>
            </p:nvSpPr>
            <p:spPr bwMode="auto">
              <a:xfrm>
                <a:off x="2907" y="1364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0593" name="Group 133"/>
            <p:cNvGrpSpPr>
              <a:grpSpLocks/>
            </p:cNvGrpSpPr>
            <p:nvPr/>
          </p:nvGrpSpPr>
          <p:grpSpPr bwMode="auto">
            <a:xfrm>
              <a:off x="8438032" y="3018963"/>
              <a:ext cx="532759" cy="184809"/>
              <a:chOff x="2356" y="1300"/>
              <a:chExt cx="555" cy="194"/>
            </a:xfrm>
          </p:grpSpPr>
          <p:sp>
            <p:nvSpPr>
              <p:cNvPr id="100594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0595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0596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00597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00600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601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0598" name="Line 140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599" name="Line 141"/>
              <p:cNvSpPr>
                <a:spLocks noChangeShapeType="1"/>
              </p:cNvSpPr>
              <p:nvPr/>
            </p:nvSpPr>
            <p:spPr bwMode="auto">
              <a:xfrm>
                <a:off x="2910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0358" name="Group 331"/>
          <p:cNvGrpSpPr>
            <a:grpSpLocks/>
          </p:cNvGrpSpPr>
          <p:nvPr/>
        </p:nvGrpSpPr>
        <p:grpSpPr bwMode="auto">
          <a:xfrm>
            <a:off x="1803400" y="2755900"/>
            <a:ext cx="3467100" cy="1193800"/>
            <a:chOff x="7848600" y="2044700"/>
            <a:chExt cx="3200399" cy="1371600"/>
          </a:xfrm>
        </p:grpSpPr>
        <p:sp>
          <p:nvSpPr>
            <p:cNvPr id="100492" name="Oval 332"/>
            <p:cNvSpPr>
              <a:spLocks noChangeArrowheads="1"/>
            </p:cNvSpPr>
            <p:nvPr/>
          </p:nvSpPr>
          <p:spPr bwMode="auto">
            <a:xfrm>
              <a:off x="7848600" y="2044700"/>
              <a:ext cx="3200399" cy="1371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0493" name="Group 133"/>
            <p:cNvGrpSpPr>
              <a:grpSpLocks/>
            </p:cNvGrpSpPr>
            <p:nvPr/>
          </p:nvGrpSpPr>
          <p:grpSpPr bwMode="auto">
            <a:xfrm>
              <a:off x="8526482" y="2160804"/>
              <a:ext cx="532759" cy="184809"/>
              <a:chOff x="2356" y="1300"/>
              <a:chExt cx="555" cy="194"/>
            </a:xfrm>
          </p:grpSpPr>
          <p:sp>
            <p:nvSpPr>
              <p:cNvPr id="100567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0568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0569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00570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00573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574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0571" name="Line 140"/>
              <p:cNvSpPr>
                <a:spLocks noChangeShapeType="1"/>
              </p:cNvSpPr>
              <p:nvPr/>
            </p:nvSpPr>
            <p:spPr bwMode="auto">
              <a:xfrm>
                <a:off x="2358" y="1362"/>
                <a:ext cx="0" cy="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572" name="Line 141"/>
              <p:cNvSpPr>
                <a:spLocks noChangeShapeType="1"/>
              </p:cNvSpPr>
              <p:nvPr/>
            </p:nvSpPr>
            <p:spPr bwMode="auto">
              <a:xfrm>
                <a:off x="2906" y="1364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100494" name="Straight Connector 334"/>
            <p:cNvCxnSpPr>
              <a:cxnSpLocks noChangeShapeType="1"/>
              <a:stCxn id="100572" idx="0"/>
            </p:cNvCxnSpPr>
            <p:nvPr/>
          </p:nvCxnSpPr>
          <p:spPr bwMode="auto">
            <a:xfrm>
              <a:off x="9055401" y="2220819"/>
              <a:ext cx="975377" cy="13653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0495" name="Straight Connector 335"/>
            <p:cNvCxnSpPr>
              <a:cxnSpLocks noChangeShapeType="1"/>
            </p:cNvCxnSpPr>
            <p:nvPr/>
          </p:nvCxnSpPr>
          <p:spPr bwMode="auto">
            <a:xfrm>
              <a:off x="9522191" y="2583188"/>
              <a:ext cx="120745" cy="833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0496" name="Straight Connector 336"/>
            <p:cNvCxnSpPr>
              <a:cxnSpLocks noChangeShapeType="1"/>
            </p:cNvCxnSpPr>
            <p:nvPr/>
          </p:nvCxnSpPr>
          <p:spPr bwMode="auto">
            <a:xfrm flipV="1">
              <a:off x="9323081" y="2786992"/>
              <a:ext cx="243358" cy="456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0497" name="Straight Connector 337"/>
            <p:cNvCxnSpPr>
              <a:cxnSpLocks noChangeShapeType="1"/>
            </p:cNvCxnSpPr>
            <p:nvPr/>
          </p:nvCxnSpPr>
          <p:spPr bwMode="auto">
            <a:xfrm flipV="1">
              <a:off x="9028147" y="2611644"/>
              <a:ext cx="192778" cy="1095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0498" name="Straight Connector 338"/>
            <p:cNvCxnSpPr>
              <a:cxnSpLocks noChangeShapeType="1"/>
            </p:cNvCxnSpPr>
            <p:nvPr/>
          </p:nvCxnSpPr>
          <p:spPr bwMode="auto">
            <a:xfrm flipV="1">
              <a:off x="8729859" y="2909476"/>
              <a:ext cx="192778" cy="1095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0499" name="Straight Connector 339"/>
            <p:cNvCxnSpPr>
              <a:cxnSpLocks noChangeShapeType="1"/>
            </p:cNvCxnSpPr>
            <p:nvPr/>
          </p:nvCxnSpPr>
          <p:spPr bwMode="auto">
            <a:xfrm flipV="1">
              <a:off x="9537887" y="2836224"/>
              <a:ext cx="252969" cy="25294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0500" name="Straight Connector 340"/>
            <p:cNvCxnSpPr>
              <a:cxnSpLocks noChangeShapeType="1"/>
            </p:cNvCxnSpPr>
            <p:nvPr/>
          </p:nvCxnSpPr>
          <p:spPr bwMode="auto">
            <a:xfrm flipH="1" flipV="1">
              <a:off x="10029359" y="2822067"/>
              <a:ext cx="354959" cy="12439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0501" name="Straight Connector 341"/>
            <p:cNvCxnSpPr>
              <a:cxnSpLocks noChangeShapeType="1"/>
            </p:cNvCxnSpPr>
            <p:nvPr/>
          </p:nvCxnSpPr>
          <p:spPr bwMode="auto">
            <a:xfrm flipV="1">
              <a:off x="10015190" y="2475242"/>
              <a:ext cx="283363" cy="19566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0502" name="Straight Connector 342"/>
            <p:cNvCxnSpPr>
              <a:cxnSpLocks noChangeShapeType="1"/>
              <a:endCxn id="100567" idx="4"/>
            </p:cNvCxnSpPr>
            <p:nvPr/>
          </p:nvCxnSpPr>
          <p:spPr bwMode="auto">
            <a:xfrm flipH="1" flipV="1">
              <a:off x="8791902" y="2345614"/>
              <a:ext cx="410984" cy="8718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00503" name="TextBox 343"/>
            <p:cNvSpPr txBox="1">
              <a:spLocks noChangeArrowheads="1"/>
            </p:cNvSpPr>
            <p:nvPr/>
          </p:nvSpPr>
          <p:spPr bwMode="auto">
            <a:xfrm>
              <a:off x="7958081" y="2471292"/>
              <a:ext cx="8744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i="1"/>
                <a:t>ISP A</a:t>
              </a:r>
            </a:p>
          </p:txBody>
        </p:sp>
        <p:grpSp>
          <p:nvGrpSpPr>
            <p:cNvPr id="100504" name="Group 133"/>
            <p:cNvGrpSpPr>
              <a:grpSpLocks/>
            </p:cNvGrpSpPr>
            <p:nvPr/>
          </p:nvGrpSpPr>
          <p:grpSpPr bwMode="auto">
            <a:xfrm>
              <a:off x="9555206" y="2650627"/>
              <a:ext cx="532759" cy="184809"/>
              <a:chOff x="2356" y="1300"/>
              <a:chExt cx="555" cy="194"/>
            </a:xfrm>
          </p:grpSpPr>
          <p:sp>
            <p:nvSpPr>
              <p:cNvPr id="100559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0560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0561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00562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00565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566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0563" name="Line 140"/>
              <p:cNvSpPr>
                <a:spLocks noChangeShapeType="1"/>
              </p:cNvSpPr>
              <p:nvPr/>
            </p:nvSpPr>
            <p:spPr bwMode="auto">
              <a:xfrm>
                <a:off x="2358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564" name="Line 141"/>
              <p:cNvSpPr>
                <a:spLocks noChangeShapeType="1"/>
              </p:cNvSpPr>
              <p:nvPr/>
            </p:nvSpPr>
            <p:spPr bwMode="auto">
              <a:xfrm>
                <a:off x="2906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0505" name="Group 133"/>
            <p:cNvGrpSpPr>
              <a:grpSpLocks/>
            </p:cNvGrpSpPr>
            <p:nvPr/>
          </p:nvGrpSpPr>
          <p:grpSpPr bwMode="auto">
            <a:xfrm>
              <a:off x="8772607" y="2725609"/>
              <a:ext cx="532759" cy="184809"/>
              <a:chOff x="2356" y="1300"/>
              <a:chExt cx="555" cy="194"/>
            </a:xfrm>
          </p:grpSpPr>
          <p:sp>
            <p:nvSpPr>
              <p:cNvPr id="100551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0552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0553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00554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00557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558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0555" name="Line 140"/>
              <p:cNvSpPr>
                <a:spLocks noChangeShapeType="1"/>
              </p:cNvSpPr>
              <p:nvPr/>
            </p:nvSpPr>
            <p:spPr bwMode="auto">
              <a:xfrm>
                <a:off x="2358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556" name="Line 141"/>
              <p:cNvSpPr>
                <a:spLocks noChangeShapeType="1"/>
              </p:cNvSpPr>
              <p:nvPr/>
            </p:nvSpPr>
            <p:spPr bwMode="auto">
              <a:xfrm>
                <a:off x="2906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0506" name="Group 133"/>
            <p:cNvGrpSpPr>
              <a:grpSpLocks/>
            </p:cNvGrpSpPr>
            <p:nvPr/>
          </p:nvGrpSpPr>
          <p:grpSpPr bwMode="auto">
            <a:xfrm>
              <a:off x="9060908" y="2428111"/>
              <a:ext cx="532759" cy="184809"/>
              <a:chOff x="2356" y="1300"/>
              <a:chExt cx="555" cy="194"/>
            </a:xfrm>
          </p:grpSpPr>
          <p:sp>
            <p:nvSpPr>
              <p:cNvPr id="100543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0544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0545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00546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00549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550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0547" name="Line 140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548" name="Line 141"/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0507" name="Group 133"/>
            <p:cNvGrpSpPr>
              <a:grpSpLocks/>
            </p:cNvGrpSpPr>
            <p:nvPr/>
          </p:nvGrpSpPr>
          <p:grpSpPr bwMode="auto">
            <a:xfrm>
              <a:off x="10005281" y="2289952"/>
              <a:ext cx="532759" cy="184809"/>
              <a:chOff x="2356" y="1300"/>
              <a:chExt cx="555" cy="194"/>
            </a:xfrm>
          </p:grpSpPr>
          <p:sp>
            <p:nvSpPr>
              <p:cNvPr id="100535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0536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0537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00538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00541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542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0539" name="Line 140"/>
              <p:cNvSpPr>
                <a:spLocks noChangeShapeType="1"/>
              </p:cNvSpPr>
              <p:nvPr/>
            </p:nvSpPr>
            <p:spPr bwMode="auto">
              <a:xfrm>
                <a:off x="2358" y="1360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540" name="Line 141"/>
              <p:cNvSpPr>
                <a:spLocks noChangeShapeType="1"/>
              </p:cNvSpPr>
              <p:nvPr/>
            </p:nvSpPr>
            <p:spPr bwMode="auto">
              <a:xfrm>
                <a:off x="2906" y="1362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0508" name="Group 133"/>
            <p:cNvGrpSpPr>
              <a:grpSpLocks/>
            </p:cNvGrpSpPr>
            <p:nvPr/>
          </p:nvGrpSpPr>
          <p:grpSpPr bwMode="auto">
            <a:xfrm>
              <a:off x="10232661" y="2882876"/>
              <a:ext cx="532759" cy="184809"/>
              <a:chOff x="2356" y="1300"/>
              <a:chExt cx="555" cy="194"/>
            </a:xfrm>
          </p:grpSpPr>
          <p:sp>
            <p:nvSpPr>
              <p:cNvPr id="100527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0528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0529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00530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00533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534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0531" name="Line 140"/>
              <p:cNvSpPr>
                <a:spLocks noChangeShapeType="1"/>
              </p:cNvSpPr>
              <p:nvPr/>
            </p:nvSpPr>
            <p:spPr bwMode="auto">
              <a:xfrm>
                <a:off x="2358" y="1362"/>
                <a:ext cx="0" cy="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532" name="Line 141"/>
              <p:cNvSpPr>
                <a:spLocks noChangeShapeType="1"/>
              </p:cNvSpPr>
              <p:nvPr/>
            </p:nvSpPr>
            <p:spPr bwMode="auto">
              <a:xfrm>
                <a:off x="2906" y="1364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0509" name="Group 133"/>
            <p:cNvGrpSpPr>
              <a:grpSpLocks/>
            </p:cNvGrpSpPr>
            <p:nvPr/>
          </p:nvGrpSpPr>
          <p:grpSpPr bwMode="auto">
            <a:xfrm>
              <a:off x="9330660" y="3072767"/>
              <a:ext cx="532759" cy="184809"/>
              <a:chOff x="2356" y="1300"/>
              <a:chExt cx="555" cy="194"/>
            </a:xfrm>
          </p:grpSpPr>
          <p:sp>
            <p:nvSpPr>
              <p:cNvPr id="100519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0520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0521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00522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00525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526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0523" name="Line 140"/>
              <p:cNvSpPr>
                <a:spLocks noChangeShapeType="1"/>
              </p:cNvSpPr>
              <p:nvPr/>
            </p:nvSpPr>
            <p:spPr bwMode="auto">
              <a:xfrm>
                <a:off x="2357" y="1362"/>
                <a:ext cx="0" cy="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524" name="Line 141"/>
              <p:cNvSpPr>
                <a:spLocks noChangeShapeType="1"/>
              </p:cNvSpPr>
              <p:nvPr/>
            </p:nvSpPr>
            <p:spPr bwMode="auto">
              <a:xfrm>
                <a:off x="2907" y="1364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0510" name="Group 133"/>
            <p:cNvGrpSpPr>
              <a:grpSpLocks/>
            </p:cNvGrpSpPr>
            <p:nvPr/>
          </p:nvGrpSpPr>
          <p:grpSpPr bwMode="auto">
            <a:xfrm>
              <a:off x="8438032" y="3018963"/>
              <a:ext cx="532759" cy="184809"/>
              <a:chOff x="2356" y="1300"/>
              <a:chExt cx="555" cy="194"/>
            </a:xfrm>
          </p:grpSpPr>
          <p:sp>
            <p:nvSpPr>
              <p:cNvPr id="100511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0512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0513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00514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00517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518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0515" name="Line 140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516" name="Line 141"/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0359" name="Group 416"/>
          <p:cNvGrpSpPr>
            <a:grpSpLocks/>
          </p:cNvGrpSpPr>
          <p:nvPr/>
        </p:nvGrpSpPr>
        <p:grpSpPr bwMode="auto">
          <a:xfrm>
            <a:off x="1498600" y="4165600"/>
            <a:ext cx="3086100" cy="1168400"/>
            <a:chOff x="7848600" y="2044700"/>
            <a:chExt cx="3200399" cy="1371600"/>
          </a:xfrm>
        </p:grpSpPr>
        <p:sp>
          <p:nvSpPr>
            <p:cNvPr id="100409" name="Oval 417"/>
            <p:cNvSpPr>
              <a:spLocks noChangeArrowheads="1"/>
            </p:cNvSpPr>
            <p:nvPr/>
          </p:nvSpPr>
          <p:spPr bwMode="auto">
            <a:xfrm>
              <a:off x="7848600" y="2044700"/>
              <a:ext cx="3200399" cy="1371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0410" name="Group 133"/>
            <p:cNvGrpSpPr>
              <a:grpSpLocks/>
            </p:cNvGrpSpPr>
            <p:nvPr/>
          </p:nvGrpSpPr>
          <p:grpSpPr bwMode="auto">
            <a:xfrm>
              <a:off x="8526482" y="2160804"/>
              <a:ext cx="532759" cy="184809"/>
              <a:chOff x="2356" y="1300"/>
              <a:chExt cx="555" cy="194"/>
            </a:xfrm>
          </p:grpSpPr>
          <p:sp>
            <p:nvSpPr>
              <p:cNvPr id="100484" name="Oval 492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0485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0486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00487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00490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491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0488" name="Line 140"/>
              <p:cNvSpPr>
                <a:spLocks noChangeShapeType="1"/>
              </p:cNvSpPr>
              <p:nvPr/>
            </p:nvSpPr>
            <p:spPr bwMode="auto">
              <a:xfrm>
                <a:off x="2358" y="1360"/>
                <a:ext cx="0" cy="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489" name="Line 141"/>
              <p:cNvSpPr>
                <a:spLocks noChangeShapeType="1"/>
              </p:cNvSpPr>
              <p:nvPr/>
            </p:nvSpPr>
            <p:spPr bwMode="auto">
              <a:xfrm>
                <a:off x="2907" y="1362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100411" name="Straight Connector 419"/>
            <p:cNvCxnSpPr>
              <a:cxnSpLocks noChangeShapeType="1"/>
              <a:stCxn id="100489" idx="0"/>
            </p:cNvCxnSpPr>
            <p:nvPr/>
          </p:nvCxnSpPr>
          <p:spPr bwMode="auto">
            <a:xfrm>
              <a:off x="9055401" y="2220819"/>
              <a:ext cx="975377" cy="13653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0412" name="Straight Connector 420"/>
            <p:cNvCxnSpPr>
              <a:cxnSpLocks noChangeShapeType="1"/>
            </p:cNvCxnSpPr>
            <p:nvPr/>
          </p:nvCxnSpPr>
          <p:spPr bwMode="auto">
            <a:xfrm>
              <a:off x="9522191" y="2583188"/>
              <a:ext cx="120745" cy="833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0413" name="Straight Connector 421"/>
            <p:cNvCxnSpPr>
              <a:cxnSpLocks noChangeShapeType="1"/>
            </p:cNvCxnSpPr>
            <p:nvPr/>
          </p:nvCxnSpPr>
          <p:spPr bwMode="auto">
            <a:xfrm flipV="1">
              <a:off x="9323081" y="2786992"/>
              <a:ext cx="243358" cy="456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0414" name="Straight Connector 422"/>
            <p:cNvCxnSpPr>
              <a:cxnSpLocks noChangeShapeType="1"/>
            </p:cNvCxnSpPr>
            <p:nvPr/>
          </p:nvCxnSpPr>
          <p:spPr bwMode="auto">
            <a:xfrm flipV="1">
              <a:off x="9028147" y="2611644"/>
              <a:ext cx="192778" cy="1095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0415" name="Straight Connector 423"/>
            <p:cNvCxnSpPr>
              <a:cxnSpLocks noChangeShapeType="1"/>
            </p:cNvCxnSpPr>
            <p:nvPr/>
          </p:nvCxnSpPr>
          <p:spPr bwMode="auto">
            <a:xfrm flipV="1">
              <a:off x="8729859" y="2909476"/>
              <a:ext cx="192778" cy="1095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0416" name="Straight Connector 424"/>
            <p:cNvCxnSpPr>
              <a:cxnSpLocks noChangeShapeType="1"/>
            </p:cNvCxnSpPr>
            <p:nvPr/>
          </p:nvCxnSpPr>
          <p:spPr bwMode="auto">
            <a:xfrm flipV="1">
              <a:off x="9537887" y="2836224"/>
              <a:ext cx="252969" cy="25294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0417" name="Straight Connector 425"/>
            <p:cNvCxnSpPr>
              <a:cxnSpLocks noChangeShapeType="1"/>
            </p:cNvCxnSpPr>
            <p:nvPr/>
          </p:nvCxnSpPr>
          <p:spPr bwMode="auto">
            <a:xfrm flipH="1" flipV="1">
              <a:off x="10029359" y="2822067"/>
              <a:ext cx="354959" cy="12439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0418" name="Straight Connector 426"/>
            <p:cNvCxnSpPr>
              <a:cxnSpLocks noChangeShapeType="1"/>
            </p:cNvCxnSpPr>
            <p:nvPr/>
          </p:nvCxnSpPr>
          <p:spPr bwMode="auto">
            <a:xfrm flipV="1">
              <a:off x="10015190" y="2475242"/>
              <a:ext cx="283363" cy="19566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0419" name="Straight Connector 427"/>
            <p:cNvCxnSpPr>
              <a:cxnSpLocks noChangeShapeType="1"/>
              <a:endCxn id="100484" idx="4"/>
            </p:cNvCxnSpPr>
            <p:nvPr/>
          </p:nvCxnSpPr>
          <p:spPr bwMode="auto">
            <a:xfrm flipH="1" flipV="1">
              <a:off x="8791902" y="2345614"/>
              <a:ext cx="410984" cy="8718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00420" name="TextBox 428"/>
            <p:cNvSpPr txBox="1">
              <a:spLocks noChangeArrowheads="1"/>
            </p:cNvSpPr>
            <p:nvPr/>
          </p:nvSpPr>
          <p:spPr bwMode="auto">
            <a:xfrm>
              <a:off x="7958081" y="2471292"/>
              <a:ext cx="926532" cy="4696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i="1"/>
                <a:t>ISP B</a:t>
              </a:r>
            </a:p>
          </p:txBody>
        </p:sp>
        <p:grpSp>
          <p:nvGrpSpPr>
            <p:cNvPr id="100421" name="Group 133"/>
            <p:cNvGrpSpPr>
              <a:grpSpLocks/>
            </p:cNvGrpSpPr>
            <p:nvPr/>
          </p:nvGrpSpPr>
          <p:grpSpPr bwMode="auto">
            <a:xfrm>
              <a:off x="9555206" y="2650627"/>
              <a:ext cx="532759" cy="184809"/>
              <a:chOff x="2356" y="1300"/>
              <a:chExt cx="555" cy="194"/>
            </a:xfrm>
          </p:grpSpPr>
          <p:sp>
            <p:nvSpPr>
              <p:cNvPr id="100476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0477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0478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00479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00482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483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0480" name="Line 140"/>
              <p:cNvSpPr>
                <a:spLocks noChangeShapeType="1"/>
              </p:cNvSpPr>
              <p:nvPr/>
            </p:nvSpPr>
            <p:spPr bwMode="auto">
              <a:xfrm>
                <a:off x="2358" y="1360"/>
                <a:ext cx="0" cy="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481" name="Line 141"/>
              <p:cNvSpPr>
                <a:spLocks noChangeShapeType="1"/>
              </p:cNvSpPr>
              <p:nvPr/>
            </p:nvSpPr>
            <p:spPr bwMode="auto">
              <a:xfrm>
                <a:off x="2907" y="1362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0422" name="Group 133"/>
            <p:cNvGrpSpPr>
              <a:grpSpLocks/>
            </p:cNvGrpSpPr>
            <p:nvPr/>
          </p:nvGrpSpPr>
          <p:grpSpPr bwMode="auto">
            <a:xfrm>
              <a:off x="8772607" y="2725609"/>
              <a:ext cx="532759" cy="184809"/>
              <a:chOff x="2356" y="1300"/>
              <a:chExt cx="555" cy="194"/>
            </a:xfrm>
          </p:grpSpPr>
          <p:sp>
            <p:nvSpPr>
              <p:cNvPr id="100468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0469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0470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00471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00474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475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0472" name="Line 140"/>
              <p:cNvSpPr>
                <a:spLocks noChangeShapeType="1"/>
              </p:cNvSpPr>
              <p:nvPr/>
            </p:nvSpPr>
            <p:spPr bwMode="auto">
              <a:xfrm>
                <a:off x="2357" y="1360"/>
                <a:ext cx="0" cy="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473" name="Line 141"/>
              <p:cNvSpPr>
                <a:spLocks noChangeShapeType="1"/>
              </p:cNvSpPr>
              <p:nvPr/>
            </p:nvSpPr>
            <p:spPr bwMode="auto">
              <a:xfrm>
                <a:off x="2908" y="1362"/>
                <a:ext cx="0" cy="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0423" name="Group 133"/>
            <p:cNvGrpSpPr>
              <a:grpSpLocks/>
            </p:cNvGrpSpPr>
            <p:nvPr/>
          </p:nvGrpSpPr>
          <p:grpSpPr bwMode="auto">
            <a:xfrm>
              <a:off x="9060908" y="2428111"/>
              <a:ext cx="532759" cy="184809"/>
              <a:chOff x="2356" y="1300"/>
              <a:chExt cx="555" cy="194"/>
            </a:xfrm>
          </p:grpSpPr>
          <p:sp>
            <p:nvSpPr>
              <p:cNvPr id="100460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0461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0462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00463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00466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467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0464" name="Line 140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465" name="Line 141"/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0424" name="Group 133"/>
            <p:cNvGrpSpPr>
              <a:grpSpLocks/>
            </p:cNvGrpSpPr>
            <p:nvPr/>
          </p:nvGrpSpPr>
          <p:grpSpPr bwMode="auto">
            <a:xfrm>
              <a:off x="10005281" y="2289952"/>
              <a:ext cx="532759" cy="184809"/>
              <a:chOff x="2356" y="1300"/>
              <a:chExt cx="555" cy="194"/>
            </a:xfrm>
          </p:grpSpPr>
          <p:sp>
            <p:nvSpPr>
              <p:cNvPr id="100452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0453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0454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00455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00458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459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0456" name="Line 140"/>
              <p:cNvSpPr>
                <a:spLocks noChangeShapeType="1"/>
              </p:cNvSpPr>
              <p:nvPr/>
            </p:nvSpPr>
            <p:spPr bwMode="auto">
              <a:xfrm>
                <a:off x="2358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457" name="Line 141"/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0425" name="Group 133"/>
            <p:cNvGrpSpPr>
              <a:grpSpLocks/>
            </p:cNvGrpSpPr>
            <p:nvPr/>
          </p:nvGrpSpPr>
          <p:grpSpPr bwMode="auto">
            <a:xfrm>
              <a:off x="10232661" y="2882876"/>
              <a:ext cx="532759" cy="184809"/>
              <a:chOff x="2356" y="1300"/>
              <a:chExt cx="555" cy="194"/>
            </a:xfrm>
          </p:grpSpPr>
          <p:sp>
            <p:nvSpPr>
              <p:cNvPr id="100444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0445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0446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00447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00450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451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0448" name="Line 140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449" name="Line 141"/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0426" name="Group 133"/>
            <p:cNvGrpSpPr>
              <a:grpSpLocks/>
            </p:cNvGrpSpPr>
            <p:nvPr/>
          </p:nvGrpSpPr>
          <p:grpSpPr bwMode="auto">
            <a:xfrm>
              <a:off x="9330660" y="3072767"/>
              <a:ext cx="532759" cy="184809"/>
              <a:chOff x="2356" y="1300"/>
              <a:chExt cx="555" cy="194"/>
            </a:xfrm>
          </p:grpSpPr>
          <p:sp>
            <p:nvSpPr>
              <p:cNvPr id="100436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0437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0438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00439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00442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443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0440" name="Line 140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441" name="Line 141"/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0427" name="Group 133"/>
            <p:cNvGrpSpPr>
              <a:grpSpLocks/>
            </p:cNvGrpSpPr>
            <p:nvPr/>
          </p:nvGrpSpPr>
          <p:grpSpPr bwMode="auto">
            <a:xfrm>
              <a:off x="8438032" y="3018963"/>
              <a:ext cx="532759" cy="184809"/>
              <a:chOff x="2356" y="1300"/>
              <a:chExt cx="555" cy="194"/>
            </a:xfrm>
          </p:grpSpPr>
          <p:sp>
            <p:nvSpPr>
              <p:cNvPr id="100428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0429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0430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00431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00434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435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0432" name="Line 140"/>
              <p:cNvSpPr>
                <a:spLocks noChangeShapeType="1"/>
              </p:cNvSpPr>
              <p:nvPr/>
            </p:nvSpPr>
            <p:spPr bwMode="auto">
              <a:xfrm>
                <a:off x="2358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433" name="Line 141"/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cxnSp>
        <p:nvCxnSpPr>
          <p:cNvPr id="100360" name="Straight Connector 12"/>
          <p:cNvCxnSpPr>
            <a:cxnSpLocks noChangeShapeType="1"/>
            <a:endCxn id="100569" idx="1"/>
          </p:cNvCxnSpPr>
          <p:nvPr/>
        </p:nvCxnSpPr>
        <p:spPr bwMode="auto">
          <a:xfrm>
            <a:off x="2382838" y="2609850"/>
            <a:ext cx="238125" cy="261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0361" name="Straight Connector 500"/>
          <p:cNvCxnSpPr>
            <a:cxnSpLocks noChangeShapeType="1"/>
            <a:stCxn id="100694" idx="8"/>
            <a:endCxn id="100381" idx="2"/>
          </p:cNvCxnSpPr>
          <p:nvPr/>
        </p:nvCxnSpPr>
        <p:spPr bwMode="auto">
          <a:xfrm>
            <a:off x="1455738" y="2990850"/>
            <a:ext cx="38100" cy="309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0362" name="Straight Connector 501"/>
          <p:cNvCxnSpPr>
            <a:cxnSpLocks noChangeShapeType="1"/>
            <a:endCxn id="100381" idx="3"/>
          </p:cNvCxnSpPr>
          <p:nvPr/>
        </p:nvCxnSpPr>
        <p:spPr bwMode="auto">
          <a:xfrm>
            <a:off x="1235075" y="3271838"/>
            <a:ext cx="123825" cy="212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0363" name="Straight Connector 502"/>
          <p:cNvCxnSpPr>
            <a:cxnSpLocks noChangeShapeType="1"/>
            <a:endCxn id="100537" idx="1"/>
          </p:cNvCxnSpPr>
          <p:nvPr/>
        </p:nvCxnSpPr>
        <p:spPr bwMode="auto">
          <a:xfrm>
            <a:off x="3916363" y="2411413"/>
            <a:ext cx="307975" cy="573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0364" name="Straight Connector 503"/>
          <p:cNvCxnSpPr>
            <a:cxnSpLocks noChangeShapeType="1"/>
            <a:endCxn id="100537" idx="0"/>
          </p:cNvCxnSpPr>
          <p:nvPr/>
        </p:nvCxnSpPr>
        <p:spPr bwMode="auto">
          <a:xfrm flipH="1">
            <a:off x="4425950" y="2389188"/>
            <a:ext cx="384175" cy="579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0365" name="Straight Connector 504"/>
          <p:cNvCxnSpPr>
            <a:cxnSpLocks noChangeShapeType="1"/>
            <a:endCxn id="100620" idx="0"/>
          </p:cNvCxnSpPr>
          <p:nvPr/>
        </p:nvCxnSpPr>
        <p:spPr bwMode="auto">
          <a:xfrm>
            <a:off x="6770688" y="2900363"/>
            <a:ext cx="215900" cy="1046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0366" name="Straight Connector 505"/>
          <p:cNvCxnSpPr>
            <a:cxnSpLocks noChangeShapeType="1"/>
          </p:cNvCxnSpPr>
          <p:nvPr/>
        </p:nvCxnSpPr>
        <p:spPr bwMode="auto">
          <a:xfrm flipH="1">
            <a:off x="7137400" y="3251200"/>
            <a:ext cx="241300" cy="692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0367" name="Straight Connector 506"/>
          <p:cNvCxnSpPr>
            <a:cxnSpLocks noChangeShapeType="1"/>
            <a:stCxn id="100686" idx="4"/>
            <a:endCxn id="100615" idx="0"/>
          </p:cNvCxnSpPr>
          <p:nvPr/>
        </p:nvCxnSpPr>
        <p:spPr bwMode="auto">
          <a:xfrm flipH="1">
            <a:off x="7483475" y="4229100"/>
            <a:ext cx="541338" cy="249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0368" name="Straight Connector 507"/>
          <p:cNvCxnSpPr>
            <a:cxnSpLocks noChangeShapeType="1"/>
          </p:cNvCxnSpPr>
          <p:nvPr/>
        </p:nvCxnSpPr>
        <p:spPr bwMode="auto">
          <a:xfrm flipH="1" flipV="1">
            <a:off x="7454900" y="4573588"/>
            <a:ext cx="796925" cy="614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0369" name="Straight Connector 508"/>
          <p:cNvCxnSpPr>
            <a:cxnSpLocks noChangeShapeType="1"/>
            <a:endCxn id="100602" idx="5"/>
          </p:cNvCxnSpPr>
          <p:nvPr/>
        </p:nvCxnSpPr>
        <p:spPr bwMode="auto">
          <a:xfrm flipH="1" flipV="1">
            <a:off x="6496050" y="4722813"/>
            <a:ext cx="1047750" cy="966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0370" name="Straight Connector 509"/>
          <p:cNvCxnSpPr>
            <a:cxnSpLocks noChangeShapeType="1"/>
            <a:stCxn id="100684" idx="0"/>
            <a:endCxn id="100379" idx="5"/>
          </p:cNvCxnSpPr>
          <p:nvPr/>
        </p:nvCxnSpPr>
        <p:spPr bwMode="auto">
          <a:xfrm flipH="1" flipV="1">
            <a:off x="5084763" y="5684838"/>
            <a:ext cx="520700" cy="169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0371" name="Straight Connector 510"/>
          <p:cNvCxnSpPr>
            <a:cxnSpLocks noChangeShapeType="1"/>
          </p:cNvCxnSpPr>
          <p:nvPr/>
        </p:nvCxnSpPr>
        <p:spPr bwMode="auto">
          <a:xfrm flipH="1" flipV="1">
            <a:off x="4068763" y="5045075"/>
            <a:ext cx="371475" cy="973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0372" name="Straight Connector 511"/>
          <p:cNvCxnSpPr>
            <a:cxnSpLocks noChangeShapeType="1"/>
            <a:stCxn id="100681" idx="0"/>
          </p:cNvCxnSpPr>
          <p:nvPr/>
        </p:nvCxnSpPr>
        <p:spPr bwMode="auto">
          <a:xfrm flipV="1">
            <a:off x="3389313" y="5689600"/>
            <a:ext cx="306387" cy="165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0373" name="Straight Connector 512"/>
          <p:cNvCxnSpPr>
            <a:cxnSpLocks noChangeShapeType="1"/>
          </p:cNvCxnSpPr>
          <p:nvPr/>
        </p:nvCxnSpPr>
        <p:spPr bwMode="auto">
          <a:xfrm flipV="1">
            <a:off x="1790700" y="5160963"/>
            <a:ext cx="401638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0374" name="Straight Connector 513"/>
          <p:cNvCxnSpPr>
            <a:cxnSpLocks noChangeShapeType="1"/>
            <a:stCxn id="100703" idx="0"/>
          </p:cNvCxnSpPr>
          <p:nvPr/>
        </p:nvCxnSpPr>
        <p:spPr bwMode="auto">
          <a:xfrm flipV="1">
            <a:off x="1179513" y="4467225"/>
            <a:ext cx="227012" cy="282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0375" name="Straight Connector 514"/>
          <p:cNvCxnSpPr>
            <a:cxnSpLocks noChangeShapeType="1"/>
            <a:endCxn id="100381" idx="5"/>
          </p:cNvCxnSpPr>
          <p:nvPr/>
        </p:nvCxnSpPr>
        <p:spPr bwMode="auto">
          <a:xfrm flipV="1">
            <a:off x="1155700" y="4368800"/>
            <a:ext cx="203200" cy="7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100376" name="Group 20"/>
          <p:cNvGrpSpPr>
            <a:grpSpLocks/>
          </p:cNvGrpSpPr>
          <p:nvPr/>
        </p:nvGrpSpPr>
        <p:grpSpPr bwMode="auto">
          <a:xfrm>
            <a:off x="4713288" y="2871788"/>
            <a:ext cx="2117725" cy="1082675"/>
            <a:chOff x="4712800" y="2871032"/>
            <a:chExt cx="2117908" cy="1082781"/>
          </a:xfrm>
        </p:grpSpPr>
        <p:grpSp>
          <p:nvGrpSpPr>
            <p:cNvPr id="100404" name="Group 16"/>
            <p:cNvGrpSpPr>
              <a:grpSpLocks/>
            </p:cNvGrpSpPr>
            <p:nvPr/>
          </p:nvGrpSpPr>
          <p:grpSpPr bwMode="auto">
            <a:xfrm>
              <a:off x="5677190" y="2871032"/>
              <a:ext cx="530938" cy="338554"/>
              <a:chOff x="5573768" y="2726239"/>
              <a:chExt cx="530938" cy="338554"/>
            </a:xfrm>
          </p:grpSpPr>
          <p:sp>
            <p:nvSpPr>
              <p:cNvPr id="100407" name="Oval 14"/>
              <p:cNvSpPr>
                <a:spLocks noChangeArrowheads="1"/>
              </p:cNvSpPr>
              <p:nvPr/>
            </p:nvSpPr>
            <p:spPr bwMode="auto">
              <a:xfrm>
                <a:off x="5573768" y="2751297"/>
                <a:ext cx="528092" cy="304800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408" name="TextBox 15"/>
              <p:cNvSpPr txBox="1">
                <a:spLocks noChangeArrowheads="1"/>
              </p:cNvSpPr>
              <p:nvPr/>
            </p:nvSpPr>
            <p:spPr bwMode="auto">
              <a:xfrm>
                <a:off x="5593027" y="2726239"/>
                <a:ext cx="511679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chemeClr val="bg1"/>
                    </a:solidFill>
                  </a:rPr>
                  <a:t>IXP</a:t>
                </a:r>
              </a:p>
            </p:txBody>
          </p:sp>
        </p:grpSp>
        <p:cxnSp>
          <p:nvCxnSpPr>
            <p:cNvPr id="100405" name="Straight Connector 18"/>
            <p:cNvCxnSpPr>
              <a:cxnSpLocks noChangeShapeType="1"/>
            </p:cNvCxnSpPr>
            <p:nvPr/>
          </p:nvCxnSpPr>
          <p:spPr bwMode="auto">
            <a:xfrm>
              <a:off x="4712800" y="3050554"/>
              <a:ext cx="964390" cy="26895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</p:cxnSp>
        <p:cxnSp>
          <p:nvCxnSpPr>
            <p:cNvPr id="100406" name="Straight Connector 516"/>
            <p:cNvCxnSpPr>
              <a:cxnSpLocks noChangeShapeType="1"/>
            </p:cNvCxnSpPr>
            <p:nvPr/>
          </p:nvCxnSpPr>
          <p:spPr bwMode="auto">
            <a:xfrm>
              <a:off x="6139092" y="3168890"/>
              <a:ext cx="691616" cy="784923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</p:cxnSp>
      </p:grpSp>
      <p:grpSp>
        <p:nvGrpSpPr>
          <p:cNvPr id="100377" name="Group 39937"/>
          <p:cNvGrpSpPr>
            <a:grpSpLocks/>
          </p:cNvGrpSpPr>
          <p:nvPr/>
        </p:nvGrpSpPr>
        <p:grpSpPr bwMode="auto">
          <a:xfrm>
            <a:off x="3692525" y="3789363"/>
            <a:ext cx="1538288" cy="585787"/>
            <a:chOff x="3692946" y="3789212"/>
            <a:chExt cx="1537885" cy="585306"/>
          </a:xfrm>
        </p:grpSpPr>
        <p:cxnSp>
          <p:nvCxnSpPr>
            <p:cNvPr id="100398" name="Straight Connector 515"/>
            <p:cNvCxnSpPr>
              <a:cxnSpLocks noChangeShapeType="1"/>
              <a:stCxn id="100454" idx="0"/>
            </p:cNvCxnSpPr>
            <p:nvPr/>
          </p:nvCxnSpPr>
          <p:spPr bwMode="auto">
            <a:xfrm flipV="1">
              <a:off x="3833272" y="4233204"/>
              <a:ext cx="190444" cy="14131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</p:cxnSp>
        <p:grpSp>
          <p:nvGrpSpPr>
            <p:cNvPr id="100399" name="Group 518"/>
            <p:cNvGrpSpPr>
              <a:grpSpLocks/>
            </p:cNvGrpSpPr>
            <p:nvPr/>
          </p:nvGrpSpPr>
          <p:grpSpPr bwMode="auto">
            <a:xfrm>
              <a:off x="3932901" y="3934211"/>
              <a:ext cx="530938" cy="338554"/>
              <a:chOff x="5573768" y="2726239"/>
              <a:chExt cx="530938" cy="338554"/>
            </a:xfrm>
          </p:grpSpPr>
          <p:sp>
            <p:nvSpPr>
              <p:cNvPr id="100402" name="Oval 521"/>
              <p:cNvSpPr>
                <a:spLocks noChangeArrowheads="1"/>
              </p:cNvSpPr>
              <p:nvPr/>
            </p:nvSpPr>
            <p:spPr bwMode="auto">
              <a:xfrm>
                <a:off x="5573768" y="2751297"/>
                <a:ext cx="528092" cy="304800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403" name="TextBox 522"/>
              <p:cNvSpPr txBox="1">
                <a:spLocks noChangeArrowheads="1"/>
              </p:cNvSpPr>
              <p:nvPr/>
            </p:nvSpPr>
            <p:spPr bwMode="auto">
              <a:xfrm>
                <a:off x="5593027" y="2726239"/>
                <a:ext cx="511679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chemeClr val="bg1"/>
                    </a:solidFill>
                  </a:rPr>
                  <a:t>IXP</a:t>
                </a:r>
              </a:p>
            </p:txBody>
          </p:sp>
        </p:grpSp>
        <p:cxnSp>
          <p:nvCxnSpPr>
            <p:cNvPr id="100400" name="Straight Connector 519"/>
            <p:cNvCxnSpPr>
              <a:cxnSpLocks noChangeShapeType="1"/>
              <a:stCxn id="100402" idx="6"/>
              <a:endCxn id="100654" idx="1"/>
            </p:cNvCxnSpPr>
            <p:nvPr/>
          </p:nvCxnSpPr>
          <p:spPr bwMode="auto">
            <a:xfrm flipV="1">
              <a:off x="4460993" y="3953654"/>
              <a:ext cx="769838" cy="158015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</p:cxnSp>
        <p:cxnSp>
          <p:nvCxnSpPr>
            <p:cNvPr id="100401" name="Straight Connector 520"/>
            <p:cNvCxnSpPr>
              <a:cxnSpLocks noChangeShapeType="1"/>
            </p:cNvCxnSpPr>
            <p:nvPr/>
          </p:nvCxnSpPr>
          <p:spPr bwMode="auto">
            <a:xfrm>
              <a:off x="3692946" y="3789212"/>
              <a:ext cx="342738" cy="204847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</p:cxnSp>
      </p:grpSp>
      <p:grpSp>
        <p:nvGrpSpPr>
          <p:cNvPr id="100378" name="Group 39939"/>
          <p:cNvGrpSpPr>
            <a:grpSpLocks/>
          </p:cNvGrpSpPr>
          <p:nvPr/>
        </p:nvGrpSpPr>
        <p:grpSpPr bwMode="auto">
          <a:xfrm>
            <a:off x="2406650" y="3633788"/>
            <a:ext cx="2901950" cy="1296987"/>
            <a:chOff x="2407287" y="3633041"/>
            <a:chExt cx="2900648" cy="1297685"/>
          </a:xfrm>
        </p:grpSpPr>
        <p:cxnSp>
          <p:nvCxnSpPr>
            <p:cNvPr id="100395" name="Straight Connector 7"/>
            <p:cNvCxnSpPr>
              <a:cxnSpLocks noChangeShapeType="1"/>
              <a:stCxn id="100527" idx="5"/>
              <a:endCxn id="100652" idx="1"/>
            </p:cNvCxnSpPr>
            <p:nvPr/>
          </p:nvCxnSpPr>
          <p:spPr bwMode="auto">
            <a:xfrm>
              <a:off x="4876256" y="3633041"/>
              <a:ext cx="431679" cy="222499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</p:cxnSp>
        <p:cxnSp>
          <p:nvCxnSpPr>
            <p:cNvPr id="100396" name="Straight Connector 415"/>
            <p:cNvCxnSpPr>
              <a:cxnSpLocks noChangeShapeType="1"/>
              <a:endCxn id="100486" idx="0"/>
            </p:cNvCxnSpPr>
            <p:nvPr/>
          </p:nvCxnSpPr>
          <p:spPr bwMode="auto">
            <a:xfrm flipH="1">
              <a:off x="2407287" y="3753131"/>
              <a:ext cx="282429" cy="511372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</p:cxnSp>
        <p:cxnSp>
          <p:nvCxnSpPr>
            <p:cNvPr id="100397" name="Straight Connector 523"/>
            <p:cNvCxnSpPr>
              <a:cxnSpLocks noChangeShapeType="1"/>
              <a:stCxn id="100449" idx="0"/>
            </p:cNvCxnSpPr>
            <p:nvPr/>
          </p:nvCxnSpPr>
          <p:spPr bwMode="auto">
            <a:xfrm flipV="1">
              <a:off x="4307545" y="4626270"/>
              <a:ext cx="843636" cy="304456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</p:cxnSp>
      </p:grpSp>
      <p:sp>
        <p:nvSpPr>
          <p:cNvPr id="100379" name="Oval 6"/>
          <p:cNvSpPr>
            <a:spLocks noChangeArrowheads="1"/>
          </p:cNvSpPr>
          <p:nvPr/>
        </p:nvSpPr>
        <p:spPr bwMode="auto">
          <a:xfrm>
            <a:off x="3340100" y="5359400"/>
            <a:ext cx="20447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80" name="TextBox 9"/>
          <p:cNvSpPr txBox="1">
            <a:spLocks noChangeArrowheads="1"/>
          </p:cNvSpPr>
          <p:nvPr/>
        </p:nvSpPr>
        <p:spPr bwMode="auto">
          <a:xfrm>
            <a:off x="3556000" y="5334000"/>
            <a:ext cx="1587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/>
              <a:t>regional net</a:t>
            </a:r>
          </a:p>
        </p:txBody>
      </p:sp>
      <p:sp>
        <p:nvSpPr>
          <p:cNvPr id="100381" name="Oval 517"/>
          <p:cNvSpPr>
            <a:spLocks noChangeArrowheads="1"/>
          </p:cNvSpPr>
          <p:nvPr/>
        </p:nvSpPr>
        <p:spPr bwMode="auto">
          <a:xfrm rot="5400000">
            <a:off x="867569" y="3736182"/>
            <a:ext cx="1252537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00382" name="Straight Connector 39941"/>
          <p:cNvCxnSpPr>
            <a:cxnSpLocks noChangeShapeType="1"/>
            <a:stCxn id="100381" idx="0"/>
            <a:endCxn id="100515" idx="0"/>
          </p:cNvCxnSpPr>
          <p:nvPr/>
        </p:nvCxnSpPr>
        <p:spPr bwMode="auto">
          <a:xfrm flipV="1">
            <a:off x="1684338" y="3654425"/>
            <a:ext cx="758825" cy="273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0383" name="Straight Connector 524"/>
          <p:cNvCxnSpPr>
            <a:cxnSpLocks noChangeShapeType="1"/>
            <a:endCxn id="100488" idx="1"/>
          </p:cNvCxnSpPr>
          <p:nvPr/>
        </p:nvCxnSpPr>
        <p:spPr bwMode="auto">
          <a:xfrm>
            <a:off x="1685925" y="4111625"/>
            <a:ext cx="466725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00384" name="Oval 11"/>
          <p:cNvSpPr>
            <a:spLocks noChangeArrowheads="1"/>
          </p:cNvSpPr>
          <p:nvPr/>
        </p:nvSpPr>
        <p:spPr bwMode="auto">
          <a:xfrm>
            <a:off x="1866900" y="3429000"/>
            <a:ext cx="6096000" cy="673100"/>
          </a:xfrm>
          <a:prstGeom prst="ellipse">
            <a:avLst/>
          </a:prstGeom>
          <a:solidFill>
            <a:srgbClr val="FF6600">
              <a:alpha val="7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85" name="TextBox 13"/>
          <p:cNvSpPr txBox="1">
            <a:spLocks noChangeArrowheads="1"/>
          </p:cNvSpPr>
          <p:nvPr/>
        </p:nvSpPr>
        <p:spPr bwMode="auto">
          <a:xfrm>
            <a:off x="3113088" y="3541713"/>
            <a:ext cx="36274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bg1"/>
                </a:solidFill>
              </a:rPr>
              <a:t>Content provider network</a:t>
            </a:r>
          </a:p>
        </p:txBody>
      </p:sp>
      <p:cxnSp>
        <p:nvCxnSpPr>
          <p:cNvPr id="100386" name="Straight Connector 19"/>
          <p:cNvCxnSpPr>
            <a:cxnSpLocks noChangeShapeType="1"/>
            <a:stCxn id="100707" idx="2"/>
          </p:cNvCxnSpPr>
          <p:nvPr/>
        </p:nvCxnSpPr>
        <p:spPr bwMode="auto">
          <a:xfrm flipH="1">
            <a:off x="6540500" y="2867025"/>
            <a:ext cx="150813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0387" name="Straight Connector 525"/>
          <p:cNvCxnSpPr>
            <a:cxnSpLocks noChangeShapeType="1"/>
            <a:endCxn id="100384" idx="7"/>
          </p:cNvCxnSpPr>
          <p:nvPr/>
        </p:nvCxnSpPr>
        <p:spPr bwMode="auto">
          <a:xfrm flipH="1">
            <a:off x="7070725" y="3221038"/>
            <a:ext cx="142875" cy="306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0388" name="Straight Connector 526"/>
          <p:cNvCxnSpPr>
            <a:cxnSpLocks noChangeShapeType="1"/>
          </p:cNvCxnSpPr>
          <p:nvPr/>
        </p:nvCxnSpPr>
        <p:spPr bwMode="auto">
          <a:xfrm flipH="1">
            <a:off x="5773738" y="3205163"/>
            <a:ext cx="111125" cy="2444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</p:cxnSp>
      <p:cxnSp>
        <p:nvCxnSpPr>
          <p:cNvPr id="100389" name="Straight Connector 527"/>
          <p:cNvCxnSpPr>
            <a:cxnSpLocks noChangeShapeType="1"/>
            <a:endCxn id="100384" idx="1"/>
          </p:cNvCxnSpPr>
          <p:nvPr/>
        </p:nvCxnSpPr>
        <p:spPr bwMode="auto">
          <a:xfrm>
            <a:off x="2682875" y="3008313"/>
            <a:ext cx="76200" cy="519112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</p:cxnSp>
      <p:cxnSp>
        <p:nvCxnSpPr>
          <p:cNvPr id="100390" name="Straight Connector 528"/>
          <p:cNvCxnSpPr>
            <a:cxnSpLocks noChangeShapeType="1"/>
            <a:endCxn id="100454" idx="1"/>
          </p:cNvCxnSpPr>
          <p:nvPr/>
        </p:nvCxnSpPr>
        <p:spPr bwMode="auto">
          <a:xfrm>
            <a:off x="3413125" y="4049713"/>
            <a:ext cx="239713" cy="33972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</p:cxnSp>
      <p:cxnSp>
        <p:nvCxnSpPr>
          <p:cNvPr id="100391" name="Straight Connector 529"/>
          <p:cNvCxnSpPr>
            <a:cxnSpLocks noChangeShapeType="1"/>
          </p:cNvCxnSpPr>
          <p:nvPr/>
        </p:nvCxnSpPr>
        <p:spPr bwMode="auto">
          <a:xfrm>
            <a:off x="2303463" y="2651125"/>
            <a:ext cx="14287" cy="941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0392" name="Straight Connector 530"/>
          <p:cNvCxnSpPr>
            <a:cxnSpLocks noChangeShapeType="1"/>
          </p:cNvCxnSpPr>
          <p:nvPr/>
        </p:nvCxnSpPr>
        <p:spPr bwMode="auto">
          <a:xfrm flipH="1">
            <a:off x="1693863" y="3935413"/>
            <a:ext cx="528637" cy="117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0393" name="Straight Connector 531"/>
          <p:cNvCxnSpPr>
            <a:cxnSpLocks noChangeShapeType="1"/>
            <a:stCxn id="100686" idx="3"/>
          </p:cNvCxnSpPr>
          <p:nvPr/>
        </p:nvCxnSpPr>
        <p:spPr bwMode="auto">
          <a:xfrm flipH="1" flipV="1">
            <a:off x="7713663" y="3903663"/>
            <a:ext cx="400050" cy="282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0394" name="Straight Connector 532"/>
          <p:cNvCxnSpPr>
            <a:cxnSpLocks noChangeShapeType="1"/>
            <a:stCxn id="100688" idx="4"/>
          </p:cNvCxnSpPr>
          <p:nvPr/>
        </p:nvCxnSpPr>
        <p:spPr bwMode="auto">
          <a:xfrm flipH="1" flipV="1">
            <a:off x="7624763" y="3929063"/>
            <a:ext cx="628650" cy="1214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5588" y="165100"/>
            <a:ext cx="8096250" cy="650875"/>
          </a:xfrm>
        </p:spPr>
        <p:txBody>
          <a:bodyPr/>
          <a:lstStyle/>
          <a:p>
            <a:pPr eaLnBrk="1" hangingPunct="1"/>
            <a:r>
              <a:rPr lang="en-US" sz="3600" smtClean="0">
                <a:ea typeface="ＭＳ Ｐゴシック" pitchFamily="34" charset="-128"/>
              </a:rPr>
              <a:t>Internet structure: network of networks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5149850"/>
            <a:ext cx="8440738" cy="4648200"/>
          </a:xfrm>
        </p:spPr>
        <p:txBody>
          <a:bodyPr/>
          <a:lstStyle/>
          <a:p>
            <a:pPr eaLnBrk="1" hangingPunct="1">
              <a:buSzPct val="75000"/>
            </a:pPr>
            <a:r>
              <a:rPr lang="en-US" sz="2400" smtClean="0">
                <a:ea typeface="ＭＳ Ｐゴシック" pitchFamily="34" charset="-128"/>
              </a:rPr>
              <a:t>at center: small # of well-connected large networks</a:t>
            </a:r>
          </a:p>
          <a:p>
            <a:pPr lvl="1" eaLnBrk="1" hangingPunct="1"/>
            <a:r>
              <a:rPr lang="ja-JP" altLang="en-US" sz="2000" smtClean="0">
                <a:solidFill>
                  <a:srgbClr val="CC0000"/>
                </a:solidFill>
                <a:ea typeface="ＭＳ Ｐゴシック" pitchFamily="34" charset="-128"/>
              </a:rPr>
              <a:t>“</a:t>
            </a:r>
            <a:r>
              <a:rPr lang="en-US" altLang="ja-JP" sz="2000" smtClean="0">
                <a:solidFill>
                  <a:srgbClr val="CC0000"/>
                </a:solidFill>
                <a:ea typeface="ＭＳ Ｐゴシック" pitchFamily="34" charset="-128"/>
              </a:rPr>
              <a:t>tier-1</a:t>
            </a:r>
            <a:r>
              <a:rPr lang="ja-JP" altLang="en-US" sz="2000" smtClean="0">
                <a:solidFill>
                  <a:srgbClr val="CC0000"/>
                </a:solidFill>
                <a:ea typeface="ＭＳ Ｐゴシック" pitchFamily="34" charset="-128"/>
              </a:rPr>
              <a:t>”</a:t>
            </a:r>
            <a:r>
              <a:rPr lang="en-US" altLang="ja-JP" sz="2000" smtClean="0">
                <a:solidFill>
                  <a:srgbClr val="CC0000"/>
                </a:solidFill>
                <a:ea typeface="ＭＳ Ｐゴシック" pitchFamily="34" charset="-128"/>
              </a:rPr>
              <a:t> commercial ISPs</a:t>
            </a:r>
            <a:r>
              <a:rPr lang="en-US" altLang="ja-JP" sz="2000" smtClean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en-US" altLang="ja-JP" sz="2000" smtClean="0">
                <a:ea typeface="ＭＳ Ｐゴシック" pitchFamily="34" charset="-128"/>
              </a:rPr>
              <a:t>(e.g., Level 3, Sprint, AT&amp;T, NTT), national &amp; international coverage</a:t>
            </a:r>
          </a:p>
          <a:p>
            <a:pPr lvl="1" eaLnBrk="1" hangingPunct="1"/>
            <a:r>
              <a:rPr lang="en-US" sz="2000" smtClean="0">
                <a:solidFill>
                  <a:srgbClr val="CC0000"/>
                </a:solidFill>
              </a:rPr>
              <a:t>content provider network </a:t>
            </a:r>
            <a:r>
              <a:rPr lang="en-US" sz="2000" smtClean="0"/>
              <a:t>(e.g, Google): private network that connects it data centers to Internet, often bypassing tier-1, regional ISPs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2000" smtClean="0"/>
          </a:p>
        </p:txBody>
      </p:sp>
      <p:pic>
        <p:nvPicPr>
          <p:cNvPr id="102404" name="Picture 76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025" y="674688"/>
            <a:ext cx="7769225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0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2712B56C-CF8C-4308-9C71-A7B68D2E0741}" type="slidenum">
              <a:rPr lang="en-US"/>
              <a:pPr/>
              <a:t>41</a:t>
            </a:fld>
            <a:endParaRPr lang="en-US"/>
          </a:p>
        </p:txBody>
      </p:sp>
      <p:grpSp>
        <p:nvGrpSpPr>
          <p:cNvPr id="102406" name="Group 67"/>
          <p:cNvGrpSpPr>
            <a:grpSpLocks/>
          </p:cNvGrpSpPr>
          <p:nvPr/>
        </p:nvGrpSpPr>
        <p:grpSpPr bwMode="auto">
          <a:xfrm>
            <a:off x="1054100" y="1038225"/>
            <a:ext cx="7658100" cy="3984625"/>
            <a:chOff x="1066800" y="1371600"/>
            <a:chExt cx="7194549" cy="3984625"/>
          </a:xfrm>
        </p:grpSpPr>
        <p:sp>
          <p:nvSpPr>
            <p:cNvPr id="102407" name="Oval 76"/>
            <p:cNvSpPr>
              <a:spLocks noChangeArrowheads="1"/>
            </p:cNvSpPr>
            <p:nvPr/>
          </p:nvSpPr>
          <p:spPr bwMode="auto">
            <a:xfrm>
              <a:off x="1981200" y="4724400"/>
              <a:ext cx="793749" cy="631825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access</a:t>
              </a:r>
            </a:p>
            <a:p>
              <a:pPr algn="ctr"/>
              <a:r>
                <a:rPr lang="en-US" sz="1600"/>
                <a:t>ISP</a:t>
              </a:r>
            </a:p>
          </p:txBody>
        </p:sp>
        <p:sp>
          <p:nvSpPr>
            <p:cNvPr id="102408" name="Oval 76"/>
            <p:cNvSpPr>
              <a:spLocks noChangeArrowheads="1"/>
            </p:cNvSpPr>
            <p:nvPr/>
          </p:nvSpPr>
          <p:spPr bwMode="auto">
            <a:xfrm>
              <a:off x="1066800" y="4724400"/>
              <a:ext cx="793749" cy="631825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access</a:t>
              </a:r>
            </a:p>
            <a:p>
              <a:pPr algn="ctr"/>
              <a:r>
                <a:rPr lang="en-US" sz="1600"/>
                <a:t>ISP</a:t>
              </a:r>
            </a:p>
          </p:txBody>
        </p:sp>
        <p:sp>
          <p:nvSpPr>
            <p:cNvPr id="102409" name="Oval 76"/>
            <p:cNvSpPr>
              <a:spLocks noChangeArrowheads="1"/>
            </p:cNvSpPr>
            <p:nvPr/>
          </p:nvSpPr>
          <p:spPr bwMode="auto">
            <a:xfrm>
              <a:off x="5638800" y="4724400"/>
              <a:ext cx="793749" cy="631825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access</a:t>
              </a:r>
            </a:p>
            <a:p>
              <a:pPr algn="ctr"/>
              <a:r>
                <a:rPr lang="en-US" sz="1600"/>
                <a:t>ISP</a:t>
              </a:r>
            </a:p>
          </p:txBody>
        </p:sp>
        <p:sp>
          <p:nvSpPr>
            <p:cNvPr id="102410" name="Oval 76"/>
            <p:cNvSpPr>
              <a:spLocks noChangeArrowheads="1"/>
            </p:cNvSpPr>
            <p:nvPr/>
          </p:nvSpPr>
          <p:spPr bwMode="auto">
            <a:xfrm>
              <a:off x="4724400" y="4724400"/>
              <a:ext cx="793749" cy="631825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access</a:t>
              </a:r>
            </a:p>
            <a:p>
              <a:pPr algn="ctr"/>
              <a:r>
                <a:rPr lang="en-US" sz="1600"/>
                <a:t>ISP</a:t>
              </a:r>
            </a:p>
          </p:txBody>
        </p:sp>
        <p:sp>
          <p:nvSpPr>
            <p:cNvPr id="102411" name="Oval 76"/>
            <p:cNvSpPr>
              <a:spLocks noChangeArrowheads="1"/>
            </p:cNvSpPr>
            <p:nvPr/>
          </p:nvSpPr>
          <p:spPr bwMode="auto">
            <a:xfrm>
              <a:off x="3810000" y="4724400"/>
              <a:ext cx="793749" cy="631825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access</a:t>
              </a:r>
            </a:p>
            <a:p>
              <a:pPr algn="ctr"/>
              <a:r>
                <a:rPr lang="en-US" sz="1600"/>
                <a:t>ISP</a:t>
              </a:r>
            </a:p>
          </p:txBody>
        </p:sp>
        <p:sp>
          <p:nvSpPr>
            <p:cNvPr id="102412" name="Oval 76"/>
            <p:cNvSpPr>
              <a:spLocks noChangeArrowheads="1"/>
            </p:cNvSpPr>
            <p:nvPr/>
          </p:nvSpPr>
          <p:spPr bwMode="auto">
            <a:xfrm>
              <a:off x="2895600" y="4724400"/>
              <a:ext cx="793749" cy="631825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access</a:t>
              </a:r>
            </a:p>
            <a:p>
              <a:pPr algn="ctr"/>
              <a:r>
                <a:rPr lang="en-US" sz="1600"/>
                <a:t>ISP</a:t>
              </a:r>
            </a:p>
          </p:txBody>
        </p:sp>
        <p:sp>
          <p:nvSpPr>
            <p:cNvPr id="102413" name="Oval 76"/>
            <p:cNvSpPr>
              <a:spLocks noChangeArrowheads="1"/>
            </p:cNvSpPr>
            <p:nvPr/>
          </p:nvSpPr>
          <p:spPr bwMode="auto">
            <a:xfrm>
              <a:off x="6553200" y="4724400"/>
              <a:ext cx="793749" cy="631825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access</a:t>
              </a:r>
            </a:p>
            <a:p>
              <a:pPr algn="ctr"/>
              <a:r>
                <a:rPr lang="en-US" sz="1600"/>
                <a:t>ISP</a:t>
              </a:r>
            </a:p>
          </p:txBody>
        </p:sp>
        <p:sp>
          <p:nvSpPr>
            <p:cNvPr id="102414" name="Oval 76"/>
            <p:cNvSpPr>
              <a:spLocks noChangeArrowheads="1"/>
            </p:cNvSpPr>
            <p:nvPr/>
          </p:nvSpPr>
          <p:spPr bwMode="auto">
            <a:xfrm>
              <a:off x="7467600" y="4724400"/>
              <a:ext cx="793749" cy="631825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access</a:t>
              </a:r>
            </a:p>
            <a:p>
              <a:pPr algn="ctr"/>
              <a:r>
                <a:rPr lang="en-US" sz="1600"/>
                <a:t>ISP</a:t>
              </a:r>
            </a:p>
          </p:txBody>
        </p:sp>
        <p:sp>
          <p:nvSpPr>
            <p:cNvPr id="102415" name="Oval 33"/>
            <p:cNvSpPr>
              <a:spLocks noChangeArrowheads="1"/>
            </p:cNvSpPr>
            <p:nvPr/>
          </p:nvSpPr>
          <p:spPr bwMode="auto">
            <a:xfrm>
              <a:off x="2438400" y="3429000"/>
              <a:ext cx="1863725" cy="790575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808080"/>
                  </a:solidFill>
                </a:rPr>
                <a:t>Regional ISP</a:t>
              </a:r>
            </a:p>
          </p:txBody>
        </p:sp>
        <p:sp>
          <p:nvSpPr>
            <p:cNvPr id="102416" name="Oval 33"/>
            <p:cNvSpPr>
              <a:spLocks noChangeArrowheads="1"/>
            </p:cNvSpPr>
            <p:nvPr/>
          </p:nvSpPr>
          <p:spPr bwMode="auto">
            <a:xfrm>
              <a:off x="4800600" y="3429000"/>
              <a:ext cx="1863725" cy="790575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808080"/>
                  </a:solidFill>
                </a:rPr>
                <a:t>Regional ISP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133157" y="2819400"/>
              <a:ext cx="609985" cy="4572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IXP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4801284" y="2743200"/>
              <a:ext cx="608494" cy="4572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IXP</a:t>
              </a:r>
            </a:p>
          </p:txBody>
        </p:sp>
        <p:sp>
          <p:nvSpPr>
            <p:cNvPr id="102419" name="Oval 34"/>
            <p:cNvSpPr>
              <a:spLocks noChangeArrowheads="1"/>
            </p:cNvSpPr>
            <p:nvPr/>
          </p:nvSpPr>
          <p:spPr bwMode="auto">
            <a:xfrm>
              <a:off x="1143000" y="1600200"/>
              <a:ext cx="1863725" cy="790575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Tier 1 ISP</a:t>
              </a:r>
              <a:endParaRPr lang="en-US"/>
            </a:p>
          </p:txBody>
        </p:sp>
        <p:sp>
          <p:nvSpPr>
            <p:cNvPr id="102420" name="Oval 34"/>
            <p:cNvSpPr>
              <a:spLocks noChangeArrowheads="1"/>
            </p:cNvSpPr>
            <p:nvPr/>
          </p:nvSpPr>
          <p:spPr bwMode="auto">
            <a:xfrm>
              <a:off x="3352800" y="1600200"/>
              <a:ext cx="1863725" cy="790575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Tier 1 ISP</a:t>
              </a:r>
              <a:endParaRPr lang="en-US"/>
            </a:p>
          </p:txBody>
        </p:sp>
        <p:sp>
          <p:nvSpPr>
            <p:cNvPr id="102421" name="Oval 34"/>
            <p:cNvSpPr>
              <a:spLocks noChangeArrowheads="1"/>
            </p:cNvSpPr>
            <p:nvPr/>
          </p:nvSpPr>
          <p:spPr bwMode="auto">
            <a:xfrm>
              <a:off x="5638800" y="1600200"/>
              <a:ext cx="1981200" cy="838200"/>
            </a:xfrm>
            <a:prstGeom prst="ellipse">
              <a:avLst/>
            </a:prstGeom>
            <a:solidFill>
              <a:srgbClr val="00206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Google</a:t>
              </a:r>
              <a:endParaRPr lang="en-US"/>
            </a:p>
          </p:txBody>
        </p:sp>
        <p:cxnSp>
          <p:nvCxnSpPr>
            <p:cNvPr id="84" name="Straight Connector 83"/>
            <p:cNvCxnSpPr>
              <a:endCxn id="102408" idx="0"/>
            </p:cNvCxnSpPr>
            <p:nvPr/>
          </p:nvCxnSpPr>
          <p:spPr>
            <a:xfrm rot="5400000">
              <a:off x="427081" y="3398633"/>
              <a:ext cx="2362200" cy="2893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102415" idx="4"/>
            </p:cNvCxnSpPr>
            <p:nvPr/>
          </p:nvCxnSpPr>
          <p:spPr>
            <a:xfrm rot="5400000">
              <a:off x="3070887" y="4425754"/>
              <a:ext cx="504825" cy="924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stCxn id="102415" idx="3"/>
            </p:cNvCxnSpPr>
            <p:nvPr/>
          </p:nvCxnSpPr>
          <p:spPr>
            <a:xfrm rot="5400000">
              <a:off x="2265003" y="4277579"/>
              <a:ext cx="620712" cy="2729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808066" y="3459105"/>
              <a:ext cx="2438400" cy="2445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79" idx="2"/>
            </p:cNvCxnSpPr>
            <p:nvPr/>
          </p:nvCxnSpPr>
          <p:spPr>
            <a:xfrm rot="5400000">
              <a:off x="1333803" y="3771707"/>
              <a:ext cx="1600200" cy="6099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tangle 88"/>
            <p:cNvSpPr/>
            <p:nvPr/>
          </p:nvSpPr>
          <p:spPr>
            <a:xfrm>
              <a:off x="7315797" y="2819400"/>
              <a:ext cx="608494" cy="4572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IXP</a:t>
              </a:r>
            </a:p>
          </p:txBody>
        </p:sp>
        <p:cxnSp>
          <p:nvCxnSpPr>
            <p:cNvPr id="90" name="Straight Connector 89"/>
            <p:cNvCxnSpPr/>
            <p:nvPr/>
          </p:nvCxnSpPr>
          <p:spPr>
            <a:xfrm rot="16200000" flipH="1">
              <a:off x="3747986" y="4252513"/>
              <a:ext cx="504825" cy="381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102416" idx="2"/>
              <a:endCxn id="102415" idx="6"/>
            </p:cNvCxnSpPr>
            <p:nvPr/>
          </p:nvCxnSpPr>
          <p:spPr>
            <a:xfrm rot="10800000">
              <a:off x="4301663" y="3824288"/>
              <a:ext cx="49962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5400000">
              <a:off x="4931639" y="4288692"/>
              <a:ext cx="620713" cy="2729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16200000" flipH="1">
              <a:off x="5633414" y="4425226"/>
              <a:ext cx="544513" cy="760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102416" idx="5"/>
            </p:cNvCxnSpPr>
            <p:nvPr/>
          </p:nvCxnSpPr>
          <p:spPr>
            <a:xfrm rot="16200000" flipH="1">
              <a:off x="6276143" y="4218669"/>
              <a:ext cx="620712" cy="3907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102421" idx="4"/>
            </p:cNvCxnSpPr>
            <p:nvPr/>
          </p:nvCxnSpPr>
          <p:spPr>
            <a:xfrm rot="16200000" flipH="1">
              <a:off x="5747409" y="3320741"/>
              <a:ext cx="2297113" cy="5324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rot="10800000">
              <a:off x="2971328" y="1981200"/>
              <a:ext cx="49962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rot="10800000">
              <a:off x="5181593" y="1981200"/>
              <a:ext cx="4981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Arc 97"/>
            <p:cNvSpPr/>
            <p:nvPr/>
          </p:nvSpPr>
          <p:spPr>
            <a:xfrm>
              <a:off x="2133157" y="1371600"/>
              <a:ext cx="4190855" cy="457200"/>
            </a:xfrm>
            <a:prstGeom prst="arc">
              <a:avLst>
                <a:gd name="adj1" fmla="val 10681875"/>
                <a:gd name="adj2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99" name="Straight Connector 98"/>
            <p:cNvCxnSpPr/>
            <p:nvPr/>
          </p:nvCxnSpPr>
          <p:spPr>
            <a:xfrm rot="16200000" flipH="1">
              <a:off x="6972290" y="2399831"/>
              <a:ext cx="533400" cy="3057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endCxn id="79" idx="0"/>
            </p:cNvCxnSpPr>
            <p:nvPr/>
          </p:nvCxnSpPr>
          <p:spPr>
            <a:xfrm rot="16200000" flipH="1">
              <a:off x="2095457" y="2475961"/>
              <a:ext cx="457200" cy="2296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rot="16200000" flipH="1">
              <a:off x="2628635" y="3238707"/>
              <a:ext cx="457200" cy="2281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10800000" flipV="1">
              <a:off x="2743142" y="2209800"/>
              <a:ext cx="2972375" cy="7731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rot="16200000" flipH="1">
              <a:off x="4662218" y="2423713"/>
              <a:ext cx="504825" cy="381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5400000">
              <a:off x="3314806" y="2856893"/>
              <a:ext cx="1143000" cy="1536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16200000" flipH="1">
              <a:off x="5105256" y="3276738"/>
              <a:ext cx="304800" cy="1521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10800000" flipV="1">
              <a:off x="4039175" y="3124200"/>
              <a:ext cx="762109" cy="5445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>
              <a:stCxn id="102419" idx="5"/>
            </p:cNvCxnSpPr>
            <p:nvPr/>
          </p:nvCxnSpPr>
          <p:spPr>
            <a:xfrm rot="16200000" flipH="1">
              <a:off x="3070757" y="1938325"/>
              <a:ext cx="1470025" cy="21431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>
              <a:stCxn id="89" idx="2"/>
            </p:cNvCxnSpPr>
            <p:nvPr/>
          </p:nvCxnSpPr>
          <p:spPr>
            <a:xfrm rot="16200000" flipH="1">
              <a:off x="7004680" y="3891964"/>
              <a:ext cx="1458913" cy="2281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5400000">
              <a:off x="6052348" y="3472202"/>
              <a:ext cx="1535113" cy="11439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>
              <a:stCxn id="89" idx="1"/>
            </p:cNvCxnSpPr>
            <p:nvPr/>
          </p:nvCxnSpPr>
          <p:spPr>
            <a:xfrm rot="10800000" flipV="1">
              <a:off x="6095826" y="3048000"/>
              <a:ext cx="1219971" cy="468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endCxn id="80" idx="3"/>
            </p:cNvCxnSpPr>
            <p:nvPr/>
          </p:nvCxnSpPr>
          <p:spPr>
            <a:xfrm rot="10800000" flipV="1">
              <a:off x="5409778" y="2362200"/>
              <a:ext cx="780007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5053332" y="2217738"/>
              <a:ext cx="2286327" cy="685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pic>
        <p:nvPicPr>
          <p:cNvPr id="104450" name="Picture 121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5438" y="914400"/>
            <a:ext cx="50276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451" name="Picture 3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0075" y="1452563"/>
            <a:ext cx="8385175" cy="476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45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3363" y="1143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Tier-1 ISP: </a:t>
            </a:r>
            <a:r>
              <a:rPr lang="en-US" sz="3600" dirty="0" smtClean="0">
                <a:ea typeface="ＭＳ Ｐゴシック" pitchFamily="34" charset="-128"/>
              </a:rPr>
              <a:t>e.g., Verizon, ATT, Sprint</a:t>
            </a:r>
          </a:p>
        </p:txBody>
      </p:sp>
      <p:grpSp>
        <p:nvGrpSpPr>
          <p:cNvPr id="2" name="Group 187"/>
          <p:cNvGrpSpPr>
            <a:grpSpLocks/>
          </p:cNvGrpSpPr>
          <p:nvPr/>
        </p:nvGrpSpPr>
        <p:grpSpPr bwMode="auto">
          <a:xfrm>
            <a:off x="1371600" y="1662113"/>
            <a:ext cx="3179763" cy="3081337"/>
            <a:chOff x="864" y="1047"/>
            <a:chExt cx="2003" cy="1941"/>
          </a:xfrm>
        </p:grpSpPr>
        <p:sp>
          <p:nvSpPr>
            <p:cNvPr id="104455" name="Rectangle 202"/>
            <p:cNvSpPr>
              <a:spLocks noChangeArrowheads="1"/>
            </p:cNvSpPr>
            <p:nvPr/>
          </p:nvSpPr>
          <p:spPr bwMode="auto">
            <a:xfrm>
              <a:off x="1307" y="1103"/>
              <a:ext cx="1560" cy="188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04456" name="Line 205"/>
            <p:cNvSpPr>
              <a:spLocks noChangeShapeType="1"/>
            </p:cNvSpPr>
            <p:nvPr/>
          </p:nvSpPr>
          <p:spPr bwMode="auto">
            <a:xfrm flipH="1">
              <a:off x="1408" y="1945"/>
              <a:ext cx="2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57" name="Line 206"/>
            <p:cNvSpPr>
              <a:spLocks noChangeShapeType="1"/>
            </p:cNvSpPr>
            <p:nvPr/>
          </p:nvSpPr>
          <p:spPr bwMode="auto">
            <a:xfrm flipH="1">
              <a:off x="1408" y="2028"/>
              <a:ext cx="2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58" name="Text Box 207"/>
            <p:cNvSpPr txBox="1">
              <a:spLocks noChangeArrowheads="1"/>
            </p:cNvSpPr>
            <p:nvPr/>
          </p:nvSpPr>
          <p:spPr bwMode="auto">
            <a:xfrm flipH="1">
              <a:off x="1336" y="1789"/>
              <a:ext cx="229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…</a:t>
              </a:r>
            </a:p>
          </p:txBody>
        </p:sp>
        <p:grpSp>
          <p:nvGrpSpPr>
            <p:cNvPr id="104459" name="Group 208"/>
            <p:cNvGrpSpPr>
              <a:grpSpLocks/>
            </p:cNvGrpSpPr>
            <p:nvPr/>
          </p:nvGrpSpPr>
          <p:grpSpPr bwMode="auto">
            <a:xfrm flipH="1">
              <a:off x="1617" y="2063"/>
              <a:ext cx="775" cy="284"/>
              <a:chOff x="2927" y="2500"/>
              <a:chExt cx="949" cy="332"/>
            </a:xfrm>
          </p:grpSpPr>
          <p:sp>
            <p:nvSpPr>
              <p:cNvPr id="104531" name="Line 209"/>
              <p:cNvSpPr>
                <a:spLocks noChangeShapeType="1"/>
              </p:cNvSpPr>
              <p:nvPr/>
            </p:nvSpPr>
            <p:spPr bwMode="auto">
              <a:xfrm flipH="1">
                <a:off x="2927" y="2515"/>
                <a:ext cx="236" cy="31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32" name="Line 210"/>
              <p:cNvSpPr>
                <a:spLocks noChangeShapeType="1"/>
              </p:cNvSpPr>
              <p:nvPr/>
            </p:nvSpPr>
            <p:spPr bwMode="auto">
              <a:xfrm>
                <a:off x="3209" y="2500"/>
                <a:ext cx="201" cy="3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33" name="Line 211"/>
              <p:cNvSpPr>
                <a:spLocks noChangeShapeType="1"/>
              </p:cNvSpPr>
              <p:nvPr/>
            </p:nvSpPr>
            <p:spPr bwMode="auto">
              <a:xfrm>
                <a:off x="3315" y="2500"/>
                <a:ext cx="561" cy="32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4460" name="Line 212"/>
            <p:cNvSpPr>
              <a:spLocks noChangeShapeType="1"/>
            </p:cNvSpPr>
            <p:nvPr/>
          </p:nvSpPr>
          <p:spPr bwMode="auto">
            <a:xfrm flipH="1" flipV="1">
              <a:off x="1819" y="1533"/>
              <a:ext cx="0" cy="3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61" name="Line 213"/>
            <p:cNvSpPr>
              <a:spLocks noChangeShapeType="1"/>
            </p:cNvSpPr>
            <p:nvPr/>
          </p:nvSpPr>
          <p:spPr bwMode="auto">
            <a:xfrm flipH="1">
              <a:off x="1587" y="2081"/>
              <a:ext cx="193" cy="26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62" name="Line 214"/>
            <p:cNvSpPr>
              <a:spLocks noChangeShapeType="1"/>
            </p:cNvSpPr>
            <p:nvPr/>
          </p:nvSpPr>
          <p:spPr bwMode="auto">
            <a:xfrm>
              <a:off x="1818" y="2068"/>
              <a:ext cx="164" cy="2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63" name="Line 215"/>
            <p:cNvSpPr>
              <a:spLocks noChangeShapeType="1"/>
            </p:cNvSpPr>
            <p:nvPr/>
          </p:nvSpPr>
          <p:spPr bwMode="auto">
            <a:xfrm>
              <a:off x="1904" y="2068"/>
              <a:ext cx="459" cy="27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64" name="Text Box 272"/>
            <p:cNvSpPr txBox="1">
              <a:spLocks noChangeArrowheads="1"/>
            </p:cNvSpPr>
            <p:nvPr/>
          </p:nvSpPr>
          <p:spPr bwMode="auto">
            <a:xfrm>
              <a:off x="1583" y="2691"/>
              <a:ext cx="114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/>
                <a:t>to/from customers</a:t>
              </a:r>
            </a:p>
          </p:txBody>
        </p:sp>
        <p:sp>
          <p:nvSpPr>
            <p:cNvPr id="104465" name="Text Box 273"/>
            <p:cNvSpPr txBox="1">
              <a:spLocks noChangeArrowheads="1"/>
            </p:cNvSpPr>
            <p:nvPr/>
          </p:nvSpPr>
          <p:spPr bwMode="auto">
            <a:xfrm>
              <a:off x="2262" y="1699"/>
              <a:ext cx="541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/>
                <a:t>peering</a:t>
              </a:r>
            </a:p>
          </p:txBody>
        </p:sp>
        <p:sp>
          <p:nvSpPr>
            <p:cNvPr id="104466" name="Text Box 274"/>
            <p:cNvSpPr txBox="1">
              <a:spLocks noChangeArrowheads="1"/>
            </p:cNvSpPr>
            <p:nvPr/>
          </p:nvSpPr>
          <p:spPr bwMode="auto">
            <a:xfrm>
              <a:off x="1636" y="1367"/>
              <a:ext cx="114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/>
                <a:t> to/from backbone</a:t>
              </a:r>
            </a:p>
          </p:txBody>
        </p:sp>
        <p:sp>
          <p:nvSpPr>
            <p:cNvPr id="104467" name="Rectangle 275"/>
            <p:cNvSpPr>
              <a:spLocks noChangeArrowheads="1"/>
            </p:cNvSpPr>
            <p:nvPr/>
          </p:nvSpPr>
          <p:spPr bwMode="auto">
            <a:xfrm>
              <a:off x="1355" y="1139"/>
              <a:ext cx="1447" cy="177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04468" name="Line 290"/>
            <p:cNvSpPr>
              <a:spLocks noChangeShapeType="1"/>
            </p:cNvSpPr>
            <p:nvPr/>
          </p:nvSpPr>
          <p:spPr bwMode="auto">
            <a:xfrm flipH="1" flipV="1">
              <a:off x="2226" y="1559"/>
              <a:ext cx="0" cy="35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69" name="Line 292"/>
            <p:cNvSpPr>
              <a:spLocks noChangeShapeType="1"/>
            </p:cNvSpPr>
            <p:nvPr/>
          </p:nvSpPr>
          <p:spPr bwMode="auto">
            <a:xfrm>
              <a:off x="2360" y="1948"/>
              <a:ext cx="3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70" name="Line 293"/>
            <p:cNvSpPr>
              <a:spLocks noChangeShapeType="1"/>
            </p:cNvSpPr>
            <p:nvPr/>
          </p:nvSpPr>
          <p:spPr bwMode="auto">
            <a:xfrm>
              <a:off x="2360" y="2030"/>
              <a:ext cx="3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71" name="Text Box 294"/>
            <p:cNvSpPr txBox="1">
              <a:spLocks noChangeArrowheads="1"/>
            </p:cNvSpPr>
            <p:nvPr/>
          </p:nvSpPr>
          <p:spPr bwMode="auto">
            <a:xfrm>
              <a:off x="2410" y="1790"/>
              <a:ext cx="2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…</a:t>
              </a:r>
            </a:p>
          </p:txBody>
        </p:sp>
        <p:grpSp>
          <p:nvGrpSpPr>
            <p:cNvPr id="104472" name="Group 296"/>
            <p:cNvGrpSpPr>
              <a:grpSpLocks/>
            </p:cNvGrpSpPr>
            <p:nvPr/>
          </p:nvGrpSpPr>
          <p:grpSpPr bwMode="auto">
            <a:xfrm>
              <a:off x="2376" y="2519"/>
              <a:ext cx="83" cy="167"/>
              <a:chOff x="4467" y="2745"/>
              <a:chExt cx="96" cy="345"/>
            </a:xfrm>
          </p:grpSpPr>
          <p:sp>
            <p:nvSpPr>
              <p:cNvPr id="104529" name="Line 297"/>
              <p:cNvSpPr>
                <a:spLocks noChangeShapeType="1"/>
              </p:cNvSpPr>
              <p:nvPr/>
            </p:nvSpPr>
            <p:spPr bwMode="auto">
              <a:xfrm rot="16200000" flipH="1">
                <a:off x="4294" y="2918"/>
                <a:ext cx="34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30" name="Line 298"/>
              <p:cNvSpPr>
                <a:spLocks noChangeShapeType="1"/>
              </p:cNvSpPr>
              <p:nvPr/>
            </p:nvSpPr>
            <p:spPr bwMode="auto">
              <a:xfrm rot="16200000" flipH="1">
                <a:off x="4390" y="2918"/>
                <a:ext cx="34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4473" name="Text Box 299"/>
            <p:cNvSpPr txBox="1">
              <a:spLocks noChangeArrowheads="1"/>
            </p:cNvSpPr>
            <p:nvPr/>
          </p:nvSpPr>
          <p:spPr bwMode="auto">
            <a:xfrm rot="16200000" flipH="1">
              <a:off x="2242" y="2497"/>
              <a:ext cx="23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…</a:t>
              </a:r>
            </a:p>
          </p:txBody>
        </p:sp>
        <p:grpSp>
          <p:nvGrpSpPr>
            <p:cNvPr id="104474" name="Group 301"/>
            <p:cNvGrpSpPr>
              <a:grpSpLocks/>
            </p:cNvGrpSpPr>
            <p:nvPr/>
          </p:nvGrpSpPr>
          <p:grpSpPr bwMode="auto">
            <a:xfrm>
              <a:off x="1977" y="2528"/>
              <a:ext cx="84" cy="167"/>
              <a:chOff x="4467" y="2745"/>
              <a:chExt cx="96" cy="345"/>
            </a:xfrm>
          </p:grpSpPr>
          <p:sp>
            <p:nvSpPr>
              <p:cNvPr id="104527" name="Line 302"/>
              <p:cNvSpPr>
                <a:spLocks noChangeShapeType="1"/>
              </p:cNvSpPr>
              <p:nvPr/>
            </p:nvSpPr>
            <p:spPr bwMode="auto">
              <a:xfrm rot="16200000" flipH="1">
                <a:off x="4294" y="2918"/>
                <a:ext cx="34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28" name="Line 303"/>
              <p:cNvSpPr>
                <a:spLocks noChangeShapeType="1"/>
              </p:cNvSpPr>
              <p:nvPr/>
            </p:nvSpPr>
            <p:spPr bwMode="auto">
              <a:xfrm rot="16200000" flipH="1">
                <a:off x="4390" y="2918"/>
                <a:ext cx="34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4475" name="Text Box 304"/>
            <p:cNvSpPr txBox="1">
              <a:spLocks noChangeArrowheads="1"/>
            </p:cNvSpPr>
            <p:nvPr/>
          </p:nvSpPr>
          <p:spPr bwMode="auto">
            <a:xfrm rot="16200000" flipH="1">
              <a:off x="1837" y="2491"/>
              <a:ext cx="23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…</a:t>
              </a:r>
            </a:p>
          </p:txBody>
        </p:sp>
        <p:grpSp>
          <p:nvGrpSpPr>
            <p:cNvPr id="104476" name="Group 306"/>
            <p:cNvGrpSpPr>
              <a:grpSpLocks/>
            </p:cNvGrpSpPr>
            <p:nvPr/>
          </p:nvGrpSpPr>
          <p:grpSpPr bwMode="auto">
            <a:xfrm>
              <a:off x="1545" y="2526"/>
              <a:ext cx="92" cy="167"/>
              <a:chOff x="4467" y="2745"/>
              <a:chExt cx="96" cy="345"/>
            </a:xfrm>
          </p:grpSpPr>
          <p:sp>
            <p:nvSpPr>
              <p:cNvPr id="104525" name="Line 307"/>
              <p:cNvSpPr>
                <a:spLocks noChangeShapeType="1"/>
              </p:cNvSpPr>
              <p:nvPr/>
            </p:nvSpPr>
            <p:spPr bwMode="auto">
              <a:xfrm rot="16200000" flipH="1">
                <a:off x="4294" y="2918"/>
                <a:ext cx="34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26" name="Line 308"/>
              <p:cNvSpPr>
                <a:spLocks noChangeShapeType="1"/>
              </p:cNvSpPr>
              <p:nvPr/>
            </p:nvSpPr>
            <p:spPr bwMode="auto">
              <a:xfrm rot="16200000" flipH="1">
                <a:off x="4390" y="2918"/>
                <a:ext cx="34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4477" name="Text Box 309"/>
            <p:cNvSpPr txBox="1">
              <a:spLocks noChangeArrowheads="1"/>
            </p:cNvSpPr>
            <p:nvPr/>
          </p:nvSpPr>
          <p:spPr bwMode="auto">
            <a:xfrm rot="16200000" flipH="1">
              <a:off x="1407" y="2492"/>
              <a:ext cx="23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04478" name="Text Box 310"/>
            <p:cNvSpPr txBox="1">
              <a:spLocks noChangeArrowheads="1"/>
            </p:cNvSpPr>
            <p:nvPr/>
          </p:nvSpPr>
          <p:spPr bwMode="auto">
            <a:xfrm>
              <a:off x="1415" y="1047"/>
              <a:ext cx="1282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>
                  <a:solidFill>
                    <a:srgbClr val="FF0000"/>
                  </a:solidFill>
                </a:rPr>
                <a:t>POP: point-of-presence</a:t>
              </a:r>
            </a:p>
          </p:txBody>
        </p:sp>
        <p:grpSp>
          <p:nvGrpSpPr>
            <p:cNvPr id="104479" name="Group 131"/>
            <p:cNvGrpSpPr>
              <a:grpSpLocks/>
            </p:cNvGrpSpPr>
            <p:nvPr/>
          </p:nvGrpSpPr>
          <p:grpSpPr bwMode="auto">
            <a:xfrm>
              <a:off x="1575" y="1880"/>
              <a:ext cx="415" cy="197"/>
              <a:chOff x="2356" y="1300"/>
              <a:chExt cx="555" cy="194"/>
            </a:xfrm>
          </p:grpSpPr>
          <p:sp>
            <p:nvSpPr>
              <p:cNvPr id="104517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rgbClr val="009999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4518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rgbClr val="009999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4519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rgbClr val="009999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04520" name="Group 135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04523" name="Freeform 13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524" name="Freeform 13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4521" name="Line 138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22" name="Line 139"/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4480" name="Group 140"/>
            <p:cNvGrpSpPr>
              <a:grpSpLocks/>
            </p:cNvGrpSpPr>
            <p:nvPr/>
          </p:nvGrpSpPr>
          <p:grpSpPr bwMode="auto">
            <a:xfrm>
              <a:off x="2038" y="1886"/>
              <a:ext cx="413" cy="199"/>
              <a:chOff x="2356" y="1300"/>
              <a:chExt cx="555" cy="194"/>
            </a:xfrm>
          </p:grpSpPr>
          <p:sp>
            <p:nvSpPr>
              <p:cNvPr id="104509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rgbClr val="009999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4510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rgbClr val="009999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4511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rgbClr val="009999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04512" name="Group 144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04515" name="Freeform 14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516" name="Freeform 14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4513" name="Line 147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14" name="Line 148"/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4481" name="Group 149"/>
            <p:cNvGrpSpPr>
              <a:grpSpLocks/>
            </p:cNvGrpSpPr>
            <p:nvPr/>
          </p:nvGrpSpPr>
          <p:grpSpPr bwMode="auto">
            <a:xfrm>
              <a:off x="1425" y="2322"/>
              <a:ext cx="343" cy="204"/>
              <a:chOff x="2356" y="1300"/>
              <a:chExt cx="555" cy="194"/>
            </a:xfrm>
          </p:grpSpPr>
          <p:sp>
            <p:nvSpPr>
              <p:cNvPr id="104501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rgbClr val="009999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4502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rgbClr val="009999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4503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rgbClr val="009999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04504" name="Group 153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04507" name="Freeform 15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508" name="Freeform 15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4505" name="Line 156"/>
              <p:cNvSpPr>
                <a:spLocks noChangeShapeType="1"/>
              </p:cNvSpPr>
              <p:nvPr/>
            </p:nvSpPr>
            <p:spPr bwMode="auto">
              <a:xfrm>
                <a:off x="2358" y="1361"/>
                <a:ext cx="0" cy="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06" name="Line 157"/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4482" name="Group 167"/>
            <p:cNvGrpSpPr>
              <a:grpSpLocks/>
            </p:cNvGrpSpPr>
            <p:nvPr/>
          </p:nvGrpSpPr>
          <p:grpSpPr bwMode="auto">
            <a:xfrm>
              <a:off x="2242" y="2332"/>
              <a:ext cx="343" cy="204"/>
              <a:chOff x="2356" y="1300"/>
              <a:chExt cx="555" cy="194"/>
            </a:xfrm>
          </p:grpSpPr>
          <p:sp>
            <p:nvSpPr>
              <p:cNvPr id="104493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rgbClr val="009999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4494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rgbClr val="009999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4495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rgbClr val="009999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04496" name="Group 171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04499" name="Freeform 17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500" name="Freeform 17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4497" name="Line 174"/>
              <p:cNvSpPr>
                <a:spLocks noChangeShapeType="1"/>
              </p:cNvSpPr>
              <p:nvPr/>
            </p:nvSpPr>
            <p:spPr bwMode="auto">
              <a:xfrm>
                <a:off x="2358" y="1361"/>
                <a:ext cx="0" cy="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98" name="Line 175"/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4483" name="Group 176"/>
            <p:cNvGrpSpPr>
              <a:grpSpLocks/>
            </p:cNvGrpSpPr>
            <p:nvPr/>
          </p:nvGrpSpPr>
          <p:grpSpPr bwMode="auto">
            <a:xfrm>
              <a:off x="1847" y="2327"/>
              <a:ext cx="343" cy="204"/>
              <a:chOff x="2356" y="1300"/>
              <a:chExt cx="555" cy="194"/>
            </a:xfrm>
          </p:grpSpPr>
          <p:sp>
            <p:nvSpPr>
              <p:cNvPr id="104485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rgbClr val="009999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4486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rgbClr val="009999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04487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rgbClr val="009999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104488" name="Group 180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04491" name="Freeform 18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492" name="Freeform 18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4489" name="Line 183"/>
              <p:cNvSpPr>
                <a:spLocks noChangeShapeType="1"/>
              </p:cNvSpPr>
              <p:nvPr/>
            </p:nvSpPr>
            <p:spPr bwMode="auto">
              <a:xfrm>
                <a:off x="2358" y="1361"/>
                <a:ext cx="0" cy="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90" name="Line 184"/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4484" name="Freeform 186"/>
            <p:cNvSpPr>
              <a:spLocks/>
            </p:cNvSpPr>
            <p:nvPr/>
          </p:nvSpPr>
          <p:spPr bwMode="auto">
            <a:xfrm>
              <a:off x="864" y="1087"/>
              <a:ext cx="475" cy="1879"/>
            </a:xfrm>
            <a:custGeom>
              <a:avLst/>
              <a:gdLst>
                <a:gd name="T0" fmla="*/ 0 w 475"/>
                <a:gd name="T1" fmla="*/ 1224 h 1879"/>
                <a:gd name="T2" fmla="*/ 475 w 475"/>
                <a:gd name="T3" fmla="*/ 0 h 1879"/>
                <a:gd name="T4" fmla="*/ 468 w 475"/>
                <a:gd name="T5" fmla="*/ 1879 h 1879"/>
                <a:gd name="T6" fmla="*/ 0 w 475"/>
                <a:gd name="T7" fmla="*/ 1224 h 18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5"/>
                <a:gd name="T13" fmla="*/ 0 h 1879"/>
                <a:gd name="T14" fmla="*/ 475 w 475"/>
                <a:gd name="T15" fmla="*/ 1879 h 18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5" h="1879">
                  <a:moveTo>
                    <a:pt x="0" y="1224"/>
                  </a:moveTo>
                  <a:lnTo>
                    <a:pt x="475" y="0"/>
                  </a:lnTo>
                  <a:lnTo>
                    <a:pt x="468" y="1879"/>
                  </a:lnTo>
                  <a:lnTo>
                    <a:pt x="0" y="1224"/>
                  </a:lnTo>
                  <a:close/>
                </a:path>
              </a:pathLst>
            </a:custGeom>
            <a:gradFill rotWithShape="1">
              <a:gsLst>
                <a:gs pos="0">
                  <a:srgbClr val="CC0000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445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DEED3B1F-FDFA-41B1-A636-77415CC90052}" type="slidenum">
              <a:rPr lang="en-US"/>
              <a:pPr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pic>
        <p:nvPicPr>
          <p:cNvPr id="106498" name="Picture 2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9450" y="1028700"/>
            <a:ext cx="45704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649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Chapter 1: roadmap</a:t>
            </a:r>
          </a:p>
        </p:txBody>
      </p:sp>
      <p:sp>
        <p:nvSpPr>
          <p:cNvPr id="10650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87363" y="1406525"/>
            <a:ext cx="8207375" cy="4648200"/>
          </a:xfrm>
        </p:spPr>
        <p:txBody>
          <a:bodyPr/>
          <a:lstStyle/>
          <a:p>
            <a:pPr lvl="1" eaLnBrk="1" hangingPunct="1">
              <a:buFont typeface="Wingdings" pitchFamily="2" charset="2"/>
              <a:buNone/>
            </a:pPr>
            <a:r>
              <a:rPr lang="en-US" sz="2800" smtClean="0">
                <a:solidFill>
                  <a:srgbClr val="000099"/>
                </a:solidFill>
              </a:rPr>
              <a:t>1.1 what </a:t>
            </a:r>
            <a:r>
              <a:rPr lang="en-US" sz="2800" i="1" smtClean="0">
                <a:solidFill>
                  <a:srgbClr val="000099"/>
                </a:solidFill>
              </a:rPr>
              <a:t>is</a:t>
            </a:r>
            <a:r>
              <a:rPr lang="en-US" sz="2800" smtClean="0">
                <a:solidFill>
                  <a:srgbClr val="000099"/>
                </a:solidFill>
              </a:rPr>
              <a:t> the Internet?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800" smtClean="0">
                <a:solidFill>
                  <a:srgbClr val="000099"/>
                </a:solidFill>
              </a:rPr>
              <a:t>1.2</a:t>
            </a:r>
            <a:r>
              <a:rPr lang="en-US" sz="2800" smtClean="0"/>
              <a:t> network edge</a:t>
            </a:r>
          </a:p>
          <a:p>
            <a:pPr lvl="2" eaLnBrk="1" hangingPunct="1"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800" smtClean="0">
                <a:latin typeface="Gill Sans MT" pitchFamily="34" charset="0"/>
              </a:rPr>
              <a:t> </a:t>
            </a:r>
            <a:r>
              <a:rPr lang="en-US" sz="2400" smtClean="0">
                <a:latin typeface="Gill Sans MT" pitchFamily="34" charset="0"/>
              </a:rPr>
              <a:t>end systems, access networks, links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800" smtClean="0">
                <a:solidFill>
                  <a:srgbClr val="000099"/>
                </a:solidFill>
              </a:rPr>
              <a:t>1.3 </a:t>
            </a:r>
            <a:r>
              <a:rPr lang="en-US" sz="2800" smtClean="0"/>
              <a:t>network core</a:t>
            </a:r>
          </a:p>
          <a:p>
            <a:pPr lvl="2" eaLnBrk="1" hangingPunct="1"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800" smtClean="0">
                <a:latin typeface="Gill Sans MT" pitchFamily="34" charset="0"/>
              </a:rPr>
              <a:t> </a:t>
            </a:r>
            <a:r>
              <a:rPr lang="en-US" sz="2400" smtClean="0">
                <a:latin typeface="Gill Sans MT" pitchFamily="34" charset="0"/>
              </a:rPr>
              <a:t>packet switching, circuit switching, network structure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800" smtClean="0">
                <a:solidFill>
                  <a:srgbClr val="CC0000"/>
                </a:solidFill>
              </a:rPr>
              <a:t>1.4 delay, loss, throughput in networks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800" smtClean="0">
                <a:solidFill>
                  <a:srgbClr val="000099"/>
                </a:solidFill>
              </a:rPr>
              <a:t>1.5</a:t>
            </a:r>
            <a:r>
              <a:rPr lang="en-US" sz="2800" smtClean="0"/>
              <a:t> protocol layers, service models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800" smtClean="0">
                <a:solidFill>
                  <a:srgbClr val="000099"/>
                </a:solidFill>
              </a:rPr>
              <a:t>1.6</a:t>
            </a:r>
            <a:r>
              <a:rPr lang="en-US" sz="2800" smtClean="0"/>
              <a:t> networks under attack: security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800" smtClean="0">
                <a:solidFill>
                  <a:srgbClr val="000099"/>
                </a:solidFill>
              </a:rPr>
              <a:t>1.7</a:t>
            </a:r>
            <a:r>
              <a:rPr lang="en-US" sz="2800" smtClean="0"/>
              <a:t> history</a:t>
            </a:r>
          </a:p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10650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633624D2-407B-4E65-A7D8-3499BAF0E4B7}" type="slidenum">
              <a:rPr lang="en-US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pic>
        <p:nvPicPr>
          <p:cNvPr id="120834" name="Picture 99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575" y="896938"/>
            <a:ext cx="68564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08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76225" y="128588"/>
            <a:ext cx="7772400" cy="1143000"/>
          </a:xfrm>
        </p:spPr>
        <p:txBody>
          <a:bodyPr/>
          <a:lstStyle/>
          <a:p>
            <a:pPr eaLnBrk="1" hangingPunct="1"/>
            <a:r>
              <a:rPr lang="ja-JP" altLang="en-US" sz="4000" smtClean="0">
                <a:ea typeface="ＭＳ Ｐゴシック" pitchFamily="34" charset="-128"/>
              </a:rPr>
              <a:t>“</a:t>
            </a:r>
            <a:r>
              <a:rPr lang="en-US" altLang="ja-JP" sz="4000" smtClean="0">
                <a:ea typeface="ＭＳ Ｐゴシック" pitchFamily="34" charset="-128"/>
              </a:rPr>
              <a:t>Real</a:t>
            </a:r>
            <a:r>
              <a:rPr lang="ja-JP" altLang="en-US" sz="4000" smtClean="0">
                <a:ea typeface="ＭＳ Ｐゴシック" pitchFamily="34" charset="-128"/>
              </a:rPr>
              <a:t>”</a:t>
            </a:r>
            <a:r>
              <a:rPr lang="en-US" altLang="ja-JP" sz="4000" smtClean="0">
                <a:ea typeface="ＭＳ Ｐゴシック" pitchFamily="34" charset="-128"/>
              </a:rPr>
              <a:t> Internet delays and routes</a:t>
            </a:r>
            <a:endParaRPr lang="en-US" sz="4000" smtClean="0">
              <a:ea typeface="ＭＳ Ｐゴシック" pitchFamily="34" charset="-128"/>
            </a:endParaRPr>
          </a:p>
        </p:txBody>
      </p:sp>
      <p:sp>
        <p:nvSpPr>
          <p:cNvPr id="120836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500063" y="1270000"/>
            <a:ext cx="7772400" cy="3098800"/>
          </a:xfrm>
        </p:spPr>
        <p:txBody>
          <a:bodyPr/>
          <a:lstStyle/>
          <a:p>
            <a:pPr eaLnBrk="1" hangingPunct="1">
              <a:buSzPct val="75000"/>
            </a:pPr>
            <a:r>
              <a:rPr lang="en-US" smtClean="0">
                <a:ea typeface="ＭＳ Ｐゴシック" pitchFamily="34" charset="-128"/>
              </a:rPr>
              <a:t>what do </a:t>
            </a:r>
            <a:r>
              <a:rPr lang="ja-JP" altLang="en-US" smtClean="0">
                <a:ea typeface="ＭＳ Ｐゴシック" pitchFamily="34" charset="-128"/>
              </a:rPr>
              <a:t>“</a:t>
            </a:r>
            <a:r>
              <a:rPr lang="en-US" altLang="ja-JP" smtClean="0">
                <a:ea typeface="ＭＳ Ｐゴシック" pitchFamily="34" charset="-128"/>
              </a:rPr>
              <a:t>real</a:t>
            </a:r>
            <a:r>
              <a:rPr lang="ja-JP" altLang="en-US" smtClean="0">
                <a:ea typeface="ＭＳ Ｐゴシック" pitchFamily="34" charset="-128"/>
              </a:rPr>
              <a:t>”</a:t>
            </a:r>
            <a:r>
              <a:rPr lang="en-US" altLang="ja-JP" smtClean="0">
                <a:ea typeface="ＭＳ Ｐゴシック" pitchFamily="34" charset="-128"/>
              </a:rPr>
              <a:t> Internet delay &amp; loss look like? </a:t>
            </a:r>
          </a:p>
          <a:p>
            <a:pPr eaLnBrk="1" hangingPunct="1">
              <a:buSzPct val="75000"/>
            </a:pPr>
            <a:r>
              <a:rPr lang="en-US" smtClean="0">
                <a:solidFill>
                  <a:srgbClr val="FF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traceroute </a:t>
            </a:r>
            <a:r>
              <a:rPr lang="en-US" smtClean="0">
                <a:ea typeface="ＭＳ Ｐゴシック" pitchFamily="34" charset="-128"/>
                <a:cs typeface="Courier New" pitchFamily="49" charset="0"/>
              </a:rPr>
              <a:t>program: </a:t>
            </a:r>
            <a:r>
              <a:rPr lang="en-US" smtClean="0">
                <a:ea typeface="ＭＳ Ｐゴシック" pitchFamily="34" charset="-128"/>
              </a:rPr>
              <a:t>provides delay measurement from source to router along end-end Internet path towards destination.  For all </a:t>
            </a:r>
            <a:r>
              <a:rPr lang="en-US" i="1" smtClean="0">
                <a:ea typeface="ＭＳ Ｐゴシック" pitchFamily="34" charset="-128"/>
              </a:rPr>
              <a:t>i:</a:t>
            </a:r>
          </a:p>
          <a:p>
            <a:pPr lvl="1" eaLnBrk="1" hangingPunct="1"/>
            <a:r>
              <a:rPr lang="en-US" smtClean="0"/>
              <a:t>sends three packets that will reach router </a:t>
            </a:r>
            <a:r>
              <a:rPr lang="en-US" i="1" smtClean="0"/>
              <a:t>i</a:t>
            </a:r>
            <a:r>
              <a:rPr lang="en-US" smtClean="0"/>
              <a:t> on path towards destination</a:t>
            </a:r>
          </a:p>
          <a:p>
            <a:pPr lvl="1" eaLnBrk="1" hangingPunct="1"/>
            <a:r>
              <a:rPr lang="en-US" smtClean="0"/>
              <a:t>router </a:t>
            </a:r>
            <a:r>
              <a:rPr lang="en-US" i="1" smtClean="0"/>
              <a:t>i</a:t>
            </a:r>
            <a:r>
              <a:rPr lang="en-US" smtClean="0"/>
              <a:t> will return packets to sender</a:t>
            </a:r>
          </a:p>
          <a:p>
            <a:pPr lvl="1" eaLnBrk="1" hangingPunct="1"/>
            <a:r>
              <a:rPr lang="en-US" smtClean="0"/>
              <a:t>sender times interval between transmission and reply.</a:t>
            </a:r>
            <a:endParaRPr lang="en-US" sz="2800" smtClean="0"/>
          </a:p>
        </p:txBody>
      </p:sp>
      <p:sp>
        <p:nvSpPr>
          <p:cNvPr id="120837" name="Line 38"/>
          <p:cNvSpPr>
            <a:spLocks noChangeShapeType="1"/>
          </p:cNvSpPr>
          <p:nvPr/>
        </p:nvSpPr>
        <p:spPr bwMode="auto">
          <a:xfrm>
            <a:off x="1285875" y="5319713"/>
            <a:ext cx="288925" cy="265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838" name="Line 105"/>
          <p:cNvSpPr>
            <a:spLocks noChangeShapeType="1"/>
          </p:cNvSpPr>
          <p:nvPr/>
        </p:nvSpPr>
        <p:spPr bwMode="auto">
          <a:xfrm flipV="1">
            <a:off x="2079625" y="5370513"/>
            <a:ext cx="458788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839" name="Line 106"/>
          <p:cNvSpPr>
            <a:spLocks noChangeShapeType="1"/>
          </p:cNvSpPr>
          <p:nvPr/>
        </p:nvSpPr>
        <p:spPr bwMode="auto">
          <a:xfrm>
            <a:off x="3014663" y="5354638"/>
            <a:ext cx="485775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840" name="Line 108"/>
          <p:cNvSpPr>
            <a:spLocks noChangeShapeType="1"/>
          </p:cNvSpPr>
          <p:nvPr/>
        </p:nvSpPr>
        <p:spPr bwMode="auto">
          <a:xfrm flipH="1">
            <a:off x="2776538" y="5086350"/>
            <a:ext cx="34925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841" name="Line 113"/>
          <p:cNvSpPr>
            <a:spLocks noChangeShapeType="1"/>
          </p:cNvSpPr>
          <p:nvPr/>
        </p:nvSpPr>
        <p:spPr bwMode="auto">
          <a:xfrm flipH="1">
            <a:off x="3990975" y="5414963"/>
            <a:ext cx="620713" cy="1444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842" name="Line 260"/>
          <p:cNvSpPr>
            <a:spLocks noChangeShapeType="1"/>
          </p:cNvSpPr>
          <p:nvPr/>
        </p:nvSpPr>
        <p:spPr bwMode="auto">
          <a:xfrm>
            <a:off x="5110163" y="5380038"/>
            <a:ext cx="485775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843" name="Line 261"/>
          <p:cNvSpPr>
            <a:spLocks noChangeShapeType="1"/>
          </p:cNvSpPr>
          <p:nvPr/>
        </p:nvSpPr>
        <p:spPr bwMode="auto">
          <a:xfrm flipH="1">
            <a:off x="6048375" y="5326063"/>
            <a:ext cx="557213" cy="277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844" name="Line 291"/>
          <p:cNvSpPr>
            <a:spLocks noChangeShapeType="1"/>
          </p:cNvSpPr>
          <p:nvPr/>
        </p:nvSpPr>
        <p:spPr bwMode="auto">
          <a:xfrm>
            <a:off x="2744788" y="5486400"/>
            <a:ext cx="228600" cy="311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845" name="Line 292"/>
          <p:cNvSpPr>
            <a:spLocks noChangeShapeType="1"/>
          </p:cNvSpPr>
          <p:nvPr/>
        </p:nvSpPr>
        <p:spPr bwMode="auto">
          <a:xfrm>
            <a:off x="4668838" y="5073650"/>
            <a:ext cx="228600" cy="311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846" name="Line 294"/>
          <p:cNvSpPr>
            <a:spLocks noChangeShapeType="1"/>
          </p:cNvSpPr>
          <p:nvPr/>
        </p:nvSpPr>
        <p:spPr bwMode="auto">
          <a:xfrm flipH="1">
            <a:off x="3386138" y="5676900"/>
            <a:ext cx="34925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847" name="Line 295"/>
          <p:cNvSpPr>
            <a:spLocks noChangeShapeType="1"/>
          </p:cNvSpPr>
          <p:nvPr/>
        </p:nvSpPr>
        <p:spPr bwMode="auto">
          <a:xfrm>
            <a:off x="3741738" y="5181600"/>
            <a:ext cx="6350" cy="260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244" name="Text Box 300"/>
          <p:cNvSpPr txBox="1">
            <a:spLocks noChangeArrowheads="1"/>
          </p:cNvSpPr>
          <p:nvPr/>
        </p:nvSpPr>
        <p:spPr bwMode="auto">
          <a:xfrm>
            <a:off x="1387475" y="5038725"/>
            <a:ext cx="1073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3 probes</a:t>
            </a:r>
          </a:p>
        </p:txBody>
      </p:sp>
      <p:sp>
        <p:nvSpPr>
          <p:cNvPr id="83246" name="Text Box 302"/>
          <p:cNvSpPr txBox="1">
            <a:spLocks noChangeArrowheads="1"/>
          </p:cNvSpPr>
          <p:nvPr/>
        </p:nvSpPr>
        <p:spPr bwMode="auto">
          <a:xfrm>
            <a:off x="2001838" y="5599113"/>
            <a:ext cx="1073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3 probes</a:t>
            </a:r>
          </a:p>
        </p:txBody>
      </p:sp>
      <p:sp>
        <p:nvSpPr>
          <p:cNvPr id="83248" name="Text Box 304"/>
          <p:cNvSpPr txBox="1">
            <a:spLocks noChangeArrowheads="1"/>
          </p:cNvSpPr>
          <p:nvPr/>
        </p:nvSpPr>
        <p:spPr bwMode="auto">
          <a:xfrm>
            <a:off x="3025775" y="5013325"/>
            <a:ext cx="1073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3 probes</a:t>
            </a:r>
          </a:p>
        </p:txBody>
      </p:sp>
      <p:grpSp>
        <p:nvGrpSpPr>
          <p:cNvPr id="120851" name="Group 100"/>
          <p:cNvGrpSpPr>
            <a:grpSpLocks/>
          </p:cNvGrpSpPr>
          <p:nvPr/>
        </p:nvGrpSpPr>
        <p:grpSpPr bwMode="auto">
          <a:xfrm>
            <a:off x="517525" y="4975225"/>
            <a:ext cx="820738" cy="688975"/>
            <a:chOff x="-44" y="1473"/>
            <a:chExt cx="981" cy="1105"/>
          </a:xfrm>
        </p:grpSpPr>
        <p:pic>
          <p:nvPicPr>
            <p:cNvPr id="120904" name="Picture 101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0905" name="Freeform 10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0852" name="Group 103"/>
          <p:cNvGrpSpPr>
            <a:grpSpLocks/>
          </p:cNvGrpSpPr>
          <p:nvPr/>
        </p:nvGrpSpPr>
        <p:grpSpPr bwMode="auto">
          <a:xfrm flipH="1">
            <a:off x="6565900" y="5013325"/>
            <a:ext cx="754063" cy="669925"/>
            <a:chOff x="-44" y="1473"/>
            <a:chExt cx="981" cy="1105"/>
          </a:xfrm>
        </p:grpSpPr>
        <p:pic>
          <p:nvPicPr>
            <p:cNvPr id="120902" name="Picture 104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0903" name="Freeform 10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0853" name="Group 124"/>
          <p:cNvGrpSpPr>
            <a:grpSpLocks/>
          </p:cNvGrpSpPr>
          <p:nvPr/>
        </p:nvGrpSpPr>
        <p:grpSpPr bwMode="auto">
          <a:xfrm>
            <a:off x="5513388" y="5513388"/>
            <a:ext cx="617537" cy="250825"/>
            <a:chOff x="2356" y="1300"/>
            <a:chExt cx="555" cy="194"/>
          </a:xfrm>
        </p:grpSpPr>
        <p:sp>
          <p:nvSpPr>
            <p:cNvPr id="120894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20895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120896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120897" name="Group 128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20900" name="Freeform 129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901" name="Freeform 130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0898" name="Line 131"/>
            <p:cNvSpPr>
              <a:spLocks noChangeShapeType="1"/>
            </p:cNvSpPr>
            <p:nvPr/>
          </p:nvSpPr>
          <p:spPr bwMode="auto">
            <a:xfrm>
              <a:off x="2357" y="1361"/>
              <a:ext cx="0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899" name="Line 132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0854" name="Group 133"/>
          <p:cNvGrpSpPr>
            <a:grpSpLocks/>
          </p:cNvGrpSpPr>
          <p:nvPr/>
        </p:nvGrpSpPr>
        <p:grpSpPr bwMode="auto">
          <a:xfrm>
            <a:off x="4545013" y="5241925"/>
            <a:ext cx="617537" cy="250825"/>
            <a:chOff x="2356" y="1300"/>
            <a:chExt cx="555" cy="194"/>
          </a:xfrm>
        </p:grpSpPr>
        <p:sp>
          <p:nvSpPr>
            <p:cNvPr id="120886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20887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120888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120889" name="Group 137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20892" name="Freeform 13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893" name="Freeform 13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0890" name="Line 140"/>
            <p:cNvSpPr>
              <a:spLocks noChangeShapeType="1"/>
            </p:cNvSpPr>
            <p:nvPr/>
          </p:nvSpPr>
          <p:spPr bwMode="auto">
            <a:xfrm>
              <a:off x="2357" y="1361"/>
              <a:ext cx="0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891" name="Line 141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0855" name="Group 142"/>
          <p:cNvGrpSpPr>
            <a:grpSpLocks/>
          </p:cNvGrpSpPr>
          <p:nvPr/>
        </p:nvGrpSpPr>
        <p:grpSpPr bwMode="auto">
          <a:xfrm>
            <a:off x="3394075" y="5451475"/>
            <a:ext cx="617538" cy="250825"/>
            <a:chOff x="2356" y="1300"/>
            <a:chExt cx="555" cy="194"/>
          </a:xfrm>
        </p:grpSpPr>
        <p:sp>
          <p:nvSpPr>
            <p:cNvPr id="120878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20879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120880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120881" name="Group 146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20884" name="Freeform 147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885" name="Freeform 148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0882" name="Line 149"/>
            <p:cNvSpPr>
              <a:spLocks noChangeShapeType="1"/>
            </p:cNvSpPr>
            <p:nvPr/>
          </p:nvSpPr>
          <p:spPr bwMode="auto">
            <a:xfrm>
              <a:off x="2357" y="1361"/>
              <a:ext cx="0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883" name="Line 150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0856" name="Group 151"/>
          <p:cNvGrpSpPr>
            <a:grpSpLocks/>
          </p:cNvGrpSpPr>
          <p:nvPr/>
        </p:nvGrpSpPr>
        <p:grpSpPr bwMode="auto">
          <a:xfrm>
            <a:off x="2392363" y="5205413"/>
            <a:ext cx="617537" cy="250825"/>
            <a:chOff x="2356" y="1300"/>
            <a:chExt cx="555" cy="194"/>
          </a:xfrm>
        </p:grpSpPr>
        <p:sp>
          <p:nvSpPr>
            <p:cNvPr id="120870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20871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120872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120873" name="Group 155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20876" name="Freeform 15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877" name="Freeform 15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0874" name="Line 158"/>
            <p:cNvSpPr>
              <a:spLocks noChangeShapeType="1"/>
            </p:cNvSpPr>
            <p:nvPr/>
          </p:nvSpPr>
          <p:spPr bwMode="auto">
            <a:xfrm>
              <a:off x="2357" y="1361"/>
              <a:ext cx="0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875" name="Line 159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0857" name="Group 160"/>
          <p:cNvGrpSpPr>
            <a:grpSpLocks/>
          </p:cNvGrpSpPr>
          <p:nvPr/>
        </p:nvGrpSpPr>
        <p:grpSpPr bwMode="auto">
          <a:xfrm>
            <a:off x="1517650" y="5472113"/>
            <a:ext cx="617538" cy="250825"/>
            <a:chOff x="2356" y="1300"/>
            <a:chExt cx="555" cy="194"/>
          </a:xfrm>
        </p:grpSpPr>
        <p:sp>
          <p:nvSpPr>
            <p:cNvPr id="120862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20863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120864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120865" name="Group 164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20868" name="Freeform 16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869" name="Freeform 16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0866" name="Line 167"/>
            <p:cNvSpPr>
              <a:spLocks noChangeShapeType="1"/>
            </p:cNvSpPr>
            <p:nvPr/>
          </p:nvSpPr>
          <p:spPr bwMode="auto">
            <a:xfrm>
              <a:off x="2357" y="1361"/>
              <a:ext cx="0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867" name="Line 168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3247" name="Freeform 303"/>
          <p:cNvSpPr>
            <a:spLocks/>
          </p:cNvSpPr>
          <p:nvPr/>
        </p:nvSpPr>
        <p:spPr bwMode="auto">
          <a:xfrm>
            <a:off x="1257300" y="5259388"/>
            <a:ext cx="2247900" cy="403225"/>
          </a:xfrm>
          <a:custGeom>
            <a:avLst/>
            <a:gdLst>
              <a:gd name="T0" fmla="*/ 2147483647 w 1416"/>
              <a:gd name="T1" fmla="*/ 2147483647 h 254"/>
              <a:gd name="T2" fmla="*/ 2147483647 w 1416"/>
              <a:gd name="T3" fmla="*/ 2147483647 h 254"/>
              <a:gd name="T4" fmla="*/ 2147483647 w 1416"/>
              <a:gd name="T5" fmla="*/ 2147483647 h 254"/>
              <a:gd name="T6" fmla="*/ 2147483647 w 1416"/>
              <a:gd name="T7" fmla="*/ 2147483647 h 254"/>
              <a:gd name="T8" fmla="*/ 2147483647 w 1416"/>
              <a:gd name="T9" fmla="*/ 2147483647 h 254"/>
              <a:gd name="T10" fmla="*/ 2147483647 w 1416"/>
              <a:gd name="T11" fmla="*/ 2147483647 h 254"/>
              <a:gd name="T12" fmla="*/ 0 w 1416"/>
              <a:gd name="T13" fmla="*/ 2147483647 h 2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16"/>
              <a:gd name="T22" fmla="*/ 0 h 254"/>
              <a:gd name="T23" fmla="*/ 1416 w 1416"/>
              <a:gd name="T24" fmla="*/ 254 h 25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16" h="254">
                <a:moveTo>
                  <a:pt x="76" y="30"/>
                </a:moveTo>
                <a:cubicBezTo>
                  <a:pt x="137" y="11"/>
                  <a:pt x="200" y="170"/>
                  <a:pt x="324" y="170"/>
                </a:cubicBezTo>
                <a:cubicBezTo>
                  <a:pt x="461" y="165"/>
                  <a:pt x="717" y="0"/>
                  <a:pt x="896" y="2"/>
                </a:cubicBezTo>
                <a:cubicBezTo>
                  <a:pt x="1075" y="4"/>
                  <a:pt x="1416" y="122"/>
                  <a:pt x="1400" y="182"/>
                </a:cubicBezTo>
                <a:cubicBezTo>
                  <a:pt x="1384" y="242"/>
                  <a:pt x="1073" y="63"/>
                  <a:pt x="896" y="74"/>
                </a:cubicBezTo>
                <a:cubicBezTo>
                  <a:pt x="719" y="85"/>
                  <a:pt x="489" y="254"/>
                  <a:pt x="340" y="250"/>
                </a:cubicBezTo>
                <a:cubicBezTo>
                  <a:pt x="191" y="246"/>
                  <a:pt x="62" y="32"/>
                  <a:pt x="0" y="5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3243" name="Freeform 299"/>
          <p:cNvSpPr>
            <a:spLocks/>
          </p:cNvSpPr>
          <p:nvPr/>
        </p:nvSpPr>
        <p:spPr bwMode="auto">
          <a:xfrm>
            <a:off x="1289050" y="5295900"/>
            <a:ext cx="419100" cy="419100"/>
          </a:xfrm>
          <a:custGeom>
            <a:avLst/>
            <a:gdLst>
              <a:gd name="T0" fmla="*/ 2147483647 w 264"/>
              <a:gd name="T1" fmla="*/ 0 h 264"/>
              <a:gd name="T2" fmla="*/ 2147483647 w 264"/>
              <a:gd name="T3" fmla="*/ 2147483647 h 264"/>
              <a:gd name="T4" fmla="*/ 0 w 264"/>
              <a:gd name="T5" fmla="*/ 2147483647 h 264"/>
              <a:gd name="T6" fmla="*/ 0 60000 65536"/>
              <a:gd name="T7" fmla="*/ 0 60000 65536"/>
              <a:gd name="T8" fmla="*/ 0 60000 65536"/>
              <a:gd name="T9" fmla="*/ 0 w 264"/>
              <a:gd name="T10" fmla="*/ 0 h 264"/>
              <a:gd name="T11" fmla="*/ 264 w 264"/>
              <a:gd name="T12" fmla="*/ 264 h 2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4" h="264">
                <a:moveTo>
                  <a:pt x="60" y="0"/>
                </a:moveTo>
                <a:cubicBezTo>
                  <a:pt x="86" y="31"/>
                  <a:pt x="264" y="176"/>
                  <a:pt x="228" y="220"/>
                </a:cubicBezTo>
                <a:cubicBezTo>
                  <a:pt x="192" y="264"/>
                  <a:pt x="60" y="109"/>
                  <a:pt x="0" y="88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3245" name="Freeform 301"/>
          <p:cNvSpPr>
            <a:spLocks/>
          </p:cNvSpPr>
          <p:nvPr/>
        </p:nvSpPr>
        <p:spPr bwMode="auto">
          <a:xfrm>
            <a:off x="1282700" y="5210175"/>
            <a:ext cx="1346200" cy="474663"/>
          </a:xfrm>
          <a:custGeom>
            <a:avLst/>
            <a:gdLst>
              <a:gd name="T0" fmla="*/ 2147483647 w 848"/>
              <a:gd name="T1" fmla="*/ 2147483647 h 299"/>
              <a:gd name="T2" fmla="*/ 2147483647 w 848"/>
              <a:gd name="T3" fmla="*/ 2147483647 h 299"/>
              <a:gd name="T4" fmla="*/ 2147483647 w 848"/>
              <a:gd name="T5" fmla="*/ 2147483647 h 299"/>
              <a:gd name="T6" fmla="*/ 2147483647 w 848"/>
              <a:gd name="T7" fmla="*/ 2147483647 h 299"/>
              <a:gd name="T8" fmla="*/ 0 w 848"/>
              <a:gd name="T9" fmla="*/ 2147483647 h 2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48"/>
              <a:gd name="T16" fmla="*/ 0 h 299"/>
              <a:gd name="T17" fmla="*/ 848 w 848"/>
              <a:gd name="T18" fmla="*/ 299 h 2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48" h="299">
                <a:moveTo>
                  <a:pt x="76" y="76"/>
                </a:moveTo>
                <a:cubicBezTo>
                  <a:pt x="137" y="57"/>
                  <a:pt x="200" y="216"/>
                  <a:pt x="324" y="216"/>
                </a:cubicBezTo>
                <a:cubicBezTo>
                  <a:pt x="448" y="216"/>
                  <a:pt x="792" y="0"/>
                  <a:pt x="820" y="76"/>
                </a:cubicBezTo>
                <a:cubicBezTo>
                  <a:pt x="848" y="152"/>
                  <a:pt x="469" y="245"/>
                  <a:pt x="340" y="296"/>
                </a:cubicBezTo>
                <a:cubicBezTo>
                  <a:pt x="203" y="299"/>
                  <a:pt x="62" y="78"/>
                  <a:pt x="0" y="96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086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D4B4523E-65F5-4A54-B57E-B448C13E81FD}" type="slidenum">
              <a:rPr lang="en-US"/>
              <a:pPr/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244" grpId="0"/>
      <p:bldP spid="83246" grpId="0"/>
      <p:bldP spid="83248" grpId="0"/>
      <p:bldP spid="83247" grpId="0" animBg="1"/>
      <p:bldP spid="83243" grpId="0" animBg="1"/>
      <p:bldP spid="8324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sp>
        <p:nvSpPr>
          <p:cNvPr id="1228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1313" y="166688"/>
            <a:ext cx="7772400" cy="892175"/>
          </a:xfrm>
        </p:spPr>
        <p:txBody>
          <a:bodyPr/>
          <a:lstStyle/>
          <a:p>
            <a:pPr eaLnBrk="1" hangingPunct="1"/>
            <a:r>
              <a:rPr lang="ja-JP" altLang="en-US" sz="4000" smtClean="0">
                <a:ea typeface="ＭＳ Ｐゴシック" pitchFamily="34" charset="-128"/>
              </a:rPr>
              <a:t>“</a:t>
            </a:r>
            <a:r>
              <a:rPr lang="en-US" altLang="ja-JP" sz="4000" smtClean="0">
                <a:ea typeface="ＭＳ Ｐゴシック" pitchFamily="34" charset="-128"/>
              </a:rPr>
              <a:t>Real</a:t>
            </a:r>
            <a:r>
              <a:rPr lang="ja-JP" altLang="en-US" sz="4000" smtClean="0">
                <a:ea typeface="ＭＳ Ｐゴシック" pitchFamily="34" charset="-128"/>
              </a:rPr>
              <a:t>”</a:t>
            </a:r>
            <a:r>
              <a:rPr lang="en-US" altLang="ja-JP" sz="4000" smtClean="0">
                <a:ea typeface="ＭＳ Ｐゴシック" pitchFamily="34" charset="-128"/>
              </a:rPr>
              <a:t> Internet delays, routes</a:t>
            </a:r>
            <a:endParaRPr lang="en-US" sz="4000" smtClean="0">
              <a:ea typeface="ＭＳ Ｐゴシック" pitchFamily="34" charset="-128"/>
            </a:endParaRPr>
          </a:p>
        </p:txBody>
      </p:sp>
      <p:sp>
        <p:nvSpPr>
          <p:cNvPr id="122883" name="Text Box 4"/>
          <p:cNvSpPr txBox="1">
            <a:spLocks noChangeArrowheads="1"/>
          </p:cNvSpPr>
          <p:nvPr/>
        </p:nvSpPr>
        <p:spPr bwMode="auto">
          <a:xfrm>
            <a:off x="704850" y="2338388"/>
            <a:ext cx="8229600" cy="389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80000"/>
              </a:lnSpc>
            </a:pPr>
            <a:r>
              <a:rPr lang="en-US" sz="1600"/>
              <a:t>1  cs-gw (128.119.240.254)  1 ms  1 ms  2 ms</a:t>
            </a:r>
          </a:p>
          <a:p>
            <a:pPr marL="457200" indent="-457200">
              <a:lnSpc>
                <a:spcPct val="80000"/>
              </a:lnSpc>
            </a:pPr>
            <a:r>
              <a:rPr lang="en-US" sz="1600"/>
              <a:t>2  border1-rt-fa5-1-0.gw.umass.edu (128.119.3.145)  1 ms  1 ms  2 ms</a:t>
            </a:r>
          </a:p>
          <a:p>
            <a:pPr marL="457200" indent="-457200">
              <a:lnSpc>
                <a:spcPct val="80000"/>
              </a:lnSpc>
            </a:pPr>
            <a:r>
              <a:rPr lang="en-US" sz="1600"/>
              <a:t>3  cht-vbns.gw.umass.edu (128.119.3.130)  6 ms 5 ms 5 ms</a:t>
            </a:r>
          </a:p>
          <a:p>
            <a:pPr marL="457200" indent="-457200">
              <a:lnSpc>
                <a:spcPct val="80000"/>
              </a:lnSpc>
            </a:pPr>
            <a:r>
              <a:rPr lang="en-US" sz="1600"/>
              <a:t>4  jn1-at1-0-0-19.wor.vbns.net (204.147.132.129)  16 ms 11 ms 13 ms </a:t>
            </a:r>
          </a:p>
          <a:p>
            <a:pPr marL="457200" indent="-457200">
              <a:lnSpc>
                <a:spcPct val="80000"/>
              </a:lnSpc>
            </a:pPr>
            <a:r>
              <a:rPr lang="en-US" sz="1600"/>
              <a:t>5  jn1-so7-0-0-0.wae.vbns.net (204.147.136.136)  21 ms 18 ms 18 ms </a:t>
            </a:r>
          </a:p>
          <a:p>
            <a:pPr marL="457200" indent="-457200">
              <a:lnSpc>
                <a:spcPct val="80000"/>
              </a:lnSpc>
            </a:pPr>
            <a:r>
              <a:rPr lang="en-US" sz="1600"/>
              <a:t>6  abilene-vbns.abilene.ucaid.edu (198.32.11.9)  22 ms  18 ms  22 ms</a:t>
            </a:r>
          </a:p>
          <a:p>
            <a:pPr marL="457200" indent="-457200">
              <a:lnSpc>
                <a:spcPct val="80000"/>
              </a:lnSpc>
            </a:pPr>
            <a:r>
              <a:rPr lang="en-US" sz="1600"/>
              <a:t>7  nycm-wash.abilene.ucaid.edu (198.32.8.46)  22 ms  22 ms  22 ms</a:t>
            </a:r>
          </a:p>
          <a:p>
            <a:pPr marL="457200" indent="-457200">
              <a:lnSpc>
                <a:spcPct val="80000"/>
              </a:lnSpc>
            </a:pPr>
            <a:r>
              <a:rPr lang="en-US" sz="1600"/>
              <a:t>8  62.40.103.253 (62.40.103.253)  104 ms 109 ms 106 ms</a:t>
            </a:r>
          </a:p>
          <a:p>
            <a:pPr marL="457200" indent="-457200">
              <a:lnSpc>
                <a:spcPct val="80000"/>
              </a:lnSpc>
            </a:pPr>
            <a:r>
              <a:rPr lang="en-US" sz="1600"/>
              <a:t>9  de2-1.de1.de.geant.net (62.40.96.129)  109 ms 102 ms 104 ms</a:t>
            </a:r>
          </a:p>
          <a:p>
            <a:pPr marL="457200" indent="-457200">
              <a:lnSpc>
                <a:spcPct val="80000"/>
              </a:lnSpc>
            </a:pPr>
            <a:r>
              <a:rPr lang="en-US" sz="1600"/>
              <a:t>10  de.fr1.fr.geant.net (62.40.96.50)  113 ms 121 ms 114 ms</a:t>
            </a:r>
          </a:p>
          <a:p>
            <a:pPr marL="457200" indent="-457200">
              <a:lnSpc>
                <a:spcPct val="80000"/>
              </a:lnSpc>
            </a:pPr>
            <a:r>
              <a:rPr lang="en-US" sz="1600"/>
              <a:t>11  renater-gw.fr1.fr.geant.net (62.40.103.54)  112 ms  114 ms  112 ms</a:t>
            </a:r>
          </a:p>
          <a:p>
            <a:pPr marL="457200" indent="-457200">
              <a:lnSpc>
                <a:spcPct val="80000"/>
              </a:lnSpc>
            </a:pPr>
            <a:r>
              <a:rPr lang="en-US" sz="1600"/>
              <a:t>12  nio-n2.cssi.renater.fr (193.51.206.13)  111 ms  114 ms  116 ms</a:t>
            </a:r>
          </a:p>
          <a:p>
            <a:pPr marL="457200" indent="-457200">
              <a:lnSpc>
                <a:spcPct val="80000"/>
              </a:lnSpc>
            </a:pPr>
            <a:r>
              <a:rPr lang="en-US" sz="1600"/>
              <a:t>13  nice.cssi.renater.fr (195.220.98.102)  123 ms  125 ms  124 ms</a:t>
            </a:r>
          </a:p>
          <a:p>
            <a:pPr marL="457200" indent="-457200">
              <a:lnSpc>
                <a:spcPct val="80000"/>
              </a:lnSpc>
            </a:pPr>
            <a:r>
              <a:rPr lang="en-US" sz="1600"/>
              <a:t>14  r3t2-nice.cssi.renater.fr (195.220.98.110)  126 ms  126 ms  124 ms</a:t>
            </a:r>
          </a:p>
          <a:p>
            <a:pPr marL="457200" indent="-457200">
              <a:lnSpc>
                <a:spcPct val="80000"/>
              </a:lnSpc>
            </a:pPr>
            <a:r>
              <a:rPr lang="en-US" sz="1600"/>
              <a:t>15  eurecom-valbonne.r3t2.ft.net (193.48.50.54)  135 ms  128 ms  133 ms</a:t>
            </a:r>
          </a:p>
          <a:p>
            <a:pPr marL="457200" indent="-457200">
              <a:lnSpc>
                <a:spcPct val="80000"/>
              </a:lnSpc>
            </a:pPr>
            <a:r>
              <a:rPr lang="en-US" sz="1600"/>
              <a:t>16  194.214.211.25 (194.214.211.25)  126 ms  128 ms  126 ms</a:t>
            </a:r>
          </a:p>
          <a:p>
            <a:pPr marL="457200" indent="-457200">
              <a:lnSpc>
                <a:spcPct val="80000"/>
              </a:lnSpc>
            </a:pPr>
            <a:r>
              <a:rPr lang="en-US" sz="1600"/>
              <a:t>17  * * *</a:t>
            </a:r>
          </a:p>
          <a:p>
            <a:pPr marL="457200" indent="-457200">
              <a:lnSpc>
                <a:spcPct val="80000"/>
              </a:lnSpc>
            </a:pPr>
            <a:r>
              <a:rPr lang="en-US" sz="1600"/>
              <a:t>18  * * *</a:t>
            </a:r>
          </a:p>
          <a:p>
            <a:pPr marL="457200" indent="-457200">
              <a:lnSpc>
                <a:spcPct val="80000"/>
              </a:lnSpc>
            </a:pPr>
            <a:r>
              <a:rPr lang="en-US" sz="1600"/>
              <a:t>19  fantasia.eurecom.fr (193.55.113.142)  132 ms  128 ms  136</a:t>
            </a:r>
            <a:r>
              <a:rPr lang="en-US">
                <a:latin typeface="Times New Roman" pitchFamily="18" charset="0"/>
              </a:rPr>
              <a:t> </a:t>
            </a:r>
            <a:r>
              <a:rPr lang="en-US" sz="1600">
                <a:latin typeface="Times New Roman" pitchFamily="18" charset="0"/>
              </a:rPr>
              <a:t>ms</a:t>
            </a:r>
          </a:p>
        </p:txBody>
      </p:sp>
      <p:sp>
        <p:nvSpPr>
          <p:cNvPr id="122884" name="Text Box 5"/>
          <p:cNvSpPr txBox="1">
            <a:spLocks noChangeArrowheads="1"/>
          </p:cNvSpPr>
          <p:nvPr/>
        </p:nvSpPr>
        <p:spPr bwMode="auto">
          <a:xfrm>
            <a:off x="725488" y="1235075"/>
            <a:ext cx="8193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CC0000"/>
                </a:solidFill>
              </a:rPr>
              <a:t>traceroute:</a:t>
            </a:r>
            <a:r>
              <a:rPr lang="en-US"/>
              <a:t> gaia.cs.umass.edu to www.eurecom.fr</a:t>
            </a:r>
          </a:p>
        </p:txBody>
      </p:sp>
      <p:sp>
        <p:nvSpPr>
          <p:cNvPr id="122885" name="Line 6"/>
          <p:cNvSpPr>
            <a:spLocks noChangeShapeType="1"/>
          </p:cNvSpPr>
          <p:nvPr/>
        </p:nvSpPr>
        <p:spPr bwMode="auto">
          <a:xfrm>
            <a:off x="1611313" y="5634038"/>
            <a:ext cx="968375" cy="26987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886" name="Text Box 7"/>
          <p:cNvSpPr txBox="1">
            <a:spLocks noChangeArrowheads="1"/>
          </p:cNvSpPr>
          <p:nvPr/>
        </p:nvSpPr>
        <p:spPr bwMode="auto">
          <a:xfrm>
            <a:off x="4578350" y="1738313"/>
            <a:ext cx="4565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CC0000"/>
                </a:solidFill>
              </a:rPr>
              <a:t>3 delay measurements from </a:t>
            </a:r>
          </a:p>
          <a:p>
            <a:r>
              <a:rPr lang="en-US" sz="1800">
                <a:solidFill>
                  <a:srgbClr val="CC0000"/>
                </a:solidFill>
              </a:rPr>
              <a:t>gaia.cs.umass.edu to cs-gw.cs.umass.edu </a:t>
            </a:r>
          </a:p>
        </p:txBody>
      </p:sp>
      <p:sp>
        <p:nvSpPr>
          <p:cNvPr id="122887" name="Line 8"/>
          <p:cNvSpPr>
            <a:spLocks noChangeShapeType="1"/>
          </p:cNvSpPr>
          <p:nvPr/>
        </p:nvSpPr>
        <p:spPr bwMode="auto">
          <a:xfrm flipV="1">
            <a:off x="3471863" y="1965325"/>
            <a:ext cx="671512" cy="41275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888" name="Line 9"/>
          <p:cNvSpPr>
            <a:spLocks noChangeShapeType="1"/>
          </p:cNvSpPr>
          <p:nvPr/>
        </p:nvSpPr>
        <p:spPr bwMode="auto">
          <a:xfrm flipV="1">
            <a:off x="4011613" y="1954213"/>
            <a:ext cx="139700" cy="4048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889" name="Line 10"/>
          <p:cNvSpPr>
            <a:spLocks noChangeShapeType="1"/>
          </p:cNvSpPr>
          <p:nvPr/>
        </p:nvSpPr>
        <p:spPr bwMode="auto">
          <a:xfrm flipH="1" flipV="1">
            <a:off x="4146550" y="1963738"/>
            <a:ext cx="366713" cy="39052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890" name="Line 11"/>
          <p:cNvSpPr>
            <a:spLocks noChangeShapeType="1"/>
          </p:cNvSpPr>
          <p:nvPr/>
        </p:nvSpPr>
        <p:spPr bwMode="auto">
          <a:xfrm flipV="1">
            <a:off x="4138613" y="1970088"/>
            <a:ext cx="377825" cy="31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891" name="Text Box 12"/>
          <p:cNvSpPr txBox="1">
            <a:spLocks noChangeArrowheads="1"/>
          </p:cNvSpPr>
          <p:nvPr/>
        </p:nvSpPr>
        <p:spPr bwMode="auto">
          <a:xfrm>
            <a:off x="2571750" y="5564188"/>
            <a:ext cx="6286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CC0000"/>
                </a:solidFill>
              </a:rPr>
              <a:t>* means no response (probe lost, router not replying)</a:t>
            </a:r>
          </a:p>
        </p:txBody>
      </p:sp>
      <p:sp>
        <p:nvSpPr>
          <p:cNvPr id="122892" name="Freeform 14"/>
          <p:cNvSpPr>
            <a:spLocks/>
          </p:cNvSpPr>
          <p:nvPr/>
        </p:nvSpPr>
        <p:spPr bwMode="auto">
          <a:xfrm>
            <a:off x="6092825" y="3651250"/>
            <a:ext cx="1012825" cy="246063"/>
          </a:xfrm>
          <a:custGeom>
            <a:avLst/>
            <a:gdLst>
              <a:gd name="T0" fmla="*/ 2147483647 w 638"/>
              <a:gd name="T1" fmla="*/ 0 h 155"/>
              <a:gd name="T2" fmla="*/ 2147483647 w 638"/>
              <a:gd name="T3" fmla="*/ 2147483647 h 155"/>
              <a:gd name="T4" fmla="*/ 2147483647 w 638"/>
              <a:gd name="T5" fmla="*/ 2147483647 h 155"/>
              <a:gd name="T6" fmla="*/ 2147483647 w 638"/>
              <a:gd name="T7" fmla="*/ 2147483647 h 155"/>
              <a:gd name="T8" fmla="*/ 0 w 638"/>
              <a:gd name="T9" fmla="*/ 2147483647 h 1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8"/>
              <a:gd name="T16" fmla="*/ 0 h 155"/>
              <a:gd name="T17" fmla="*/ 638 w 638"/>
              <a:gd name="T18" fmla="*/ 155 h 1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8" h="155">
                <a:moveTo>
                  <a:pt x="593" y="0"/>
                </a:moveTo>
                <a:cubicBezTo>
                  <a:pt x="607" y="9"/>
                  <a:pt x="621" y="18"/>
                  <a:pt x="623" y="38"/>
                </a:cubicBezTo>
                <a:cubicBezTo>
                  <a:pt x="625" y="58"/>
                  <a:pt x="638" y="104"/>
                  <a:pt x="608" y="123"/>
                </a:cubicBezTo>
                <a:cubicBezTo>
                  <a:pt x="578" y="142"/>
                  <a:pt x="547" y="153"/>
                  <a:pt x="446" y="154"/>
                </a:cubicBezTo>
                <a:cubicBezTo>
                  <a:pt x="345" y="155"/>
                  <a:pt x="72" y="133"/>
                  <a:pt x="0" y="130"/>
                </a:cubicBezTo>
              </a:path>
            </a:pathLst>
          </a:cu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893" name="Text Box 15"/>
          <p:cNvSpPr txBox="1">
            <a:spLocks noChangeArrowheads="1"/>
          </p:cNvSpPr>
          <p:nvPr/>
        </p:nvSpPr>
        <p:spPr bwMode="auto">
          <a:xfrm>
            <a:off x="7137400" y="3436938"/>
            <a:ext cx="1708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CC0000"/>
                </a:solidFill>
              </a:rPr>
              <a:t>trans-oceanic</a:t>
            </a:r>
          </a:p>
          <a:p>
            <a:r>
              <a:rPr lang="en-US" sz="2000">
                <a:solidFill>
                  <a:srgbClr val="CC0000"/>
                </a:solidFill>
              </a:rPr>
              <a:t>link</a:t>
            </a:r>
          </a:p>
        </p:txBody>
      </p:sp>
      <p:pic>
        <p:nvPicPr>
          <p:cNvPr id="122894" name="Picture 19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9913" y="815975"/>
            <a:ext cx="63992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89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269F8879-502C-4490-8E0D-11A24E72181E}" type="slidenum">
              <a:rPr lang="en-US"/>
              <a:pPr/>
              <a:t>45</a:t>
            </a:fld>
            <a:endParaRPr lang="en-US"/>
          </a:p>
        </p:txBody>
      </p:sp>
      <p:sp>
        <p:nvSpPr>
          <p:cNvPr id="122896" name="TextBox 1"/>
          <p:cNvSpPr txBox="1">
            <a:spLocks noChangeArrowheads="1"/>
          </p:cNvSpPr>
          <p:nvPr/>
        </p:nvSpPr>
        <p:spPr bwMode="auto">
          <a:xfrm>
            <a:off x="746125" y="6315075"/>
            <a:ext cx="5457825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* Do some traceroutes from exotic countries at www.traceroute.org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61950" y="128588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Packet loss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65125" y="1333500"/>
            <a:ext cx="8394700" cy="4648200"/>
          </a:xfrm>
        </p:spPr>
        <p:txBody>
          <a:bodyPr/>
          <a:lstStyle/>
          <a:p>
            <a:pPr eaLnBrk="1" hangingPunct="1">
              <a:buSzPct val="75000"/>
            </a:pPr>
            <a:r>
              <a:rPr lang="en-US" smtClean="0">
                <a:ea typeface="ＭＳ Ｐゴシック" pitchFamily="34" charset="-128"/>
              </a:rPr>
              <a:t>queue (aka buffer) preceding link in buffer has finite capacity</a:t>
            </a:r>
          </a:p>
          <a:p>
            <a:pPr eaLnBrk="1" hangingPunct="1">
              <a:buSzPct val="75000"/>
            </a:pPr>
            <a:r>
              <a:rPr lang="en-US" smtClean="0">
                <a:ea typeface="ＭＳ Ｐゴシック" pitchFamily="34" charset="-128"/>
              </a:rPr>
              <a:t>packet arriving to full queue dropped (aka lost)</a:t>
            </a:r>
          </a:p>
          <a:p>
            <a:pPr eaLnBrk="1" hangingPunct="1">
              <a:buSzPct val="75000"/>
            </a:pPr>
            <a:r>
              <a:rPr lang="en-US" smtClean="0">
                <a:ea typeface="ＭＳ Ｐゴシック" pitchFamily="34" charset="-128"/>
              </a:rPr>
              <a:t>lost packet may be retransmitted by previous node, by source end system, or not at all</a:t>
            </a:r>
          </a:p>
        </p:txBody>
      </p:sp>
      <p:sp>
        <p:nvSpPr>
          <p:cNvPr id="124932" name="Oval 6"/>
          <p:cNvSpPr>
            <a:spLocks noChangeArrowheads="1"/>
          </p:cNvSpPr>
          <p:nvPr/>
        </p:nvSpPr>
        <p:spPr bwMode="auto">
          <a:xfrm>
            <a:off x="3092450" y="5105400"/>
            <a:ext cx="1198563" cy="369888"/>
          </a:xfrm>
          <a:prstGeom prst="ellipse">
            <a:avLst/>
          </a:prstGeom>
          <a:solidFill>
            <a:schemeClr val="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CC0000"/>
              </a:solidFill>
            </a:endParaRPr>
          </a:p>
        </p:txBody>
      </p:sp>
      <p:sp>
        <p:nvSpPr>
          <p:cNvPr id="124933" name="Rectangle 7"/>
          <p:cNvSpPr>
            <a:spLocks noChangeArrowheads="1"/>
          </p:cNvSpPr>
          <p:nvPr/>
        </p:nvSpPr>
        <p:spPr bwMode="auto">
          <a:xfrm>
            <a:off x="3092450" y="5037138"/>
            <a:ext cx="1198563" cy="263525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CC0000"/>
              </a:solidFill>
            </a:endParaRPr>
          </a:p>
        </p:txBody>
      </p:sp>
      <p:sp>
        <p:nvSpPr>
          <p:cNvPr id="124934" name="Oval 8"/>
          <p:cNvSpPr>
            <a:spLocks noChangeArrowheads="1"/>
          </p:cNvSpPr>
          <p:nvPr/>
        </p:nvSpPr>
        <p:spPr bwMode="auto">
          <a:xfrm>
            <a:off x="3101975" y="4808538"/>
            <a:ext cx="1198563" cy="430212"/>
          </a:xfrm>
          <a:prstGeom prst="ellipse">
            <a:avLst/>
          </a:prstGeom>
          <a:solidFill>
            <a:schemeClr val="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CC0000"/>
              </a:solidFill>
            </a:endParaRPr>
          </a:p>
        </p:txBody>
      </p:sp>
      <p:grpSp>
        <p:nvGrpSpPr>
          <p:cNvPr id="124935" name="Group 9"/>
          <p:cNvGrpSpPr>
            <a:grpSpLocks/>
          </p:cNvGrpSpPr>
          <p:nvPr/>
        </p:nvGrpSpPr>
        <p:grpSpPr bwMode="auto">
          <a:xfrm>
            <a:off x="3448050" y="4838700"/>
            <a:ext cx="498475" cy="119063"/>
            <a:chOff x="2208" y="2184"/>
            <a:chExt cx="176" cy="69"/>
          </a:xfrm>
        </p:grpSpPr>
        <p:grpSp>
          <p:nvGrpSpPr>
            <p:cNvPr id="124967" name="Group 10"/>
            <p:cNvGrpSpPr>
              <a:grpSpLocks/>
            </p:cNvGrpSpPr>
            <p:nvPr/>
          </p:nvGrpSpPr>
          <p:grpSpPr bwMode="auto">
            <a:xfrm>
              <a:off x="2208" y="2185"/>
              <a:ext cx="176" cy="68"/>
              <a:chOff x="2848" y="848"/>
              <a:chExt cx="140" cy="98"/>
            </a:xfrm>
          </p:grpSpPr>
          <p:sp>
            <p:nvSpPr>
              <p:cNvPr id="124972" name="Line 1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973" name="Line 1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974" name="Line 1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4968" name="Group 14"/>
            <p:cNvGrpSpPr>
              <a:grpSpLocks/>
            </p:cNvGrpSpPr>
            <p:nvPr/>
          </p:nvGrpSpPr>
          <p:grpSpPr bwMode="auto">
            <a:xfrm flipV="1">
              <a:off x="2208" y="2184"/>
              <a:ext cx="176" cy="68"/>
              <a:chOff x="2848" y="848"/>
              <a:chExt cx="140" cy="98"/>
            </a:xfrm>
          </p:grpSpPr>
          <p:sp>
            <p:nvSpPr>
              <p:cNvPr id="124969" name="Line 1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970" name="Line 1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971" name="Line 1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24936" name="Line 23"/>
          <p:cNvSpPr>
            <a:spLocks noChangeShapeType="1"/>
          </p:cNvSpPr>
          <p:nvPr/>
        </p:nvSpPr>
        <p:spPr bwMode="auto">
          <a:xfrm>
            <a:off x="2362200" y="4743450"/>
            <a:ext cx="698500" cy="333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37" name="Line 24"/>
          <p:cNvSpPr>
            <a:spLocks noChangeShapeType="1"/>
          </p:cNvSpPr>
          <p:nvPr/>
        </p:nvSpPr>
        <p:spPr bwMode="auto">
          <a:xfrm flipV="1">
            <a:off x="2667000" y="5208588"/>
            <a:ext cx="411163" cy="525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38" name="Line 25"/>
          <p:cNvSpPr>
            <a:spLocks noChangeShapeType="1"/>
          </p:cNvSpPr>
          <p:nvPr/>
        </p:nvSpPr>
        <p:spPr bwMode="auto">
          <a:xfrm>
            <a:off x="4286250" y="5162550"/>
            <a:ext cx="1933575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39" name="Rectangle 28"/>
          <p:cNvSpPr>
            <a:spLocks noChangeArrowheads="1"/>
          </p:cNvSpPr>
          <p:nvPr/>
        </p:nvSpPr>
        <p:spPr bwMode="auto">
          <a:xfrm>
            <a:off x="5205413" y="4962525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CC0000"/>
              </a:solidFill>
            </a:endParaRPr>
          </a:p>
        </p:txBody>
      </p:sp>
      <p:sp>
        <p:nvSpPr>
          <p:cNvPr id="124940" name="Rectangle 29"/>
          <p:cNvSpPr>
            <a:spLocks noChangeArrowheads="1"/>
          </p:cNvSpPr>
          <p:nvPr/>
        </p:nvSpPr>
        <p:spPr bwMode="auto">
          <a:xfrm>
            <a:off x="3952875" y="5033963"/>
            <a:ext cx="147638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CC0000"/>
              </a:solidFill>
            </a:endParaRPr>
          </a:p>
        </p:txBody>
      </p:sp>
      <p:sp>
        <p:nvSpPr>
          <p:cNvPr id="124941" name="Rectangle 30"/>
          <p:cNvSpPr>
            <a:spLocks noChangeArrowheads="1"/>
          </p:cNvSpPr>
          <p:nvPr/>
        </p:nvSpPr>
        <p:spPr bwMode="auto">
          <a:xfrm>
            <a:off x="4114800" y="5033963"/>
            <a:ext cx="147638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CC0000"/>
              </a:solidFill>
            </a:endParaRPr>
          </a:p>
        </p:txBody>
      </p:sp>
      <p:sp>
        <p:nvSpPr>
          <p:cNvPr id="124942" name="Rectangle 31"/>
          <p:cNvSpPr>
            <a:spLocks noChangeArrowheads="1"/>
          </p:cNvSpPr>
          <p:nvPr/>
        </p:nvSpPr>
        <p:spPr bwMode="auto">
          <a:xfrm>
            <a:off x="2865438" y="5381625"/>
            <a:ext cx="147637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CC0000"/>
              </a:solidFill>
            </a:endParaRPr>
          </a:p>
        </p:txBody>
      </p:sp>
      <p:sp>
        <p:nvSpPr>
          <p:cNvPr id="124943" name="Line 33"/>
          <p:cNvSpPr>
            <a:spLocks noChangeShapeType="1"/>
          </p:cNvSpPr>
          <p:nvPr/>
        </p:nvSpPr>
        <p:spPr bwMode="auto">
          <a:xfrm flipV="1">
            <a:off x="2835275" y="5227638"/>
            <a:ext cx="106363" cy="14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44" name="Text Box 35"/>
          <p:cNvSpPr txBox="1">
            <a:spLocks noChangeArrowheads="1"/>
          </p:cNvSpPr>
          <p:nvPr/>
        </p:nvSpPr>
        <p:spPr bwMode="auto">
          <a:xfrm>
            <a:off x="1417638" y="4294188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6600"/>
                </a:solidFill>
              </a:rPr>
              <a:t>A</a:t>
            </a:r>
          </a:p>
        </p:txBody>
      </p:sp>
      <p:sp>
        <p:nvSpPr>
          <p:cNvPr id="124945" name="Text Box 36"/>
          <p:cNvSpPr txBox="1">
            <a:spLocks noChangeArrowheads="1"/>
          </p:cNvSpPr>
          <p:nvPr/>
        </p:nvSpPr>
        <p:spPr bwMode="auto">
          <a:xfrm>
            <a:off x="1738313" y="5280025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99"/>
                </a:solidFill>
              </a:rPr>
              <a:t>B</a:t>
            </a:r>
          </a:p>
        </p:txBody>
      </p:sp>
      <p:sp>
        <p:nvSpPr>
          <p:cNvPr id="124946" name="Text Box 40"/>
          <p:cNvSpPr txBox="1">
            <a:spLocks noChangeArrowheads="1"/>
          </p:cNvSpPr>
          <p:nvPr/>
        </p:nvSpPr>
        <p:spPr bwMode="auto">
          <a:xfrm>
            <a:off x="4765675" y="4203700"/>
            <a:ext cx="2673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CC0000"/>
                </a:solidFill>
              </a:rPr>
              <a:t>packet being transmitted</a:t>
            </a:r>
          </a:p>
        </p:txBody>
      </p:sp>
      <p:sp>
        <p:nvSpPr>
          <p:cNvPr id="124947" name="Line 41"/>
          <p:cNvSpPr>
            <a:spLocks noChangeShapeType="1"/>
          </p:cNvSpPr>
          <p:nvPr/>
        </p:nvSpPr>
        <p:spPr bwMode="auto">
          <a:xfrm rot="10800000" flipV="1">
            <a:off x="4329113" y="4495800"/>
            <a:ext cx="681037" cy="56515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48" name="Rectangle 56"/>
          <p:cNvSpPr>
            <a:spLocks noChangeArrowheads="1"/>
          </p:cNvSpPr>
          <p:nvPr/>
        </p:nvSpPr>
        <p:spPr bwMode="auto">
          <a:xfrm>
            <a:off x="3789363" y="5032375"/>
            <a:ext cx="147637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CC0000"/>
              </a:solidFill>
            </a:endParaRPr>
          </a:p>
        </p:txBody>
      </p:sp>
      <p:sp>
        <p:nvSpPr>
          <p:cNvPr id="124949" name="Rectangle 57"/>
          <p:cNvSpPr>
            <a:spLocks noChangeArrowheads="1"/>
          </p:cNvSpPr>
          <p:nvPr/>
        </p:nvSpPr>
        <p:spPr bwMode="auto">
          <a:xfrm>
            <a:off x="3627438" y="5032375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CC0000"/>
              </a:solidFill>
            </a:endParaRPr>
          </a:p>
        </p:txBody>
      </p:sp>
      <p:sp>
        <p:nvSpPr>
          <p:cNvPr id="124950" name="Rectangle 58"/>
          <p:cNvSpPr>
            <a:spLocks noChangeArrowheads="1"/>
          </p:cNvSpPr>
          <p:nvPr/>
        </p:nvSpPr>
        <p:spPr bwMode="auto">
          <a:xfrm>
            <a:off x="3462338" y="5032375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CC0000"/>
              </a:solidFill>
            </a:endParaRPr>
          </a:p>
        </p:txBody>
      </p:sp>
      <p:sp>
        <p:nvSpPr>
          <p:cNvPr id="124951" name="Rectangle 59"/>
          <p:cNvSpPr>
            <a:spLocks noChangeArrowheads="1"/>
          </p:cNvSpPr>
          <p:nvPr/>
        </p:nvSpPr>
        <p:spPr bwMode="auto">
          <a:xfrm>
            <a:off x="3298825" y="5032375"/>
            <a:ext cx="147638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CC0000"/>
              </a:solidFill>
            </a:endParaRPr>
          </a:p>
        </p:txBody>
      </p:sp>
      <p:sp>
        <p:nvSpPr>
          <p:cNvPr id="124952" name="Rectangle 61"/>
          <p:cNvSpPr>
            <a:spLocks noChangeArrowheads="1"/>
          </p:cNvSpPr>
          <p:nvPr/>
        </p:nvSpPr>
        <p:spPr bwMode="auto">
          <a:xfrm>
            <a:off x="3133725" y="5033963"/>
            <a:ext cx="147638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CC0000"/>
              </a:solidFill>
            </a:endParaRPr>
          </a:p>
        </p:txBody>
      </p:sp>
      <p:sp>
        <p:nvSpPr>
          <p:cNvPr id="124953" name="Rectangle 62"/>
          <p:cNvSpPr>
            <a:spLocks noChangeArrowheads="1"/>
          </p:cNvSpPr>
          <p:nvPr/>
        </p:nvSpPr>
        <p:spPr bwMode="auto">
          <a:xfrm>
            <a:off x="3105150" y="5010150"/>
            <a:ext cx="1171575" cy="242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CC0000"/>
              </a:solidFill>
            </a:endParaRPr>
          </a:p>
        </p:txBody>
      </p:sp>
      <p:sp>
        <p:nvSpPr>
          <p:cNvPr id="124954" name="Line 63"/>
          <p:cNvSpPr>
            <a:spLocks noChangeShapeType="1"/>
          </p:cNvSpPr>
          <p:nvPr/>
        </p:nvSpPr>
        <p:spPr bwMode="auto">
          <a:xfrm rot="10800000">
            <a:off x="3092450" y="5502275"/>
            <a:ext cx="687388" cy="331788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55" name="Text Box 64"/>
          <p:cNvSpPr txBox="1">
            <a:spLocks noChangeArrowheads="1"/>
          </p:cNvSpPr>
          <p:nvPr/>
        </p:nvSpPr>
        <p:spPr bwMode="auto">
          <a:xfrm>
            <a:off x="3708400" y="5661025"/>
            <a:ext cx="1924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CC0000"/>
                </a:solidFill>
              </a:rPr>
              <a:t>packet arriving to</a:t>
            </a:r>
          </a:p>
          <a:p>
            <a:r>
              <a:rPr lang="en-US" sz="1800">
                <a:solidFill>
                  <a:srgbClr val="CC0000"/>
                </a:solidFill>
              </a:rPr>
              <a:t>full buffer is </a:t>
            </a:r>
            <a:r>
              <a:rPr lang="en-US" sz="1800" i="1">
                <a:solidFill>
                  <a:srgbClr val="CC0000"/>
                </a:solidFill>
              </a:rPr>
              <a:t>lost</a:t>
            </a:r>
          </a:p>
        </p:txBody>
      </p:sp>
      <p:sp>
        <p:nvSpPr>
          <p:cNvPr id="124956" name="Text Box 65"/>
          <p:cNvSpPr txBox="1">
            <a:spLocks noChangeArrowheads="1"/>
          </p:cNvSpPr>
          <p:nvPr/>
        </p:nvSpPr>
        <p:spPr bwMode="auto">
          <a:xfrm>
            <a:off x="2981325" y="4022725"/>
            <a:ext cx="1568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rgbClr val="CC0000"/>
                </a:solidFill>
              </a:rPr>
              <a:t>buffer </a:t>
            </a:r>
          </a:p>
          <a:p>
            <a:pPr algn="ctr"/>
            <a:r>
              <a:rPr lang="en-US" sz="1800">
                <a:solidFill>
                  <a:srgbClr val="CC0000"/>
                </a:solidFill>
              </a:rPr>
              <a:t>(waiting area)</a:t>
            </a:r>
          </a:p>
        </p:txBody>
      </p:sp>
      <p:sp>
        <p:nvSpPr>
          <p:cNvPr id="124957" name="Line 66"/>
          <p:cNvSpPr>
            <a:spLocks noChangeShapeType="1"/>
          </p:cNvSpPr>
          <p:nvPr/>
        </p:nvSpPr>
        <p:spPr bwMode="auto">
          <a:xfrm>
            <a:off x="3238500" y="4630738"/>
            <a:ext cx="0" cy="33337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24958" name="Picture 47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0213" y="931863"/>
            <a:ext cx="2913062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4959" name="Group 48"/>
          <p:cNvGrpSpPr>
            <a:grpSpLocks/>
          </p:cNvGrpSpPr>
          <p:nvPr/>
        </p:nvGrpSpPr>
        <p:grpSpPr bwMode="auto">
          <a:xfrm>
            <a:off x="1593850" y="4314825"/>
            <a:ext cx="820738" cy="688975"/>
            <a:chOff x="-44" y="1473"/>
            <a:chExt cx="981" cy="1105"/>
          </a:xfrm>
        </p:grpSpPr>
        <p:pic>
          <p:nvPicPr>
            <p:cNvPr id="124965" name="Picture 49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4966" name="Freeform 5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0045 w 356"/>
                <a:gd name="T3" fmla="*/ 645 h 368"/>
                <a:gd name="T4" fmla="*/ 11917 w 356"/>
                <a:gd name="T5" fmla="*/ 13448 h 368"/>
                <a:gd name="T6" fmla="*/ 2626 w 356"/>
                <a:gd name="T7" fmla="*/ 1681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4960" name="Group 51"/>
          <p:cNvGrpSpPr>
            <a:grpSpLocks/>
          </p:cNvGrpSpPr>
          <p:nvPr/>
        </p:nvGrpSpPr>
        <p:grpSpPr bwMode="auto">
          <a:xfrm>
            <a:off x="1922463" y="5305425"/>
            <a:ext cx="820737" cy="688975"/>
            <a:chOff x="-44" y="1473"/>
            <a:chExt cx="981" cy="1105"/>
          </a:xfrm>
        </p:grpSpPr>
        <p:pic>
          <p:nvPicPr>
            <p:cNvPr id="124963" name="Picture 52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4964" name="Freeform 5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0045 w 356"/>
                <a:gd name="T3" fmla="*/ 645 h 368"/>
                <a:gd name="T4" fmla="*/ 11917 w 356"/>
                <a:gd name="T5" fmla="*/ 13448 h 368"/>
                <a:gd name="T6" fmla="*/ 2626 w 356"/>
                <a:gd name="T7" fmla="*/ 1681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2496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39FEC5D9-EFAB-43CD-9C96-4FD1751D37D7}" type="slidenum">
              <a:rPr lang="en-US"/>
              <a:pPr/>
              <a:t>46</a:t>
            </a:fld>
            <a:endParaRPr lang="en-US"/>
          </a:p>
        </p:txBody>
      </p:sp>
      <p:sp>
        <p:nvSpPr>
          <p:cNvPr id="124962" name="TextBox 1"/>
          <p:cNvSpPr txBox="1">
            <a:spLocks noChangeArrowheads="1"/>
          </p:cNvSpPr>
          <p:nvPr/>
        </p:nvSpPr>
        <p:spPr bwMode="auto">
          <a:xfrm>
            <a:off x="461963" y="6402388"/>
            <a:ext cx="6223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* Check out the Java applet for an interactive animation on queuing and loss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sp>
        <p:nvSpPr>
          <p:cNvPr id="126978" name="AutoShape 327"/>
          <p:cNvSpPr>
            <a:spLocks noChangeArrowheads="1"/>
          </p:cNvSpPr>
          <p:nvPr/>
        </p:nvSpPr>
        <p:spPr bwMode="auto">
          <a:xfrm>
            <a:off x="401638" y="3671888"/>
            <a:ext cx="500062" cy="581025"/>
          </a:xfrm>
          <a:prstGeom prst="can">
            <a:avLst>
              <a:gd name="adj" fmla="val 23491"/>
            </a:avLst>
          </a:prstGeom>
          <a:gradFill rotWithShape="1">
            <a:gsLst>
              <a:gs pos="0">
                <a:srgbClr val="000099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  <p:grpSp>
        <p:nvGrpSpPr>
          <p:cNvPr id="126979" name="Group 64"/>
          <p:cNvGrpSpPr>
            <a:grpSpLocks/>
          </p:cNvGrpSpPr>
          <p:nvPr/>
        </p:nvGrpSpPr>
        <p:grpSpPr bwMode="auto">
          <a:xfrm>
            <a:off x="974725" y="4071938"/>
            <a:ext cx="352425" cy="876300"/>
            <a:chOff x="4140" y="429"/>
            <a:chExt cx="1425" cy="2396"/>
          </a:xfrm>
        </p:grpSpPr>
        <p:sp>
          <p:nvSpPr>
            <p:cNvPr id="127025" name="Freeform 65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26" name="Rectangle 66"/>
            <p:cNvSpPr>
              <a:spLocks noChangeArrowheads="1"/>
            </p:cNvSpPr>
            <p:nvPr/>
          </p:nvSpPr>
          <p:spPr bwMode="auto">
            <a:xfrm>
              <a:off x="4204" y="429"/>
              <a:ext cx="1046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27" name="Freeform 67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28" name="Freeform 68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29" name="Rectangle 69"/>
            <p:cNvSpPr>
              <a:spLocks noChangeArrowheads="1"/>
            </p:cNvSpPr>
            <p:nvPr/>
          </p:nvSpPr>
          <p:spPr bwMode="auto">
            <a:xfrm>
              <a:off x="4211" y="694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7030" name="Group 70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27055" name="AutoShape 71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1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56" name="AutoShape 72"/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89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7031" name="Rectangle 73"/>
            <p:cNvSpPr>
              <a:spLocks noChangeArrowheads="1"/>
            </p:cNvSpPr>
            <p:nvPr/>
          </p:nvSpPr>
          <p:spPr bwMode="auto">
            <a:xfrm>
              <a:off x="4223" y="1019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7032" name="Group 74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27053" name="AutoShape 75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54" name="AutoShape 76"/>
              <p:cNvSpPr>
                <a:spLocks noChangeArrowheads="1"/>
              </p:cNvSpPr>
              <p:nvPr/>
            </p:nvSpPr>
            <p:spPr bwMode="auto">
              <a:xfrm>
                <a:off x="634" y="2585"/>
                <a:ext cx="689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7033" name="Rectangle 77"/>
            <p:cNvSpPr>
              <a:spLocks noChangeArrowheads="1"/>
            </p:cNvSpPr>
            <p:nvPr/>
          </p:nvSpPr>
          <p:spPr bwMode="auto">
            <a:xfrm>
              <a:off x="4217" y="1358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34" name="Rectangle 78"/>
            <p:cNvSpPr>
              <a:spLocks noChangeArrowheads="1"/>
            </p:cNvSpPr>
            <p:nvPr/>
          </p:nvSpPr>
          <p:spPr bwMode="auto">
            <a:xfrm>
              <a:off x="4230" y="1653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7035" name="Group 79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27051" name="AutoShape 80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0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52" name="AutoShape 81"/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88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7036" name="Freeform 82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7037" name="Group 83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7049" name="AutoShape 84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28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50" name="AutoShape 85"/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6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7038" name="Rectangle 86"/>
            <p:cNvSpPr>
              <a:spLocks noChangeArrowheads="1"/>
            </p:cNvSpPr>
            <p:nvPr/>
          </p:nvSpPr>
          <p:spPr bwMode="auto">
            <a:xfrm>
              <a:off x="5250" y="429"/>
              <a:ext cx="71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39" name="Freeform 87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40" name="Freeform 88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7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41" name="Oval 89"/>
            <p:cNvSpPr>
              <a:spLocks noChangeArrowheads="1"/>
            </p:cNvSpPr>
            <p:nvPr/>
          </p:nvSpPr>
          <p:spPr bwMode="auto">
            <a:xfrm>
              <a:off x="5520" y="2612"/>
              <a:ext cx="45" cy="9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42" name="Freeform 90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43" name="AutoShape 91"/>
            <p:cNvSpPr>
              <a:spLocks noChangeArrowheads="1"/>
            </p:cNvSpPr>
            <p:nvPr/>
          </p:nvSpPr>
          <p:spPr bwMode="auto">
            <a:xfrm>
              <a:off x="4140" y="2677"/>
              <a:ext cx="1200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44" name="AutoShape 92"/>
            <p:cNvSpPr>
              <a:spLocks noChangeArrowheads="1"/>
            </p:cNvSpPr>
            <p:nvPr/>
          </p:nvSpPr>
          <p:spPr bwMode="auto">
            <a:xfrm>
              <a:off x="4204" y="2712"/>
              <a:ext cx="1072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45" name="Oval 93"/>
            <p:cNvSpPr>
              <a:spLocks noChangeArrowheads="1"/>
            </p:cNvSpPr>
            <p:nvPr/>
          </p:nvSpPr>
          <p:spPr bwMode="auto">
            <a:xfrm>
              <a:off x="4307" y="2382"/>
              <a:ext cx="160" cy="143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46" name="Oval 94"/>
            <p:cNvSpPr>
              <a:spLocks noChangeArrowheads="1"/>
            </p:cNvSpPr>
            <p:nvPr/>
          </p:nvSpPr>
          <p:spPr bwMode="auto">
            <a:xfrm>
              <a:off x="4487" y="2382"/>
              <a:ext cx="160" cy="143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>
                <a:solidFill>
                  <a:srgbClr val="FF0000"/>
                </a:solidFill>
              </a:endParaRPr>
            </a:p>
          </p:txBody>
        </p:sp>
        <p:sp>
          <p:nvSpPr>
            <p:cNvPr id="127047" name="Oval 95"/>
            <p:cNvSpPr>
              <a:spLocks noChangeArrowheads="1"/>
            </p:cNvSpPr>
            <p:nvPr/>
          </p:nvSpPr>
          <p:spPr bwMode="auto">
            <a:xfrm>
              <a:off x="4660" y="2382"/>
              <a:ext cx="160" cy="139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48" name="Rectangle 96"/>
            <p:cNvSpPr>
              <a:spLocks noChangeArrowheads="1"/>
            </p:cNvSpPr>
            <p:nvPr/>
          </p:nvSpPr>
          <p:spPr bwMode="auto">
            <a:xfrm>
              <a:off x="5064" y="1835"/>
              <a:ext cx="83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6980" name="Group 61"/>
          <p:cNvGrpSpPr>
            <a:grpSpLocks/>
          </p:cNvGrpSpPr>
          <p:nvPr/>
        </p:nvGrpSpPr>
        <p:grpSpPr bwMode="auto">
          <a:xfrm flipH="1">
            <a:off x="7948613" y="4133850"/>
            <a:ext cx="1192212" cy="1171575"/>
            <a:chOff x="-44" y="1473"/>
            <a:chExt cx="981" cy="1105"/>
          </a:xfrm>
        </p:grpSpPr>
        <p:pic>
          <p:nvPicPr>
            <p:cNvPr id="127023" name="Picture 62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7024" name="Freeform 6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2698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1143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Throughput</a:t>
            </a:r>
          </a:p>
        </p:txBody>
      </p:sp>
      <p:sp>
        <p:nvSpPr>
          <p:cNvPr id="12698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19113" y="1447800"/>
            <a:ext cx="7772400" cy="1779588"/>
          </a:xfrm>
        </p:spPr>
        <p:txBody>
          <a:bodyPr/>
          <a:lstStyle/>
          <a:p>
            <a:pPr eaLnBrk="1" hangingPunct="1">
              <a:buSzPct val="75000"/>
            </a:pPr>
            <a:r>
              <a:rPr lang="en-US" i="1" smtClean="0">
                <a:solidFill>
                  <a:srgbClr val="CC0000"/>
                </a:solidFill>
                <a:ea typeface="ＭＳ Ｐゴシック" pitchFamily="34" charset="-128"/>
              </a:rPr>
              <a:t>throughput:</a:t>
            </a:r>
            <a:r>
              <a:rPr lang="en-US" smtClean="0">
                <a:ea typeface="ＭＳ Ｐゴシック" pitchFamily="34" charset="-128"/>
              </a:rPr>
              <a:t> rate (bits/time unit) at which bits transferred between sender/receiver</a:t>
            </a:r>
          </a:p>
          <a:p>
            <a:pPr lvl="1" eaLnBrk="1" hangingPunct="1"/>
            <a:r>
              <a:rPr lang="en-US" i="1" smtClean="0">
                <a:solidFill>
                  <a:srgbClr val="CC0000"/>
                </a:solidFill>
              </a:rPr>
              <a:t>instantaneous:</a:t>
            </a:r>
            <a:r>
              <a:rPr lang="en-US" smtClean="0"/>
              <a:t> rate at given point in time</a:t>
            </a:r>
          </a:p>
          <a:p>
            <a:pPr lvl="1" eaLnBrk="1" hangingPunct="1"/>
            <a:r>
              <a:rPr lang="en-US" i="1" smtClean="0">
                <a:solidFill>
                  <a:srgbClr val="CC0000"/>
                </a:solidFill>
              </a:rPr>
              <a:t>average:</a:t>
            </a:r>
            <a:r>
              <a:rPr lang="en-US" smtClean="0"/>
              <a:t> rate over longer period of time</a:t>
            </a:r>
          </a:p>
        </p:txBody>
      </p:sp>
      <p:sp>
        <p:nvSpPr>
          <p:cNvPr id="126983" name="Text Box 325"/>
          <p:cNvSpPr txBox="1">
            <a:spLocks noChangeArrowheads="1"/>
          </p:cNvSpPr>
          <p:nvPr/>
        </p:nvSpPr>
        <p:spPr bwMode="auto">
          <a:xfrm>
            <a:off x="368300" y="5043488"/>
            <a:ext cx="1874838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000">
                <a:latin typeface="Gill Sans MT" pitchFamily="34" charset="0"/>
              </a:rPr>
              <a:t>server, with</a:t>
            </a:r>
          </a:p>
          <a:p>
            <a:pPr algn="ctr">
              <a:lnSpc>
                <a:spcPct val="85000"/>
              </a:lnSpc>
            </a:pPr>
            <a:r>
              <a:rPr lang="en-US" sz="2000">
                <a:latin typeface="Gill Sans MT" pitchFamily="34" charset="0"/>
              </a:rPr>
              <a:t>file of F bits </a:t>
            </a:r>
          </a:p>
          <a:p>
            <a:pPr algn="ctr">
              <a:lnSpc>
                <a:spcPct val="85000"/>
              </a:lnSpc>
            </a:pPr>
            <a:r>
              <a:rPr lang="en-US" sz="2000">
                <a:latin typeface="Gill Sans MT" pitchFamily="34" charset="0"/>
              </a:rPr>
              <a:t>to send to client</a:t>
            </a:r>
          </a:p>
        </p:txBody>
      </p:sp>
      <p:sp>
        <p:nvSpPr>
          <p:cNvPr id="126984" name="Text Box 328"/>
          <p:cNvSpPr txBox="1">
            <a:spLocks noChangeArrowheads="1"/>
          </p:cNvSpPr>
          <p:nvPr/>
        </p:nvSpPr>
        <p:spPr bwMode="auto">
          <a:xfrm>
            <a:off x="2784475" y="5040313"/>
            <a:ext cx="143033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000">
                <a:latin typeface="Gill Sans MT" pitchFamily="34" charset="0"/>
              </a:rPr>
              <a:t>link capacity</a:t>
            </a:r>
          </a:p>
          <a:p>
            <a:pPr algn="ctr">
              <a:lnSpc>
                <a:spcPct val="85000"/>
              </a:lnSpc>
            </a:pPr>
            <a:r>
              <a:rPr lang="en-US" sz="2000">
                <a:latin typeface="Gill Sans MT" pitchFamily="34" charset="0"/>
              </a:rPr>
              <a:t> R</a:t>
            </a:r>
            <a:r>
              <a:rPr lang="en-US" sz="2800" baseline="-25000">
                <a:latin typeface="Gill Sans MT" pitchFamily="34" charset="0"/>
              </a:rPr>
              <a:t>s</a:t>
            </a:r>
            <a:r>
              <a:rPr lang="en-US" sz="2000" baseline="-25000">
                <a:latin typeface="Gill Sans MT" pitchFamily="34" charset="0"/>
              </a:rPr>
              <a:t> </a:t>
            </a:r>
            <a:r>
              <a:rPr lang="en-US" sz="2000">
                <a:latin typeface="Gill Sans MT" pitchFamily="34" charset="0"/>
              </a:rPr>
              <a:t>bits/sec</a:t>
            </a:r>
          </a:p>
        </p:txBody>
      </p:sp>
      <p:sp>
        <p:nvSpPr>
          <p:cNvPr id="126985" name="Text Box 329"/>
          <p:cNvSpPr txBox="1">
            <a:spLocks noChangeArrowheads="1"/>
          </p:cNvSpPr>
          <p:nvPr/>
        </p:nvSpPr>
        <p:spPr bwMode="auto">
          <a:xfrm>
            <a:off x="5653088" y="5048250"/>
            <a:ext cx="143033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000">
                <a:latin typeface="Gill Sans MT" pitchFamily="34" charset="0"/>
              </a:rPr>
              <a:t>link capacity</a:t>
            </a:r>
          </a:p>
          <a:p>
            <a:pPr algn="ctr">
              <a:lnSpc>
                <a:spcPct val="85000"/>
              </a:lnSpc>
            </a:pPr>
            <a:r>
              <a:rPr lang="en-US" sz="2000">
                <a:latin typeface="Gill Sans MT" pitchFamily="34" charset="0"/>
              </a:rPr>
              <a:t> R</a:t>
            </a:r>
            <a:r>
              <a:rPr lang="en-US" sz="2800" baseline="-25000">
                <a:latin typeface="Gill Sans MT" pitchFamily="34" charset="0"/>
              </a:rPr>
              <a:t>c</a:t>
            </a:r>
            <a:r>
              <a:rPr lang="en-US" sz="2000" baseline="-25000">
                <a:latin typeface="Gill Sans MT" pitchFamily="34" charset="0"/>
              </a:rPr>
              <a:t> </a:t>
            </a:r>
            <a:r>
              <a:rPr lang="en-US" sz="2000">
                <a:latin typeface="Gill Sans MT" pitchFamily="34" charset="0"/>
              </a:rPr>
              <a:t>bits/sec</a:t>
            </a:r>
          </a:p>
        </p:txBody>
      </p:sp>
      <p:sp>
        <p:nvSpPr>
          <p:cNvPr id="126986" name="Line 337"/>
          <p:cNvSpPr>
            <a:spLocks noChangeShapeType="1"/>
          </p:cNvSpPr>
          <p:nvPr/>
        </p:nvSpPr>
        <p:spPr bwMode="auto">
          <a:xfrm flipH="1" flipV="1">
            <a:off x="2997200" y="4806950"/>
            <a:ext cx="282575" cy="303213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6987" name="Line 347"/>
          <p:cNvSpPr>
            <a:spLocks noChangeShapeType="1"/>
          </p:cNvSpPr>
          <p:nvPr/>
        </p:nvSpPr>
        <p:spPr bwMode="auto">
          <a:xfrm flipH="1" flipV="1">
            <a:off x="6119813" y="4876800"/>
            <a:ext cx="193675" cy="2032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6988" name="Line 352"/>
          <p:cNvSpPr>
            <a:spLocks noChangeShapeType="1"/>
          </p:cNvSpPr>
          <p:nvPr/>
        </p:nvSpPr>
        <p:spPr bwMode="auto">
          <a:xfrm flipH="1">
            <a:off x="801688" y="4716463"/>
            <a:ext cx="11112" cy="41116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6989" name="Line 321"/>
          <p:cNvSpPr>
            <a:spLocks noChangeShapeType="1"/>
          </p:cNvSpPr>
          <p:nvPr/>
        </p:nvSpPr>
        <p:spPr bwMode="auto">
          <a:xfrm>
            <a:off x="1441450" y="4530725"/>
            <a:ext cx="6316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26990" name="Group 246"/>
          <p:cNvGrpSpPr>
            <a:grpSpLocks/>
          </p:cNvGrpSpPr>
          <p:nvPr/>
        </p:nvGrpSpPr>
        <p:grpSpPr bwMode="auto">
          <a:xfrm>
            <a:off x="3806825" y="4394200"/>
            <a:ext cx="1055688" cy="360363"/>
            <a:chOff x="3600" y="219"/>
            <a:chExt cx="360" cy="175"/>
          </a:xfrm>
        </p:grpSpPr>
        <p:sp>
          <p:nvSpPr>
            <p:cNvPr id="127010" name="Oval 24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27011" name="Line 24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12" name="Line 24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13" name="Rectangle 25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127014" name="Oval 25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127015" name="Group 252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27020" name="Line 25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21" name="Line 25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22" name="Line 25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7016" name="Group 256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27017" name="Line 25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18" name="Line 25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19" name="Line 25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26991" name="AutoShape 350"/>
          <p:cNvSpPr>
            <a:spLocks noChangeArrowheads="1"/>
          </p:cNvSpPr>
          <p:nvPr/>
        </p:nvSpPr>
        <p:spPr bwMode="auto">
          <a:xfrm>
            <a:off x="7286625" y="4325938"/>
            <a:ext cx="889000" cy="485775"/>
          </a:xfrm>
          <a:prstGeom prst="rightArrow">
            <a:avLst>
              <a:gd name="adj1" fmla="val 50000"/>
              <a:gd name="adj2" fmla="val 45752"/>
            </a:avLst>
          </a:prstGeom>
          <a:gradFill rotWithShape="1">
            <a:gsLst>
              <a:gs pos="0">
                <a:srgbClr val="FFFFFF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  <p:grpSp>
        <p:nvGrpSpPr>
          <p:cNvPr id="126992" name="Group 335"/>
          <p:cNvGrpSpPr>
            <a:grpSpLocks/>
          </p:cNvGrpSpPr>
          <p:nvPr/>
        </p:nvGrpSpPr>
        <p:grpSpPr bwMode="auto">
          <a:xfrm>
            <a:off x="1404938" y="4360863"/>
            <a:ext cx="2322512" cy="392112"/>
            <a:chOff x="2249" y="3430"/>
            <a:chExt cx="1389" cy="256"/>
          </a:xfrm>
        </p:grpSpPr>
        <p:sp>
          <p:nvSpPr>
            <p:cNvPr id="255309" name="Oval 333"/>
            <p:cNvSpPr>
              <a:spLocks noChangeArrowheads="1"/>
            </p:cNvSpPr>
            <p:nvPr/>
          </p:nvSpPr>
          <p:spPr bwMode="auto">
            <a:xfrm>
              <a:off x="3569" y="3433"/>
              <a:ext cx="69" cy="253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55308" name="Rectangle 332"/>
            <p:cNvSpPr>
              <a:spLocks noChangeArrowheads="1"/>
            </p:cNvSpPr>
            <p:nvPr/>
          </p:nvSpPr>
          <p:spPr bwMode="auto">
            <a:xfrm>
              <a:off x="2275" y="3433"/>
              <a:ext cx="1326" cy="253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27008" name="Oval 331"/>
            <p:cNvSpPr>
              <a:spLocks noChangeArrowheads="1"/>
            </p:cNvSpPr>
            <p:nvPr/>
          </p:nvSpPr>
          <p:spPr bwMode="auto">
            <a:xfrm>
              <a:off x="2249" y="3430"/>
              <a:ext cx="69" cy="253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55310" name="Rectangle 334"/>
            <p:cNvSpPr>
              <a:spLocks noChangeArrowheads="1"/>
            </p:cNvSpPr>
            <p:nvPr/>
          </p:nvSpPr>
          <p:spPr bwMode="auto">
            <a:xfrm>
              <a:off x="3562" y="3438"/>
              <a:ext cx="44" cy="246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</p:grpSp>
      <p:grpSp>
        <p:nvGrpSpPr>
          <p:cNvPr id="126993" name="Group 341"/>
          <p:cNvGrpSpPr>
            <a:grpSpLocks/>
          </p:cNvGrpSpPr>
          <p:nvPr/>
        </p:nvGrpSpPr>
        <p:grpSpPr bwMode="auto">
          <a:xfrm>
            <a:off x="4910138" y="4248150"/>
            <a:ext cx="2801937" cy="581025"/>
            <a:chOff x="2249" y="3430"/>
            <a:chExt cx="1389" cy="256"/>
          </a:xfrm>
        </p:grpSpPr>
        <p:sp>
          <p:nvSpPr>
            <p:cNvPr id="255318" name="Oval 342"/>
            <p:cNvSpPr>
              <a:spLocks noChangeArrowheads="1"/>
            </p:cNvSpPr>
            <p:nvPr/>
          </p:nvSpPr>
          <p:spPr bwMode="auto">
            <a:xfrm>
              <a:off x="3569" y="3433"/>
              <a:ext cx="69" cy="253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55319" name="Rectangle 343"/>
            <p:cNvSpPr>
              <a:spLocks noChangeArrowheads="1"/>
            </p:cNvSpPr>
            <p:nvPr/>
          </p:nvSpPr>
          <p:spPr bwMode="auto">
            <a:xfrm>
              <a:off x="2275" y="3433"/>
              <a:ext cx="1326" cy="253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27004" name="Oval 344"/>
            <p:cNvSpPr>
              <a:spLocks noChangeArrowheads="1"/>
            </p:cNvSpPr>
            <p:nvPr/>
          </p:nvSpPr>
          <p:spPr bwMode="auto">
            <a:xfrm>
              <a:off x="2249" y="3430"/>
              <a:ext cx="69" cy="253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255321" name="Rectangle 345"/>
            <p:cNvSpPr>
              <a:spLocks noChangeArrowheads="1"/>
            </p:cNvSpPr>
            <p:nvPr/>
          </p:nvSpPr>
          <p:spPr bwMode="auto">
            <a:xfrm>
              <a:off x="3562" y="3438"/>
              <a:ext cx="44" cy="246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</p:grpSp>
      <p:grpSp>
        <p:nvGrpSpPr>
          <p:cNvPr id="13" name="Group 99"/>
          <p:cNvGrpSpPr>
            <a:grpSpLocks/>
          </p:cNvGrpSpPr>
          <p:nvPr/>
        </p:nvGrpSpPr>
        <p:grpSpPr bwMode="auto">
          <a:xfrm>
            <a:off x="239713" y="5111750"/>
            <a:ext cx="8235950" cy="896938"/>
            <a:chOff x="0" y="3803"/>
            <a:chExt cx="5188" cy="565"/>
          </a:xfrm>
        </p:grpSpPr>
        <p:sp>
          <p:nvSpPr>
            <p:cNvPr id="126999" name="Text Box 353"/>
            <p:cNvSpPr txBox="1">
              <a:spLocks noChangeArrowheads="1"/>
            </p:cNvSpPr>
            <p:nvPr/>
          </p:nvSpPr>
          <p:spPr bwMode="auto">
            <a:xfrm>
              <a:off x="0" y="3821"/>
              <a:ext cx="1461" cy="54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2000">
                  <a:latin typeface="Gill Sans MT" pitchFamily="34" charset="0"/>
                </a:rPr>
                <a:t>server sends bits </a:t>
              </a:r>
            </a:p>
            <a:p>
              <a:pPr algn="ctr">
                <a:lnSpc>
                  <a:spcPct val="85000"/>
                </a:lnSpc>
              </a:pPr>
              <a:r>
                <a:rPr lang="en-US" sz="2000">
                  <a:latin typeface="Gill Sans MT" pitchFamily="34" charset="0"/>
                </a:rPr>
                <a:t>(fluid) into pipe</a:t>
              </a:r>
            </a:p>
            <a:p>
              <a:pPr algn="ctr">
                <a:lnSpc>
                  <a:spcPct val="85000"/>
                </a:lnSpc>
              </a:pPr>
              <a:endParaRPr lang="en-US" sz="2000">
                <a:latin typeface="Gill Sans MT" pitchFamily="34" charset="0"/>
              </a:endParaRPr>
            </a:p>
          </p:txBody>
        </p:sp>
        <p:sp>
          <p:nvSpPr>
            <p:cNvPr id="127000" name="Text Box 336"/>
            <p:cNvSpPr txBox="1">
              <a:spLocks noChangeArrowheads="1"/>
            </p:cNvSpPr>
            <p:nvPr/>
          </p:nvSpPr>
          <p:spPr bwMode="auto">
            <a:xfrm>
              <a:off x="1573" y="3803"/>
              <a:ext cx="1769" cy="54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2000">
                  <a:latin typeface="Gill Sans MT" pitchFamily="34" charset="0"/>
                </a:rPr>
                <a:t> pipe that can carry</a:t>
              </a:r>
            </a:p>
            <a:p>
              <a:pPr algn="ctr">
                <a:lnSpc>
                  <a:spcPct val="85000"/>
                </a:lnSpc>
              </a:pPr>
              <a:r>
                <a:rPr lang="en-US" sz="2000">
                  <a:latin typeface="Gill Sans MT" pitchFamily="34" charset="0"/>
                </a:rPr>
                <a:t>fluid at rate</a:t>
              </a:r>
            </a:p>
            <a:p>
              <a:pPr algn="ctr">
                <a:lnSpc>
                  <a:spcPct val="85000"/>
                </a:lnSpc>
              </a:pPr>
              <a:r>
                <a:rPr lang="en-US" sz="2000">
                  <a:latin typeface="Gill Sans MT" pitchFamily="34" charset="0"/>
                </a:rPr>
                <a:t> R</a:t>
              </a:r>
              <a:r>
                <a:rPr lang="en-US" sz="2800" baseline="-25000">
                  <a:latin typeface="Gill Sans MT" pitchFamily="34" charset="0"/>
                </a:rPr>
                <a:t>s</a:t>
              </a:r>
              <a:r>
                <a:rPr lang="en-US" sz="2000" baseline="-25000">
                  <a:latin typeface="Gill Sans MT" pitchFamily="34" charset="0"/>
                </a:rPr>
                <a:t> </a:t>
              </a:r>
              <a:r>
                <a:rPr lang="en-US" sz="2000">
                  <a:latin typeface="Gill Sans MT" pitchFamily="34" charset="0"/>
                </a:rPr>
                <a:t>bits/sec)</a:t>
              </a:r>
            </a:p>
          </p:txBody>
        </p:sp>
        <p:sp>
          <p:nvSpPr>
            <p:cNvPr id="127001" name="Text Box 346"/>
            <p:cNvSpPr txBox="1">
              <a:spLocks noChangeArrowheads="1"/>
            </p:cNvSpPr>
            <p:nvPr/>
          </p:nvSpPr>
          <p:spPr bwMode="auto">
            <a:xfrm>
              <a:off x="3328" y="3812"/>
              <a:ext cx="1860" cy="54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2000">
                  <a:latin typeface="Gill Sans MT" pitchFamily="34" charset="0"/>
                </a:rPr>
                <a:t> pipe that can carry</a:t>
              </a:r>
            </a:p>
            <a:p>
              <a:pPr algn="ctr">
                <a:lnSpc>
                  <a:spcPct val="85000"/>
                </a:lnSpc>
              </a:pPr>
              <a:r>
                <a:rPr lang="en-US" sz="2000">
                  <a:latin typeface="Gill Sans MT" pitchFamily="34" charset="0"/>
                </a:rPr>
                <a:t>fluid at rate</a:t>
              </a:r>
            </a:p>
            <a:p>
              <a:pPr algn="ctr">
                <a:lnSpc>
                  <a:spcPct val="85000"/>
                </a:lnSpc>
              </a:pPr>
              <a:r>
                <a:rPr lang="en-US" sz="2000">
                  <a:latin typeface="Gill Sans MT" pitchFamily="34" charset="0"/>
                </a:rPr>
                <a:t> R</a:t>
              </a:r>
              <a:r>
                <a:rPr lang="en-US" sz="2800" baseline="-25000">
                  <a:latin typeface="Gill Sans MT" pitchFamily="34" charset="0"/>
                </a:rPr>
                <a:t>c</a:t>
              </a:r>
              <a:r>
                <a:rPr lang="en-US" sz="2000" baseline="-25000">
                  <a:latin typeface="Gill Sans MT" pitchFamily="34" charset="0"/>
                </a:rPr>
                <a:t> </a:t>
              </a:r>
              <a:r>
                <a:rPr lang="en-US" sz="2000">
                  <a:latin typeface="Gill Sans MT" pitchFamily="34" charset="0"/>
                </a:rPr>
                <a:t>bits/sec)</a:t>
              </a:r>
            </a:p>
          </p:txBody>
        </p:sp>
      </p:grpSp>
      <p:pic>
        <p:nvPicPr>
          <p:cNvPr id="126995" name="Picture 60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0213" y="931863"/>
            <a:ext cx="2913062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6996" name="AutoShape 351"/>
          <p:cNvSpPr>
            <a:spLocks noChangeArrowheads="1"/>
          </p:cNvSpPr>
          <p:nvPr/>
        </p:nvSpPr>
        <p:spPr bwMode="auto">
          <a:xfrm>
            <a:off x="3732213" y="4308475"/>
            <a:ext cx="1279525" cy="485775"/>
          </a:xfrm>
          <a:prstGeom prst="rightArrow">
            <a:avLst>
              <a:gd name="adj1" fmla="val 50000"/>
              <a:gd name="adj2" fmla="val 65850"/>
            </a:avLst>
          </a:prstGeom>
          <a:gradFill rotWithShape="1">
            <a:gsLst>
              <a:gs pos="0">
                <a:srgbClr val="FFFFFF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126997" name="AutoShape 349"/>
          <p:cNvSpPr>
            <a:spLocks noChangeArrowheads="1"/>
          </p:cNvSpPr>
          <p:nvPr/>
        </p:nvSpPr>
        <p:spPr bwMode="auto">
          <a:xfrm flipV="1">
            <a:off x="508000" y="4064000"/>
            <a:ext cx="974725" cy="72072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/>
          </a:p>
        </p:txBody>
      </p:sp>
      <p:sp>
        <p:nvSpPr>
          <p:cNvPr id="12699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11CB5771-79FD-40E1-8B86-80E10056AC1E}" type="slidenum">
              <a:rPr lang="en-US"/>
              <a:pPr/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pic>
        <p:nvPicPr>
          <p:cNvPr id="130050" name="Picture 2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9450" y="1028700"/>
            <a:ext cx="45704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005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Chapter 1: roadmap</a:t>
            </a:r>
          </a:p>
        </p:txBody>
      </p:sp>
      <p:sp>
        <p:nvSpPr>
          <p:cNvPr id="13005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87363" y="1406525"/>
            <a:ext cx="8207375" cy="4648200"/>
          </a:xfrm>
        </p:spPr>
        <p:txBody>
          <a:bodyPr/>
          <a:lstStyle/>
          <a:p>
            <a:pPr lvl="1" eaLnBrk="1" hangingPunct="1">
              <a:buFont typeface="Wingdings" pitchFamily="2" charset="2"/>
              <a:buNone/>
            </a:pPr>
            <a:r>
              <a:rPr lang="en-US" sz="2800" smtClean="0">
                <a:solidFill>
                  <a:srgbClr val="000099"/>
                </a:solidFill>
              </a:rPr>
              <a:t>1.1 what </a:t>
            </a:r>
            <a:r>
              <a:rPr lang="en-US" sz="2800" i="1" smtClean="0">
                <a:solidFill>
                  <a:srgbClr val="000099"/>
                </a:solidFill>
              </a:rPr>
              <a:t>is</a:t>
            </a:r>
            <a:r>
              <a:rPr lang="en-US" sz="2800" smtClean="0">
                <a:solidFill>
                  <a:srgbClr val="000099"/>
                </a:solidFill>
              </a:rPr>
              <a:t> the Internet?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800" smtClean="0">
                <a:solidFill>
                  <a:srgbClr val="000099"/>
                </a:solidFill>
              </a:rPr>
              <a:t>1.2</a:t>
            </a:r>
            <a:r>
              <a:rPr lang="en-US" sz="2800" smtClean="0"/>
              <a:t> network edge</a:t>
            </a:r>
          </a:p>
          <a:p>
            <a:pPr lvl="2" eaLnBrk="1" hangingPunct="1"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800" smtClean="0">
                <a:latin typeface="Gill Sans MT" pitchFamily="34" charset="0"/>
              </a:rPr>
              <a:t> </a:t>
            </a:r>
            <a:r>
              <a:rPr lang="en-US" sz="2400" smtClean="0">
                <a:latin typeface="Gill Sans MT" pitchFamily="34" charset="0"/>
              </a:rPr>
              <a:t>end systems, access networks, links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800" smtClean="0">
                <a:solidFill>
                  <a:srgbClr val="000099"/>
                </a:solidFill>
              </a:rPr>
              <a:t>1.3 </a:t>
            </a:r>
            <a:r>
              <a:rPr lang="en-US" sz="2800" smtClean="0"/>
              <a:t>network core</a:t>
            </a:r>
          </a:p>
          <a:p>
            <a:pPr lvl="2" eaLnBrk="1" hangingPunct="1"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800" smtClean="0">
                <a:latin typeface="Gill Sans MT" pitchFamily="34" charset="0"/>
              </a:rPr>
              <a:t> </a:t>
            </a:r>
            <a:r>
              <a:rPr lang="en-US" sz="2400" smtClean="0">
                <a:latin typeface="Gill Sans MT" pitchFamily="34" charset="0"/>
              </a:rPr>
              <a:t>packet switching, circuit switching, network structure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800" smtClean="0">
                <a:solidFill>
                  <a:srgbClr val="000099"/>
                </a:solidFill>
              </a:rPr>
              <a:t>1.4 </a:t>
            </a:r>
            <a:r>
              <a:rPr lang="en-US" sz="2800" smtClean="0"/>
              <a:t>delay, loss, throughput in networks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800" smtClean="0">
                <a:solidFill>
                  <a:srgbClr val="CC0000"/>
                </a:solidFill>
              </a:rPr>
              <a:t>1.5 protocol layers, service models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800" smtClean="0">
                <a:solidFill>
                  <a:srgbClr val="000099"/>
                </a:solidFill>
              </a:rPr>
              <a:t>1.6</a:t>
            </a:r>
            <a:r>
              <a:rPr lang="en-US" sz="2800" smtClean="0"/>
              <a:t> networks under attack: security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800" smtClean="0">
                <a:solidFill>
                  <a:srgbClr val="000099"/>
                </a:solidFill>
              </a:rPr>
              <a:t>1.7</a:t>
            </a:r>
            <a:r>
              <a:rPr lang="en-US" sz="2800" smtClean="0"/>
              <a:t> history</a:t>
            </a:r>
          </a:p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13005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90ABA58C-1338-4647-B329-C9CAA2852CBF}" type="slidenum">
              <a:rPr lang="en-US"/>
              <a:pPr/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pic>
        <p:nvPicPr>
          <p:cNvPr id="132098" name="Picture 9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0213" y="936625"/>
            <a:ext cx="41132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20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33375" y="128588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Protocol </a:t>
            </a:r>
            <a:r>
              <a:rPr lang="ja-JP" altLang="en-US" smtClean="0">
                <a:ea typeface="ＭＳ Ｐゴシック" pitchFamily="34" charset="-128"/>
              </a:rPr>
              <a:t>“</a:t>
            </a:r>
            <a:r>
              <a:rPr lang="en-US" altLang="ja-JP" smtClean="0">
                <a:ea typeface="ＭＳ Ｐゴシック" pitchFamily="34" charset="-128"/>
              </a:rPr>
              <a:t>layers</a:t>
            </a:r>
            <a:r>
              <a:rPr lang="ja-JP" altLang="en-US" smtClean="0">
                <a:ea typeface="ＭＳ Ｐゴシック" pitchFamily="34" charset="-128"/>
              </a:rPr>
              <a:t>”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13210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3400" y="1371600"/>
            <a:ext cx="3581400" cy="4648200"/>
          </a:xfrm>
        </p:spPr>
        <p:txBody>
          <a:bodyPr/>
          <a:lstStyle/>
          <a:p>
            <a:pPr eaLnBrk="1" hangingPunct="1">
              <a:lnSpc>
                <a:spcPct val="75000"/>
              </a:lnSpc>
              <a:buFont typeface="Wingdings" pitchFamily="2" charset="2"/>
              <a:buNone/>
            </a:pPr>
            <a:r>
              <a:rPr lang="en-US" i="1" smtClean="0">
                <a:solidFill>
                  <a:srgbClr val="CC0000"/>
                </a:solidFill>
                <a:ea typeface="ＭＳ Ｐゴシック" pitchFamily="34" charset="-128"/>
              </a:rPr>
              <a:t>Networks are complex,</a:t>
            </a:r>
          </a:p>
          <a:p>
            <a:pPr eaLnBrk="1" hangingPunct="1">
              <a:lnSpc>
                <a:spcPct val="75000"/>
              </a:lnSpc>
              <a:buFont typeface="Wingdings" pitchFamily="2" charset="2"/>
              <a:buNone/>
            </a:pPr>
            <a:r>
              <a:rPr lang="en-US" i="1" smtClean="0">
                <a:solidFill>
                  <a:srgbClr val="CC0000"/>
                </a:solidFill>
                <a:ea typeface="ＭＳ Ｐゴシック" pitchFamily="34" charset="-128"/>
              </a:rPr>
              <a:t>with many </a:t>
            </a:r>
            <a:r>
              <a:rPr lang="ja-JP" altLang="en-US" i="1" smtClean="0">
                <a:solidFill>
                  <a:srgbClr val="CC0000"/>
                </a:solidFill>
                <a:ea typeface="ＭＳ Ｐゴシック" pitchFamily="34" charset="-128"/>
              </a:rPr>
              <a:t>“</a:t>
            </a:r>
            <a:r>
              <a:rPr lang="en-US" altLang="ja-JP" i="1" smtClean="0">
                <a:solidFill>
                  <a:srgbClr val="CC0000"/>
                </a:solidFill>
                <a:ea typeface="ＭＳ Ｐゴシック" pitchFamily="34" charset="-128"/>
              </a:rPr>
              <a:t>pieces</a:t>
            </a:r>
            <a:r>
              <a:rPr lang="ja-JP" altLang="en-US" i="1" smtClean="0">
                <a:solidFill>
                  <a:srgbClr val="CC0000"/>
                </a:solidFill>
                <a:ea typeface="ＭＳ Ｐゴシック" pitchFamily="34" charset="-128"/>
              </a:rPr>
              <a:t>”</a:t>
            </a:r>
            <a:r>
              <a:rPr lang="en-US" altLang="ja-JP" i="1" smtClean="0">
                <a:solidFill>
                  <a:srgbClr val="CC0000"/>
                </a:solidFill>
                <a:ea typeface="ＭＳ Ｐゴシック" pitchFamily="34" charset="-128"/>
              </a:rPr>
              <a:t>:</a:t>
            </a:r>
          </a:p>
          <a:p>
            <a:pPr lvl="1" eaLnBrk="1" hangingPunct="1"/>
            <a:r>
              <a:rPr lang="en-US" sz="2800" smtClean="0"/>
              <a:t>hosts</a:t>
            </a:r>
          </a:p>
          <a:p>
            <a:pPr lvl="1" eaLnBrk="1" hangingPunct="1"/>
            <a:r>
              <a:rPr lang="en-US" sz="2800" smtClean="0"/>
              <a:t>routers</a:t>
            </a:r>
          </a:p>
          <a:p>
            <a:pPr lvl="1" eaLnBrk="1" hangingPunct="1"/>
            <a:r>
              <a:rPr lang="en-US" sz="2800" smtClean="0"/>
              <a:t>links of various media</a:t>
            </a:r>
          </a:p>
          <a:p>
            <a:pPr lvl="1" eaLnBrk="1" hangingPunct="1"/>
            <a:r>
              <a:rPr lang="en-US" sz="2800" smtClean="0"/>
              <a:t>applications</a:t>
            </a:r>
          </a:p>
          <a:p>
            <a:pPr lvl="1" eaLnBrk="1" hangingPunct="1"/>
            <a:r>
              <a:rPr lang="en-US" sz="2800" smtClean="0"/>
              <a:t>protocols</a:t>
            </a:r>
          </a:p>
          <a:p>
            <a:pPr lvl="1" eaLnBrk="1" hangingPunct="1"/>
            <a:r>
              <a:rPr lang="en-US" sz="2800" smtClean="0"/>
              <a:t>hardware, software</a:t>
            </a:r>
          </a:p>
        </p:txBody>
      </p:sp>
      <p:sp>
        <p:nvSpPr>
          <p:cNvPr id="132101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52950" y="2266950"/>
            <a:ext cx="4057650" cy="2619375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n-US" sz="3200" i="1" smtClean="0">
                <a:solidFill>
                  <a:srgbClr val="CC0000"/>
                </a:solidFill>
                <a:ea typeface="ＭＳ Ｐゴシック" pitchFamily="34" charset="-128"/>
              </a:rPr>
              <a:t>Question:</a:t>
            </a:r>
            <a:r>
              <a:rPr lang="en-US" sz="2400" u="sng" smtClean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smtClean="0">
                <a:ea typeface="ＭＳ Ｐゴシック" pitchFamily="34" charset="-128"/>
              </a:rPr>
              <a:t>is there any hope of </a:t>
            </a:r>
            <a:r>
              <a:rPr lang="en-US" i="1" smtClean="0">
                <a:ea typeface="ＭＳ Ｐゴシック" pitchFamily="34" charset="-128"/>
              </a:rPr>
              <a:t>organizing</a:t>
            </a:r>
            <a:r>
              <a:rPr lang="en-US" smtClean="0">
                <a:ea typeface="ＭＳ Ｐゴシック" pitchFamily="34" charset="-128"/>
              </a:rPr>
              <a:t> structure of network?</a:t>
            </a:r>
          </a:p>
          <a:p>
            <a:pPr algn="ctr" eaLnBrk="1" hangingPunct="1">
              <a:buFont typeface="Wingdings" pitchFamily="2" charset="2"/>
              <a:buNone/>
            </a:pPr>
            <a:endParaRPr lang="en-US" smtClean="0">
              <a:ea typeface="ＭＳ Ｐゴシック" pitchFamily="34" charset="-128"/>
            </a:endParaRPr>
          </a:p>
          <a:p>
            <a:pPr algn="ctr" eaLnBrk="1" hangingPunct="1">
              <a:buFont typeface="Wingdings" pitchFamily="2" charset="2"/>
              <a:buNone/>
            </a:pPr>
            <a:r>
              <a:rPr lang="en-US" smtClean="0">
                <a:ea typeface="ＭＳ Ｐゴシック" pitchFamily="34" charset="-128"/>
              </a:rPr>
              <a:t>…. or at least our discussion of networks?</a:t>
            </a:r>
          </a:p>
        </p:txBody>
      </p:sp>
      <p:sp>
        <p:nvSpPr>
          <p:cNvPr id="13210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3CE0DD76-7CCE-40D5-9AE8-0581A65DCA29}" type="slidenum">
              <a:rPr lang="en-US"/>
              <a:pPr/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413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Course outcomes 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3399" y="1371600"/>
            <a:ext cx="7317059" cy="4648200"/>
          </a:xfrm>
        </p:spPr>
        <p:txBody>
          <a:bodyPr/>
          <a:lstStyle/>
          <a:p>
            <a:r>
              <a:rPr lang="en-IN" dirty="0" smtClean="0"/>
              <a:t>Demonstrate the use of computer networking and layering concept</a:t>
            </a:r>
            <a:endParaRPr lang="en-US" dirty="0" smtClean="0"/>
          </a:p>
          <a:p>
            <a:r>
              <a:rPr lang="en-IN" dirty="0" smtClean="0"/>
              <a:t>Explain principles of application layer protocols</a:t>
            </a:r>
            <a:endParaRPr lang="en-US" dirty="0" smtClean="0"/>
          </a:p>
          <a:p>
            <a:r>
              <a:rPr lang="en-IN" dirty="0" smtClean="0"/>
              <a:t>Recognize transport layer services and infer UDP and TCP protocols</a:t>
            </a:r>
            <a:endParaRPr lang="en-US" dirty="0" smtClean="0"/>
          </a:p>
          <a:p>
            <a:r>
              <a:rPr lang="en-IN" dirty="0" smtClean="0"/>
              <a:t>Classify routers, IP and Routing Algorithms in network layer</a:t>
            </a:r>
            <a:endParaRPr lang="en-US" dirty="0" smtClean="0"/>
          </a:p>
          <a:p>
            <a:r>
              <a:rPr lang="en-IN" dirty="0" smtClean="0"/>
              <a:t>Performing error detection and correction at link layer </a:t>
            </a:r>
            <a:endParaRPr lang="en-US" dirty="0" smtClean="0"/>
          </a:p>
          <a:p>
            <a:pPr eaLnBrk="1" hangingPunct="1">
              <a:lnSpc>
                <a:spcPct val="90000"/>
              </a:lnSpc>
              <a:buNone/>
            </a:pPr>
            <a:endParaRPr lang="en-US" sz="3200" dirty="0" smtClean="0"/>
          </a:p>
        </p:txBody>
      </p:sp>
      <p:pic>
        <p:nvPicPr>
          <p:cNvPr id="30725" name="Picture 12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1825" y="1030288"/>
            <a:ext cx="54848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5630B436-9CF4-4D80-888F-054B169A30DF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pic>
        <p:nvPicPr>
          <p:cNvPr id="134146" name="Picture 14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738" y="928688"/>
            <a:ext cx="54848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4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76225" y="142875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smtClean="0">
                <a:ea typeface="ＭＳ Ｐゴシック" pitchFamily="34" charset="-128"/>
              </a:rPr>
              <a:t>Organization of air travel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134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5489575"/>
            <a:ext cx="7772400" cy="542925"/>
          </a:xfrm>
        </p:spPr>
        <p:txBody>
          <a:bodyPr/>
          <a:lstStyle/>
          <a:p>
            <a:pPr eaLnBrk="1" hangingPunct="1">
              <a:buSzPct val="75000"/>
            </a:pPr>
            <a:r>
              <a:rPr lang="en-US" smtClean="0">
                <a:ea typeface="ＭＳ Ｐゴシック" pitchFamily="34" charset="-128"/>
              </a:rPr>
              <a:t>a series of steps</a:t>
            </a:r>
          </a:p>
        </p:txBody>
      </p:sp>
      <p:grpSp>
        <p:nvGrpSpPr>
          <p:cNvPr id="134149" name="Group 4"/>
          <p:cNvGrpSpPr>
            <a:grpSpLocks/>
          </p:cNvGrpSpPr>
          <p:nvPr/>
        </p:nvGrpSpPr>
        <p:grpSpPr bwMode="auto">
          <a:xfrm>
            <a:off x="1111250" y="1587500"/>
            <a:ext cx="6508750" cy="3294063"/>
            <a:chOff x="700" y="1000"/>
            <a:chExt cx="4100" cy="2075"/>
          </a:xfrm>
        </p:grpSpPr>
        <p:sp>
          <p:nvSpPr>
            <p:cNvPr id="134151" name="Text Box 5"/>
            <p:cNvSpPr txBox="1">
              <a:spLocks noChangeArrowheads="1"/>
            </p:cNvSpPr>
            <p:nvPr/>
          </p:nvSpPr>
          <p:spPr bwMode="auto">
            <a:xfrm>
              <a:off x="846" y="1007"/>
              <a:ext cx="1307" cy="17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0099"/>
                  </a:solidFill>
                </a:rPr>
                <a:t>ticket (purchase)</a:t>
              </a:r>
            </a:p>
            <a:p>
              <a:endParaRPr lang="en-US" sz="2000">
                <a:solidFill>
                  <a:srgbClr val="000099"/>
                </a:solidFill>
              </a:endParaRPr>
            </a:p>
            <a:p>
              <a:r>
                <a:rPr lang="en-US" sz="2000">
                  <a:solidFill>
                    <a:srgbClr val="000099"/>
                  </a:solidFill>
                </a:rPr>
                <a:t>baggage (check)</a:t>
              </a:r>
            </a:p>
            <a:p>
              <a:endParaRPr lang="en-US" sz="2000">
                <a:solidFill>
                  <a:srgbClr val="000099"/>
                </a:solidFill>
              </a:endParaRPr>
            </a:p>
            <a:p>
              <a:r>
                <a:rPr lang="en-US" sz="2000">
                  <a:solidFill>
                    <a:srgbClr val="000099"/>
                  </a:solidFill>
                </a:rPr>
                <a:t>gates (load)</a:t>
              </a:r>
            </a:p>
            <a:p>
              <a:endParaRPr lang="en-US" sz="2000">
                <a:solidFill>
                  <a:srgbClr val="000099"/>
                </a:solidFill>
              </a:endParaRPr>
            </a:p>
            <a:p>
              <a:r>
                <a:rPr lang="en-US" sz="2000">
                  <a:solidFill>
                    <a:srgbClr val="000099"/>
                  </a:solidFill>
                </a:rPr>
                <a:t>runway takeoff</a:t>
              </a:r>
            </a:p>
            <a:p>
              <a:endParaRPr lang="en-US" sz="2000">
                <a:solidFill>
                  <a:srgbClr val="000099"/>
                </a:solidFill>
              </a:endParaRPr>
            </a:p>
            <a:p>
              <a:r>
                <a:rPr lang="en-US" sz="2000">
                  <a:solidFill>
                    <a:srgbClr val="000099"/>
                  </a:solidFill>
                </a:rPr>
                <a:t>airplane routing</a:t>
              </a:r>
            </a:p>
          </p:txBody>
        </p:sp>
        <p:sp>
          <p:nvSpPr>
            <p:cNvPr id="134152" name="Text Box 6"/>
            <p:cNvSpPr txBox="1">
              <a:spLocks noChangeArrowheads="1"/>
            </p:cNvSpPr>
            <p:nvPr/>
          </p:nvSpPr>
          <p:spPr bwMode="auto">
            <a:xfrm>
              <a:off x="3242" y="1001"/>
              <a:ext cx="1280" cy="17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0099"/>
                  </a:solidFill>
                </a:rPr>
                <a:t>ticket (complain)</a:t>
              </a:r>
            </a:p>
            <a:p>
              <a:endParaRPr lang="en-US" sz="2000">
                <a:solidFill>
                  <a:srgbClr val="000099"/>
                </a:solidFill>
              </a:endParaRPr>
            </a:p>
            <a:p>
              <a:r>
                <a:rPr lang="en-US" sz="2000">
                  <a:solidFill>
                    <a:srgbClr val="000099"/>
                  </a:solidFill>
                </a:rPr>
                <a:t>baggage (claim)</a:t>
              </a:r>
            </a:p>
            <a:p>
              <a:endParaRPr lang="en-US" sz="2000">
                <a:solidFill>
                  <a:srgbClr val="000099"/>
                </a:solidFill>
              </a:endParaRPr>
            </a:p>
            <a:p>
              <a:r>
                <a:rPr lang="en-US" sz="2000">
                  <a:solidFill>
                    <a:srgbClr val="000099"/>
                  </a:solidFill>
                </a:rPr>
                <a:t>gates (unload)</a:t>
              </a:r>
            </a:p>
            <a:p>
              <a:endParaRPr lang="en-US" sz="2000">
                <a:solidFill>
                  <a:srgbClr val="000099"/>
                </a:solidFill>
              </a:endParaRPr>
            </a:p>
            <a:p>
              <a:r>
                <a:rPr lang="en-US" sz="2000">
                  <a:solidFill>
                    <a:srgbClr val="000099"/>
                  </a:solidFill>
                </a:rPr>
                <a:t>runway landing</a:t>
              </a:r>
            </a:p>
            <a:p>
              <a:endParaRPr lang="en-US" sz="2000">
                <a:solidFill>
                  <a:srgbClr val="000099"/>
                </a:solidFill>
              </a:endParaRPr>
            </a:p>
            <a:p>
              <a:r>
                <a:rPr lang="en-US" sz="2000">
                  <a:solidFill>
                    <a:srgbClr val="000099"/>
                  </a:solidFill>
                </a:rPr>
                <a:t>airplane routing</a:t>
              </a:r>
            </a:p>
          </p:txBody>
        </p:sp>
        <p:sp>
          <p:nvSpPr>
            <p:cNvPr id="134153" name="Text Box 7"/>
            <p:cNvSpPr txBox="1">
              <a:spLocks noChangeArrowheads="1"/>
            </p:cNvSpPr>
            <p:nvPr/>
          </p:nvSpPr>
          <p:spPr bwMode="auto">
            <a:xfrm>
              <a:off x="2074" y="2825"/>
              <a:ext cx="121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0099"/>
                  </a:solidFill>
                </a:rPr>
                <a:t>airplane routing</a:t>
              </a:r>
            </a:p>
          </p:txBody>
        </p:sp>
        <p:sp>
          <p:nvSpPr>
            <p:cNvPr id="134154" name="Freeform 8"/>
            <p:cNvSpPr>
              <a:spLocks/>
            </p:cNvSpPr>
            <p:nvPr/>
          </p:nvSpPr>
          <p:spPr bwMode="auto">
            <a:xfrm>
              <a:off x="700" y="1000"/>
              <a:ext cx="4100" cy="2072"/>
            </a:xfrm>
            <a:custGeom>
              <a:avLst/>
              <a:gdLst>
                <a:gd name="T0" fmla="*/ 0 w 4100"/>
                <a:gd name="T1" fmla="*/ 0 h 2072"/>
                <a:gd name="T2" fmla="*/ 4 w 4100"/>
                <a:gd name="T3" fmla="*/ 1736 h 2072"/>
                <a:gd name="T4" fmla="*/ 804 w 4100"/>
                <a:gd name="T5" fmla="*/ 2064 h 2072"/>
                <a:gd name="T6" fmla="*/ 3468 w 4100"/>
                <a:gd name="T7" fmla="*/ 2072 h 2072"/>
                <a:gd name="T8" fmla="*/ 4100 w 4100"/>
                <a:gd name="T9" fmla="*/ 1736 h 2072"/>
                <a:gd name="T10" fmla="*/ 4100 w 4100"/>
                <a:gd name="T11" fmla="*/ 96 h 20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00"/>
                <a:gd name="T19" fmla="*/ 0 h 2072"/>
                <a:gd name="T20" fmla="*/ 4100 w 4100"/>
                <a:gd name="T21" fmla="*/ 2072 h 207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00" h="2072">
                  <a:moveTo>
                    <a:pt x="0" y="0"/>
                  </a:moveTo>
                  <a:lnTo>
                    <a:pt x="4" y="1736"/>
                  </a:lnTo>
                  <a:lnTo>
                    <a:pt x="804" y="2064"/>
                  </a:lnTo>
                  <a:lnTo>
                    <a:pt x="3468" y="2072"/>
                  </a:lnTo>
                  <a:lnTo>
                    <a:pt x="4100" y="1736"/>
                  </a:lnTo>
                  <a:lnTo>
                    <a:pt x="4100" y="96"/>
                  </a:ln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415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D297F245-7F6A-48C9-A3F9-02EC72CD4CB7}" type="slidenum">
              <a:rPr lang="en-US"/>
              <a:pPr/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pic>
        <p:nvPicPr>
          <p:cNvPr id="136194" name="Picture 45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7988" y="819150"/>
            <a:ext cx="73136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36195" name="Group 38"/>
          <p:cNvGrpSpPr>
            <a:grpSpLocks/>
          </p:cNvGrpSpPr>
          <p:nvPr/>
        </p:nvGrpSpPr>
        <p:grpSpPr bwMode="auto">
          <a:xfrm>
            <a:off x="434975" y="1314450"/>
            <a:ext cx="8418513" cy="2835275"/>
            <a:chOff x="258" y="1214"/>
            <a:chExt cx="5303" cy="1786"/>
          </a:xfrm>
        </p:grpSpPr>
        <p:sp>
          <p:nvSpPr>
            <p:cNvPr id="136199" name="Rectangle 2"/>
            <p:cNvSpPr>
              <a:spLocks noChangeArrowheads="1"/>
            </p:cNvSpPr>
            <p:nvPr/>
          </p:nvSpPr>
          <p:spPr bwMode="auto">
            <a:xfrm>
              <a:off x="264" y="1544"/>
              <a:ext cx="1028" cy="10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6200" name="Text Box 3"/>
            <p:cNvSpPr txBox="1">
              <a:spLocks noChangeArrowheads="1"/>
            </p:cNvSpPr>
            <p:nvPr/>
          </p:nvSpPr>
          <p:spPr bwMode="auto">
            <a:xfrm>
              <a:off x="258" y="1597"/>
              <a:ext cx="1071" cy="10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400"/>
                <a:t>ticket (purchase)</a:t>
              </a:r>
            </a:p>
            <a:p>
              <a:pPr algn="ctr">
                <a:lnSpc>
                  <a:spcPct val="80000"/>
                </a:lnSpc>
              </a:pPr>
              <a:endParaRPr lang="en-US" sz="1400"/>
            </a:p>
            <a:p>
              <a:pPr algn="ctr">
                <a:lnSpc>
                  <a:spcPct val="80000"/>
                </a:lnSpc>
              </a:pPr>
              <a:r>
                <a:rPr lang="en-US" sz="1400"/>
                <a:t>baggage (check)</a:t>
              </a:r>
            </a:p>
            <a:p>
              <a:pPr algn="ctr">
                <a:lnSpc>
                  <a:spcPct val="80000"/>
                </a:lnSpc>
              </a:pPr>
              <a:endParaRPr lang="en-US" sz="1400"/>
            </a:p>
            <a:p>
              <a:pPr algn="ctr">
                <a:lnSpc>
                  <a:spcPct val="80000"/>
                </a:lnSpc>
              </a:pPr>
              <a:r>
                <a:rPr lang="en-US" sz="1400"/>
                <a:t>gates (load)</a:t>
              </a:r>
            </a:p>
            <a:p>
              <a:pPr algn="ctr">
                <a:lnSpc>
                  <a:spcPct val="80000"/>
                </a:lnSpc>
              </a:pPr>
              <a:endParaRPr lang="en-US" sz="1400"/>
            </a:p>
            <a:p>
              <a:pPr algn="ctr">
                <a:lnSpc>
                  <a:spcPct val="80000"/>
                </a:lnSpc>
              </a:pPr>
              <a:r>
                <a:rPr lang="en-US" sz="1400"/>
                <a:t>runway (takeoff)</a:t>
              </a:r>
            </a:p>
            <a:p>
              <a:pPr algn="ctr">
                <a:lnSpc>
                  <a:spcPct val="80000"/>
                </a:lnSpc>
              </a:pPr>
              <a:endParaRPr lang="en-US" sz="1400"/>
            </a:p>
            <a:p>
              <a:pPr algn="ctr">
                <a:lnSpc>
                  <a:spcPct val="80000"/>
                </a:lnSpc>
              </a:pPr>
              <a:r>
                <a:rPr lang="en-US" sz="1400"/>
                <a:t>airplane routing</a:t>
              </a:r>
            </a:p>
          </p:txBody>
        </p:sp>
        <p:sp>
          <p:nvSpPr>
            <p:cNvPr id="136201" name="Line 4"/>
            <p:cNvSpPr>
              <a:spLocks noChangeShapeType="1"/>
            </p:cNvSpPr>
            <p:nvPr/>
          </p:nvSpPr>
          <p:spPr bwMode="auto">
            <a:xfrm>
              <a:off x="271" y="1770"/>
              <a:ext cx="102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202" name="Line 5"/>
            <p:cNvSpPr>
              <a:spLocks noChangeShapeType="1"/>
            </p:cNvSpPr>
            <p:nvPr/>
          </p:nvSpPr>
          <p:spPr bwMode="auto">
            <a:xfrm>
              <a:off x="275" y="1989"/>
              <a:ext cx="102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203" name="Line 6"/>
            <p:cNvSpPr>
              <a:spLocks noChangeShapeType="1"/>
            </p:cNvSpPr>
            <p:nvPr/>
          </p:nvSpPr>
          <p:spPr bwMode="auto">
            <a:xfrm>
              <a:off x="271" y="2207"/>
              <a:ext cx="102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204" name="Line 7"/>
            <p:cNvSpPr>
              <a:spLocks noChangeShapeType="1"/>
            </p:cNvSpPr>
            <p:nvPr/>
          </p:nvSpPr>
          <p:spPr bwMode="auto">
            <a:xfrm>
              <a:off x="279" y="2426"/>
              <a:ext cx="102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205" name="Text Box 8"/>
            <p:cNvSpPr txBox="1">
              <a:spLocks noChangeArrowheads="1"/>
            </p:cNvSpPr>
            <p:nvPr/>
          </p:nvSpPr>
          <p:spPr bwMode="auto">
            <a:xfrm>
              <a:off x="493" y="2706"/>
              <a:ext cx="52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200"/>
                <a:t>departure</a:t>
              </a:r>
            </a:p>
            <a:p>
              <a:pPr algn="ctr" eaLnBrk="1" hangingPunct="1"/>
              <a:r>
                <a:rPr lang="en-US" sz="1200"/>
                <a:t>airport</a:t>
              </a:r>
            </a:p>
          </p:txBody>
        </p:sp>
        <p:sp>
          <p:nvSpPr>
            <p:cNvPr id="136206" name="Text Box 9"/>
            <p:cNvSpPr txBox="1">
              <a:spLocks noChangeArrowheads="1"/>
            </p:cNvSpPr>
            <p:nvPr/>
          </p:nvSpPr>
          <p:spPr bwMode="auto">
            <a:xfrm>
              <a:off x="3756" y="2712"/>
              <a:ext cx="3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200"/>
                <a:t>arrival</a:t>
              </a:r>
            </a:p>
            <a:p>
              <a:pPr algn="ctr" eaLnBrk="1" hangingPunct="1"/>
              <a:r>
                <a:rPr lang="en-US" sz="1200"/>
                <a:t>airport</a:t>
              </a:r>
            </a:p>
          </p:txBody>
        </p:sp>
        <p:sp>
          <p:nvSpPr>
            <p:cNvPr id="136207" name="Text Box 10"/>
            <p:cNvSpPr txBox="1">
              <a:spLocks noChangeArrowheads="1"/>
            </p:cNvSpPr>
            <p:nvPr/>
          </p:nvSpPr>
          <p:spPr bwMode="auto">
            <a:xfrm>
              <a:off x="1859" y="2709"/>
              <a:ext cx="104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200"/>
                <a:t>intermediate air-traffic</a:t>
              </a:r>
            </a:p>
            <a:p>
              <a:pPr algn="ctr" eaLnBrk="1" hangingPunct="1"/>
              <a:r>
                <a:rPr lang="en-US" sz="1200"/>
                <a:t>control centers</a:t>
              </a:r>
            </a:p>
          </p:txBody>
        </p:sp>
        <p:pic>
          <p:nvPicPr>
            <p:cNvPr id="136208" name="Picture 11" descr="yylgaifm[1]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1830" y="1315"/>
              <a:ext cx="963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6209" name="Line 12"/>
            <p:cNvSpPr>
              <a:spLocks noChangeShapeType="1"/>
            </p:cNvSpPr>
            <p:nvPr/>
          </p:nvSpPr>
          <p:spPr bwMode="auto">
            <a:xfrm>
              <a:off x="2133" y="1214"/>
              <a:ext cx="28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210" name="Line 13"/>
            <p:cNvSpPr>
              <a:spLocks noChangeShapeType="1"/>
            </p:cNvSpPr>
            <p:nvPr/>
          </p:nvSpPr>
          <p:spPr bwMode="auto">
            <a:xfrm>
              <a:off x="2229" y="1310"/>
              <a:ext cx="28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211" name="Line 14"/>
            <p:cNvSpPr>
              <a:spLocks noChangeShapeType="1"/>
            </p:cNvSpPr>
            <p:nvPr/>
          </p:nvSpPr>
          <p:spPr bwMode="auto">
            <a:xfrm>
              <a:off x="2325" y="1406"/>
              <a:ext cx="28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6212" name="Group 15"/>
            <p:cNvGrpSpPr>
              <a:grpSpLocks/>
            </p:cNvGrpSpPr>
            <p:nvPr/>
          </p:nvGrpSpPr>
          <p:grpSpPr bwMode="auto">
            <a:xfrm>
              <a:off x="1436" y="2441"/>
              <a:ext cx="1071" cy="186"/>
              <a:chOff x="1813" y="2187"/>
              <a:chExt cx="1071" cy="186"/>
            </a:xfrm>
          </p:grpSpPr>
          <p:sp>
            <p:nvSpPr>
              <p:cNvPr id="136232" name="Rectangle 16"/>
              <p:cNvSpPr>
                <a:spLocks noChangeArrowheads="1"/>
              </p:cNvSpPr>
              <p:nvPr/>
            </p:nvSpPr>
            <p:spPr bwMode="auto">
              <a:xfrm>
                <a:off x="1817" y="2187"/>
                <a:ext cx="871" cy="18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36233" name="Text Box 17"/>
              <p:cNvSpPr txBox="1">
                <a:spLocks noChangeArrowheads="1"/>
              </p:cNvSpPr>
              <p:nvPr/>
            </p:nvSpPr>
            <p:spPr bwMode="auto">
              <a:xfrm>
                <a:off x="1813" y="2200"/>
                <a:ext cx="1071" cy="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400"/>
                  <a:t>airplane routing</a:t>
                </a:r>
              </a:p>
            </p:txBody>
          </p:sp>
        </p:grpSp>
        <p:grpSp>
          <p:nvGrpSpPr>
            <p:cNvPr id="136213" name="Group 18"/>
            <p:cNvGrpSpPr>
              <a:grpSpLocks/>
            </p:cNvGrpSpPr>
            <p:nvPr/>
          </p:nvGrpSpPr>
          <p:grpSpPr bwMode="auto">
            <a:xfrm>
              <a:off x="2417" y="2441"/>
              <a:ext cx="1071" cy="186"/>
              <a:chOff x="1813" y="2187"/>
              <a:chExt cx="1071" cy="186"/>
            </a:xfrm>
          </p:grpSpPr>
          <p:sp>
            <p:nvSpPr>
              <p:cNvPr id="136230" name="Rectangle 19"/>
              <p:cNvSpPr>
                <a:spLocks noChangeArrowheads="1"/>
              </p:cNvSpPr>
              <p:nvPr/>
            </p:nvSpPr>
            <p:spPr bwMode="auto">
              <a:xfrm>
                <a:off x="1817" y="2187"/>
                <a:ext cx="871" cy="18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36231" name="Text Box 20"/>
              <p:cNvSpPr txBox="1">
                <a:spLocks noChangeArrowheads="1"/>
              </p:cNvSpPr>
              <p:nvPr/>
            </p:nvSpPr>
            <p:spPr bwMode="auto">
              <a:xfrm>
                <a:off x="1813" y="2200"/>
                <a:ext cx="1071" cy="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400"/>
                  <a:t>airplane routing</a:t>
                </a:r>
              </a:p>
            </p:txBody>
          </p:sp>
        </p:grpSp>
        <p:sp>
          <p:nvSpPr>
            <p:cNvPr id="136214" name="Rectangle 21"/>
            <p:cNvSpPr>
              <a:spLocks noChangeArrowheads="1"/>
            </p:cNvSpPr>
            <p:nvPr/>
          </p:nvSpPr>
          <p:spPr bwMode="auto">
            <a:xfrm>
              <a:off x="3446" y="1551"/>
              <a:ext cx="1028" cy="10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6215" name="Text Box 22"/>
            <p:cNvSpPr txBox="1">
              <a:spLocks noChangeArrowheads="1"/>
            </p:cNvSpPr>
            <p:nvPr/>
          </p:nvSpPr>
          <p:spPr bwMode="auto">
            <a:xfrm>
              <a:off x="3412" y="1598"/>
              <a:ext cx="1071" cy="10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400"/>
                <a:t>ticket (complain)</a:t>
              </a:r>
            </a:p>
            <a:p>
              <a:pPr algn="ctr">
                <a:lnSpc>
                  <a:spcPct val="80000"/>
                </a:lnSpc>
              </a:pPr>
              <a:endParaRPr lang="en-US" sz="1400"/>
            </a:p>
            <a:p>
              <a:pPr algn="ctr">
                <a:lnSpc>
                  <a:spcPct val="80000"/>
                </a:lnSpc>
              </a:pPr>
              <a:r>
                <a:rPr lang="en-US" sz="1400"/>
                <a:t>baggage (claim</a:t>
              </a:r>
            </a:p>
            <a:p>
              <a:pPr algn="ctr">
                <a:lnSpc>
                  <a:spcPct val="80000"/>
                </a:lnSpc>
              </a:pPr>
              <a:endParaRPr lang="en-US" sz="1400"/>
            </a:p>
            <a:p>
              <a:pPr algn="ctr">
                <a:lnSpc>
                  <a:spcPct val="80000"/>
                </a:lnSpc>
              </a:pPr>
              <a:r>
                <a:rPr lang="en-US" sz="1400"/>
                <a:t>gates (unload)</a:t>
              </a:r>
            </a:p>
            <a:p>
              <a:pPr algn="ctr">
                <a:lnSpc>
                  <a:spcPct val="80000"/>
                </a:lnSpc>
              </a:pPr>
              <a:endParaRPr lang="en-US" sz="1400"/>
            </a:p>
            <a:p>
              <a:pPr algn="ctr">
                <a:lnSpc>
                  <a:spcPct val="80000"/>
                </a:lnSpc>
              </a:pPr>
              <a:r>
                <a:rPr lang="en-US" sz="1400"/>
                <a:t>runway (land)</a:t>
              </a:r>
            </a:p>
            <a:p>
              <a:pPr algn="ctr">
                <a:lnSpc>
                  <a:spcPct val="80000"/>
                </a:lnSpc>
              </a:pPr>
              <a:endParaRPr lang="en-US" sz="1400"/>
            </a:p>
            <a:p>
              <a:pPr algn="ctr">
                <a:lnSpc>
                  <a:spcPct val="80000"/>
                </a:lnSpc>
              </a:pPr>
              <a:r>
                <a:rPr lang="en-US" sz="1400"/>
                <a:t>airplane routing</a:t>
              </a:r>
            </a:p>
          </p:txBody>
        </p:sp>
        <p:sp>
          <p:nvSpPr>
            <p:cNvPr id="136216" name="Line 23"/>
            <p:cNvSpPr>
              <a:spLocks noChangeShapeType="1"/>
            </p:cNvSpPr>
            <p:nvPr/>
          </p:nvSpPr>
          <p:spPr bwMode="auto">
            <a:xfrm>
              <a:off x="3453" y="1777"/>
              <a:ext cx="102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217" name="Line 24"/>
            <p:cNvSpPr>
              <a:spLocks noChangeShapeType="1"/>
            </p:cNvSpPr>
            <p:nvPr/>
          </p:nvSpPr>
          <p:spPr bwMode="auto">
            <a:xfrm>
              <a:off x="3457" y="1996"/>
              <a:ext cx="102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218" name="Line 25"/>
            <p:cNvSpPr>
              <a:spLocks noChangeShapeType="1"/>
            </p:cNvSpPr>
            <p:nvPr/>
          </p:nvSpPr>
          <p:spPr bwMode="auto">
            <a:xfrm>
              <a:off x="3453" y="2214"/>
              <a:ext cx="102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219" name="Line 26"/>
            <p:cNvSpPr>
              <a:spLocks noChangeShapeType="1"/>
            </p:cNvSpPr>
            <p:nvPr/>
          </p:nvSpPr>
          <p:spPr bwMode="auto">
            <a:xfrm>
              <a:off x="3461" y="2433"/>
              <a:ext cx="102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220" name="Rectangle 27"/>
            <p:cNvSpPr>
              <a:spLocks noChangeArrowheads="1"/>
            </p:cNvSpPr>
            <p:nvPr/>
          </p:nvSpPr>
          <p:spPr bwMode="auto">
            <a:xfrm>
              <a:off x="268" y="2476"/>
              <a:ext cx="5293" cy="116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alpha val="5300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6221" name="Rectangle 28"/>
            <p:cNvSpPr>
              <a:spLocks noChangeArrowheads="1"/>
            </p:cNvSpPr>
            <p:nvPr/>
          </p:nvSpPr>
          <p:spPr bwMode="auto">
            <a:xfrm>
              <a:off x="268" y="2256"/>
              <a:ext cx="5293" cy="123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alpha val="5300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6222" name="Rectangle 29"/>
            <p:cNvSpPr>
              <a:spLocks noChangeArrowheads="1"/>
            </p:cNvSpPr>
            <p:nvPr/>
          </p:nvSpPr>
          <p:spPr bwMode="auto">
            <a:xfrm>
              <a:off x="268" y="2050"/>
              <a:ext cx="5293" cy="116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alpha val="5300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6223" name="Rectangle 30"/>
            <p:cNvSpPr>
              <a:spLocks noChangeArrowheads="1"/>
            </p:cNvSpPr>
            <p:nvPr/>
          </p:nvSpPr>
          <p:spPr bwMode="auto">
            <a:xfrm>
              <a:off x="268" y="1830"/>
              <a:ext cx="5286" cy="123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alpha val="5300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6224" name="Rectangle 31"/>
            <p:cNvSpPr>
              <a:spLocks noChangeArrowheads="1"/>
            </p:cNvSpPr>
            <p:nvPr/>
          </p:nvSpPr>
          <p:spPr bwMode="auto">
            <a:xfrm>
              <a:off x="268" y="1617"/>
              <a:ext cx="5287" cy="123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alpha val="5300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6225" name="Text Box 32"/>
            <p:cNvSpPr txBox="1">
              <a:spLocks noChangeArrowheads="1"/>
            </p:cNvSpPr>
            <p:nvPr/>
          </p:nvSpPr>
          <p:spPr bwMode="auto">
            <a:xfrm>
              <a:off x="4776" y="1588"/>
              <a:ext cx="3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200"/>
                <a:t>ticket</a:t>
              </a:r>
            </a:p>
          </p:txBody>
        </p:sp>
        <p:sp>
          <p:nvSpPr>
            <p:cNvPr id="136226" name="Text Box 33"/>
            <p:cNvSpPr txBox="1">
              <a:spLocks noChangeArrowheads="1"/>
            </p:cNvSpPr>
            <p:nvPr/>
          </p:nvSpPr>
          <p:spPr bwMode="auto">
            <a:xfrm>
              <a:off x="4774" y="1801"/>
              <a:ext cx="48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200"/>
                <a:t>baggage</a:t>
              </a:r>
            </a:p>
          </p:txBody>
        </p:sp>
        <p:sp>
          <p:nvSpPr>
            <p:cNvPr id="136227" name="Text Box 34"/>
            <p:cNvSpPr txBox="1">
              <a:spLocks noChangeArrowheads="1"/>
            </p:cNvSpPr>
            <p:nvPr/>
          </p:nvSpPr>
          <p:spPr bwMode="auto">
            <a:xfrm>
              <a:off x="4772" y="2013"/>
              <a:ext cx="30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200"/>
                <a:t>gate</a:t>
              </a:r>
            </a:p>
          </p:txBody>
        </p:sp>
        <p:sp>
          <p:nvSpPr>
            <p:cNvPr id="136228" name="Text Box 35"/>
            <p:cNvSpPr txBox="1">
              <a:spLocks noChangeArrowheads="1"/>
            </p:cNvSpPr>
            <p:nvPr/>
          </p:nvSpPr>
          <p:spPr bwMode="auto">
            <a:xfrm>
              <a:off x="4767" y="2225"/>
              <a:ext cx="73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200"/>
                <a:t>takeoff/landing</a:t>
              </a:r>
            </a:p>
          </p:txBody>
        </p:sp>
        <p:sp>
          <p:nvSpPr>
            <p:cNvPr id="136229" name="Text Box 36"/>
            <p:cNvSpPr txBox="1">
              <a:spLocks noChangeArrowheads="1"/>
            </p:cNvSpPr>
            <p:nvPr/>
          </p:nvSpPr>
          <p:spPr bwMode="auto">
            <a:xfrm>
              <a:off x="4769" y="2444"/>
              <a:ext cx="77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200"/>
                <a:t>airplane routing</a:t>
              </a:r>
            </a:p>
          </p:txBody>
        </p:sp>
      </p:grpSp>
      <p:sp>
        <p:nvSpPr>
          <p:cNvPr id="136196" name="Rectangle 39"/>
          <p:cNvSpPr>
            <a:spLocks noGrp="1" noChangeArrowheads="1"/>
          </p:cNvSpPr>
          <p:nvPr>
            <p:ph type="title" idx="4294967295"/>
          </p:nvPr>
        </p:nvSpPr>
        <p:spPr>
          <a:xfrm>
            <a:off x="319088" y="3175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Layering of airline functionality</a:t>
            </a:r>
          </a:p>
        </p:txBody>
      </p:sp>
      <p:sp>
        <p:nvSpPr>
          <p:cNvPr id="136197" name="Rectangle 40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4441825"/>
            <a:ext cx="7613650" cy="176371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i="1" smtClean="0">
                <a:solidFill>
                  <a:srgbClr val="CC0000"/>
                </a:solidFill>
                <a:ea typeface="ＭＳ Ｐゴシック" pitchFamily="34" charset="-128"/>
              </a:rPr>
              <a:t>layers:</a:t>
            </a:r>
            <a:r>
              <a:rPr lang="en-US" smtClean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en-US" smtClean="0">
                <a:ea typeface="ＭＳ Ｐゴシック" pitchFamily="34" charset="-128"/>
              </a:rPr>
              <a:t>each layer implements a service</a:t>
            </a:r>
          </a:p>
          <a:p>
            <a:pPr lvl="1" eaLnBrk="1" hangingPunct="1"/>
            <a:r>
              <a:rPr lang="en-US" sz="2800" smtClean="0"/>
              <a:t>via its own internal-layer actions</a:t>
            </a:r>
          </a:p>
          <a:p>
            <a:pPr lvl="1" eaLnBrk="1" hangingPunct="1"/>
            <a:r>
              <a:rPr lang="en-US" sz="2800" smtClean="0"/>
              <a:t>relying on services provided by layer below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>
              <a:ea typeface="ＭＳ Ｐゴシック" pitchFamily="34" charset="-128"/>
            </a:endParaRPr>
          </a:p>
        </p:txBody>
      </p:sp>
      <p:sp>
        <p:nvSpPr>
          <p:cNvPr id="13619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8F1064E3-3519-422D-8266-0AFEF93074C5}" type="slidenum">
              <a:rPr lang="en-US"/>
              <a:pPr/>
              <a:t>51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pic>
        <p:nvPicPr>
          <p:cNvPr id="138242" name="Picture 9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" y="1022350"/>
            <a:ext cx="36560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824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Why layering?</a:t>
            </a:r>
          </a:p>
        </p:txBody>
      </p:sp>
      <p:sp>
        <p:nvSpPr>
          <p:cNvPr id="1382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46100" y="1435100"/>
            <a:ext cx="7772400" cy="46482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3200" dirty="0" smtClean="0">
                <a:ea typeface="ＭＳ Ｐゴシック" pitchFamily="34" charset="-128"/>
              </a:rPr>
              <a:t>dealing with complex systems:</a:t>
            </a:r>
          </a:p>
          <a:p>
            <a:pPr eaLnBrk="1" hangingPunct="1">
              <a:buSzPct val="75000"/>
            </a:pPr>
            <a:r>
              <a:rPr lang="en-US" dirty="0" smtClean="0">
                <a:ea typeface="ＭＳ Ｐゴシック" pitchFamily="34" charset="-128"/>
              </a:rPr>
              <a:t>explicit structure allows identification, relationship of complex system</a:t>
            </a:r>
            <a:r>
              <a:rPr lang="ja-JP" altLang="en-US" smtClean="0">
                <a:ea typeface="ＭＳ Ｐゴシック" pitchFamily="34" charset="-128"/>
              </a:rPr>
              <a:t>’</a:t>
            </a:r>
            <a:r>
              <a:rPr lang="en-US" altLang="ja-JP" dirty="0" smtClean="0">
                <a:ea typeface="ＭＳ Ｐゴシック" pitchFamily="34" charset="-128"/>
              </a:rPr>
              <a:t>s pieces</a:t>
            </a:r>
          </a:p>
          <a:p>
            <a:pPr lvl="1" eaLnBrk="1" hangingPunct="1"/>
            <a:r>
              <a:rPr lang="en-US" dirty="0" smtClean="0"/>
              <a:t>layered </a:t>
            </a:r>
            <a:r>
              <a:rPr lang="en-US" i="1" dirty="0" smtClean="0">
                <a:solidFill>
                  <a:srgbClr val="CC0000"/>
                </a:solidFill>
              </a:rPr>
              <a:t>reference model</a:t>
            </a:r>
            <a:r>
              <a:rPr lang="en-US" dirty="0" smtClean="0"/>
              <a:t> for discussion</a:t>
            </a:r>
          </a:p>
          <a:p>
            <a:pPr eaLnBrk="1" hangingPunct="1">
              <a:buSzPct val="75000"/>
            </a:pPr>
            <a:r>
              <a:rPr lang="en-US" dirty="0" smtClean="0">
                <a:ea typeface="ＭＳ Ｐゴシック" pitchFamily="34" charset="-128"/>
              </a:rPr>
              <a:t>modularization eases maintenance, updating of system</a:t>
            </a:r>
          </a:p>
          <a:p>
            <a:pPr lvl="1" eaLnBrk="1" hangingPunct="1"/>
            <a:r>
              <a:rPr lang="en-US" dirty="0" smtClean="0"/>
              <a:t>change of implementation of layer</a:t>
            </a:r>
            <a:r>
              <a:rPr lang="ja-JP" altLang="en-US" smtClean="0">
                <a:ea typeface="ＭＳ Ｐゴシック" pitchFamily="34" charset="-128"/>
              </a:rPr>
              <a:t>’</a:t>
            </a:r>
            <a:r>
              <a:rPr lang="en-US" altLang="ja-JP" dirty="0" smtClean="0">
                <a:ea typeface="ＭＳ Ｐゴシック" pitchFamily="34" charset="-128"/>
              </a:rPr>
              <a:t>s service transparent to rest of system</a:t>
            </a:r>
          </a:p>
          <a:p>
            <a:pPr lvl="1" eaLnBrk="1" hangingPunct="1"/>
            <a:r>
              <a:rPr lang="en-US" dirty="0" smtClean="0"/>
              <a:t>e.g., change in gate procedure </a:t>
            </a:r>
            <a:r>
              <a:rPr lang="en-US" dirty="0" err="1" smtClean="0"/>
              <a:t>doesn</a:t>
            </a:r>
            <a:r>
              <a:rPr lang="ja-JP" altLang="en-US" smtClean="0">
                <a:ea typeface="ＭＳ Ｐゴシック" pitchFamily="34" charset="-128"/>
              </a:rPr>
              <a:t>’</a:t>
            </a:r>
            <a:r>
              <a:rPr lang="en-US" altLang="ja-JP" dirty="0" smtClean="0">
                <a:ea typeface="ＭＳ Ｐゴシック" pitchFamily="34" charset="-128"/>
              </a:rPr>
              <a:t>t affect rest of system</a:t>
            </a:r>
          </a:p>
          <a:p>
            <a:pPr eaLnBrk="1" hangingPunct="1">
              <a:buSzPct val="75000"/>
            </a:pPr>
            <a:r>
              <a:rPr lang="en-US" dirty="0" smtClean="0">
                <a:ea typeface="ＭＳ Ｐゴシック" pitchFamily="34" charset="-128"/>
              </a:rPr>
              <a:t>layering considered harmful?</a:t>
            </a:r>
          </a:p>
        </p:txBody>
      </p:sp>
      <p:sp>
        <p:nvSpPr>
          <p:cNvPr id="13824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85AE5548-CE32-4E02-95A4-3D7043A13204}" type="slidenum">
              <a:rPr lang="en-US"/>
              <a:pPr/>
              <a:t>52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1-</a:t>
            </a:r>
            <a:fld id="{FDD59650-754C-46A1-89A5-F3132734EF11}" type="slidenum">
              <a:rPr lang="en-US" smtClean="0"/>
              <a:pPr/>
              <a:t>53</a:t>
            </a:fld>
            <a:endParaRPr lang="en-US"/>
          </a:p>
        </p:txBody>
      </p:sp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7749" y="2043113"/>
            <a:ext cx="2352675" cy="3425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11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8772" y="1714499"/>
            <a:ext cx="2389529" cy="389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Reference Models for Layering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pic>
        <p:nvPicPr>
          <p:cNvPr id="140290" name="Picture 16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8638" y="873125"/>
            <a:ext cx="54848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0291" name="Rectangle 2"/>
          <p:cNvSpPr>
            <a:spLocks noChangeArrowheads="1"/>
          </p:cNvSpPr>
          <p:nvPr/>
        </p:nvSpPr>
        <p:spPr bwMode="auto">
          <a:xfrm>
            <a:off x="6575425" y="1727200"/>
            <a:ext cx="1892300" cy="3530600"/>
          </a:xfrm>
          <a:prstGeom prst="rect">
            <a:avLst/>
          </a:prstGeom>
          <a:solidFill>
            <a:srgbClr val="000099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29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33388" y="114300"/>
            <a:ext cx="7772400" cy="10287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Internet protocol stack</a:t>
            </a:r>
          </a:p>
        </p:txBody>
      </p:sp>
      <p:sp>
        <p:nvSpPr>
          <p:cNvPr id="140293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27050" y="1333500"/>
            <a:ext cx="5554663" cy="4648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SzPct val="75000"/>
            </a:pPr>
            <a:r>
              <a:rPr lang="en-US" i="1" dirty="0" smtClean="0">
                <a:solidFill>
                  <a:srgbClr val="CC0000"/>
                </a:solidFill>
                <a:ea typeface="ＭＳ Ｐゴシック" pitchFamily="34" charset="-128"/>
              </a:rPr>
              <a:t>application:</a:t>
            </a:r>
            <a:r>
              <a:rPr lang="en-US" dirty="0" smtClean="0">
                <a:ea typeface="ＭＳ Ｐゴシック" pitchFamily="34" charset="-128"/>
              </a:rPr>
              <a:t> supporting network applications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FTP, SMTP, HTTP</a:t>
            </a:r>
          </a:p>
          <a:p>
            <a:pPr eaLnBrk="1" hangingPunct="1">
              <a:lnSpc>
                <a:spcPct val="80000"/>
              </a:lnSpc>
              <a:buSzPct val="75000"/>
            </a:pPr>
            <a:r>
              <a:rPr lang="en-US" i="1" dirty="0" smtClean="0">
                <a:solidFill>
                  <a:srgbClr val="CC0000"/>
                </a:solidFill>
                <a:ea typeface="ＭＳ Ｐゴシック" pitchFamily="34" charset="-128"/>
              </a:rPr>
              <a:t>transport:</a:t>
            </a:r>
            <a:r>
              <a:rPr lang="en-US" dirty="0" smtClean="0">
                <a:ea typeface="ＭＳ Ｐゴシック" pitchFamily="34" charset="-128"/>
              </a:rPr>
              <a:t> process-process data transfer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TCP, UDP</a:t>
            </a:r>
          </a:p>
          <a:p>
            <a:pPr eaLnBrk="1" hangingPunct="1">
              <a:lnSpc>
                <a:spcPct val="80000"/>
              </a:lnSpc>
              <a:buSzPct val="75000"/>
            </a:pPr>
            <a:r>
              <a:rPr lang="en-US" i="1" dirty="0" smtClean="0">
                <a:solidFill>
                  <a:srgbClr val="CC0000"/>
                </a:solidFill>
                <a:ea typeface="ＭＳ Ｐゴシック" pitchFamily="34" charset="-128"/>
              </a:rPr>
              <a:t>network:</a:t>
            </a:r>
            <a:r>
              <a:rPr lang="en-US" dirty="0" smtClean="0">
                <a:ea typeface="ＭＳ Ｐゴシック" pitchFamily="34" charset="-128"/>
              </a:rPr>
              <a:t> routing of </a:t>
            </a:r>
            <a:r>
              <a:rPr lang="en-US" dirty="0" err="1" smtClean="0">
                <a:ea typeface="ＭＳ Ｐゴシック" pitchFamily="34" charset="-128"/>
              </a:rPr>
              <a:t>datagrams</a:t>
            </a:r>
            <a:r>
              <a:rPr lang="en-US" dirty="0" smtClean="0">
                <a:ea typeface="ＭＳ Ｐゴシック" pitchFamily="34" charset="-128"/>
              </a:rPr>
              <a:t> from source to destination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IP, routing protocols</a:t>
            </a:r>
          </a:p>
          <a:p>
            <a:pPr eaLnBrk="1" hangingPunct="1">
              <a:lnSpc>
                <a:spcPct val="80000"/>
              </a:lnSpc>
              <a:buSzPct val="75000"/>
            </a:pPr>
            <a:r>
              <a:rPr lang="en-US" i="1" dirty="0" smtClean="0">
                <a:solidFill>
                  <a:srgbClr val="CC0000"/>
                </a:solidFill>
                <a:ea typeface="ＭＳ Ｐゴシック" pitchFamily="34" charset="-128"/>
              </a:rPr>
              <a:t>link:</a:t>
            </a:r>
            <a:r>
              <a:rPr lang="en-US" dirty="0" smtClean="0">
                <a:ea typeface="ＭＳ Ｐゴシック" pitchFamily="34" charset="-128"/>
              </a:rPr>
              <a:t> data transfer between neighboring  network elements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Ethernet, 802.11 (</a:t>
            </a:r>
            <a:r>
              <a:rPr lang="en-US" dirty="0" err="1" smtClean="0"/>
              <a:t>WiFi</a:t>
            </a:r>
            <a:r>
              <a:rPr lang="en-US" dirty="0" smtClean="0"/>
              <a:t>), PPP</a:t>
            </a:r>
          </a:p>
          <a:p>
            <a:pPr eaLnBrk="1" hangingPunct="1">
              <a:lnSpc>
                <a:spcPct val="80000"/>
              </a:lnSpc>
              <a:buSzPct val="75000"/>
            </a:pPr>
            <a:r>
              <a:rPr lang="en-US" i="1" dirty="0" smtClean="0">
                <a:solidFill>
                  <a:srgbClr val="CC0000"/>
                </a:solidFill>
                <a:ea typeface="ＭＳ Ｐゴシック" pitchFamily="34" charset="-128"/>
              </a:rPr>
              <a:t>physical:</a:t>
            </a:r>
            <a:r>
              <a:rPr lang="en-US" dirty="0" smtClean="0">
                <a:ea typeface="ＭＳ Ｐゴシック" pitchFamily="34" charset="-128"/>
              </a:rPr>
              <a:t> bits </a:t>
            </a:r>
            <a:r>
              <a:rPr lang="ja-JP" altLang="en-US" smtClean="0">
                <a:ea typeface="ＭＳ Ｐゴシック" pitchFamily="34" charset="-128"/>
              </a:rPr>
              <a:t>“</a:t>
            </a:r>
            <a:r>
              <a:rPr lang="en-US" altLang="ja-JP" dirty="0" smtClean="0">
                <a:ea typeface="ＭＳ Ｐゴシック" pitchFamily="34" charset="-128"/>
              </a:rPr>
              <a:t>on the wire</a:t>
            </a:r>
            <a:r>
              <a:rPr lang="ja-JP" altLang="en-US" smtClean="0">
                <a:ea typeface="ＭＳ Ｐゴシック" pitchFamily="34" charset="-128"/>
              </a:rPr>
              <a:t>”</a:t>
            </a:r>
            <a:endParaRPr lang="en-US" altLang="ja-JP" dirty="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</a:pP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140294" name="Rectangle 6"/>
          <p:cNvSpPr>
            <a:spLocks noChangeArrowheads="1"/>
          </p:cNvSpPr>
          <p:nvPr/>
        </p:nvSpPr>
        <p:spPr bwMode="auto">
          <a:xfrm>
            <a:off x="6457950" y="1824038"/>
            <a:ext cx="1892300" cy="3530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295" name="Text Box 7"/>
          <p:cNvSpPr txBox="1">
            <a:spLocks noChangeArrowheads="1"/>
          </p:cNvSpPr>
          <p:nvPr/>
        </p:nvSpPr>
        <p:spPr bwMode="auto">
          <a:xfrm>
            <a:off x="6562725" y="1920875"/>
            <a:ext cx="1644650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application</a:t>
            </a:r>
          </a:p>
          <a:p>
            <a:pPr algn="ctr"/>
            <a:endParaRPr lang="en-US"/>
          </a:p>
          <a:p>
            <a:pPr algn="ctr"/>
            <a:r>
              <a:rPr lang="en-US"/>
              <a:t>transport</a:t>
            </a:r>
          </a:p>
          <a:p>
            <a:pPr algn="ctr"/>
            <a:endParaRPr lang="en-US"/>
          </a:p>
          <a:p>
            <a:pPr algn="ctr"/>
            <a:r>
              <a:rPr lang="en-US"/>
              <a:t>network</a:t>
            </a:r>
          </a:p>
          <a:p>
            <a:pPr algn="ctr"/>
            <a:endParaRPr lang="en-US"/>
          </a:p>
          <a:p>
            <a:pPr algn="ctr"/>
            <a:r>
              <a:rPr lang="en-US"/>
              <a:t>link</a:t>
            </a:r>
          </a:p>
          <a:p>
            <a:pPr algn="ctr"/>
            <a:endParaRPr lang="en-US"/>
          </a:p>
          <a:p>
            <a:pPr algn="ctr"/>
            <a:r>
              <a:rPr lang="en-US"/>
              <a:t>physical</a:t>
            </a:r>
          </a:p>
        </p:txBody>
      </p:sp>
      <p:sp>
        <p:nvSpPr>
          <p:cNvPr id="140296" name="Line 8"/>
          <p:cNvSpPr>
            <a:spLocks noChangeShapeType="1"/>
          </p:cNvSpPr>
          <p:nvPr/>
        </p:nvSpPr>
        <p:spPr bwMode="auto">
          <a:xfrm>
            <a:off x="6451600" y="2516188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297" name="Line 9"/>
          <p:cNvSpPr>
            <a:spLocks noChangeShapeType="1"/>
          </p:cNvSpPr>
          <p:nvPr/>
        </p:nvSpPr>
        <p:spPr bwMode="auto">
          <a:xfrm>
            <a:off x="6451600" y="3221038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298" name="Line 10"/>
          <p:cNvSpPr>
            <a:spLocks noChangeShapeType="1"/>
          </p:cNvSpPr>
          <p:nvPr/>
        </p:nvSpPr>
        <p:spPr bwMode="auto">
          <a:xfrm>
            <a:off x="6451600" y="3932238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299" name="Line 11"/>
          <p:cNvSpPr>
            <a:spLocks noChangeShapeType="1"/>
          </p:cNvSpPr>
          <p:nvPr/>
        </p:nvSpPr>
        <p:spPr bwMode="auto">
          <a:xfrm>
            <a:off x="6451600" y="4643438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3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A8B98724-3ADE-4D36-A509-857DD7F14BFA}" type="slidenum">
              <a:rPr lang="en-US"/>
              <a:pPr/>
              <a:t>54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pic>
        <p:nvPicPr>
          <p:cNvPr id="144386" name="Picture 193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83175" y="795338"/>
            <a:ext cx="3370263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4387" name="Freeform 99"/>
          <p:cNvSpPr>
            <a:spLocks/>
          </p:cNvSpPr>
          <p:nvPr/>
        </p:nvSpPr>
        <p:spPr bwMode="auto">
          <a:xfrm>
            <a:off x="6978650" y="4156075"/>
            <a:ext cx="655638" cy="1135063"/>
          </a:xfrm>
          <a:custGeom>
            <a:avLst/>
            <a:gdLst>
              <a:gd name="T0" fmla="*/ 2147483647 w 413"/>
              <a:gd name="T1" fmla="*/ 2147483647 h 715"/>
              <a:gd name="T2" fmla="*/ 2147483647 w 413"/>
              <a:gd name="T3" fmla="*/ 0 h 715"/>
              <a:gd name="T4" fmla="*/ 0 w 413"/>
              <a:gd name="T5" fmla="*/ 2147483647 h 715"/>
              <a:gd name="T6" fmla="*/ 2147483647 w 413"/>
              <a:gd name="T7" fmla="*/ 2147483647 h 715"/>
              <a:gd name="T8" fmla="*/ 2147483647 w 413"/>
              <a:gd name="T9" fmla="*/ 2147483647 h 7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3"/>
              <a:gd name="T16" fmla="*/ 0 h 715"/>
              <a:gd name="T17" fmla="*/ 413 w 413"/>
              <a:gd name="T18" fmla="*/ 715 h 7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3" h="715">
                <a:moveTo>
                  <a:pt x="413" y="570"/>
                </a:moveTo>
                <a:lnTo>
                  <a:pt x="9" y="0"/>
                </a:lnTo>
                <a:lnTo>
                  <a:pt x="0" y="604"/>
                </a:lnTo>
                <a:lnTo>
                  <a:pt x="397" y="715"/>
                </a:lnTo>
                <a:lnTo>
                  <a:pt x="413" y="57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388" name="Freeform 3"/>
          <p:cNvSpPr>
            <a:spLocks/>
          </p:cNvSpPr>
          <p:nvPr/>
        </p:nvSpPr>
        <p:spPr bwMode="auto">
          <a:xfrm>
            <a:off x="7129463" y="2246313"/>
            <a:ext cx="638175" cy="852487"/>
          </a:xfrm>
          <a:custGeom>
            <a:avLst/>
            <a:gdLst>
              <a:gd name="T0" fmla="*/ 2147483647 w 402"/>
              <a:gd name="T1" fmla="*/ 2147483647 h 537"/>
              <a:gd name="T2" fmla="*/ 2147483647 w 402"/>
              <a:gd name="T3" fmla="*/ 0 h 537"/>
              <a:gd name="T4" fmla="*/ 0 w 402"/>
              <a:gd name="T5" fmla="*/ 2147483647 h 537"/>
              <a:gd name="T6" fmla="*/ 2147483647 w 402"/>
              <a:gd name="T7" fmla="*/ 2147483647 h 537"/>
              <a:gd name="T8" fmla="*/ 2147483647 w 402"/>
              <a:gd name="T9" fmla="*/ 2147483647 h 5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2"/>
              <a:gd name="T16" fmla="*/ 0 h 537"/>
              <a:gd name="T17" fmla="*/ 402 w 402"/>
              <a:gd name="T18" fmla="*/ 537 h 5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2" h="537">
                <a:moveTo>
                  <a:pt x="402" y="363"/>
                </a:moveTo>
                <a:lnTo>
                  <a:pt x="28" y="0"/>
                </a:lnTo>
                <a:lnTo>
                  <a:pt x="0" y="470"/>
                </a:lnTo>
                <a:lnTo>
                  <a:pt x="242" y="537"/>
                </a:lnTo>
                <a:lnTo>
                  <a:pt x="402" y="363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44389" name="Group 180"/>
          <p:cNvGrpSpPr>
            <a:grpSpLocks/>
          </p:cNvGrpSpPr>
          <p:nvPr/>
        </p:nvGrpSpPr>
        <p:grpSpPr bwMode="auto">
          <a:xfrm>
            <a:off x="7329488" y="2754313"/>
            <a:ext cx="1052512" cy="355600"/>
            <a:chOff x="4410" y="1365"/>
            <a:chExt cx="663" cy="224"/>
          </a:xfrm>
        </p:grpSpPr>
        <p:sp>
          <p:nvSpPr>
            <p:cNvPr id="144523" name="Rectangle 181"/>
            <p:cNvSpPr>
              <a:spLocks noChangeArrowheads="1"/>
            </p:cNvSpPr>
            <p:nvPr/>
          </p:nvSpPr>
          <p:spPr bwMode="auto">
            <a:xfrm>
              <a:off x="4410" y="1500"/>
              <a:ext cx="495" cy="87"/>
            </a:xfrm>
            <a:prstGeom prst="rect">
              <a:avLst/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524" name="AutoShape 182"/>
            <p:cNvSpPr>
              <a:spLocks noChangeArrowheads="1"/>
            </p:cNvSpPr>
            <p:nvPr/>
          </p:nvSpPr>
          <p:spPr bwMode="auto">
            <a:xfrm>
              <a:off x="4410" y="1368"/>
              <a:ext cx="663" cy="135"/>
            </a:xfrm>
            <a:prstGeom prst="parallelogram">
              <a:avLst>
                <a:gd name="adj" fmla="val 122778"/>
              </a:avLst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525" name="Freeform 183"/>
            <p:cNvSpPr>
              <a:spLocks/>
            </p:cNvSpPr>
            <p:nvPr/>
          </p:nvSpPr>
          <p:spPr bwMode="auto">
            <a:xfrm>
              <a:off x="4904" y="1365"/>
              <a:ext cx="169" cy="224"/>
            </a:xfrm>
            <a:custGeom>
              <a:avLst/>
              <a:gdLst>
                <a:gd name="T0" fmla="*/ 0 w 169"/>
                <a:gd name="T1" fmla="*/ 138 h 224"/>
                <a:gd name="T2" fmla="*/ 0 w 169"/>
                <a:gd name="T3" fmla="*/ 224 h 224"/>
                <a:gd name="T4" fmla="*/ 169 w 169"/>
                <a:gd name="T5" fmla="*/ 77 h 224"/>
                <a:gd name="T6" fmla="*/ 169 w 169"/>
                <a:gd name="T7" fmla="*/ 0 h 224"/>
                <a:gd name="T8" fmla="*/ 0 w 169"/>
                <a:gd name="T9" fmla="*/ 138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24"/>
                <a:gd name="T17" fmla="*/ 169 w 169"/>
                <a:gd name="T18" fmla="*/ 224 h 2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BBE0E3"/>
            </a:solidFill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26" name="Freeform 184"/>
            <p:cNvSpPr>
              <a:spLocks/>
            </p:cNvSpPr>
            <p:nvPr/>
          </p:nvSpPr>
          <p:spPr bwMode="auto">
            <a:xfrm>
              <a:off x="4475" y="1395"/>
              <a:ext cx="506" cy="80"/>
            </a:xfrm>
            <a:custGeom>
              <a:avLst/>
              <a:gdLst>
                <a:gd name="T0" fmla="*/ 0 w 280"/>
                <a:gd name="T1" fmla="*/ 693 h 63"/>
                <a:gd name="T2" fmla="*/ 13798 w 280"/>
                <a:gd name="T3" fmla="*/ 674 h 63"/>
                <a:gd name="T4" fmla="*/ 81432 w 280"/>
                <a:gd name="T5" fmla="*/ 0 h 63"/>
                <a:gd name="T6" fmla="*/ 103965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4527" name="Freeform 185"/>
            <p:cNvSpPr>
              <a:spLocks/>
            </p:cNvSpPr>
            <p:nvPr/>
          </p:nvSpPr>
          <p:spPr bwMode="auto">
            <a:xfrm>
              <a:off x="4593" y="1391"/>
              <a:ext cx="293" cy="93"/>
            </a:xfrm>
            <a:custGeom>
              <a:avLst/>
              <a:gdLst>
                <a:gd name="T0" fmla="*/ 0 w 293"/>
                <a:gd name="T1" fmla="*/ 0 h 93"/>
                <a:gd name="T2" fmla="*/ 67 w 293"/>
                <a:gd name="T3" fmla="*/ 1 h 93"/>
                <a:gd name="T4" fmla="*/ 195 w 293"/>
                <a:gd name="T5" fmla="*/ 93 h 93"/>
                <a:gd name="T6" fmla="*/ 293 w 293"/>
                <a:gd name="T7" fmla="*/ 93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3"/>
                <a:gd name="T13" fmla="*/ 0 h 93"/>
                <a:gd name="T14" fmla="*/ 293 w 293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44390" name="Group 170"/>
          <p:cNvGrpSpPr>
            <a:grpSpLocks/>
          </p:cNvGrpSpPr>
          <p:nvPr/>
        </p:nvGrpSpPr>
        <p:grpSpPr bwMode="auto">
          <a:xfrm>
            <a:off x="7392988" y="5013325"/>
            <a:ext cx="881062" cy="422275"/>
            <a:chOff x="2356" y="1300"/>
            <a:chExt cx="555" cy="194"/>
          </a:xfrm>
        </p:grpSpPr>
        <p:sp>
          <p:nvSpPr>
            <p:cNvPr id="144515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44516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144517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144518" name="Group 174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44521" name="Freeform 17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522" name="Freeform 17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4519" name="Line 177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20" name="Line 178"/>
            <p:cNvSpPr>
              <a:spLocks noChangeShapeType="1"/>
            </p:cNvSpPr>
            <p:nvPr/>
          </p:nvSpPr>
          <p:spPr bwMode="auto">
            <a:xfrm>
              <a:off x="2907" y="1363"/>
              <a:ext cx="0" cy="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4391" name="Freeform 2"/>
          <p:cNvSpPr>
            <a:spLocks/>
          </p:cNvSpPr>
          <p:nvPr/>
        </p:nvSpPr>
        <p:spPr bwMode="auto">
          <a:xfrm>
            <a:off x="3817938" y="1447800"/>
            <a:ext cx="4048125" cy="3833813"/>
          </a:xfrm>
          <a:custGeom>
            <a:avLst/>
            <a:gdLst>
              <a:gd name="T0" fmla="*/ 2147483647 w 2550"/>
              <a:gd name="T1" fmla="*/ 0 h 2415"/>
              <a:gd name="T2" fmla="*/ 2147483647 w 2550"/>
              <a:gd name="T3" fmla="*/ 0 h 2415"/>
              <a:gd name="T4" fmla="*/ 2147483647 w 2550"/>
              <a:gd name="T5" fmla="*/ 2147483647 h 2415"/>
              <a:gd name="T6" fmla="*/ 0 w 2550"/>
              <a:gd name="T7" fmla="*/ 2147483647 h 2415"/>
              <a:gd name="T8" fmla="*/ 0 60000 65536"/>
              <a:gd name="T9" fmla="*/ 0 60000 65536"/>
              <a:gd name="T10" fmla="*/ 0 60000 65536"/>
              <a:gd name="T11" fmla="*/ 0 60000 65536"/>
              <a:gd name="T12" fmla="*/ 0 w 2550"/>
              <a:gd name="T13" fmla="*/ 0 h 2415"/>
              <a:gd name="T14" fmla="*/ 2550 w 2550"/>
              <a:gd name="T15" fmla="*/ 2415 h 241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50" h="2415">
                <a:moveTo>
                  <a:pt x="592" y="0"/>
                </a:moveTo>
                <a:lnTo>
                  <a:pt x="2544" y="0"/>
                </a:lnTo>
                <a:lnTo>
                  <a:pt x="2550" y="2415"/>
                </a:lnTo>
                <a:lnTo>
                  <a:pt x="0" y="2415"/>
                </a:lnTo>
              </a:path>
            </a:pathLst>
          </a:cu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392" name="Text Box 8"/>
          <p:cNvSpPr txBox="1">
            <a:spLocks noChangeArrowheads="1"/>
          </p:cNvSpPr>
          <p:nvPr/>
        </p:nvSpPr>
        <p:spPr bwMode="auto">
          <a:xfrm>
            <a:off x="2716213" y="223838"/>
            <a:ext cx="11001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0099"/>
                </a:solidFill>
              </a:rPr>
              <a:t>source</a:t>
            </a:r>
          </a:p>
        </p:txBody>
      </p:sp>
      <p:sp>
        <p:nvSpPr>
          <p:cNvPr id="144393" name="Freeform 10"/>
          <p:cNvSpPr>
            <a:spLocks/>
          </p:cNvSpPr>
          <p:nvPr/>
        </p:nvSpPr>
        <p:spPr bwMode="auto">
          <a:xfrm>
            <a:off x="3868738" y="650875"/>
            <a:ext cx="360362" cy="1577975"/>
          </a:xfrm>
          <a:custGeom>
            <a:avLst/>
            <a:gdLst>
              <a:gd name="T0" fmla="*/ 2147483647 w 267"/>
              <a:gd name="T1" fmla="*/ 2147483647 h 1186"/>
              <a:gd name="T2" fmla="*/ 0 w 267"/>
              <a:gd name="T3" fmla="*/ 0 h 1186"/>
              <a:gd name="T4" fmla="*/ 0 w 267"/>
              <a:gd name="T5" fmla="*/ 2147483647 h 1186"/>
              <a:gd name="T6" fmla="*/ 2147483647 w 267"/>
              <a:gd name="T7" fmla="*/ 2147483647 h 1186"/>
              <a:gd name="T8" fmla="*/ 2147483647 w 267"/>
              <a:gd name="T9" fmla="*/ 2147483647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394" name="Rectangle 23"/>
          <p:cNvSpPr>
            <a:spLocks noChangeArrowheads="1"/>
          </p:cNvSpPr>
          <p:nvPr/>
        </p:nvSpPr>
        <p:spPr bwMode="auto">
          <a:xfrm>
            <a:off x="2644775" y="660400"/>
            <a:ext cx="1296988" cy="1546225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395" name="Rectangle 24"/>
          <p:cNvSpPr>
            <a:spLocks noChangeArrowheads="1"/>
          </p:cNvSpPr>
          <p:nvPr/>
        </p:nvSpPr>
        <p:spPr bwMode="auto">
          <a:xfrm>
            <a:off x="2597150" y="731838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396" name="Line 25"/>
          <p:cNvSpPr>
            <a:spLocks noChangeShapeType="1"/>
          </p:cNvSpPr>
          <p:nvPr/>
        </p:nvSpPr>
        <p:spPr bwMode="auto">
          <a:xfrm>
            <a:off x="2597150" y="10493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397" name="Text Box 26"/>
          <p:cNvSpPr txBox="1">
            <a:spLocks noChangeArrowheads="1"/>
          </p:cNvSpPr>
          <p:nvPr/>
        </p:nvSpPr>
        <p:spPr bwMode="auto">
          <a:xfrm>
            <a:off x="2554288" y="698500"/>
            <a:ext cx="131762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1800"/>
              <a:t>application</a:t>
            </a:r>
          </a:p>
          <a:p>
            <a:pPr algn="ctr">
              <a:lnSpc>
                <a:spcPct val="110000"/>
              </a:lnSpc>
            </a:pPr>
            <a:r>
              <a:rPr lang="en-US" sz="1800"/>
              <a:t>transport</a:t>
            </a:r>
          </a:p>
          <a:p>
            <a:pPr algn="ctr">
              <a:lnSpc>
                <a:spcPct val="110000"/>
              </a:lnSpc>
            </a:pPr>
            <a:r>
              <a:rPr lang="en-US" sz="1800"/>
              <a:t>network</a:t>
            </a:r>
          </a:p>
          <a:p>
            <a:pPr algn="ctr">
              <a:lnSpc>
                <a:spcPct val="110000"/>
              </a:lnSpc>
            </a:pPr>
            <a:r>
              <a:rPr lang="en-US" sz="1800"/>
              <a:t>link</a:t>
            </a:r>
          </a:p>
          <a:p>
            <a:pPr algn="ctr">
              <a:lnSpc>
                <a:spcPct val="110000"/>
              </a:lnSpc>
            </a:pPr>
            <a:r>
              <a:rPr lang="en-US" sz="1800"/>
              <a:t>physical</a:t>
            </a:r>
          </a:p>
        </p:txBody>
      </p:sp>
      <p:sp>
        <p:nvSpPr>
          <p:cNvPr id="144398" name="Line 27"/>
          <p:cNvSpPr>
            <a:spLocks noChangeShapeType="1"/>
          </p:cNvSpPr>
          <p:nvPr/>
        </p:nvSpPr>
        <p:spPr bwMode="auto">
          <a:xfrm>
            <a:off x="2605088" y="13700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399" name="Line 28"/>
          <p:cNvSpPr>
            <a:spLocks noChangeShapeType="1"/>
          </p:cNvSpPr>
          <p:nvPr/>
        </p:nvSpPr>
        <p:spPr bwMode="auto">
          <a:xfrm>
            <a:off x="2609850" y="16510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400" name="Line 29"/>
          <p:cNvSpPr>
            <a:spLocks noChangeShapeType="1"/>
          </p:cNvSpPr>
          <p:nvPr/>
        </p:nvSpPr>
        <p:spPr bwMode="auto">
          <a:xfrm>
            <a:off x="2609850" y="19272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1219200" y="1368425"/>
            <a:ext cx="1208088" cy="303213"/>
            <a:chOff x="501" y="1990"/>
            <a:chExt cx="761" cy="191"/>
          </a:xfrm>
        </p:grpSpPr>
        <p:sp>
          <p:nvSpPr>
            <p:cNvPr id="144509" name="Rectangle 40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510" name="Rectangle 41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H</a:t>
              </a:r>
              <a:r>
                <a:rPr lang="en-US" sz="1800" baseline="-25000"/>
                <a:t>t</a:t>
              </a:r>
            </a:p>
          </p:txBody>
        </p:sp>
        <p:sp>
          <p:nvSpPr>
            <p:cNvPr id="144511" name="Rectangle 42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H</a:t>
              </a:r>
              <a:r>
                <a:rPr lang="en-US" sz="1800" baseline="-25000"/>
                <a:t>n</a:t>
              </a:r>
            </a:p>
          </p:txBody>
        </p:sp>
        <p:sp>
          <p:nvSpPr>
            <p:cNvPr id="144512" name="Rectangle 43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M</a:t>
              </a:r>
            </a:p>
          </p:txBody>
        </p:sp>
        <p:sp>
          <p:nvSpPr>
            <p:cNvPr id="144513" name="Line 44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14" name="Line 45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645" name="Text Box 5"/>
          <p:cNvSpPr txBox="1">
            <a:spLocks noChangeArrowheads="1"/>
          </p:cNvSpPr>
          <p:nvPr/>
        </p:nvSpPr>
        <p:spPr bwMode="auto">
          <a:xfrm>
            <a:off x="395288" y="996950"/>
            <a:ext cx="9636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CC0000"/>
                </a:solidFill>
              </a:rPr>
              <a:t>segment</a:t>
            </a:r>
          </a:p>
        </p:txBody>
      </p:sp>
      <p:grpSp>
        <p:nvGrpSpPr>
          <p:cNvPr id="6" name="Group 178"/>
          <p:cNvGrpSpPr>
            <a:grpSpLocks/>
          </p:cNvGrpSpPr>
          <p:nvPr/>
        </p:nvGrpSpPr>
        <p:grpSpPr bwMode="auto">
          <a:xfrm>
            <a:off x="1533525" y="1033463"/>
            <a:ext cx="301625" cy="292100"/>
            <a:chOff x="1962" y="2058"/>
            <a:chExt cx="190" cy="184"/>
          </a:xfrm>
        </p:grpSpPr>
        <p:sp>
          <p:nvSpPr>
            <p:cNvPr id="144507" name="Rectangle 47"/>
            <p:cNvSpPr>
              <a:spLocks noChangeArrowheads="1"/>
            </p:cNvSpPr>
            <p:nvPr/>
          </p:nvSpPr>
          <p:spPr bwMode="auto">
            <a:xfrm>
              <a:off x="1962" y="2075"/>
              <a:ext cx="177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508" name="Rectangle 48"/>
            <p:cNvSpPr>
              <a:spLocks noChangeArrowheads="1"/>
            </p:cNvSpPr>
            <p:nvPr/>
          </p:nvSpPr>
          <p:spPr bwMode="auto">
            <a:xfrm>
              <a:off x="1965" y="2058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H</a:t>
              </a:r>
              <a:r>
                <a:rPr lang="en-US" sz="1800" baseline="-25000"/>
                <a:t>t</a:t>
              </a:r>
            </a:p>
          </p:txBody>
        </p:sp>
      </p:grpSp>
      <p:sp>
        <p:nvSpPr>
          <p:cNvPr id="112644" name="Text Box 4"/>
          <p:cNvSpPr txBox="1">
            <a:spLocks noChangeArrowheads="1"/>
          </p:cNvSpPr>
          <p:nvPr/>
        </p:nvSpPr>
        <p:spPr bwMode="auto">
          <a:xfrm>
            <a:off x="195263" y="1336675"/>
            <a:ext cx="10429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CC0000"/>
                </a:solidFill>
              </a:rPr>
              <a:t>datagram</a:t>
            </a:r>
          </a:p>
        </p:txBody>
      </p:sp>
      <p:sp>
        <p:nvSpPr>
          <p:cNvPr id="144405" name="Text Box 54"/>
          <p:cNvSpPr txBox="1">
            <a:spLocks noChangeArrowheads="1"/>
          </p:cNvSpPr>
          <p:nvPr/>
        </p:nvSpPr>
        <p:spPr bwMode="auto">
          <a:xfrm>
            <a:off x="1547813" y="4157663"/>
            <a:ext cx="1412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rgbClr val="000099"/>
                </a:solidFill>
              </a:rPr>
              <a:t>destination</a:t>
            </a:r>
          </a:p>
        </p:txBody>
      </p:sp>
      <p:sp>
        <p:nvSpPr>
          <p:cNvPr id="144406" name="Freeform 56"/>
          <p:cNvSpPr>
            <a:spLocks/>
          </p:cNvSpPr>
          <p:nvPr/>
        </p:nvSpPr>
        <p:spPr bwMode="auto">
          <a:xfrm>
            <a:off x="2979738" y="4540250"/>
            <a:ext cx="360362" cy="1577975"/>
          </a:xfrm>
          <a:custGeom>
            <a:avLst/>
            <a:gdLst>
              <a:gd name="T0" fmla="*/ 2147483647 w 267"/>
              <a:gd name="T1" fmla="*/ 2147483647 h 1186"/>
              <a:gd name="T2" fmla="*/ 0 w 267"/>
              <a:gd name="T3" fmla="*/ 0 h 1186"/>
              <a:gd name="T4" fmla="*/ 0 w 267"/>
              <a:gd name="T5" fmla="*/ 2147483647 h 1186"/>
              <a:gd name="T6" fmla="*/ 2147483647 w 267"/>
              <a:gd name="T7" fmla="*/ 2147483647 h 1186"/>
              <a:gd name="T8" fmla="*/ 2147483647 w 267"/>
              <a:gd name="T9" fmla="*/ 2147483647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407" name="Rectangle 57"/>
          <p:cNvSpPr>
            <a:spLocks noChangeArrowheads="1"/>
          </p:cNvSpPr>
          <p:nvPr/>
        </p:nvSpPr>
        <p:spPr bwMode="auto">
          <a:xfrm>
            <a:off x="1755775" y="4546600"/>
            <a:ext cx="1296988" cy="1546225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408" name="Rectangle 58"/>
          <p:cNvSpPr>
            <a:spLocks noChangeArrowheads="1"/>
          </p:cNvSpPr>
          <p:nvPr/>
        </p:nvSpPr>
        <p:spPr bwMode="auto">
          <a:xfrm>
            <a:off x="1708150" y="4618038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409" name="Line 59"/>
          <p:cNvSpPr>
            <a:spLocks noChangeShapeType="1"/>
          </p:cNvSpPr>
          <p:nvPr/>
        </p:nvSpPr>
        <p:spPr bwMode="auto">
          <a:xfrm>
            <a:off x="1708150" y="49355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410" name="Text Box 60"/>
          <p:cNvSpPr txBox="1">
            <a:spLocks noChangeArrowheads="1"/>
          </p:cNvSpPr>
          <p:nvPr/>
        </p:nvSpPr>
        <p:spPr bwMode="auto">
          <a:xfrm>
            <a:off x="1665288" y="4584700"/>
            <a:ext cx="131762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1800"/>
              <a:t>application</a:t>
            </a:r>
          </a:p>
          <a:p>
            <a:pPr algn="ctr">
              <a:lnSpc>
                <a:spcPct val="110000"/>
              </a:lnSpc>
            </a:pPr>
            <a:r>
              <a:rPr lang="en-US" sz="1800"/>
              <a:t>transport</a:t>
            </a:r>
          </a:p>
          <a:p>
            <a:pPr algn="ctr">
              <a:lnSpc>
                <a:spcPct val="110000"/>
              </a:lnSpc>
            </a:pPr>
            <a:r>
              <a:rPr lang="en-US" sz="1800"/>
              <a:t>network</a:t>
            </a:r>
          </a:p>
          <a:p>
            <a:pPr algn="ctr">
              <a:lnSpc>
                <a:spcPct val="110000"/>
              </a:lnSpc>
            </a:pPr>
            <a:r>
              <a:rPr lang="en-US" sz="1800"/>
              <a:t>link</a:t>
            </a:r>
          </a:p>
          <a:p>
            <a:pPr algn="ctr">
              <a:lnSpc>
                <a:spcPct val="110000"/>
              </a:lnSpc>
            </a:pPr>
            <a:r>
              <a:rPr lang="en-US" sz="1800"/>
              <a:t>physical</a:t>
            </a:r>
          </a:p>
        </p:txBody>
      </p:sp>
      <p:sp>
        <p:nvSpPr>
          <p:cNvPr id="144411" name="Line 61"/>
          <p:cNvSpPr>
            <a:spLocks noChangeShapeType="1"/>
          </p:cNvSpPr>
          <p:nvPr/>
        </p:nvSpPr>
        <p:spPr bwMode="auto">
          <a:xfrm>
            <a:off x="1716088" y="52562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412" name="Line 62"/>
          <p:cNvSpPr>
            <a:spLocks noChangeShapeType="1"/>
          </p:cNvSpPr>
          <p:nvPr/>
        </p:nvSpPr>
        <p:spPr bwMode="auto">
          <a:xfrm>
            <a:off x="1720850" y="55372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413" name="Line 63"/>
          <p:cNvSpPr>
            <a:spLocks noChangeShapeType="1"/>
          </p:cNvSpPr>
          <p:nvPr/>
        </p:nvSpPr>
        <p:spPr bwMode="auto">
          <a:xfrm>
            <a:off x="1720850" y="58134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4414" name="Group 64"/>
          <p:cNvGrpSpPr>
            <a:grpSpLocks/>
          </p:cNvGrpSpPr>
          <p:nvPr/>
        </p:nvGrpSpPr>
        <p:grpSpPr bwMode="auto">
          <a:xfrm>
            <a:off x="152400" y="5527675"/>
            <a:ext cx="1479550" cy="303213"/>
            <a:chOff x="332" y="2224"/>
            <a:chExt cx="932" cy="191"/>
          </a:xfrm>
        </p:grpSpPr>
        <p:sp>
          <p:nvSpPr>
            <p:cNvPr id="144499" name="Rectangle 65"/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500" name="Rectangle 66"/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H</a:t>
              </a:r>
              <a:r>
                <a:rPr lang="en-US" sz="1800" baseline="-25000"/>
                <a:t>t</a:t>
              </a:r>
            </a:p>
          </p:txBody>
        </p:sp>
        <p:sp>
          <p:nvSpPr>
            <p:cNvPr id="144501" name="Rectangle 67"/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H</a:t>
              </a:r>
              <a:r>
                <a:rPr lang="en-US" sz="1800" baseline="-25000"/>
                <a:t>n</a:t>
              </a:r>
            </a:p>
          </p:txBody>
        </p:sp>
        <p:sp>
          <p:nvSpPr>
            <p:cNvPr id="144502" name="Rectangle 68"/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H</a:t>
              </a:r>
              <a:r>
                <a:rPr lang="en-US" sz="1800" baseline="-25000"/>
                <a:t>l</a:t>
              </a:r>
            </a:p>
          </p:txBody>
        </p:sp>
        <p:sp>
          <p:nvSpPr>
            <p:cNvPr id="144503" name="Rectangle 69"/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M</a:t>
              </a:r>
            </a:p>
          </p:txBody>
        </p:sp>
        <p:sp>
          <p:nvSpPr>
            <p:cNvPr id="144504" name="Line 70"/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05" name="Line 71"/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06" name="Line 72"/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4415" name="Group 73"/>
          <p:cNvGrpSpPr>
            <a:grpSpLocks/>
          </p:cNvGrpSpPr>
          <p:nvPr/>
        </p:nvGrpSpPr>
        <p:grpSpPr bwMode="auto">
          <a:xfrm>
            <a:off x="420688" y="5229225"/>
            <a:ext cx="1208087" cy="303213"/>
            <a:chOff x="501" y="1990"/>
            <a:chExt cx="761" cy="191"/>
          </a:xfrm>
        </p:grpSpPr>
        <p:sp>
          <p:nvSpPr>
            <p:cNvPr id="144493" name="Rectangle 74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94" name="Rectangle 75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H</a:t>
              </a:r>
              <a:r>
                <a:rPr lang="en-US" sz="1800" baseline="-25000" dirty="0"/>
                <a:t>t</a:t>
              </a:r>
            </a:p>
          </p:txBody>
        </p:sp>
        <p:sp>
          <p:nvSpPr>
            <p:cNvPr id="144495" name="Rectangle 76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H</a:t>
              </a:r>
              <a:r>
                <a:rPr lang="en-US" sz="1800" baseline="-25000"/>
                <a:t>n</a:t>
              </a:r>
            </a:p>
          </p:txBody>
        </p:sp>
        <p:sp>
          <p:nvSpPr>
            <p:cNvPr id="144496" name="Rectangle 77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M</a:t>
              </a:r>
            </a:p>
          </p:txBody>
        </p:sp>
        <p:sp>
          <p:nvSpPr>
            <p:cNvPr id="144497" name="Line 78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98" name="Line 79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4416" name="Group 80"/>
          <p:cNvGrpSpPr>
            <a:grpSpLocks/>
          </p:cNvGrpSpPr>
          <p:nvPr/>
        </p:nvGrpSpPr>
        <p:grpSpPr bwMode="auto">
          <a:xfrm>
            <a:off x="723900" y="4921250"/>
            <a:ext cx="890588" cy="303213"/>
            <a:chOff x="645" y="1734"/>
            <a:chExt cx="561" cy="191"/>
          </a:xfrm>
        </p:grpSpPr>
        <p:sp>
          <p:nvSpPr>
            <p:cNvPr id="144489" name="Rectangle 81"/>
            <p:cNvSpPr>
              <a:spLocks noChangeArrowheads="1"/>
            </p:cNvSpPr>
            <p:nvPr/>
          </p:nvSpPr>
          <p:spPr bwMode="auto">
            <a:xfrm>
              <a:off x="645" y="1751"/>
              <a:ext cx="4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90" name="Rectangle 82"/>
            <p:cNvSpPr>
              <a:spLocks noChangeArrowheads="1"/>
            </p:cNvSpPr>
            <p:nvPr/>
          </p:nvSpPr>
          <p:spPr bwMode="auto">
            <a:xfrm>
              <a:off x="648" y="173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H</a:t>
              </a:r>
              <a:r>
                <a:rPr lang="en-US" sz="1800" baseline="-25000"/>
                <a:t>t</a:t>
              </a:r>
            </a:p>
          </p:txBody>
        </p:sp>
        <p:sp>
          <p:nvSpPr>
            <p:cNvPr id="144491" name="Rectangle 83"/>
            <p:cNvSpPr>
              <a:spLocks noChangeArrowheads="1"/>
            </p:cNvSpPr>
            <p:nvPr/>
          </p:nvSpPr>
          <p:spPr bwMode="auto">
            <a:xfrm>
              <a:off x="778" y="1735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M</a:t>
              </a:r>
            </a:p>
          </p:txBody>
        </p:sp>
        <p:sp>
          <p:nvSpPr>
            <p:cNvPr id="144492" name="Line 84"/>
            <p:cNvSpPr>
              <a:spLocks noChangeShapeType="1"/>
            </p:cNvSpPr>
            <p:nvPr/>
          </p:nvSpPr>
          <p:spPr bwMode="auto">
            <a:xfrm>
              <a:off x="824" y="175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4417" name="Group 85"/>
          <p:cNvGrpSpPr>
            <a:grpSpLocks/>
          </p:cNvGrpSpPr>
          <p:nvPr/>
        </p:nvGrpSpPr>
        <p:grpSpPr bwMode="auto">
          <a:xfrm>
            <a:off x="930275" y="4610100"/>
            <a:ext cx="679450" cy="301625"/>
            <a:chOff x="780" y="1553"/>
            <a:chExt cx="428" cy="190"/>
          </a:xfrm>
        </p:grpSpPr>
        <p:sp>
          <p:nvSpPr>
            <p:cNvPr id="144487" name="Rectangle 86"/>
            <p:cNvSpPr>
              <a:spLocks noChangeArrowheads="1"/>
            </p:cNvSpPr>
            <p:nvPr/>
          </p:nvSpPr>
          <p:spPr bwMode="auto">
            <a:xfrm>
              <a:off x="817" y="1569"/>
              <a:ext cx="31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88" name="Rectangle 87"/>
            <p:cNvSpPr>
              <a:spLocks noChangeArrowheads="1"/>
            </p:cNvSpPr>
            <p:nvPr/>
          </p:nvSpPr>
          <p:spPr bwMode="auto">
            <a:xfrm>
              <a:off x="780" y="1553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M</a:t>
              </a:r>
            </a:p>
          </p:txBody>
        </p:sp>
      </p:grpSp>
      <p:grpSp>
        <p:nvGrpSpPr>
          <p:cNvPr id="144418" name="Group 88"/>
          <p:cNvGrpSpPr>
            <a:grpSpLocks/>
          </p:cNvGrpSpPr>
          <p:nvPr/>
        </p:nvGrpSpPr>
        <p:grpSpPr bwMode="auto">
          <a:xfrm>
            <a:off x="5654675" y="4164013"/>
            <a:ext cx="1387475" cy="1035050"/>
            <a:chOff x="3601" y="168"/>
            <a:chExt cx="874" cy="652"/>
          </a:xfrm>
        </p:grpSpPr>
        <p:sp>
          <p:nvSpPr>
            <p:cNvPr id="144482" name="Rectangle 89"/>
            <p:cNvSpPr>
              <a:spLocks noChangeArrowheads="1"/>
            </p:cNvSpPr>
            <p:nvPr/>
          </p:nvSpPr>
          <p:spPr bwMode="auto">
            <a:xfrm>
              <a:off x="3658" y="168"/>
              <a:ext cx="817" cy="596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83" name="Rectangle 90"/>
            <p:cNvSpPr>
              <a:spLocks noChangeArrowheads="1"/>
            </p:cNvSpPr>
            <p:nvPr/>
          </p:nvSpPr>
          <p:spPr bwMode="auto">
            <a:xfrm>
              <a:off x="3628" y="213"/>
              <a:ext cx="802" cy="5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84" name="Line 91"/>
            <p:cNvSpPr>
              <a:spLocks noChangeShapeType="1"/>
            </p:cNvSpPr>
            <p:nvPr/>
          </p:nvSpPr>
          <p:spPr bwMode="auto">
            <a:xfrm>
              <a:off x="3628" y="413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85" name="Text Box 92"/>
            <p:cNvSpPr txBox="1">
              <a:spLocks noChangeArrowheads="1"/>
            </p:cNvSpPr>
            <p:nvPr/>
          </p:nvSpPr>
          <p:spPr bwMode="auto">
            <a:xfrm>
              <a:off x="3601" y="192"/>
              <a:ext cx="830" cy="6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sz="1800"/>
                <a:t>network</a:t>
              </a:r>
            </a:p>
            <a:p>
              <a:pPr algn="ctr">
                <a:lnSpc>
                  <a:spcPct val="110000"/>
                </a:lnSpc>
              </a:pPr>
              <a:r>
                <a:rPr lang="en-US" sz="1800"/>
                <a:t>link</a:t>
              </a:r>
            </a:p>
            <a:p>
              <a:pPr algn="ctr">
                <a:lnSpc>
                  <a:spcPct val="110000"/>
                </a:lnSpc>
              </a:pPr>
              <a:r>
                <a:rPr lang="en-US" sz="1800"/>
                <a:t>physical</a:t>
              </a:r>
            </a:p>
          </p:txBody>
        </p:sp>
        <p:sp>
          <p:nvSpPr>
            <p:cNvPr id="144486" name="Line 93"/>
            <p:cNvSpPr>
              <a:spLocks noChangeShapeType="1"/>
            </p:cNvSpPr>
            <p:nvPr/>
          </p:nvSpPr>
          <p:spPr bwMode="auto">
            <a:xfrm>
              <a:off x="3633" y="615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4419" name="Group 94"/>
          <p:cNvGrpSpPr>
            <a:grpSpLocks/>
          </p:cNvGrpSpPr>
          <p:nvPr/>
        </p:nvGrpSpPr>
        <p:grpSpPr bwMode="auto">
          <a:xfrm>
            <a:off x="5821363" y="2271713"/>
            <a:ext cx="1387475" cy="733425"/>
            <a:chOff x="4696" y="597"/>
            <a:chExt cx="874" cy="462"/>
          </a:xfrm>
        </p:grpSpPr>
        <p:sp>
          <p:nvSpPr>
            <p:cNvPr id="144478" name="Rectangle 95"/>
            <p:cNvSpPr>
              <a:spLocks noChangeArrowheads="1"/>
            </p:cNvSpPr>
            <p:nvPr/>
          </p:nvSpPr>
          <p:spPr bwMode="auto">
            <a:xfrm>
              <a:off x="4753" y="597"/>
              <a:ext cx="817" cy="416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79" name="Rectangle 96"/>
            <p:cNvSpPr>
              <a:spLocks noChangeArrowheads="1"/>
            </p:cNvSpPr>
            <p:nvPr/>
          </p:nvSpPr>
          <p:spPr bwMode="auto">
            <a:xfrm>
              <a:off x="4723" y="642"/>
              <a:ext cx="802" cy="4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80" name="Line 97"/>
            <p:cNvSpPr>
              <a:spLocks noChangeShapeType="1"/>
            </p:cNvSpPr>
            <p:nvPr/>
          </p:nvSpPr>
          <p:spPr bwMode="auto">
            <a:xfrm>
              <a:off x="4723" y="842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81" name="Text Box 98"/>
            <p:cNvSpPr txBox="1">
              <a:spLocks noChangeArrowheads="1"/>
            </p:cNvSpPr>
            <p:nvPr/>
          </p:nvSpPr>
          <p:spPr bwMode="auto">
            <a:xfrm>
              <a:off x="4696" y="621"/>
              <a:ext cx="830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sz="1800"/>
                <a:t>link</a:t>
              </a:r>
            </a:p>
            <a:p>
              <a:pPr algn="ctr">
                <a:lnSpc>
                  <a:spcPct val="110000"/>
                </a:lnSpc>
              </a:pPr>
              <a:r>
                <a:rPr lang="en-US" sz="1800"/>
                <a:t>physical</a:t>
              </a:r>
            </a:p>
          </p:txBody>
        </p:sp>
      </p:grpSp>
      <p:sp>
        <p:nvSpPr>
          <p:cNvPr id="144420" name="Freeform 114"/>
          <p:cNvSpPr>
            <a:spLocks/>
          </p:cNvSpPr>
          <p:nvPr/>
        </p:nvSpPr>
        <p:spPr bwMode="auto">
          <a:xfrm>
            <a:off x="1828800" y="533400"/>
            <a:ext cx="5264150" cy="5494338"/>
          </a:xfrm>
          <a:custGeom>
            <a:avLst/>
            <a:gdLst>
              <a:gd name="T0" fmla="*/ 2147483647 w 3316"/>
              <a:gd name="T1" fmla="*/ 0 h 3461"/>
              <a:gd name="T2" fmla="*/ 2147483647 w 3316"/>
              <a:gd name="T3" fmla="*/ 2147483647 h 3461"/>
              <a:gd name="T4" fmla="*/ 2147483647 w 3316"/>
              <a:gd name="T5" fmla="*/ 2147483647 h 3461"/>
              <a:gd name="T6" fmla="*/ 2147483647 w 3316"/>
              <a:gd name="T7" fmla="*/ 2147483647 h 3461"/>
              <a:gd name="T8" fmla="*/ 2147483647 w 3316"/>
              <a:gd name="T9" fmla="*/ 2147483647 h 3461"/>
              <a:gd name="T10" fmla="*/ 2147483647 w 3316"/>
              <a:gd name="T11" fmla="*/ 2147483647 h 3461"/>
              <a:gd name="T12" fmla="*/ 2147483647 w 3316"/>
              <a:gd name="T13" fmla="*/ 2147483647 h 3461"/>
              <a:gd name="T14" fmla="*/ 2147483647 w 3316"/>
              <a:gd name="T15" fmla="*/ 2147483647 h 3461"/>
              <a:gd name="T16" fmla="*/ 2147483647 w 3316"/>
              <a:gd name="T17" fmla="*/ 2147483647 h 3461"/>
              <a:gd name="T18" fmla="*/ 2147483647 w 3316"/>
              <a:gd name="T19" fmla="*/ 2147483647 h 3461"/>
              <a:gd name="T20" fmla="*/ 2147483647 w 3316"/>
              <a:gd name="T21" fmla="*/ 2147483647 h 3461"/>
              <a:gd name="T22" fmla="*/ 0 w 3316"/>
              <a:gd name="T23" fmla="*/ 2147483647 h 3461"/>
              <a:gd name="T24" fmla="*/ 0 w 3316"/>
              <a:gd name="T25" fmla="*/ 2147483647 h 346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316"/>
              <a:gd name="T40" fmla="*/ 0 h 3461"/>
              <a:gd name="T41" fmla="*/ 3316 w 3316"/>
              <a:gd name="T42" fmla="*/ 3461 h 346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316" h="3461">
                <a:moveTo>
                  <a:pt x="872" y="0"/>
                </a:moveTo>
                <a:lnTo>
                  <a:pt x="878" y="1481"/>
                </a:lnTo>
                <a:lnTo>
                  <a:pt x="2612" y="1481"/>
                </a:lnTo>
                <a:lnTo>
                  <a:pt x="2612" y="1179"/>
                </a:lnTo>
                <a:lnTo>
                  <a:pt x="3294" y="1179"/>
                </a:lnTo>
                <a:lnTo>
                  <a:pt x="3316" y="3131"/>
                </a:lnTo>
                <a:lnTo>
                  <a:pt x="3148" y="2986"/>
                </a:lnTo>
                <a:lnTo>
                  <a:pt x="3143" y="2387"/>
                </a:lnTo>
                <a:lnTo>
                  <a:pt x="2505" y="2387"/>
                </a:lnTo>
                <a:lnTo>
                  <a:pt x="2505" y="3070"/>
                </a:lnTo>
                <a:lnTo>
                  <a:pt x="1057" y="3461"/>
                </a:lnTo>
                <a:lnTo>
                  <a:pt x="0" y="3461"/>
                </a:lnTo>
                <a:lnTo>
                  <a:pt x="0" y="2505"/>
                </a:ln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4421" name="Group 115"/>
          <p:cNvGrpSpPr>
            <a:grpSpLocks/>
          </p:cNvGrpSpPr>
          <p:nvPr/>
        </p:nvGrpSpPr>
        <p:grpSpPr bwMode="auto">
          <a:xfrm>
            <a:off x="4238625" y="4546600"/>
            <a:ext cx="1479550" cy="303213"/>
            <a:chOff x="332" y="2224"/>
            <a:chExt cx="932" cy="191"/>
          </a:xfrm>
        </p:grpSpPr>
        <p:sp>
          <p:nvSpPr>
            <p:cNvPr id="144470" name="Rectangle 116"/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71" name="Rectangle 117"/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H</a:t>
              </a:r>
              <a:r>
                <a:rPr lang="en-US" sz="1800" baseline="-25000"/>
                <a:t>t</a:t>
              </a:r>
            </a:p>
          </p:txBody>
        </p:sp>
        <p:sp>
          <p:nvSpPr>
            <p:cNvPr id="144472" name="Rectangle 118"/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 err="1"/>
                <a:t>H</a:t>
              </a:r>
              <a:r>
                <a:rPr lang="en-US" sz="1800" baseline="-25000" dirty="0" err="1"/>
                <a:t>n</a:t>
              </a:r>
              <a:endParaRPr lang="en-US" sz="1800" baseline="-25000" dirty="0"/>
            </a:p>
          </p:txBody>
        </p:sp>
        <p:sp>
          <p:nvSpPr>
            <p:cNvPr id="144473" name="Rectangle 119"/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H</a:t>
              </a:r>
              <a:r>
                <a:rPr lang="en-US" sz="1800" baseline="-25000"/>
                <a:t>l</a:t>
              </a:r>
            </a:p>
          </p:txBody>
        </p:sp>
        <p:sp>
          <p:nvSpPr>
            <p:cNvPr id="144474" name="Rectangle 120"/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M</a:t>
              </a:r>
            </a:p>
          </p:txBody>
        </p:sp>
        <p:sp>
          <p:nvSpPr>
            <p:cNvPr id="144475" name="Line 121"/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76" name="Line 122"/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77" name="Line 123"/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4422" name="Group 124"/>
          <p:cNvGrpSpPr>
            <a:grpSpLocks/>
          </p:cNvGrpSpPr>
          <p:nvPr/>
        </p:nvGrpSpPr>
        <p:grpSpPr bwMode="auto">
          <a:xfrm>
            <a:off x="4497388" y="4240213"/>
            <a:ext cx="1208087" cy="303212"/>
            <a:chOff x="501" y="1990"/>
            <a:chExt cx="761" cy="191"/>
          </a:xfrm>
        </p:grpSpPr>
        <p:sp>
          <p:nvSpPr>
            <p:cNvPr id="144464" name="Rectangle 125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65" name="Rectangle 126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H</a:t>
              </a:r>
              <a:r>
                <a:rPr lang="en-US" sz="1800" baseline="-25000" dirty="0"/>
                <a:t>t</a:t>
              </a:r>
            </a:p>
          </p:txBody>
        </p:sp>
        <p:sp>
          <p:nvSpPr>
            <p:cNvPr id="144466" name="Rectangle 127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 err="1"/>
                <a:t>H</a:t>
              </a:r>
              <a:r>
                <a:rPr lang="en-US" sz="1800" baseline="-25000" dirty="0" err="1"/>
                <a:t>n</a:t>
              </a:r>
              <a:endParaRPr lang="en-US" sz="1800" baseline="-25000" dirty="0"/>
            </a:p>
          </p:txBody>
        </p:sp>
        <p:sp>
          <p:nvSpPr>
            <p:cNvPr id="144467" name="Rectangle 128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M</a:t>
              </a:r>
            </a:p>
          </p:txBody>
        </p:sp>
        <p:sp>
          <p:nvSpPr>
            <p:cNvPr id="144468" name="Line 129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69" name="Line 130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140"/>
          <p:cNvGrpSpPr>
            <a:grpSpLocks/>
          </p:cNvGrpSpPr>
          <p:nvPr/>
        </p:nvGrpSpPr>
        <p:grpSpPr bwMode="auto">
          <a:xfrm>
            <a:off x="7269163" y="4606925"/>
            <a:ext cx="1208087" cy="303213"/>
            <a:chOff x="501" y="1990"/>
            <a:chExt cx="761" cy="191"/>
          </a:xfrm>
        </p:grpSpPr>
        <p:sp>
          <p:nvSpPr>
            <p:cNvPr id="144458" name="Rectangle 141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59" name="Rectangle 142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H</a:t>
              </a:r>
              <a:r>
                <a:rPr lang="en-US" sz="1800" baseline="-25000" dirty="0"/>
                <a:t>t</a:t>
              </a:r>
            </a:p>
          </p:txBody>
        </p:sp>
        <p:sp>
          <p:nvSpPr>
            <p:cNvPr id="144460" name="Rectangle 143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 err="1"/>
                <a:t>H</a:t>
              </a:r>
              <a:r>
                <a:rPr lang="en-US" sz="1800" baseline="-25000" dirty="0" err="1"/>
                <a:t>n</a:t>
              </a:r>
              <a:endParaRPr lang="en-US" sz="1800" baseline="-25000" dirty="0"/>
            </a:p>
          </p:txBody>
        </p:sp>
        <p:sp>
          <p:nvSpPr>
            <p:cNvPr id="144461" name="Rectangle 144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M</a:t>
              </a:r>
            </a:p>
          </p:txBody>
        </p:sp>
        <p:sp>
          <p:nvSpPr>
            <p:cNvPr id="144462" name="Line 145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63" name="Line 146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156"/>
          <p:cNvGrpSpPr>
            <a:grpSpLocks/>
          </p:cNvGrpSpPr>
          <p:nvPr/>
        </p:nvGrpSpPr>
        <p:grpSpPr bwMode="auto">
          <a:xfrm>
            <a:off x="938213" y="1665288"/>
            <a:ext cx="1479550" cy="303212"/>
            <a:chOff x="332" y="2224"/>
            <a:chExt cx="932" cy="191"/>
          </a:xfrm>
        </p:grpSpPr>
        <p:sp>
          <p:nvSpPr>
            <p:cNvPr id="144450" name="Rectangle 157"/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51" name="Rectangle 158"/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H</a:t>
              </a:r>
              <a:r>
                <a:rPr lang="en-US" sz="1800" baseline="-25000"/>
                <a:t>t</a:t>
              </a:r>
            </a:p>
          </p:txBody>
        </p:sp>
        <p:sp>
          <p:nvSpPr>
            <p:cNvPr id="144452" name="Rectangle 159"/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H</a:t>
              </a:r>
              <a:r>
                <a:rPr lang="en-US" sz="1800" baseline="-25000"/>
                <a:t>n</a:t>
              </a:r>
            </a:p>
          </p:txBody>
        </p:sp>
        <p:sp>
          <p:nvSpPr>
            <p:cNvPr id="144453" name="Rectangle 160"/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H</a:t>
              </a:r>
              <a:r>
                <a:rPr lang="en-US" sz="1800" baseline="-25000"/>
                <a:t>l</a:t>
              </a:r>
            </a:p>
          </p:txBody>
        </p:sp>
        <p:sp>
          <p:nvSpPr>
            <p:cNvPr id="144454" name="Rectangle 161"/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M</a:t>
              </a:r>
            </a:p>
          </p:txBody>
        </p:sp>
        <p:sp>
          <p:nvSpPr>
            <p:cNvPr id="144455" name="Line 162"/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56" name="Line 163"/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57" name="Line 164"/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4425" name="Text Box 166"/>
          <p:cNvSpPr txBox="1">
            <a:spLocks noChangeArrowheads="1"/>
          </p:cNvSpPr>
          <p:nvPr/>
        </p:nvSpPr>
        <p:spPr bwMode="auto">
          <a:xfrm>
            <a:off x="7921625" y="5411788"/>
            <a:ext cx="844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800" b="1"/>
              <a:t>router</a:t>
            </a:r>
          </a:p>
        </p:txBody>
      </p:sp>
      <p:sp>
        <p:nvSpPr>
          <p:cNvPr id="144426" name="Text Box 167"/>
          <p:cNvSpPr txBox="1">
            <a:spLocks noChangeArrowheads="1"/>
          </p:cNvSpPr>
          <p:nvPr/>
        </p:nvSpPr>
        <p:spPr bwMode="auto">
          <a:xfrm>
            <a:off x="7935913" y="3098800"/>
            <a:ext cx="895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800" b="1"/>
              <a:t>switch</a:t>
            </a:r>
          </a:p>
        </p:txBody>
      </p:sp>
      <p:sp>
        <p:nvSpPr>
          <p:cNvPr id="144427" name="Rectangle 168"/>
          <p:cNvSpPr>
            <a:spLocks noGrp="1" noChangeArrowheads="1"/>
          </p:cNvSpPr>
          <p:nvPr>
            <p:ph type="title" idx="4294967295"/>
          </p:nvPr>
        </p:nvSpPr>
        <p:spPr>
          <a:xfrm>
            <a:off x="4995863" y="0"/>
            <a:ext cx="3805237" cy="11430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Encapsulation</a:t>
            </a:r>
          </a:p>
        </p:txBody>
      </p:sp>
      <p:sp>
        <p:nvSpPr>
          <p:cNvPr id="112814" name="Text Box 174"/>
          <p:cNvSpPr txBox="1">
            <a:spLocks noChangeArrowheads="1"/>
          </p:cNvSpPr>
          <p:nvPr/>
        </p:nvSpPr>
        <p:spPr bwMode="auto">
          <a:xfrm>
            <a:off x="703263" y="692150"/>
            <a:ext cx="10080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CC0000"/>
                </a:solidFill>
              </a:rPr>
              <a:t>message</a:t>
            </a:r>
          </a:p>
        </p:txBody>
      </p:sp>
      <p:grpSp>
        <p:nvGrpSpPr>
          <p:cNvPr id="17" name="Group 175"/>
          <p:cNvGrpSpPr>
            <a:grpSpLocks/>
          </p:cNvGrpSpPr>
          <p:nvPr/>
        </p:nvGrpSpPr>
        <p:grpSpPr bwMode="auto">
          <a:xfrm>
            <a:off x="1763713" y="719138"/>
            <a:ext cx="679450" cy="301625"/>
            <a:chOff x="780" y="1553"/>
            <a:chExt cx="428" cy="190"/>
          </a:xfrm>
        </p:grpSpPr>
        <p:sp>
          <p:nvSpPr>
            <p:cNvPr id="144448" name="Rectangle 176"/>
            <p:cNvSpPr>
              <a:spLocks noChangeArrowheads="1"/>
            </p:cNvSpPr>
            <p:nvPr/>
          </p:nvSpPr>
          <p:spPr bwMode="auto">
            <a:xfrm>
              <a:off x="817" y="1569"/>
              <a:ext cx="31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49" name="Rectangle 177"/>
            <p:cNvSpPr>
              <a:spLocks noChangeArrowheads="1"/>
            </p:cNvSpPr>
            <p:nvPr/>
          </p:nvSpPr>
          <p:spPr bwMode="auto">
            <a:xfrm>
              <a:off x="780" y="1553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M</a:t>
              </a:r>
            </a:p>
          </p:txBody>
        </p:sp>
      </p:grpSp>
      <p:grpSp>
        <p:nvGrpSpPr>
          <p:cNvPr id="18" name="Group 185"/>
          <p:cNvGrpSpPr>
            <a:grpSpLocks/>
          </p:cNvGrpSpPr>
          <p:nvPr/>
        </p:nvGrpSpPr>
        <p:grpSpPr bwMode="auto">
          <a:xfrm>
            <a:off x="1528763" y="1039813"/>
            <a:ext cx="903287" cy="301625"/>
            <a:chOff x="1851" y="2046"/>
            <a:chExt cx="569" cy="190"/>
          </a:xfrm>
        </p:grpSpPr>
        <p:grpSp>
          <p:nvGrpSpPr>
            <p:cNvPr id="144442" name="Group 179"/>
            <p:cNvGrpSpPr>
              <a:grpSpLocks/>
            </p:cNvGrpSpPr>
            <p:nvPr/>
          </p:nvGrpSpPr>
          <p:grpSpPr bwMode="auto">
            <a:xfrm>
              <a:off x="1851" y="2047"/>
              <a:ext cx="190" cy="184"/>
              <a:chOff x="1962" y="2058"/>
              <a:chExt cx="190" cy="184"/>
            </a:xfrm>
          </p:grpSpPr>
          <p:sp>
            <p:nvSpPr>
              <p:cNvPr id="144446" name="Rectangle 180"/>
              <p:cNvSpPr>
                <a:spLocks noChangeArrowheads="1"/>
              </p:cNvSpPr>
              <p:nvPr/>
            </p:nvSpPr>
            <p:spPr bwMode="auto">
              <a:xfrm>
                <a:off x="1962" y="2075"/>
                <a:ext cx="177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447" name="Rectangle 181"/>
              <p:cNvSpPr>
                <a:spLocks noChangeArrowheads="1"/>
              </p:cNvSpPr>
              <p:nvPr/>
            </p:nvSpPr>
            <p:spPr bwMode="auto">
              <a:xfrm>
                <a:off x="1965" y="2058"/>
                <a:ext cx="187" cy="184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/>
                  <a:t>H</a:t>
                </a:r>
                <a:r>
                  <a:rPr lang="en-US" sz="1800" baseline="-25000"/>
                  <a:t>t</a:t>
                </a:r>
              </a:p>
            </p:txBody>
          </p:sp>
        </p:grpSp>
        <p:grpSp>
          <p:nvGrpSpPr>
            <p:cNvPr id="144443" name="Group 182"/>
            <p:cNvGrpSpPr>
              <a:grpSpLocks/>
            </p:cNvGrpSpPr>
            <p:nvPr/>
          </p:nvGrpSpPr>
          <p:grpSpPr bwMode="auto">
            <a:xfrm>
              <a:off x="1992" y="2046"/>
              <a:ext cx="428" cy="190"/>
              <a:chOff x="780" y="1553"/>
              <a:chExt cx="428" cy="190"/>
            </a:xfrm>
          </p:grpSpPr>
          <p:sp>
            <p:nvSpPr>
              <p:cNvPr id="144444" name="Rectangle 183"/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445" name="Rectangle 184"/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/>
                  <a:t>M</a:t>
                </a:r>
              </a:p>
            </p:txBody>
          </p:sp>
        </p:grpSp>
      </p:grpSp>
      <p:grpSp>
        <p:nvGrpSpPr>
          <p:cNvPr id="21" name="Group 187"/>
          <p:cNvGrpSpPr>
            <a:grpSpLocks/>
          </p:cNvGrpSpPr>
          <p:nvPr/>
        </p:nvGrpSpPr>
        <p:grpSpPr bwMode="auto">
          <a:xfrm>
            <a:off x="1235075" y="1363663"/>
            <a:ext cx="301625" cy="292100"/>
            <a:chOff x="1962" y="2058"/>
            <a:chExt cx="190" cy="184"/>
          </a:xfrm>
        </p:grpSpPr>
        <p:sp>
          <p:nvSpPr>
            <p:cNvPr id="144440" name="Rectangle 188"/>
            <p:cNvSpPr>
              <a:spLocks noChangeArrowheads="1"/>
            </p:cNvSpPr>
            <p:nvPr/>
          </p:nvSpPr>
          <p:spPr bwMode="auto">
            <a:xfrm>
              <a:off x="1962" y="2075"/>
              <a:ext cx="177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41" name="Rectangle 189"/>
            <p:cNvSpPr>
              <a:spLocks noChangeArrowheads="1"/>
            </p:cNvSpPr>
            <p:nvPr/>
          </p:nvSpPr>
          <p:spPr bwMode="auto">
            <a:xfrm>
              <a:off x="1965" y="2058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H</a:t>
              </a:r>
              <a:r>
                <a:rPr lang="en-US" sz="1800" baseline="-25000"/>
                <a:t>n</a:t>
              </a:r>
            </a:p>
          </p:txBody>
        </p:sp>
      </p:grpSp>
      <p:sp>
        <p:nvSpPr>
          <p:cNvPr id="112647" name="Text Box 7"/>
          <p:cNvSpPr txBox="1">
            <a:spLocks noChangeArrowheads="1"/>
          </p:cNvSpPr>
          <p:nvPr/>
        </p:nvSpPr>
        <p:spPr bwMode="auto">
          <a:xfrm>
            <a:off x="157163" y="1643063"/>
            <a:ext cx="704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CC0000"/>
                </a:solidFill>
              </a:rPr>
              <a:t>frame</a:t>
            </a:r>
          </a:p>
        </p:txBody>
      </p:sp>
      <p:grpSp>
        <p:nvGrpSpPr>
          <p:cNvPr id="144433" name="Group 187"/>
          <p:cNvGrpSpPr>
            <a:grpSpLocks/>
          </p:cNvGrpSpPr>
          <p:nvPr/>
        </p:nvGrpSpPr>
        <p:grpSpPr bwMode="auto">
          <a:xfrm flipH="1">
            <a:off x="3178175" y="4970463"/>
            <a:ext cx="803275" cy="771525"/>
            <a:chOff x="-44" y="1473"/>
            <a:chExt cx="981" cy="1105"/>
          </a:xfrm>
        </p:grpSpPr>
        <p:pic>
          <p:nvPicPr>
            <p:cNvPr id="144438" name="Picture 188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4439" name="Freeform 18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44434" name="Group 190"/>
          <p:cNvGrpSpPr>
            <a:grpSpLocks/>
          </p:cNvGrpSpPr>
          <p:nvPr/>
        </p:nvGrpSpPr>
        <p:grpSpPr bwMode="auto">
          <a:xfrm flipH="1">
            <a:off x="4140200" y="1087438"/>
            <a:ext cx="803275" cy="771525"/>
            <a:chOff x="-44" y="1473"/>
            <a:chExt cx="981" cy="1105"/>
          </a:xfrm>
        </p:grpSpPr>
        <p:pic>
          <p:nvPicPr>
            <p:cNvPr id="144436" name="Picture 191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4437" name="Freeform 19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4443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7DDCCF66-BA9C-4CDD-A73A-4E753594DF2B}" type="slidenum">
              <a:rPr lang="en-US"/>
              <a:pPr/>
              <a:t>55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0.0037 L -4.72222E-6 0.0458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1128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0.00926 L -3.05556E-6 0.04792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2.22222E-6 L -3.05556E-6 0.04213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4.81481E-6 L 3.05556E-6 0.13889 L 0.40295 0.13889 L 0.40295 0.09885 L 0.57152 0.10093 L 0.57152 0.57709 L 0.66371 0.50857 L 0.66371 0.42848 " pathEditMode="relative" rAng="0" ptsTypes="AAAAAAAA">
                                      <p:cBhvr>
                                        <p:cTn id="61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2" y="2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00046 L 0.00156 -0.04815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5" grpId="0"/>
      <p:bldP spid="112645" grpId="1"/>
      <p:bldP spid="112644" grpId="0"/>
      <p:bldP spid="112644" grpId="1"/>
      <p:bldP spid="112814" grpId="0"/>
      <p:bldP spid="112647" grpId="0"/>
      <p:bldP spid="112647" grpId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pic>
        <p:nvPicPr>
          <p:cNvPr id="146434" name="Picture 2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9450" y="1028700"/>
            <a:ext cx="45704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643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Chapter 1: roadmap</a:t>
            </a:r>
          </a:p>
        </p:txBody>
      </p:sp>
      <p:sp>
        <p:nvSpPr>
          <p:cNvPr id="14643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87363" y="1406525"/>
            <a:ext cx="8207375" cy="4648200"/>
          </a:xfrm>
        </p:spPr>
        <p:txBody>
          <a:bodyPr/>
          <a:lstStyle/>
          <a:p>
            <a:pPr lvl="1" eaLnBrk="1" hangingPunct="1">
              <a:buFont typeface="Wingdings" pitchFamily="2" charset="2"/>
              <a:buNone/>
            </a:pPr>
            <a:r>
              <a:rPr lang="en-US" sz="2800" smtClean="0">
                <a:solidFill>
                  <a:srgbClr val="000099"/>
                </a:solidFill>
              </a:rPr>
              <a:t>1.1 what </a:t>
            </a:r>
            <a:r>
              <a:rPr lang="en-US" sz="2800" i="1" smtClean="0">
                <a:solidFill>
                  <a:srgbClr val="000099"/>
                </a:solidFill>
              </a:rPr>
              <a:t>is</a:t>
            </a:r>
            <a:r>
              <a:rPr lang="en-US" sz="2800" smtClean="0">
                <a:solidFill>
                  <a:srgbClr val="000099"/>
                </a:solidFill>
              </a:rPr>
              <a:t> the Internet?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800" smtClean="0">
                <a:solidFill>
                  <a:srgbClr val="000099"/>
                </a:solidFill>
              </a:rPr>
              <a:t>1.2</a:t>
            </a:r>
            <a:r>
              <a:rPr lang="en-US" sz="2800" smtClean="0"/>
              <a:t> network edge</a:t>
            </a:r>
          </a:p>
          <a:p>
            <a:pPr lvl="2" eaLnBrk="1" hangingPunct="1"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800" smtClean="0">
                <a:latin typeface="Gill Sans MT" pitchFamily="34" charset="0"/>
              </a:rPr>
              <a:t> </a:t>
            </a:r>
            <a:r>
              <a:rPr lang="en-US" sz="2400" smtClean="0">
                <a:latin typeface="Gill Sans MT" pitchFamily="34" charset="0"/>
              </a:rPr>
              <a:t>end systems, access networks, links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800" smtClean="0">
                <a:solidFill>
                  <a:srgbClr val="000099"/>
                </a:solidFill>
              </a:rPr>
              <a:t>1.3 </a:t>
            </a:r>
            <a:r>
              <a:rPr lang="en-US" sz="2800" smtClean="0"/>
              <a:t>network core</a:t>
            </a:r>
          </a:p>
          <a:p>
            <a:pPr lvl="2" eaLnBrk="1" hangingPunct="1"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400" smtClean="0">
                <a:latin typeface="Gill Sans MT" pitchFamily="34" charset="0"/>
              </a:rPr>
              <a:t>packet switching, circuit switching, network structure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800" smtClean="0">
                <a:solidFill>
                  <a:srgbClr val="000099"/>
                </a:solidFill>
              </a:rPr>
              <a:t>1.4 </a:t>
            </a:r>
            <a:r>
              <a:rPr lang="en-US" sz="2800" smtClean="0"/>
              <a:t>delay, loss, throughput in networks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800" smtClean="0">
                <a:solidFill>
                  <a:srgbClr val="000099"/>
                </a:solidFill>
              </a:rPr>
              <a:t>1.5</a:t>
            </a:r>
            <a:r>
              <a:rPr lang="en-US" sz="2800" smtClean="0"/>
              <a:t> protocol layers, service models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800" smtClean="0">
                <a:solidFill>
                  <a:srgbClr val="CC0000"/>
                </a:solidFill>
              </a:rPr>
              <a:t>1.6 networks under attack: security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800" smtClean="0">
                <a:solidFill>
                  <a:srgbClr val="000099"/>
                </a:solidFill>
              </a:rPr>
              <a:t>1.7</a:t>
            </a:r>
            <a:r>
              <a:rPr lang="en-US" sz="2800" smtClean="0"/>
              <a:t> history</a:t>
            </a:r>
          </a:p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14643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A7137C9C-132A-4D80-8B4B-AD26648A867F}" type="slidenum">
              <a:rPr lang="en-US"/>
              <a:pPr/>
              <a:t>56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pic>
        <p:nvPicPr>
          <p:cNvPr id="148482" name="Picture 9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650" y="892175"/>
            <a:ext cx="41132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84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33375" y="77788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Network security</a:t>
            </a:r>
          </a:p>
        </p:txBody>
      </p:sp>
      <p:sp>
        <p:nvSpPr>
          <p:cNvPr id="14848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365250"/>
            <a:ext cx="7772400" cy="5119688"/>
          </a:xfrm>
        </p:spPr>
        <p:txBody>
          <a:bodyPr/>
          <a:lstStyle/>
          <a:p>
            <a:pPr eaLnBrk="1" hangingPunct="1">
              <a:buSzPct val="75000"/>
            </a:pPr>
            <a:r>
              <a:rPr lang="en-US" smtClean="0">
                <a:solidFill>
                  <a:srgbClr val="CC0000"/>
                </a:solidFill>
                <a:ea typeface="ＭＳ Ｐゴシック" pitchFamily="34" charset="-128"/>
              </a:rPr>
              <a:t>field of network security:</a:t>
            </a:r>
          </a:p>
          <a:p>
            <a:pPr lvl="1" eaLnBrk="1" hangingPunct="1"/>
            <a:r>
              <a:rPr lang="en-US" smtClean="0"/>
              <a:t>how bad guys can attack computer networks</a:t>
            </a:r>
          </a:p>
          <a:p>
            <a:pPr lvl="1" eaLnBrk="1" hangingPunct="1"/>
            <a:r>
              <a:rPr lang="en-US" smtClean="0"/>
              <a:t>how we can defend networks against attacks</a:t>
            </a:r>
          </a:p>
          <a:p>
            <a:pPr lvl="1" eaLnBrk="1" hangingPunct="1"/>
            <a:r>
              <a:rPr lang="en-US" smtClean="0"/>
              <a:t>how to design architectures that are immune to attacks</a:t>
            </a:r>
          </a:p>
          <a:p>
            <a:pPr eaLnBrk="1" hangingPunct="1">
              <a:buSzPct val="75000"/>
            </a:pPr>
            <a:r>
              <a:rPr lang="en-US" smtClean="0">
                <a:solidFill>
                  <a:srgbClr val="CC0000"/>
                </a:solidFill>
                <a:ea typeface="ＭＳ Ｐゴシック" pitchFamily="34" charset="-128"/>
              </a:rPr>
              <a:t>Internet not originally designed with (much) security in mind</a:t>
            </a:r>
          </a:p>
          <a:p>
            <a:pPr lvl="1" eaLnBrk="1" hangingPunct="1"/>
            <a:r>
              <a:rPr lang="en-US" i="1" smtClean="0"/>
              <a:t>original vision:</a:t>
            </a:r>
            <a:r>
              <a:rPr lang="en-US" smtClean="0"/>
              <a:t> </a:t>
            </a:r>
            <a:r>
              <a:rPr lang="ja-JP" altLang="en-US" smtClean="0">
                <a:ea typeface="ＭＳ Ｐゴシック" pitchFamily="34" charset="-128"/>
              </a:rPr>
              <a:t>“</a:t>
            </a:r>
            <a:r>
              <a:rPr lang="en-US" altLang="ja-JP" smtClean="0">
                <a:ea typeface="ＭＳ Ｐゴシック" pitchFamily="34" charset="-128"/>
              </a:rPr>
              <a:t>a group of mutually trusting users attached to a transparent network</a:t>
            </a:r>
            <a:r>
              <a:rPr lang="ja-JP" altLang="en-US" smtClean="0">
                <a:ea typeface="ＭＳ Ｐゴシック" pitchFamily="34" charset="-128"/>
              </a:rPr>
              <a:t>”</a:t>
            </a:r>
            <a:r>
              <a:rPr lang="en-US" altLang="ja-JP" smtClean="0">
                <a:ea typeface="ＭＳ Ｐゴシック" pitchFamily="34" charset="-128"/>
              </a:rPr>
              <a:t> </a:t>
            </a:r>
            <a:r>
              <a:rPr lang="en-US" altLang="ja-JP" smtClean="0">
                <a:ea typeface="ＭＳ Ｐゴシック" pitchFamily="34" charset="-128"/>
                <a:sym typeface="Wingdings" pitchFamily="2" charset="2"/>
              </a:rPr>
              <a:t></a:t>
            </a:r>
            <a:endParaRPr lang="en-US" altLang="ja-JP" smtClean="0">
              <a:ea typeface="ＭＳ Ｐゴシック" pitchFamily="34" charset="-128"/>
            </a:endParaRPr>
          </a:p>
          <a:p>
            <a:pPr lvl="1" eaLnBrk="1" hangingPunct="1"/>
            <a:r>
              <a:rPr lang="en-US" smtClean="0"/>
              <a:t>Internet protocol designers playing </a:t>
            </a:r>
            <a:r>
              <a:rPr lang="ja-JP" altLang="en-US" smtClean="0">
                <a:ea typeface="ＭＳ Ｐゴシック" pitchFamily="34" charset="-128"/>
              </a:rPr>
              <a:t>“</a:t>
            </a:r>
            <a:r>
              <a:rPr lang="en-US" altLang="ja-JP" smtClean="0">
                <a:ea typeface="ＭＳ Ｐゴシック" pitchFamily="34" charset="-128"/>
              </a:rPr>
              <a:t>catch-up</a:t>
            </a:r>
            <a:r>
              <a:rPr lang="ja-JP" altLang="en-US" smtClean="0">
                <a:ea typeface="ＭＳ Ｐゴシック" pitchFamily="34" charset="-128"/>
              </a:rPr>
              <a:t>”</a:t>
            </a:r>
            <a:endParaRPr lang="en-US" altLang="ja-JP" smtClean="0">
              <a:ea typeface="ＭＳ Ｐゴシック" pitchFamily="34" charset="-128"/>
            </a:endParaRPr>
          </a:p>
          <a:p>
            <a:pPr lvl="1" eaLnBrk="1" hangingPunct="1"/>
            <a:r>
              <a:rPr lang="en-US" smtClean="0"/>
              <a:t>security considerations in all layers!</a:t>
            </a:r>
          </a:p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14848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44191BC4-B9DF-4724-8FCB-CDBC35B72949}" type="slidenum">
              <a:rPr lang="en-US"/>
              <a:pPr/>
              <a:t>57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pic>
        <p:nvPicPr>
          <p:cNvPr id="149506" name="Picture 8" descr="underline_bas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1775" y="879475"/>
            <a:ext cx="8548688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950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9863" y="95250"/>
            <a:ext cx="8996362" cy="1143000"/>
          </a:xfrm>
        </p:spPr>
        <p:txBody>
          <a:bodyPr/>
          <a:lstStyle/>
          <a:p>
            <a:pPr eaLnBrk="1" hangingPunct="1"/>
            <a:r>
              <a:rPr lang="en-US" sz="3600" smtClean="0">
                <a:ea typeface="ＭＳ Ｐゴシック" pitchFamily="34" charset="-128"/>
              </a:rPr>
              <a:t>Bad guys: put malware into hosts via Internet</a:t>
            </a:r>
          </a:p>
        </p:txBody>
      </p:sp>
      <p:sp>
        <p:nvSpPr>
          <p:cNvPr id="149508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74675" y="1406525"/>
            <a:ext cx="7710488" cy="4772025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SzPct val="75000"/>
            </a:pPr>
            <a:r>
              <a:rPr lang="en-US" dirty="0" smtClean="0">
                <a:ea typeface="ＭＳ Ｐゴシック" pitchFamily="34" charset="-128"/>
              </a:rPr>
              <a:t>malware can get in host from:</a:t>
            </a:r>
            <a:endParaRPr lang="en-US" dirty="0" smtClean="0">
              <a:solidFill>
                <a:srgbClr val="000099"/>
              </a:solidFill>
              <a:ea typeface="ＭＳ Ｐゴシック" pitchFamily="34" charset="-128"/>
            </a:endParaRPr>
          </a:p>
          <a:p>
            <a:pPr lvl="1" eaLnBrk="1" hangingPunct="1">
              <a:spcBef>
                <a:spcPct val="50000"/>
              </a:spcBef>
              <a:buSzPct val="75000"/>
            </a:pPr>
            <a:r>
              <a:rPr lang="en-US" i="1" dirty="0" smtClean="0">
                <a:solidFill>
                  <a:srgbClr val="000099"/>
                </a:solidFill>
              </a:rPr>
              <a:t>virus: </a:t>
            </a:r>
            <a:r>
              <a:rPr lang="en-US" dirty="0" smtClean="0"/>
              <a:t>self-replicating infection by receiving/executing  object (e.g., e-mail attachment)</a:t>
            </a:r>
          </a:p>
          <a:p>
            <a:pPr lvl="1" eaLnBrk="1" hangingPunct="1">
              <a:spcBef>
                <a:spcPct val="50000"/>
              </a:spcBef>
              <a:buSzPct val="75000"/>
            </a:pPr>
            <a:r>
              <a:rPr lang="en-US" i="1" dirty="0" smtClean="0">
                <a:solidFill>
                  <a:srgbClr val="000099"/>
                </a:solidFill>
              </a:rPr>
              <a:t>worm: </a:t>
            </a:r>
            <a:r>
              <a:rPr lang="en-US" dirty="0" smtClean="0"/>
              <a:t>self-replicating infection by passively receiving object that gets itself executed</a:t>
            </a:r>
          </a:p>
          <a:p>
            <a:pPr eaLnBrk="1" hangingPunct="1">
              <a:spcBef>
                <a:spcPct val="50000"/>
              </a:spcBef>
              <a:buSzPct val="75000"/>
            </a:pPr>
            <a:r>
              <a:rPr lang="en-US" dirty="0" smtClean="0">
                <a:solidFill>
                  <a:srgbClr val="000099"/>
                </a:solidFill>
                <a:ea typeface="ＭＳ Ｐゴシック" pitchFamily="34" charset="-128"/>
              </a:rPr>
              <a:t>spyware malware</a:t>
            </a:r>
            <a:r>
              <a:rPr lang="en-US" dirty="0" smtClean="0">
                <a:ea typeface="ＭＳ Ｐゴシック" pitchFamily="34" charset="-128"/>
              </a:rPr>
              <a:t> can record keystrokes, web sites visited, upload info to collection site</a:t>
            </a:r>
          </a:p>
          <a:p>
            <a:pPr eaLnBrk="1" hangingPunct="1">
              <a:spcBef>
                <a:spcPct val="50000"/>
              </a:spcBef>
              <a:buSzPct val="75000"/>
            </a:pPr>
            <a:r>
              <a:rPr lang="en-US" dirty="0" smtClean="0">
                <a:ea typeface="ＭＳ Ｐゴシック" pitchFamily="34" charset="-128"/>
              </a:rPr>
              <a:t>infected host can be enrolled in  </a:t>
            </a:r>
            <a:r>
              <a:rPr lang="en-US" dirty="0" err="1" smtClean="0">
                <a:solidFill>
                  <a:srgbClr val="000099"/>
                </a:solidFill>
                <a:ea typeface="ＭＳ Ｐゴシック" pitchFamily="34" charset="-128"/>
              </a:rPr>
              <a:t>botnet</a:t>
            </a:r>
            <a:r>
              <a:rPr lang="en-US" dirty="0" smtClean="0">
                <a:solidFill>
                  <a:srgbClr val="000099"/>
                </a:solidFill>
                <a:ea typeface="ＭＳ Ｐゴシック" pitchFamily="34" charset="-128"/>
              </a:rPr>
              <a:t>,</a:t>
            </a:r>
            <a:r>
              <a:rPr lang="en-US" dirty="0" smtClean="0">
                <a:ea typeface="ＭＳ Ｐゴシック" pitchFamily="34" charset="-128"/>
              </a:rPr>
              <a:t> used for spam. </a:t>
            </a:r>
            <a:r>
              <a:rPr lang="en-US" dirty="0" err="1" smtClean="0">
                <a:ea typeface="ＭＳ Ｐゴシック" pitchFamily="34" charset="-128"/>
              </a:rPr>
              <a:t>DDoS</a:t>
            </a:r>
            <a:r>
              <a:rPr lang="en-US" dirty="0" smtClean="0">
                <a:ea typeface="ＭＳ Ｐゴシック" pitchFamily="34" charset="-128"/>
              </a:rPr>
              <a:t> attacks</a:t>
            </a:r>
          </a:p>
        </p:txBody>
      </p:sp>
      <p:sp>
        <p:nvSpPr>
          <p:cNvPr id="14950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EAE00B5D-66C1-4E2B-AF34-36148B301659}" type="slidenum">
              <a:rPr lang="en-US"/>
              <a:pPr/>
              <a:t>58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pic>
        <p:nvPicPr>
          <p:cNvPr id="149506" name="Picture 8" descr="underline_bas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1775" y="1136650"/>
            <a:ext cx="8548688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950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95250"/>
            <a:ext cx="9391649" cy="1143000"/>
          </a:xfrm>
        </p:spPr>
        <p:txBody>
          <a:bodyPr/>
          <a:lstStyle/>
          <a:p>
            <a:r>
              <a:rPr lang="en-US" sz="3600" dirty="0" smtClean="0">
                <a:ea typeface="Arial" charset="0"/>
              </a:rPr>
              <a:t>The 8 Most Famous Computer Viruses </a:t>
            </a:r>
            <a:r>
              <a:rPr lang="en-US" sz="3600" dirty="0" smtClean="0">
                <a:ea typeface="Arial" charset="0"/>
              </a:rPr>
              <a:t>or malwares of </a:t>
            </a:r>
            <a:r>
              <a:rPr lang="en-US" sz="3600" dirty="0" smtClean="0">
                <a:ea typeface="Arial" charset="0"/>
              </a:rPr>
              <a:t>All Time</a:t>
            </a:r>
          </a:p>
        </p:txBody>
      </p:sp>
      <p:sp>
        <p:nvSpPr>
          <p:cNvPr id="149508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74675" y="1406525"/>
            <a:ext cx="7710488" cy="4772025"/>
          </a:xfrm>
        </p:spPr>
        <p:txBody>
          <a:bodyPr/>
          <a:lstStyle/>
          <a:p>
            <a:r>
              <a:rPr lang="en-US" dirty="0" err="1" smtClean="0">
                <a:ea typeface="Arial" charset="0"/>
              </a:rPr>
              <a:t>CryptoLocker</a:t>
            </a:r>
            <a:r>
              <a:rPr lang="en-US" dirty="0" smtClean="0">
                <a:ea typeface="Arial" charset="0"/>
              </a:rPr>
              <a:t>. When it comes to malware, </a:t>
            </a:r>
            <a:r>
              <a:rPr lang="en-US" dirty="0" err="1" smtClean="0">
                <a:ea typeface="Arial" charset="0"/>
              </a:rPr>
              <a:t>ransomware</a:t>
            </a:r>
            <a:r>
              <a:rPr lang="en-US" dirty="0" smtClean="0">
                <a:ea typeface="Arial" charset="0"/>
              </a:rPr>
              <a:t> is the new kid on the block. ...</a:t>
            </a:r>
          </a:p>
          <a:p>
            <a:r>
              <a:rPr lang="en-US" dirty="0" smtClean="0">
                <a:ea typeface="Arial" charset="0"/>
              </a:rPr>
              <a:t>ILOVEYOU. While ILOVEYOU sounds like a cheerful bon mot you might find printed on the inside of a Valentine's Day card, it's actually far, far more sinister than that. ...</a:t>
            </a:r>
          </a:p>
          <a:p>
            <a:r>
              <a:rPr lang="en-US" dirty="0" err="1" smtClean="0">
                <a:ea typeface="Arial" charset="0"/>
              </a:rPr>
              <a:t>MyDoom</a:t>
            </a:r>
            <a:r>
              <a:rPr lang="en-US" dirty="0" smtClean="0">
                <a:ea typeface="Arial" charset="0"/>
              </a:rPr>
              <a:t>. ...</a:t>
            </a:r>
          </a:p>
          <a:p>
            <a:r>
              <a:rPr lang="en-US" dirty="0" smtClean="0">
                <a:ea typeface="Arial" charset="0"/>
              </a:rPr>
              <a:t>Storm Worm. ...</a:t>
            </a:r>
          </a:p>
          <a:p>
            <a:r>
              <a:rPr lang="en-US" dirty="0" smtClean="0">
                <a:ea typeface="Arial" charset="0"/>
              </a:rPr>
              <a:t>Anna </a:t>
            </a:r>
            <a:r>
              <a:rPr lang="en-US" dirty="0" err="1" smtClean="0">
                <a:ea typeface="Arial" charset="0"/>
              </a:rPr>
              <a:t>Kournikova</a:t>
            </a:r>
            <a:r>
              <a:rPr lang="en-US" dirty="0" smtClean="0">
                <a:ea typeface="Arial" charset="0"/>
              </a:rPr>
              <a:t>. ...</a:t>
            </a:r>
          </a:p>
          <a:p>
            <a:r>
              <a:rPr lang="en-US" dirty="0" smtClean="0">
                <a:ea typeface="Arial" charset="0"/>
              </a:rPr>
              <a:t>Slammer. ...</a:t>
            </a:r>
          </a:p>
          <a:p>
            <a:r>
              <a:rPr lang="en-US" dirty="0" err="1" smtClean="0">
                <a:ea typeface="Arial" charset="0"/>
              </a:rPr>
              <a:t>Stuxnet</a:t>
            </a:r>
            <a:r>
              <a:rPr lang="en-US" dirty="0" smtClean="0">
                <a:ea typeface="Arial" charset="0"/>
              </a:rPr>
              <a:t>.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14950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EAE00B5D-66C1-4E2B-AF34-36148B301659}" type="slidenum">
              <a:rPr lang="en-US"/>
              <a:pPr/>
              <a:t>59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Syllabus and tentative schedule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Course website at </a:t>
            </a:r>
            <a:r>
              <a:rPr lang="en-US" dirty="0" smtClean="0">
                <a:hlinkClick r:id="rId3"/>
              </a:rPr>
              <a:t>http://www.eg.bucknell.edu/~cs363/</a:t>
            </a:r>
            <a:endParaRPr lang="en-US" dirty="0" smtClean="0"/>
          </a:p>
          <a:p>
            <a:r>
              <a:rPr lang="en-US" dirty="0" smtClean="0"/>
              <a:t>Go through the syllabus at </a:t>
            </a:r>
            <a:r>
              <a:rPr lang="en-US" dirty="0" smtClean="0">
                <a:hlinkClick r:id="rId4"/>
              </a:rPr>
              <a:t>http://www.eg.bucknell.edu/~cs363/2016-spring/syllabus.html</a:t>
            </a:r>
            <a:endParaRPr lang="en-US" dirty="0" smtClean="0"/>
          </a:p>
          <a:p>
            <a:pPr lvl="1"/>
            <a:r>
              <a:rPr lang="en-US" dirty="0"/>
              <a:t>Academic responsibility!</a:t>
            </a:r>
          </a:p>
          <a:p>
            <a:pPr lvl="1"/>
            <a:r>
              <a:rPr lang="en-US" dirty="0" smtClean="0"/>
              <a:t>Inclusive environment!</a:t>
            </a:r>
          </a:p>
          <a:p>
            <a:r>
              <a:rPr lang="en-US" dirty="0" smtClean="0"/>
              <a:t>A tentative schedule at </a:t>
            </a:r>
            <a:r>
              <a:rPr lang="en-US" dirty="0" smtClean="0">
                <a:hlinkClick r:id="rId5"/>
              </a:rPr>
              <a:t>http://www.eg.bucknell.edu/~cs363/2016-spring/schedule.html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3072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sp>
        <p:nvSpPr>
          <p:cNvPr id="3072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5630B436-9CF4-4D80-888F-054B169A30DF}" type="slidenum">
              <a:rPr lang="en-US"/>
              <a:pPr/>
              <a:t>6</a:t>
            </a:fld>
            <a:endParaRPr lang="en-US"/>
          </a:p>
        </p:txBody>
      </p:sp>
      <p:pic>
        <p:nvPicPr>
          <p:cNvPr id="30725" name="Picture 12" descr="underline_base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1825" y="1030288"/>
            <a:ext cx="54848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grpSp>
        <p:nvGrpSpPr>
          <p:cNvPr id="150530" name="Group 131"/>
          <p:cNvGrpSpPr>
            <a:grpSpLocks/>
          </p:cNvGrpSpPr>
          <p:nvPr/>
        </p:nvGrpSpPr>
        <p:grpSpPr bwMode="auto">
          <a:xfrm flipH="1">
            <a:off x="5716588" y="3614738"/>
            <a:ext cx="735012" cy="681037"/>
            <a:chOff x="-44" y="1473"/>
            <a:chExt cx="981" cy="1105"/>
          </a:xfrm>
        </p:grpSpPr>
        <p:pic>
          <p:nvPicPr>
            <p:cNvPr id="150631" name="Picture 132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0632" name="Freeform 13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" name="Group 186"/>
          <p:cNvGrpSpPr>
            <a:grpSpLocks/>
          </p:cNvGrpSpPr>
          <p:nvPr/>
        </p:nvGrpSpPr>
        <p:grpSpPr bwMode="auto">
          <a:xfrm>
            <a:off x="6257925" y="3857625"/>
            <a:ext cx="831850" cy="1260475"/>
            <a:chOff x="5069" y="1396"/>
            <a:chExt cx="524" cy="794"/>
          </a:xfrm>
        </p:grpSpPr>
        <p:sp>
          <p:nvSpPr>
            <p:cNvPr id="150597" name="Text Box 21"/>
            <p:cNvSpPr txBox="1">
              <a:spLocks noChangeArrowheads="1"/>
            </p:cNvSpPr>
            <p:nvPr/>
          </p:nvSpPr>
          <p:spPr bwMode="auto">
            <a:xfrm>
              <a:off x="5069" y="1940"/>
              <a:ext cx="52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target</a:t>
              </a:r>
            </a:p>
          </p:txBody>
        </p:sp>
        <p:grpSp>
          <p:nvGrpSpPr>
            <p:cNvPr id="150598" name="Group 153"/>
            <p:cNvGrpSpPr>
              <a:grpSpLocks/>
            </p:cNvGrpSpPr>
            <p:nvPr/>
          </p:nvGrpSpPr>
          <p:grpSpPr bwMode="auto">
            <a:xfrm>
              <a:off x="5200" y="1396"/>
              <a:ext cx="258" cy="574"/>
              <a:chOff x="4140" y="429"/>
              <a:chExt cx="1425" cy="2396"/>
            </a:xfrm>
          </p:grpSpPr>
          <p:sp>
            <p:nvSpPr>
              <p:cNvPr id="150599" name="Freeform 154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600" name="Rectangle 155"/>
              <p:cNvSpPr>
                <a:spLocks noChangeArrowheads="1"/>
              </p:cNvSpPr>
              <p:nvPr/>
            </p:nvSpPr>
            <p:spPr bwMode="auto">
              <a:xfrm>
                <a:off x="4206" y="429"/>
                <a:ext cx="1049" cy="2283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601" name="Freeform 156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602" name="Freeform 157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603" name="Rectangle 158"/>
              <p:cNvSpPr>
                <a:spLocks noChangeArrowheads="1"/>
              </p:cNvSpPr>
              <p:nvPr/>
            </p:nvSpPr>
            <p:spPr bwMode="auto">
              <a:xfrm>
                <a:off x="4212" y="692"/>
                <a:ext cx="597" cy="5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50604" name="Group 159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50629" name="AutoShape 160"/>
                <p:cNvSpPr>
                  <a:spLocks noChangeArrowheads="1"/>
                </p:cNvSpPr>
                <p:nvPr/>
              </p:nvSpPr>
              <p:spPr bwMode="auto">
                <a:xfrm>
                  <a:off x="612" y="2567"/>
                  <a:ext cx="724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0630" name="AutoShape 161"/>
                <p:cNvSpPr>
                  <a:spLocks noChangeArrowheads="1"/>
                </p:cNvSpPr>
                <p:nvPr/>
              </p:nvSpPr>
              <p:spPr bwMode="auto">
                <a:xfrm>
                  <a:off x="626" y="2583"/>
                  <a:ext cx="689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50605" name="Rectangle 162"/>
              <p:cNvSpPr>
                <a:spLocks noChangeArrowheads="1"/>
              </p:cNvSpPr>
              <p:nvPr/>
            </p:nvSpPr>
            <p:spPr bwMode="auto">
              <a:xfrm>
                <a:off x="4223" y="1018"/>
                <a:ext cx="597" cy="5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50606" name="Group 163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50627" name="AutoShape 164"/>
                <p:cNvSpPr>
                  <a:spLocks noChangeArrowheads="1"/>
                </p:cNvSpPr>
                <p:nvPr/>
              </p:nvSpPr>
              <p:spPr bwMode="auto">
                <a:xfrm>
                  <a:off x="615" y="2566"/>
                  <a:ext cx="724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0628" name="AutoShape 165"/>
                <p:cNvSpPr>
                  <a:spLocks noChangeArrowheads="1"/>
                </p:cNvSpPr>
                <p:nvPr/>
              </p:nvSpPr>
              <p:spPr bwMode="auto">
                <a:xfrm>
                  <a:off x="628" y="2584"/>
                  <a:ext cx="689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50607" name="Rectangle 166"/>
              <p:cNvSpPr>
                <a:spLocks noChangeArrowheads="1"/>
              </p:cNvSpPr>
              <p:nvPr/>
            </p:nvSpPr>
            <p:spPr bwMode="auto">
              <a:xfrm>
                <a:off x="4217" y="1360"/>
                <a:ext cx="597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608" name="Rectangle 167"/>
              <p:cNvSpPr>
                <a:spLocks noChangeArrowheads="1"/>
              </p:cNvSpPr>
              <p:nvPr/>
            </p:nvSpPr>
            <p:spPr bwMode="auto">
              <a:xfrm>
                <a:off x="4228" y="1656"/>
                <a:ext cx="597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50609" name="Group 168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50625" name="AutoShape 169"/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2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0626" name="AutoShape 170"/>
                <p:cNvSpPr>
                  <a:spLocks noChangeArrowheads="1"/>
                </p:cNvSpPr>
                <p:nvPr/>
              </p:nvSpPr>
              <p:spPr bwMode="auto">
                <a:xfrm>
                  <a:off x="630" y="2583"/>
                  <a:ext cx="688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50610" name="Freeform 171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50611" name="Group 172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50623" name="AutoShape 173"/>
                <p:cNvSpPr>
                  <a:spLocks noChangeArrowheads="1"/>
                </p:cNvSpPr>
                <p:nvPr/>
              </p:nvSpPr>
              <p:spPr bwMode="auto">
                <a:xfrm>
                  <a:off x="611" y="2567"/>
                  <a:ext cx="729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0624" name="AutoShape 174"/>
                <p:cNvSpPr>
                  <a:spLocks noChangeArrowheads="1"/>
                </p:cNvSpPr>
                <p:nvPr/>
              </p:nvSpPr>
              <p:spPr bwMode="auto">
                <a:xfrm>
                  <a:off x="625" y="2584"/>
                  <a:ext cx="695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50612" name="Rectangle 175"/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66" cy="228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613" name="Freeform 176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614" name="Freeform 177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7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615" name="Oval 178"/>
              <p:cNvSpPr>
                <a:spLocks noChangeArrowheads="1"/>
              </p:cNvSpPr>
              <p:nvPr/>
            </p:nvSpPr>
            <p:spPr bwMode="auto">
              <a:xfrm>
                <a:off x="5515" y="2612"/>
                <a:ext cx="50" cy="96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616" name="Freeform 179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617" name="AutoShape 180"/>
              <p:cNvSpPr>
                <a:spLocks noChangeArrowheads="1"/>
              </p:cNvSpPr>
              <p:nvPr/>
            </p:nvSpPr>
            <p:spPr bwMode="auto">
              <a:xfrm>
                <a:off x="4140" y="2679"/>
                <a:ext cx="1199" cy="146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618" name="AutoShape 181"/>
              <p:cNvSpPr>
                <a:spLocks noChangeArrowheads="1"/>
              </p:cNvSpPr>
              <p:nvPr/>
            </p:nvSpPr>
            <p:spPr bwMode="auto">
              <a:xfrm>
                <a:off x="4206" y="2712"/>
                <a:ext cx="1072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619" name="Oval 182"/>
              <p:cNvSpPr>
                <a:spLocks noChangeArrowheads="1"/>
              </p:cNvSpPr>
              <p:nvPr/>
            </p:nvSpPr>
            <p:spPr bwMode="auto">
              <a:xfrm>
                <a:off x="4306" y="2383"/>
                <a:ext cx="160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620" name="Oval 183"/>
              <p:cNvSpPr>
                <a:spLocks noChangeArrowheads="1"/>
              </p:cNvSpPr>
              <p:nvPr/>
            </p:nvSpPr>
            <p:spPr bwMode="auto">
              <a:xfrm>
                <a:off x="4488" y="2383"/>
                <a:ext cx="160" cy="146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50621" name="Oval 184"/>
              <p:cNvSpPr>
                <a:spLocks noChangeArrowheads="1"/>
              </p:cNvSpPr>
              <p:nvPr/>
            </p:nvSpPr>
            <p:spPr bwMode="auto">
              <a:xfrm>
                <a:off x="4665" y="2383"/>
                <a:ext cx="155" cy="138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622" name="Rectangle 185"/>
              <p:cNvSpPr>
                <a:spLocks noChangeArrowheads="1"/>
              </p:cNvSpPr>
              <p:nvPr/>
            </p:nvSpPr>
            <p:spPr bwMode="auto">
              <a:xfrm>
                <a:off x="5062" y="1836"/>
                <a:ext cx="83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5053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7350" y="1212850"/>
            <a:ext cx="8132763" cy="11715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i="1" smtClean="0">
                <a:solidFill>
                  <a:srgbClr val="CC0000"/>
                </a:solidFill>
                <a:ea typeface="ＭＳ Ｐゴシック" pitchFamily="34" charset="-128"/>
              </a:rPr>
              <a:t>Denial of Service (DoS):</a:t>
            </a:r>
            <a:r>
              <a:rPr lang="en-US" smtClean="0">
                <a:ea typeface="ＭＳ Ｐゴシック" pitchFamily="34" charset="-128"/>
              </a:rPr>
              <a:t> attackers make resources (server, bandwidth) unavailable to legitimate traffic by overwhelming resource with bogus traffic</a:t>
            </a:r>
          </a:p>
        </p:txBody>
      </p:sp>
      <p:sp>
        <p:nvSpPr>
          <p:cNvPr id="281604" name="Rectangle 4"/>
          <p:cNvSpPr>
            <a:spLocks noChangeArrowheads="1"/>
          </p:cNvSpPr>
          <p:nvPr/>
        </p:nvSpPr>
        <p:spPr bwMode="auto">
          <a:xfrm>
            <a:off x="354013" y="2652713"/>
            <a:ext cx="4114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>
                <a:solidFill>
                  <a:srgbClr val="000099"/>
                </a:solidFill>
                <a:latin typeface="Gill Sans MT" pitchFamily="34" charset="0"/>
              </a:rPr>
              <a:t>1.</a:t>
            </a:r>
            <a:r>
              <a:rPr lang="en-US">
                <a:latin typeface="Gill Sans MT" pitchFamily="34" charset="0"/>
              </a:rPr>
              <a:t> select target</a:t>
            </a:r>
          </a:p>
        </p:txBody>
      </p:sp>
      <p:sp>
        <p:nvSpPr>
          <p:cNvPr id="281605" name="Rectangle 5"/>
          <p:cNvSpPr>
            <a:spLocks noChangeArrowheads="1"/>
          </p:cNvSpPr>
          <p:nvPr/>
        </p:nvSpPr>
        <p:spPr bwMode="auto">
          <a:xfrm>
            <a:off x="381000" y="3171825"/>
            <a:ext cx="379571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>
                <a:solidFill>
                  <a:srgbClr val="000099"/>
                </a:solidFill>
                <a:latin typeface="Gill Sans MT" pitchFamily="34" charset="0"/>
              </a:rPr>
              <a:t>2.</a:t>
            </a:r>
            <a:r>
              <a:rPr lang="en-US">
                <a:latin typeface="Gill Sans MT" pitchFamily="34" charset="0"/>
              </a:rPr>
              <a:t> break into hosts around the network (see botnet)</a:t>
            </a:r>
          </a:p>
          <a:p>
            <a:pPr marL="457200" indent="-4572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AutoNum type="arabicPeriod" startAt="2"/>
            </a:pPr>
            <a:endParaRPr lang="en-US">
              <a:latin typeface="Gill Sans MT" pitchFamily="34" charset="0"/>
            </a:endParaRPr>
          </a:p>
        </p:txBody>
      </p:sp>
      <p:sp>
        <p:nvSpPr>
          <p:cNvPr id="281606" name="Rectangle 6"/>
          <p:cNvSpPr>
            <a:spLocks noChangeArrowheads="1"/>
          </p:cNvSpPr>
          <p:nvPr/>
        </p:nvSpPr>
        <p:spPr bwMode="auto">
          <a:xfrm>
            <a:off x="373063" y="4040188"/>
            <a:ext cx="4114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>
                <a:solidFill>
                  <a:srgbClr val="000099"/>
                </a:solidFill>
                <a:latin typeface="Gill Sans MT" pitchFamily="34" charset="0"/>
              </a:rPr>
              <a:t>3.</a:t>
            </a:r>
            <a:r>
              <a:rPr lang="en-US">
                <a:latin typeface="Gill Sans MT" pitchFamily="34" charset="0"/>
              </a:rPr>
              <a:t> send packets to target from compromised hosts</a:t>
            </a:r>
          </a:p>
        </p:txBody>
      </p:sp>
      <p:sp>
        <p:nvSpPr>
          <p:cNvPr id="150536" name="Rectangle 2"/>
          <p:cNvSpPr>
            <a:spLocks noChangeArrowheads="1"/>
          </p:cNvSpPr>
          <p:nvPr/>
        </p:nvSpPr>
        <p:spPr bwMode="auto">
          <a:xfrm>
            <a:off x="288925" y="146050"/>
            <a:ext cx="8435975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z="3600">
                <a:solidFill>
                  <a:srgbClr val="000099"/>
                </a:solidFill>
                <a:latin typeface="Gill Sans MT" pitchFamily="34" charset="0"/>
              </a:rPr>
              <a:t>Bad guys: </a:t>
            </a:r>
            <a:r>
              <a:rPr lang="en-US" sz="3200">
                <a:solidFill>
                  <a:srgbClr val="000099"/>
                </a:solidFill>
                <a:latin typeface="Gill Sans MT" pitchFamily="34" charset="0"/>
              </a:rPr>
              <a:t>attack server, network infrastructure</a:t>
            </a:r>
          </a:p>
        </p:txBody>
      </p:sp>
      <p:grpSp>
        <p:nvGrpSpPr>
          <p:cNvPr id="9" name="Group 152"/>
          <p:cNvGrpSpPr>
            <a:grpSpLocks/>
          </p:cNvGrpSpPr>
          <p:nvPr/>
        </p:nvGrpSpPr>
        <p:grpSpPr bwMode="auto">
          <a:xfrm>
            <a:off x="5046663" y="3152775"/>
            <a:ext cx="2720975" cy="2674938"/>
            <a:chOff x="-262" y="2555"/>
            <a:chExt cx="1714" cy="1685"/>
          </a:xfrm>
        </p:grpSpPr>
        <p:sp>
          <p:nvSpPr>
            <p:cNvPr id="150587" name="Line 63"/>
            <p:cNvSpPr>
              <a:spLocks noChangeShapeType="1"/>
            </p:cNvSpPr>
            <p:nvPr/>
          </p:nvSpPr>
          <p:spPr bwMode="auto">
            <a:xfrm flipV="1">
              <a:off x="160" y="3261"/>
              <a:ext cx="436" cy="16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588" name="Line 64"/>
            <p:cNvSpPr>
              <a:spLocks noChangeShapeType="1"/>
            </p:cNvSpPr>
            <p:nvPr/>
          </p:nvSpPr>
          <p:spPr bwMode="auto">
            <a:xfrm flipV="1">
              <a:off x="413" y="3470"/>
              <a:ext cx="226" cy="32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589" name="Line 65"/>
            <p:cNvSpPr>
              <a:spLocks noChangeShapeType="1"/>
            </p:cNvSpPr>
            <p:nvPr/>
          </p:nvSpPr>
          <p:spPr bwMode="auto">
            <a:xfrm flipH="1" flipV="1">
              <a:off x="857" y="3410"/>
              <a:ext cx="595" cy="45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590" name="Line 66"/>
            <p:cNvSpPr>
              <a:spLocks noChangeShapeType="1"/>
            </p:cNvSpPr>
            <p:nvPr/>
          </p:nvSpPr>
          <p:spPr bwMode="auto">
            <a:xfrm>
              <a:off x="735" y="2555"/>
              <a:ext cx="16" cy="46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591" name="Line 67"/>
            <p:cNvSpPr>
              <a:spLocks noChangeShapeType="1"/>
            </p:cNvSpPr>
            <p:nvPr/>
          </p:nvSpPr>
          <p:spPr bwMode="auto">
            <a:xfrm flipH="1">
              <a:off x="829" y="3011"/>
              <a:ext cx="473" cy="181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592" name="Line 68"/>
            <p:cNvSpPr>
              <a:spLocks noChangeShapeType="1"/>
            </p:cNvSpPr>
            <p:nvPr/>
          </p:nvSpPr>
          <p:spPr bwMode="auto">
            <a:xfrm>
              <a:off x="-262" y="3083"/>
              <a:ext cx="879" cy="111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593" name="Line 69"/>
            <p:cNvSpPr>
              <a:spLocks noChangeShapeType="1"/>
            </p:cNvSpPr>
            <p:nvPr/>
          </p:nvSpPr>
          <p:spPr bwMode="auto">
            <a:xfrm flipV="1">
              <a:off x="-201" y="3362"/>
              <a:ext cx="800" cy="649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594" name="Line 70"/>
            <p:cNvSpPr>
              <a:spLocks noChangeShapeType="1"/>
            </p:cNvSpPr>
            <p:nvPr/>
          </p:nvSpPr>
          <p:spPr bwMode="auto">
            <a:xfrm flipH="1">
              <a:off x="852" y="2623"/>
              <a:ext cx="352" cy="39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595" name="Line 71"/>
            <p:cNvSpPr>
              <a:spLocks noChangeShapeType="1"/>
            </p:cNvSpPr>
            <p:nvPr/>
          </p:nvSpPr>
          <p:spPr bwMode="auto">
            <a:xfrm flipV="1">
              <a:off x="494" y="3582"/>
              <a:ext cx="198" cy="65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596" name="Line 72"/>
            <p:cNvSpPr>
              <a:spLocks noChangeShapeType="1"/>
            </p:cNvSpPr>
            <p:nvPr/>
          </p:nvSpPr>
          <p:spPr bwMode="auto">
            <a:xfrm>
              <a:off x="162" y="2738"/>
              <a:ext cx="416" cy="25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50538" name="Picture 112" descr="underline_bas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763588"/>
            <a:ext cx="82280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0539" name="Group 113"/>
          <p:cNvGrpSpPr>
            <a:grpSpLocks/>
          </p:cNvGrpSpPr>
          <p:nvPr/>
        </p:nvGrpSpPr>
        <p:grpSpPr bwMode="auto">
          <a:xfrm flipH="1">
            <a:off x="7212013" y="2792413"/>
            <a:ext cx="735012" cy="681037"/>
            <a:chOff x="-44" y="1473"/>
            <a:chExt cx="981" cy="1105"/>
          </a:xfrm>
        </p:grpSpPr>
        <p:pic>
          <p:nvPicPr>
            <p:cNvPr id="150585" name="Picture 114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0586" name="Freeform 11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50540" name="Group 116"/>
          <p:cNvGrpSpPr>
            <a:grpSpLocks/>
          </p:cNvGrpSpPr>
          <p:nvPr/>
        </p:nvGrpSpPr>
        <p:grpSpPr bwMode="auto">
          <a:xfrm flipH="1">
            <a:off x="7499350" y="3629025"/>
            <a:ext cx="735013" cy="681038"/>
            <a:chOff x="-44" y="1473"/>
            <a:chExt cx="981" cy="1105"/>
          </a:xfrm>
        </p:grpSpPr>
        <p:pic>
          <p:nvPicPr>
            <p:cNvPr id="150583" name="Picture 117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0584" name="Freeform 11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50541" name="Group 119"/>
          <p:cNvGrpSpPr>
            <a:grpSpLocks/>
          </p:cNvGrpSpPr>
          <p:nvPr/>
        </p:nvGrpSpPr>
        <p:grpSpPr bwMode="auto">
          <a:xfrm flipH="1">
            <a:off x="7558088" y="4330700"/>
            <a:ext cx="735012" cy="681038"/>
            <a:chOff x="-44" y="1473"/>
            <a:chExt cx="981" cy="1105"/>
          </a:xfrm>
        </p:grpSpPr>
        <p:pic>
          <p:nvPicPr>
            <p:cNvPr id="150581" name="Picture 120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0582" name="Freeform 12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50542" name="Group 122"/>
          <p:cNvGrpSpPr>
            <a:grpSpLocks/>
          </p:cNvGrpSpPr>
          <p:nvPr/>
        </p:nvGrpSpPr>
        <p:grpSpPr bwMode="auto">
          <a:xfrm flipH="1">
            <a:off x="7594600" y="5111750"/>
            <a:ext cx="735013" cy="681038"/>
            <a:chOff x="-44" y="1473"/>
            <a:chExt cx="981" cy="1105"/>
          </a:xfrm>
        </p:grpSpPr>
        <p:pic>
          <p:nvPicPr>
            <p:cNvPr id="150579" name="Picture 123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0580" name="Freeform 12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50543" name="Group 125"/>
          <p:cNvGrpSpPr>
            <a:grpSpLocks/>
          </p:cNvGrpSpPr>
          <p:nvPr/>
        </p:nvGrpSpPr>
        <p:grpSpPr bwMode="auto">
          <a:xfrm flipH="1">
            <a:off x="6249988" y="2921000"/>
            <a:ext cx="735012" cy="681038"/>
            <a:chOff x="-44" y="1473"/>
            <a:chExt cx="981" cy="1105"/>
          </a:xfrm>
        </p:grpSpPr>
        <p:pic>
          <p:nvPicPr>
            <p:cNvPr id="150577" name="Picture 126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0578" name="Freeform 127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50544" name="Group 128"/>
          <p:cNvGrpSpPr>
            <a:grpSpLocks/>
          </p:cNvGrpSpPr>
          <p:nvPr/>
        </p:nvGrpSpPr>
        <p:grpSpPr bwMode="auto">
          <a:xfrm flipH="1">
            <a:off x="5245100" y="2982913"/>
            <a:ext cx="735013" cy="681037"/>
            <a:chOff x="-44" y="1473"/>
            <a:chExt cx="981" cy="1105"/>
          </a:xfrm>
        </p:grpSpPr>
        <p:pic>
          <p:nvPicPr>
            <p:cNvPr id="150575" name="Picture 129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0576" name="Freeform 1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50545" name="Group 134"/>
          <p:cNvGrpSpPr>
            <a:grpSpLocks/>
          </p:cNvGrpSpPr>
          <p:nvPr/>
        </p:nvGrpSpPr>
        <p:grpSpPr bwMode="auto">
          <a:xfrm flipH="1">
            <a:off x="4529138" y="3687763"/>
            <a:ext cx="735012" cy="681037"/>
            <a:chOff x="-44" y="1473"/>
            <a:chExt cx="981" cy="1105"/>
          </a:xfrm>
        </p:grpSpPr>
        <p:pic>
          <p:nvPicPr>
            <p:cNvPr id="150573" name="Picture 135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0574" name="Freeform 13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50546" name="Group 137"/>
          <p:cNvGrpSpPr>
            <a:grpSpLocks/>
          </p:cNvGrpSpPr>
          <p:nvPr/>
        </p:nvGrpSpPr>
        <p:grpSpPr bwMode="auto">
          <a:xfrm flipH="1">
            <a:off x="5160963" y="4422775"/>
            <a:ext cx="735012" cy="681038"/>
            <a:chOff x="-44" y="1473"/>
            <a:chExt cx="981" cy="1105"/>
          </a:xfrm>
        </p:grpSpPr>
        <p:pic>
          <p:nvPicPr>
            <p:cNvPr id="150571" name="Picture 138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0572" name="Freeform 13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50547" name="Group 140"/>
          <p:cNvGrpSpPr>
            <a:grpSpLocks/>
          </p:cNvGrpSpPr>
          <p:nvPr/>
        </p:nvGrpSpPr>
        <p:grpSpPr bwMode="auto">
          <a:xfrm flipH="1">
            <a:off x="5691188" y="5032375"/>
            <a:ext cx="735012" cy="681038"/>
            <a:chOff x="-44" y="1473"/>
            <a:chExt cx="981" cy="1105"/>
          </a:xfrm>
        </p:grpSpPr>
        <p:pic>
          <p:nvPicPr>
            <p:cNvPr id="150569" name="Picture 141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0570" name="Freeform 14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50548" name="Group 143"/>
          <p:cNvGrpSpPr>
            <a:grpSpLocks/>
          </p:cNvGrpSpPr>
          <p:nvPr/>
        </p:nvGrpSpPr>
        <p:grpSpPr bwMode="auto">
          <a:xfrm flipH="1">
            <a:off x="4768850" y="5322888"/>
            <a:ext cx="735013" cy="681037"/>
            <a:chOff x="-44" y="1473"/>
            <a:chExt cx="981" cy="1105"/>
          </a:xfrm>
        </p:grpSpPr>
        <p:pic>
          <p:nvPicPr>
            <p:cNvPr id="150567" name="Picture 144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0568" name="Freeform 14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50549" name="Group 146"/>
          <p:cNvGrpSpPr>
            <a:grpSpLocks/>
          </p:cNvGrpSpPr>
          <p:nvPr/>
        </p:nvGrpSpPr>
        <p:grpSpPr bwMode="auto">
          <a:xfrm flipH="1">
            <a:off x="5961063" y="5829300"/>
            <a:ext cx="735012" cy="681038"/>
            <a:chOff x="-44" y="1473"/>
            <a:chExt cx="981" cy="1105"/>
          </a:xfrm>
        </p:grpSpPr>
        <p:pic>
          <p:nvPicPr>
            <p:cNvPr id="150565" name="Picture 147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0566" name="Freeform 14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50550" name="Group 149"/>
          <p:cNvGrpSpPr>
            <a:grpSpLocks/>
          </p:cNvGrpSpPr>
          <p:nvPr/>
        </p:nvGrpSpPr>
        <p:grpSpPr bwMode="auto">
          <a:xfrm flipH="1">
            <a:off x="6705600" y="5440363"/>
            <a:ext cx="735013" cy="681037"/>
            <a:chOff x="-44" y="1473"/>
            <a:chExt cx="981" cy="1105"/>
          </a:xfrm>
        </p:grpSpPr>
        <p:pic>
          <p:nvPicPr>
            <p:cNvPr id="150563" name="Picture 150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0564" name="Freeform 15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2" name="Group 89"/>
          <p:cNvGrpSpPr>
            <a:grpSpLocks/>
          </p:cNvGrpSpPr>
          <p:nvPr/>
        </p:nvGrpSpPr>
        <p:grpSpPr bwMode="auto">
          <a:xfrm>
            <a:off x="4554538" y="2860675"/>
            <a:ext cx="3525837" cy="3408363"/>
            <a:chOff x="2920" y="1824"/>
            <a:chExt cx="2221" cy="2147"/>
          </a:xfrm>
        </p:grpSpPr>
        <p:pic>
          <p:nvPicPr>
            <p:cNvPr id="150553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967" y="1922"/>
              <a:ext cx="297" cy="279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/>
            </a:ln>
          </p:spPr>
        </p:pic>
        <p:pic>
          <p:nvPicPr>
            <p:cNvPr id="150554" name="Picture 5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321" y="1922"/>
              <a:ext cx="297" cy="279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/>
            </a:ln>
          </p:spPr>
        </p:pic>
        <p:pic>
          <p:nvPicPr>
            <p:cNvPr id="150555" name="Picture 5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20" y="2376"/>
              <a:ext cx="297" cy="279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/>
            </a:ln>
          </p:spPr>
        </p:pic>
        <p:pic>
          <p:nvPicPr>
            <p:cNvPr id="150556" name="Picture 5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70" y="2803"/>
              <a:ext cx="297" cy="279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/>
            </a:ln>
          </p:spPr>
        </p:pic>
        <p:pic>
          <p:nvPicPr>
            <p:cNvPr id="150557" name="Picture 5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20" y="3230"/>
              <a:ext cx="297" cy="279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/>
            </a:ln>
          </p:spPr>
        </p:pic>
        <p:pic>
          <p:nvPicPr>
            <p:cNvPr id="150558" name="Picture 5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787" y="3692"/>
              <a:ext cx="297" cy="279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/>
            </a:ln>
          </p:spPr>
        </p:pic>
        <p:pic>
          <p:nvPicPr>
            <p:cNvPr id="150559" name="Picture 59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44" y="3308"/>
              <a:ext cx="297" cy="279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/>
            </a:ln>
          </p:spPr>
        </p:pic>
        <p:pic>
          <p:nvPicPr>
            <p:cNvPr id="150560" name="Picture 6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758" y="2339"/>
              <a:ext cx="297" cy="279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/>
            </a:ln>
          </p:spPr>
        </p:pic>
        <p:pic>
          <p:nvPicPr>
            <p:cNvPr id="150561" name="Picture 6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014" y="3395"/>
              <a:ext cx="297" cy="279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/>
            </a:ln>
          </p:spPr>
        </p:pic>
        <p:pic>
          <p:nvPicPr>
            <p:cNvPr id="150562" name="Picture 6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552" y="1824"/>
              <a:ext cx="297" cy="279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/>
            </a:ln>
          </p:spPr>
        </p:pic>
      </p:grpSp>
      <p:sp>
        <p:nvSpPr>
          <p:cNvPr id="1505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8C3592CC-8496-41FD-BA19-E2FBC7175423}" type="slidenum">
              <a:rPr lang="en-US"/>
              <a:pPr/>
              <a:t>60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4" grpId="0" build="p" autoUpdateAnimBg="0"/>
      <p:bldP spid="281605" grpId="0" autoUpdateAnimBg="0"/>
      <p:bldP spid="281606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grpSp>
        <p:nvGrpSpPr>
          <p:cNvPr id="151554" name="Group 90"/>
          <p:cNvGrpSpPr>
            <a:grpSpLocks/>
          </p:cNvGrpSpPr>
          <p:nvPr/>
        </p:nvGrpSpPr>
        <p:grpSpPr bwMode="auto">
          <a:xfrm flipH="1">
            <a:off x="4510088" y="3351213"/>
            <a:ext cx="735012" cy="681037"/>
            <a:chOff x="-44" y="1473"/>
            <a:chExt cx="981" cy="1105"/>
          </a:xfrm>
        </p:grpSpPr>
        <p:pic>
          <p:nvPicPr>
            <p:cNvPr id="151621" name="Picture 91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1622" name="Freeform 9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515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0375" y="1143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Bad guys can sniff packets</a:t>
            </a:r>
          </a:p>
        </p:txBody>
      </p:sp>
      <p:sp>
        <p:nvSpPr>
          <p:cNvPr id="151556" name="Rectangle 17"/>
          <p:cNvSpPr>
            <a:spLocks noGrp="1" noChangeArrowheads="1"/>
          </p:cNvSpPr>
          <p:nvPr>
            <p:ph type="body" idx="4294967295"/>
          </p:nvPr>
        </p:nvSpPr>
        <p:spPr>
          <a:xfrm>
            <a:off x="493713" y="1355725"/>
            <a:ext cx="8077200" cy="1484313"/>
          </a:xfrm>
          <a:noFill/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3200" i="1" smtClean="0">
                <a:solidFill>
                  <a:srgbClr val="CC0000"/>
                </a:solidFill>
                <a:ea typeface="ＭＳ Ｐゴシック" pitchFamily="34" charset="-128"/>
              </a:rPr>
              <a:t>packet </a:t>
            </a:r>
            <a:r>
              <a:rPr lang="ja-JP" altLang="en-US" sz="3200" i="1" smtClean="0">
                <a:solidFill>
                  <a:srgbClr val="CC0000"/>
                </a:solidFill>
                <a:ea typeface="ＭＳ Ｐゴシック" pitchFamily="34" charset="-128"/>
              </a:rPr>
              <a:t>“</a:t>
            </a:r>
            <a:r>
              <a:rPr lang="en-US" altLang="ja-JP" sz="3200" i="1" smtClean="0">
                <a:solidFill>
                  <a:srgbClr val="CC0000"/>
                </a:solidFill>
                <a:ea typeface="ＭＳ Ｐゴシック" pitchFamily="34" charset="-128"/>
              </a:rPr>
              <a:t>sniffing</a:t>
            </a:r>
            <a:r>
              <a:rPr lang="ja-JP" altLang="en-US" sz="3200" i="1" smtClean="0">
                <a:solidFill>
                  <a:srgbClr val="CC0000"/>
                </a:solidFill>
                <a:ea typeface="ＭＳ Ｐゴシック" pitchFamily="34" charset="-128"/>
              </a:rPr>
              <a:t>”</a:t>
            </a:r>
            <a:r>
              <a:rPr lang="en-US" altLang="ja-JP" sz="3200" i="1" smtClean="0">
                <a:solidFill>
                  <a:srgbClr val="CC0000"/>
                </a:solidFill>
                <a:ea typeface="ＭＳ Ｐゴシック" pitchFamily="34" charset="-128"/>
              </a:rPr>
              <a:t>:</a:t>
            </a:r>
            <a:r>
              <a:rPr lang="en-US" altLang="ja-JP" i="1" smtClean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</a:p>
          <a:p>
            <a:pPr lvl="1" eaLnBrk="1" hangingPunct="1"/>
            <a:r>
              <a:rPr lang="en-US" smtClean="0"/>
              <a:t>broadcast media (shared ethernet, wireless)</a:t>
            </a:r>
          </a:p>
          <a:p>
            <a:pPr lvl="1" eaLnBrk="1" hangingPunct="1"/>
            <a:r>
              <a:rPr lang="en-US" smtClean="0"/>
              <a:t>promiscuous network interface reads/records all packets (e.g., including passwords!) passing by</a:t>
            </a:r>
          </a:p>
        </p:txBody>
      </p:sp>
      <p:sp>
        <p:nvSpPr>
          <p:cNvPr id="151557" name="Freeform 43"/>
          <p:cNvSpPr>
            <a:spLocks/>
          </p:cNvSpPr>
          <p:nvPr/>
        </p:nvSpPr>
        <p:spPr bwMode="auto">
          <a:xfrm>
            <a:off x="2005013" y="4086225"/>
            <a:ext cx="4587875" cy="728663"/>
          </a:xfrm>
          <a:custGeom>
            <a:avLst/>
            <a:gdLst>
              <a:gd name="T0" fmla="*/ 2147483647 w 2620"/>
              <a:gd name="T1" fmla="*/ 0 h 459"/>
              <a:gd name="T2" fmla="*/ 0 w 2620"/>
              <a:gd name="T3" fmla="*/ 2147483647 h 459"/>
              <a:gd name="T4" fmla="*/ 2147483647 w 2620"/>
              <a:gd name="T5" fmla="*/ 2147483647 h 459"/>
              <a:gd name="T6" fmla="*/ 2147483647 w 2620"/>
              <a:gd name="T7" fmla="*/ 2147483647 h 459"/>
              <a:gd name="T8" fmla="*/ 0 60000 65536"/>
              <a:gd name="T9" fmla="*/ 0 60000 65536"/>
              <a:gd name="T10" fmla="*/ 0 60000 65536"/>
              <a:gd name="T11" fmla="*/ 0 60000 65536"/>
              <a:gd name="T12" fmla="*/ 0 w 2620"/>
              <a:gd name="T13" fmla="*/ 0 h 459"/>
              <a:gd name="T14" fmla="*/ 2620 w 2620"/>
              <a:gd name="T15" fmla="*/ 459 h 4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20" h="459">
                <a:moveTo>
                  <a:pt x="2" y="0"/>
                </a:moveTo>
                <a:lnTo>
                  <a:pt x="0" y="253"/>
                </a:lnTo>
                <a:lnTo>
                  <a:pt x="2620" y="253"/>
                </a:lnTo>
                <a:lnTo>
                  <a:pt x="2620" y="459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1558" name="Freeform 44"/>
          <p:cNvSpPr>
            <a:spLocks/>
          </p:cNvSpPr>
          <p:nvPr/>
        </p:nvSpPr>
        <p:spPr bwMode="auto">
          <a:xfrm>
            <a:off x="4837113" y="3956050"/>
            <a:ext cx="4762" cy="522288"/>
          </a:xfrm>
          <a:custGeom>
            <a:avLst/>
            <a:gdLst>
              <a:gd name="T0" fmla="*/ 0 w 3"/>
              <a:gd name="T1" fmla="*/ 2147483647 h 329"/>
              <a:gd name="T2" fmla="*/ 2147483647 w 3"/>
              <a:gd name="T3" fmla="*/ 0 h 329"/>
              <a:gd name="T4" fmla="*/ 0 60000 65536"/>
              <a:gd name="T5" fmla="*/ 0 60000 65536"/>
              <a:gd name="T6" fmla="*/ 0 w 3"/>
              <a:gd name="T7" fmla="*/ 0 h 329"/>
              <a:gd name="T8" fmla="*/ 3 w 3"/>
              <a:gd name="T9" fmla="*/ 329 h 32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" h="329">
                <a:moveTo>
                  <a:pt x="0" y="329"/>
                </a:moveTo>
                <a:lnTo>
                  <a:pt x="3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1559" name="Line 45"/>
          <p:cNvSpPr>
            <a:spLocks noChangeShapeType="1"/>
          </p:cNvSpPr>
          <p:nvPr/>
        </p:nvSpPr>
        <p:spPr bwMode="auto">
          <a:xfrm flipV="1">
            <a:off x="3179763" y="4478338"/>
            <a:ext cx="0" cy="374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1560" name="Line 46"/>
          <p:cNvSpPr>
            <a:spLocks noChangeShapeType="1"/>
          </p:cNvSpPr>
          <p:nvPr/>
        </p:nvSpPr>
        <p:spPr bwMode="auto">
          <a:xfrm flipV="1">
            <a:off x="3198813" y="5189538"/>
            <a:ext cx="0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1561" name="Text Box 47"/>
          <p:cNvSpPr txBox="1">
            <a:spLocks noChangeArrowheads="1"/>
          </p:cNvSpPr>
          <p:nvPr/>
        </p:nvSpPr>
        <p:spPr bwMode="auto">
          <a:xfrm>
            <a:off x="1462088" y="3375025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51562" name="Text Box 48"/>
          <p:cNvSpPr txBox="1">
            <a:spLocks noChangeArrowheads="1"/>
          </p:cNvSpPr>
          <p:nvPr/>
        </p:nvSpPr>
        <p:spPr bwMode="auto">
          <a:xfrm>
            <a:off x="6937375" y="4838700"/>
            <a:ext cx="376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mic Sans MS" pitchFamily="66" charset="0"/>
              </a:rPr>
              <a:t>B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51563" name="Text Box 49"/>
          <p:cNvSpPr txBox="1">
            <a:spLocks noChangeArrowheads="1"/>
          </p:cNvSpPr>
          <p:nvPr/>
        </p:nvSpPr>
        <p:spPr bwMode="auto">
          <a:xfrm>
            <a:off x="5029200" y="3352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C</a:t>
            </a:r>
          </a:p>
        </p:txBody>
      </p:sp>
      <p:grpSp>
        <p:nvGrpSpPr>
          <p:cNvPr id="151564" name="Group 50"/>
          <p:cNvGrpSpPr>
            <a:grpSpLocks/>
          </p:cNvGrpSpPr>
          <p:nvPr/>
        </p:nvGrpSpPr>
        <p:grpSpPr bwMode="auto">
          <a:xfrm>
            <a:off x="3833813" y="4605338"/>
            <a:ext cx="2295525" cy="336550"/>
            <a:chOff x="2418" y="3342"/>
            <a:chExt cx="1446" cy="212"/>
          </a:xfrm>
        </p:grpSpPr>
        <p:sp>
          <p:nvSpPr>
            <p:cNvPr id="151616" name="Rectangle 51"/>
            <p:cNvSpPr>
              <a:spLocks noChangeArrowheads="1"/>
            </p:cNvSpPr>
            <p:nvPr/>
          </p:nvSpPr>
          <p:spPr bwMode="auto">
            <a:xfrm>
              <a:off x="2463" y="3366"/>
              <a:ext cx="1356" cy="17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51617" name="Line 52"/>
            <p:cNvSpPr>
              <a:spLocks noChangeShapeType="1"/>
            </p:cNvSpPr>
            <p:nvPr/>
          </p:nvSpPr>
          <p:spPr bwMode="auto">
            <a:xfrm>
              <a:off x="2784" y="3372"/>
              <a:ext cx="0" cy="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618" name="Line 53"/>
            <p:cNvSpPr>
              <a:spLocks noChangeShapeType="1"/>
            </p:cNvSpPr>
            <p:nvPr/>
          </p:nvSpPr>
          <p:spPr bwMode="auto">
            <a:xfrm>
              <a:off x="3186" y="3375"/>
              <a:ext cx="0" cy="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619" name="Line 54"/>
            <p:cNvSpPr>
              <a:spLocks noChangeShapeType="1"/>
            </p:cNvSpPr>
            <p:nvPr/>
          </p:nvSpPr>
          <p:spPr bwMode="auto">
            <a:xfrm>
              <a:off x="3321" y="3375"/>
              <a:ext cx="0" cy="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620" name="Text Box 55"/>
            <p:cNvSpPr txBox="1">
              <a:spLocks noChangeArrowheads="1"/>
            </p:cNvSpPr>
            <p:nvPr/>
          </p:nvSpPr>
          <p:spPr bwMode="auto">
            <a:xfrm>
              <a:off x="2418" y="3342"/>
              <a:ext cx="144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/>
                <a:t>src:B dest:A     payload</a:t>
              </a:r>
              <a:endParaRPr lang="en-US" sz="1600">
                <a:latin typeface="Times New Roman" pitchFamily="18" charset="0"/>
              </a:endParaRPr>
            </a:p>
          </p:txBody>
        </p:sp>
      </p:grpSp>
      <p:sp>
        <p:nvSpPr>
          <p:cNvPr id="151565" name="Freeform 56"/>
          <p:cNvSpPr>
            <a:spLocks/>
          </p:cNvSpPr>
          <p:nvPr/>
        </p:nvSpPr>
        <p:spPr bwMode="auto">
          <a:xfrm>
            <a:off x="3802063" y="4560888"/>
            <a:ext cx="2635250" cy="241300"/>
          </a:xfrm>
          <a:custGeom>
            <a:avLst/>
            <a:gdLst>
              <a:gd name="T0" fmla="*/ 2147483647 w 1660"/>
              <a:gd name="T1" fmla="*/ 2147483647 h 152"/>
              <a:gd name="T2" fmla="*/ 2147483647 w 1660"/>
              <a:gd name="T3" fmla="*/ 0 h 152"/>
              <a:gd name="T4" fmla="*/ 0 w 1660"/>
              <a:gd name="T5" fmla="*/ 2147483647 h 152"/>
              <a:gd name="T6" fmla="*/ 0 60000 65536"/>
              <a:gd name="T7" fmla="*/ 0 60000 65536"/>
              <a:gd name="T8" fmla="*/ 0 60000 65536"/>
              <a:gd name="T9" fmla="*/ 0 w 1660"/>
              <a:gd name="T10" fmla="*/ 0 h 152"/>
              <a:gd name="T11" fmla="*/ 1660 w 1660"/>
              <a:gd name="T12" fmla="*/ 152 h 1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0" h="152">
                <a:moveTo>
                  <a:pt x="1660" y="152"/>
                </a:moveTo>
                <a:lnTo>
                  <a:pt x="1660" y="0"/>
                </a:lnTo>
                <a:lnTo>
                  <a:pt x="0" y="4"/>
                </a:ln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1566" name="Line 57"/>
          <p:cNvSpPr>
            <a:spLocks noChangeShapeType="1"/>
          </p:cNvSpPr>
          <p:nvPr/>
        </p:nvSpPr>
        <p:spPr bwMode="auto">
          <a:xfrm flipV="1">
            <a:off x="4945063" y="3957638"/>
            <a:ext cx="0" cy="6032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1567" name="Rectangle 59"/>
          <p:cNvSpPr>
            <a:spLocks noChangeArrowheads="1"/>
          </p:cNvSpPr>
          <p:nvPr/>
        </p:nvSpPr>
        <p:spPr bwMode="auto">
          <a:xfrm>
            <a:off x="596900" y="5480050"/>
            <a:ext cx="77724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en-US">
                <a:latin typeface="Gill Sans MT" pitchFamily="34" charset="0"/>
              </a:rPr>
              <a:t>wireshark software used for end-of-chapter labs is a (free) packet-sniffer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endParaRPr lang="en-US">
              <a:latin typeface="Gill Sans MT" pitchFamily="34" charset="0"/>
            </a:endParaRPr>
          </a:p>
        </p:txBody>
      </p:sp>
      <p:pic>
        <p:nvPicPr>
          <p:cNvPr id="151568" name="Picture 6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37075" y="3419475"/>
            <a:ext cx="471488" cy="442913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</p:pic>
      <p:pic>
        <p:nvPicPr>
          <p:cNvPr id="151569" name="Picture 51" descr="underline_base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6900" y="898525"/>
            <a:ext cx="5976938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1570" name="Group 54"/>
          <p:cNvGrpSpPr>
            <a:grpSpLocks/>
          </p:cNvGrpSpPr>
          <p:nvPr/>
        </p:nvGrpSpPr>
        <p:grpSpPr bwMode="auto">
          <a:xfrm>
            <a:off x="1830388" y="3413125"/>
            <a:ext cx="365125" cy="712788"/>
            <a:chOff x="4140" y="429"/>
            <a:chExt cx="1425" cy="2396"/>
          </a:xfrm>
        </p:grpSpPr>
        <p:sp>
          <p:nvSpPr>
            <p:cNvPr id="151584" name="Freeform 55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1585" name="Rectangle 56"/>
            <p:cNvSpPr>
              <a:spLocks noChangeArrowheads="1"/>
            </p:cNvSpPr>
            <p:nvPr/>
          </p:nvSpPr>
          <p:spPr bwMode="auto">
            <a:xfrm>
              <a:off x="4208" y="429"/>
              <a:ext cx="1047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586" name="Freeform 57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1587" name="Freeform 58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1588" name="Rectangle 59"/>
            <p:cNvSpPr>
              <a:spLocks noChangeArrowheads="1"/>
            </p:cNvSpPr>
            <p:nvPr/>
          </p:nvSpPr>
          <p:spPr bwMode="auto">
            <a:xfrm>
              <a:off x="4214" y="690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1589" name="Group 60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51614" name="AutoShape 61"/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1615" name="AutoShape 62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1590" name="Rectangle 63"/>
            <p:cNvSpPr>
              <a:spLocks noChangeArrowheads="1"/>
            </p:cNvSpPr>
            <p:nvPr/>
          </p:nvSpPr>
          <p:spPr bwMode="auto">
            <a:xfrm>
              <a:off x="4227" y="1021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1591" name="Group 64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51612" name="AutoShape 65"/>
              <p:cNvSpPr>
                <a:spLocks noChangeArrowheads="1"/>
              </p:cNvSpPr>
              <p:nvPr/>
            </p:nvSpPr>
            <p:spPr bwMode="auto">
              <a:xfrm>
                <a:off x="614" y="2569"/>
                <a:ext cx="72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1613" name="AutoShape 66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6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1592" name="Rectangle 67"/>
            <p:cNvSpPr>
              <a:spLocks noChangeArrowheads="1"/>
            </p:cNvSpPr>
            <p:nvPr/>
          </p:nvSpPr>
          <p:spPr bwMode="auto">
            <a:xfrm>
              <a:off x="4214" y="1358"/>
              <a:ext cx="601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593" name="Rectangle 68"/>
            <p:cNvSpPr>
              <a:spLocks noChangeArrowheads="1"/>
            </p:cNvSpPr>
            <p:nvPr/>
          </p:nvSpPr>
          <p:spPr bwMode="auto">
            <a:xfrm>
              <a:off x="4227" y="1656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1594" name="Group 69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51610" name="AutoShape 70"/>
              <p:cNvSpPr>
                <a:spLocks noChangeArrowheads="1"/>
              </p:cNvSpPr>
              <p:nvPr/>
            </p:nvSpPr>
            <p:spPr bwMode="auto">
              <a:xfrm>
                <a:off x="614" y="2570"/>
                <a:ext cx="725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1611" name="AutoShape 71"/>
              <p:cNvSpPr>
                <a:spLocks noChangeArrowheads="1"/>
              </p:cNvSpPr>
              <p:nvPr/>
            </p:nvSpPr>
            <p:spPr bwMode="auto">
              <a:xfrm>
                <a:off x="629" y="2585"/>
                <a:ext cx="695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1595" name="Freeform 72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1596" name="Group 73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51608" name="AutoShape 74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1609" name="AutoShape 75"/>
              <p:cNvSpPr>
                <a:spLocks noChangeArrowheads="1"/>
              </p:cNvSpPr>
              <p:nvPr/>
            </p:nvSpPr>
            <p:spPr bwMode="auto">
              <a:xfrm>
                <a:off x="632" y="2583"/>
                <a:ext cx="695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1597" name="Rectangle 76"/>
            <p:cNvSpPr>
              <a:spLocks noChangeArrowheads="1"/>
            </p:cNvSpPr>
            <p:nvPr/>
          </p:nvSpPr>
          <p:spPr bwMode="auto">
            <a:xfrm>
              <a:off x="5249" y="429"/>
              <a:ext cx="68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598" name="Freeform 77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1599" name="Freeform 78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7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1600" name="Oval 79"/>
            <p:cNvSpPr>
              <a:spLocks noChangeArrowheads="1"/>
            </p:cNvSpPr>
            <p:nvPr/>
          </p:nvSpPr>
          <p:spPr bwMode="auto">
            <a:xfrm>
              <a:off x="5515" y="2612"/>
              <a:ext cx="50" cy="96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601" name="Freeform 80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1602" name="AutoShape 81"/>
            <p:cNvSpPr>
              <a:spLocks noChangeArrowheads="1"/>
            </p:cNvSpPr>
            <p:nvPr/>
          </p:nvSpPr>
          <p:spPr bwMode="auto">
            <a:xfrm>
              <a:off x="4140" y="2676"/>
              <a:ext cx="1202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603" name="AutoShape 82"/>
            <p:cNvSpPr>
              <a:spLocks noChangeArrowheads="1"/>
            </p:cNvSpPr>
            <p:nvPr/>
          </p:nvSpPr>
          <p:spPr bwMode="auto">
            <a:xfrm>
              <a:off x="4208" y="2713"/>
              <a:ext cx="1066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604" name="Oval 83"/>
            <p:cNvSpPr>
              <a:spLocks noChangeArrowheads="1"/>
            </p:cNvSpPr>
            <p:nvPr/>
          </p:nvSpPr>
          <p:spPr bwMode="auto">
            <a:xfrm>
              <a:off x="4307" y="2382"/>
              <a:ext cx="161" cy="144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605" name="Oval 84"/>
            <p:cNvSpPr>
              <a:spLocks noChangeArrowheads="1"/>
            </p:cNvSpPr>
            <p:nvPr/>
          </p:nvSpPr>
          <p:spPr bwMode="auto">
            <a:xfrm>
              <a:off x="4487" y="2382"/>
              <a:ext cx="161" cy="144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>
                <a:solidFill>
                  <a:srgbClr val="FF0000"/>
                </a:solidFill>
              </a:endParaRPr>
            </a:p>
          </p:txBody>
        </p:sp>
        <p:sp>
          <p:nvSpPr>
            <p:cNvPr id="151606" name="Oval 85"/>
            <p:cNvSpPr>
              <a:spLocks noChangeArrowheads="1"/>
            </p:cNvSpPr>
            <p:nvPr/>
          </p:nvSpPr>
          <p:spPr bwMode="auto">
            <a:xfrm>
              <a:off x="4660" y="2382"/>
              <a:ext cx="161" cy="139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607" name="Rectangle 86"/>
            <p:cNvSpPr>
              <a:spLocks noChangeArrowheads="1"/>
            </p:cNvSpPr>
            <p:nvPr/>
          </p:nvSpPr>
          <p:spPr bwMode="auto">
            <a:xfrm>
              <a:off x="5063" y="1832"/>
              <a:ext cx="87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1571" name="Group 87"/>
          <p:cNvGrpSpPr>
            <a:grpSpLocks/>
          </p:cNvGrpSpPr>
          <p:nvPr/>
        </p:nvGrpSpPr>
        <p:grpSpPr bwMode="auto">
          <a:xfrm flipH="1">
            <a:off x="6323013" y="4730750"/>
            <a:ext cx="735012" cy="681038"/>
            <a:chOff x="-44" y="1473"/>
            <a:chExt cx="981" cy="1105"/>
          </a:xfrm>
        </p:grpSpPr>
        <p:pic>
          <p:nvPicPr>
            <p:cNvPr id="151582" name="Picture 88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1583" name="Freeform 8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51572" name="Group 102"/>
          <p:cNvGrpSpPr>
            <a:grpSpLocks/>
          </p:cNvGrpSpPr>
          <p:nvPr/>
        </p:nvGrpSpPr>
        <p:grpSpPr bwMode="auto">
          <a:xfrm>
            <a:off x="2747963" y="4849813"/>
            <a:ext cx="881062" cy="365125"/>
            <a:chOff x="2356" y="1300"/>
            <a:chExt cx="555" cy="194"/>
          </a:xfrm>
        </p:grpSpPr>
        <p:sp>
          <p:nvSpPr>
            <p:cNvPr id="151574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51575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151576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151577" name="Group 106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51580" name="Freeform 107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581" name="Freeform 108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1578" name="Line 109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1579" name="Line 110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157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4B41C3CD-6B77-4602-BEBA-E6282067F327}" type="slidenum">
              <a:rPr lang="en-US"/>
              <a:pPr/>
              <a:t>61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pic>
        <p:nvPicPr>
          <p:cNvPr id="152578" name="Picture 97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238" y="954088"/>
            <a:ext cx="7381875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2579" name="Group 51"/>
          <p:cNvGrpSpPr>
            <a:grpSpLocks/>
          </p:cNvGrpSpPr>
          <p:nvPr/>
        </p:nvGrpSpPr>
        <p:grpSpPr bwMode="auto">
          <a:xfrm flipH="1">
            <a:off x="4792663" y="2470150"/>
            <a:ext cx="735012" cy="681038"/>
            <a:chOff x="-44" y="1473"/>
            <a:chExt cx="981" cy="1105"/>
          </a:xfrm>
        </p:grpSpPr>
        <p:pic>
          <p:nvPicPr>
            <p:cNvPr id="152644" name="Picture 52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2645" name="Freeform 5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5258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88950" y="252413"/>
            <a:ext cx="7772400" cy="947737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Bad guys can use fake addresses</a:t>
            </a:r>
          </a:p>
        </p:txBody>
      </p:sp>
      <p:sp>
        <p:nvSpPr>
          <p:cNvPr id="15258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96900" y="1662113"/>
            <a:ext cx="8077200" cy="1484312"/>
          </a:xfrm>
          <a:noFill/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3200" i="1" smtClean="0">
                <a:solidFill>
                  <a:srgbClr val="CC0000"/>
                </a:solidFill>
                <a:ea typeface="ＭＳ Ｐゴシック" pitchFamily="34" charset="-128"/>
              </a:rPr>
              <a:t>IP spoofing:</a:t>
            </a:r>
            <a:r>
              <a:rPr lang="en-US" i="1" smtClean="0">
                <a:solidFill>
                  <a:srgbClr val="FF3300"/>
                </a:solidFill>
                <a:ea typeface="ＭＳ Ｐゴシック" pitchFamily="34" charset="-128"/>
              </a:rPr>
              <a:t> </a:t>
            </a:r>
            <a:r>
              <a:rPr lang="en-US" smtClean="0">
                <a:ea typeface="ＭＳ Ｐゴシック" pitchFamily="34" charset="-128"/>
              </a:rPr>
              <a:t>send packet with false source address</a:t>
            </a:r>
          </a:p>
        </p:txBody>
      </p:sp>
      <p:sp>
        <p:nvSpPr>
          <p:cNvPr id="152582" name="Freeform 70"/>
          <p:cNvSpPr>
            <a:spLocks/>
          </p:cNvSpPr>
          <p:nvPr/>
        </p:nvSpPr>
        <p:spPr bwMode="auto">
          <a:xfrm>
            <a:off x="2225675" y="3171825"/>
            <a:ext cx="4587875" cy="728663"/>
          </a:xfrm>
          <a:custGeom>
            <a:avLst/>
            <a:gdLst>
              <a:gd name="T0" fmla="*/ 2147483647 w 2620"/>
              <a:gd name="T1" fmla="*/ 0 h 459"/>
              <a:gd name="T2" fmla="*/ 0 w 2620"/>
              <a:gd name="T3" fmla="*/ 2147483647 h 459"/>
              <a:gd name="T4" fmla="*/ 2147483647 w 2620"/>
              <a:gd name="T5" fmla="*/ 2147483647 h 459"/>
              <a:gd name="T6" fmla="*/ 2147483647 w 2620"/>
              <a:gd name="T7" fmla="*/ 2147483647 h 459"/>
              <a:gd name="T8" fmla="*/ 0 60000 65536"/>
              <a:gd name="T9" fmla="*/ 0 60000 65536"/>
              <a:gd name="T10" fmla="*/ 0 60000 65536"/>
              <a:gd name="T11" fmla="*/ 0 60000 65536"/>
              <a:gd name="T12" fmla="*/ 0 w 2620"/>
              <a:gd name="T13" fmla="*/ 0 h 459"/>
              <a:gd name="T14" fmla="*/ 2620 w 2620"/>
              <a:gd name="T15" fmla="*/ 459 h 4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20" h="459">
                <a:moveTo>
                  <a:pt x="2" y="0"/>
                </a:moveTo>
                <a:lnTo>
                  <a:pt x="0" y="253"/>
                </a:lnTo>
                <a:lnTo>
                  <a:pt x="2620" y="253"/>
                </a:lnTo>
                <a:lnTo>
                  <a:pt x="2620" y="459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2583" name="Freeform 71"/>
          <p:cNvSpPr>
            <a:spLocks/>
          </p:cNvSpPr>
          <p:nvPr/>
        </p:nvSpPr>
        <p:spPr bwMode="auto">
          <a:xfrm>
            <a:off x="5057775" y="3041650"/>
            <a:ext cx="4763" cy="522288"/>
          </a:xfrm>
          <a:custGeom>
            <a:avLst/>
            <a:gdLst>
              <a:gd name="T0" fmla="*/ 0 w 3"/>
              <a:gd name="T1" fmla="*/ 2147483647 h 329"/>
              <a:gd name="T2" fmla="*/ 2147483647 w 3"/>
              <a:gd name="T3" fmla="*/ 0 h 329"/>
              <a:gd name="T4" fmla="*/ 0 60000 65536"/>
              <a:gd name="T5" fmla="*/ 0 60000 65536"/>
              <a:gd name="T6" fmla="*/ 0 w 3"/>
              <a:gd name="T7" fmla="*/ 0 h 329"/>
              <a:gd name="T8" fmla="*/ 3 w 3"/>
              <a:gd name="T9" fmla="*/ 329 h 32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" h="329">
                <a:moveTo>
                  <a:pt x="0" y="329"/>
                </a:moveTo>
                <a:lnTo>
                  <a:pt x="3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2584" name="Line 72"/>
          <p:cNvSpPr>
            <a:spLocks noChangeShapeType="1"/>
          </p:cNvSpPr>
          <p:nvPr/>
        </p:nvSpPr>
        <p:spPr bwMode="auto">
          <a:xfrm flipV="1">
            <a:off x="3400425" y="3563938"/>
            <a:ext cx="0" cy="374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2585" name="Line 73"/>
          <p:cNvSpPr>
            <a:spLocks noChangeShapeType="1"/>
          </p:cNvSpPr>
          <p:nvPr/>
        </p:nvSpPr>
        <p:spPr bwMode="auto">
          <a:xfrm flipV="1">
            <a:off x="3419475" y="4275138"/>
            <a:ext cx="0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2586" name="Text Box 74"/>
          <p:cNvSpPr txBox="1">
            <a:spLocks noChangeArrowheads="1"/>
          </p:cNvSpPr>
          <p:nvPr/>
        </p:nvSpPr>
        <p:spPr bwMode="auto">
          <a:xfrm>
            <a:off x="1682750" y="2460625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52587" name="Text Box 75"/>
          <p:cNvSpPr txBox="1">
            <a:spLocks noChangeArrowheads="1"/>
          </p:cNvSpPr>
          <p:nvPr/>
        </p:nvSpPr>
        <p:spPr bwMode="auto">
          <a:xfrm>
            <a:off x="7086600" y="387985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52588" name="Text Box 76"/>
          <p:cNvSpPr txBox="1">
            <a:spLocks noChangeArrowheads="1"/>
          </p:cNvSpPr>
          <p:nvPr/>
        </p:nvSpPr>
        <p:spPr bwMode="auto">
          <a:xfrm>
            <a:off x="5249863" y="2438400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152589" name="Freeform 77"/>
          <p:cNvSpPr>
            <a:spLocks/>
          </p:cNvSpPr>
          <p:nvPr/>
        </p:nvSpPr>
        <p:spPr bwMode="auto">
          <a:xfrm>
            <a:off x="2235200" y="3019425"/>
            <a:ext cx="2967038" cy="704850"/>
          </a:xfrm>
          <a:custGeom>
            <a:avLst/>
            <a:gdLst>
              <a:gd name="T0" fmla="*/ 2147483647 w 1869"/>
              <a:gd name="T1" fmla="*/ 0 h 444"/>
              <a:gd name="T2" fmla="*/ 2147483647 w 1869"/>
              <a:gd name="T3" fmla="*/ 2147483647 h 444"/>
              <a:gd name="T4" fmla="*/ 0 w 1869"/>
              <a:gd name="T5" fmla="*/ 2147483647 h 444"/>
              <a:gd name="T6" fmla="*/ 0 60000 65536"/>
              <a:gd name="T7" fmla="*/ 0 60000 65536"/>
              <a:gd name="T8" fmla="*/ 0 60000 65536"/>
              <a:gd name="T9" fmla="*/ 0 w 1869"/>
              <a:gd name="T10" fmla="*/ 0 h 444"/>
              <a:gd name="T11" fmla="*/ 1869 w 1869"/>
              <a:gd name="T12" fmla="*/ 444 h 4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69" h="444">
                <a:moveTo>
                  <a:pt x="1869" y="0"/>
                </a:moveTo>
                <a:lnTo>
                  <a:pt x="1869" y="444"/>
                </a:lnTo>
                <a:lnTo>
                  <a:pt x="0" y="444"/>
                </a:ln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2590" name="Group 78"/>
          <p:cNvGrpSpPr>
            <a:grpSpLocks/>
          </p:cNvGrpSpPr>
          <p:nvPr/>
        </p:nvGrpSpPr>
        <p:grpSpPr bwMode="auto">
          <a:xfrm>
            <a:off x="2701925" y="3502025"/>
            <a:ext cx="2295525" cy="336550"/>
            <a:chOff x="2418" y="3342"/>
            <a:chExt cx="1446" cy="212"/>
          </a:xfrm>
        </p:grpSpPr>
        <p:sp>
          <p:nvSpPr>
            <p:cNvPr id="152639" name="Rectangle 79"/>
            <p:cNvSpPr>
              <a:spLocks noChangeArrowheads="1"/>
            </p:cNvSpPr>
            <p:nvPr/>
          </p:nvSpPr>
          <p:spPr bwMode="auto">
            <a:xfrm>
              <a:off x="2463" y="3366"/>
              <a:ext cx="1356" cy="17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52640" name="Line 80"/>
            <p:cNvSpPr>
              <a:spLocks noChangeShapeType="1"/>
            </p:cNvSpPr>
            <p:nvPr/>
          </p:nvSpPr>
          <p:spPr bwMode="auto">
            <a:xfrm>
              <a:off x="2784" y="3372"/>
              <a:ext cx="0" cy="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641" name="Line 81"/>
            <p:cNvSpPr>
              <a:spLocks noChangeShapeType="1"/>
            </p:cNvSpPr>
            <p:nvPr/>
          </p:nvSpPr>
          <p:spPr bwMode="auto">
            <a:xfrm>
              <a:off x="3186" y="3375"/>
              <a:ext cx="0" cy="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642" name="Line 82"/>
            <p:cNvSpPr>
              <a:spLocks noChangeShapeType="1"/>
            </p:cNvSpPr>
            <p:nvPr/>
          </p:nvSpPr>
          <p:spPr bwMode="auto">
            <a:xfrm>
              <a:off x="3321" y="3375"/>
              <a:ext cx="0" cy="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643" name="Text Box 83"/>
            <p:cNvSpPr txBox="1">
              <a:spLocks noChangeArrowheads="1"/>
            </p:cNvSpPr>
            <p:nvPr/>
          </p:nvSpPr>
          <p:spPr bwMode="auto">
            <a:xfrm>
              <a:off x="2418" y="3342"/>
              <a:ext cx="144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>
                  <a:solidFill>
                    <a:srgbClr val="CC0000"/>
                  </a:solidFill>
                </a:rPr>
                <a:t>src:B</a:t>
              </a:r>
              <a:r>
                <a:rPr lang="en-US" sz="1600"/>
                <a:t> dest:A     payload</a:t>
              </a:r>
              <a:endParaRPr lang="en-US" sz="1600">
                <a:latin typeface="Times New Roman" pitchFamily="18" charset="0"/>
              </a:endParaRPr>
            </a:p>
          </p:txBody>
        </p:sp>
      </p:grpSp>
      <p:pic>
        <p:nvPicPr>
          <p:cNvPr id="152591" name="Picture 8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33938" y="2533650"/>
            <a:ext cx="471487" cy="442913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</p:pic>
      <p:grpSp>
        <p:nvGrpSpPr>
          <p:cNvPr id="152592" name="Group 48"/>
          <p:cNvGrpSpPr>
            <a:grpSpLocks/>
          </p:cNvGrpSpPr>
          <p:nvPr/>
        </p:nvGrpSpPr>
        <p:grpSpPr bwMode="auto">
          <a:xfrm flipH="1">
            <a:off x="6575425" y="3886200"/>
            <a:ext cx="735013" cy="681038"/>
            <a:chOff x="-44" y="1473"/>
            <a:chExt cx="981" cy="1105"/>
          </a:xfrm>
        </p:grpSpPr>
        <p:pic>
          <p:nvPicPr>
            <p:cNvPr id="152637" name="Picture 49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2638" name="Freeform 5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52593" name="Group 54"/>
          <p:cNvGrpSpPr>
            <a:grpSpLocks/>
          </p:cNvGrpSpPr>
          <p:nvPr/>
        </p:nvGrpSpPr>
        <p:grpSpPr bwMode="auto">
          <a:xfrm>
            <a:off x="2084388" y="2544763"/>
            <a:ext cx="365125" cy="712787"/>
            <a:chOff x="4140" y="429"/>
            <a:chExt cx="1425" cy="2396"/>
          </a:xfrm>
        </p:grpSpPr>
        <p:sp>
          <p:nvSpPr>
            <p:cNvPr id="152605" name="Freeform 55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2606" name="Rectangle 56"/>
            <p:cNvSpPr>
              <a:spLocks noChangeArrowheads="1"/>
            </p:cNvSpPr>
            <p:nvPr/>
          </p:nvSpPr>
          <p:spPr bwMode="auto">
            <a:xfrm>
              <a:off x="4208" y="429"/>
              <a:ext cx="1047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607" name="Freeform 57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2608" name="Freeform 58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2609" name="Rectangle 59"/>
            <p:cNvSpPr>
              <a:spLocks noChangeArrowheads="1"/>
            </p:cNvSpPr>
            <p:nvPr/>
          </p:nvSpPr>
          <p:spPr bwMode="auto">
            <a:xfrm>
              <a:off x="4214" y="690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2610" name="Group 60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52635" name="AutoShape 61"/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2636" name="AutoShape 62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2611" name="Rectangle 63"/>
            <p:cNvSpPr>
              <a:spLocks noChangeArrowheads="1"/>
            </p:cNvSpPr>
            <p:nvPr/>
          </p:nvSpPr>
          <p:spPr bwMode="auto">
            <a:xfrm>
              <a:off x="4227" y="1021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2612" name="Group 64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52633" name="AutoShape 65"/>
              <p:cNvSpPr>
                <a:spLocks noChangeArrowheads="1"/>
              </p:cNvSpPr>
              <p:nvPr/>
            </p:nvSpPr>
            <p:spPr bwMode="auto">
              <a:xfrm>
                <a:off x="614" y="2569"/>
                <a:ext cx="72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2634" name="AutoShape 66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6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2613" name="Rectangle 67"/>
            <p:cNvSpPr>
              <a:spLocks noChangeArrowheads="1"/>
            </p:cNvSpPr>
            <p:nvPr/>
          </p:nvSpPr>
          <p:spPr bwMode="auto">
            <a:xfrm>
              <a:off x="4214" y="1358"/>
              <a:ext cx="601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614" name="Rectangle 68"/>
            <p:cNvSpPr>
              <a:spLocks noChangeArrowheads="1"/>
            </p:cNvSpPr>
            <p:nvPr/>
          </p:nvSpPr>
          <p:spPr bwMode="auto">
            <a:xfrm>
              <a:off x="4227" y="1656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2615" name="Group 69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52631" name="AutoShape 70"/>
              <p:cNvSpPr>
                <a:spLocks noChangeArrowheads="1"/>
              </p:cNvSpPr>
              <p:nvPr/>
            </p:nvSpPr>
            <p:spPr bwMode="auto">
              <a:xfrm>
                <a:off x="614" y="2570"/>
                <a:ext cx="725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2632" name="AutoShape 71"/>
              <p:cNvSpPr>
                <a:spLocks noChangeArrowheads="1"/>
              </p:cNvSpPr>
              <p:nvPr/>
            </p:nvSpPr>
            <p:spPr bwMode="auto">
              <a:xfrm>
                <a:off x="629" y="2585"/>
                <a:ext cx="695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2616" name="Freeform 72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2617" name="Group 73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52629" name="AutoShape 74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2630" name="AutoShape 75"/>
              <p:cNvSpPr>
                <a:spLocks noChangeArrowheads="1"/>
              </p:cNvSpPr>
              <p:nvPr/>
            </p:nvSpPr>
            <p:spPr bwMode="auto">
              <a:xfrm>
                <a:off x="632" y="2583"/>
                <a:ext cx="695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2618" name="Rectangle 76"/>
            <p:cNvSpPr>
              <a:spLocks noChangeArrowheads="1"/>
            </p:cNvSpPr>
            <p:nvPr/>
          </p:nvSpPr>
          <p:spPr bwMode="auto">
            <a:xfrm>
              <a:off x="5249" y="429"/>
              <a:ext cx="68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619" name="Freeform 77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2620" name="Freeform 78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7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2621" name="Oval 79"/>
            <p:cNvSpPr>
              <a:spLocks noChangeArrowheads="1"/>
            </p:cNvSpPr>
            <p:nvPr/>
          </p:nvSpPr>
          <p:spPr bwMode="auto">
            <a:xfrm>
              <a:off x="5515" y="2612"/>
              <a:ext cx="50" cy="96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622" name="Freeform 80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2623" name="AutoShape 81"/>
            <p:cNvSpPr>
              <a:spLocks noChangeArrowheads="1"/>
            </p:cNvSpPr>
            <p:nvPr/>
          </p:nvSpPr>
          <p:spPr bwMode="auto">
            <a:xfrm>
              <a:off x="4140" y="2676"/>
              <a:ext cx="1202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624" name="AutoShape 82"/>
            <p:cNvSpPr>
              <a:spLocks noChangeArrowheads="1"/>
            </p:cNvSpPr>
            <p:nvPr/>
          </p:nvSpPr>
          <p:spPr bwMode="auto">
            <a:xfrm>
              <a:off x="4208" y="2713"/>
              <a:ext cx="1066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625" name="Oval 83"/>
            <p:cNvSpPr>
              <a:spLocks noChangeArrowheads="1"/>
            </p:cNvSpPr>
            <p:nvPr/>
          </p:nvSpPr>
          <p:spPr bwMode="auto">
            <a:xfrm>
              <a:off x="4307" y="2382"/>
              <a:ext cx="161" cy="144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626" name="Oval 84"/>
            <p:cNvSpPr>
              <a:spLocks noChangeArrowheads="1"/>
            </p:cNvSpPr>
            <p:nvPr/>
          </p:nvSpPr>
          <p:spPr bwMode="auto">
            <a:xfrm>
              <a:off x="4487" y="2382"/>
              <a:ext cx="161" cy="144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>
                <a:solidFill>
                  <a:srgbClr val="FF0000"/>
                </a:solidFill>
              </a:endParaRPr>
            </a:p>
          </p:txBody>
        </p:sp>
        <p:sp>
          <p:nvSpPr>
            <p:cNvPr id="152627" name="Oval 85"/>
            <p:cNvSpPr>
              <a:spLocks noChangeArrowheads="1"/>
            </p:cNvSpPr>
            <p:nvPr/>
          </p:nvSpPr>
          <p:spPr bwMode="auto">
            <a:xfrm>
              <a:off x="4660" y="2382"/>
              <a:ext cx="161" cy="139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628" name="Rectangle 86"/>
            <p:cNvSpPr>
              <a:spLocks noChangeArrowheads="1"/>
            </p:cNvSpPr>
            <p:nvPr/>
          </p:nvSpPr>
          <p:spPr bwMode="auto">
            <a:xfrm>
              <a:off x="5063" y="1832"/>
              <a:ext cx="87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2594" name="Group 87"/>
          <p:cNvGrpSpPr>
            <a:grpSpLocks/>
          </p:cNvGrpSpPr>
          <p:nvPr/>
        </p:nvGrpSpPr>
        <p:grpSpPr bwMode="auto">
          <a:xfrm>
            <a:off x="3011488" y="3946525"/>
            <a:ext cx="881062" cy="365125"/>
            <a:chOff x="2356" y="1300"/>
            <a:chExt cx="555" cy="194"/>
          </a:xfrm>
        </p:grpSpPr>
        <p:sp>
          <p:nvSpPr>
            <p:cNvPr id="152597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52598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152599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152600" name="Group 91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52603" name="Freeform 92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604" name="Freeform 93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2601" name="Line 94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2602" name="Line 95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259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8A3DB7D8-61B1-4C5C-97FC-4218BC32A13D}" type="slidenum">
              <a:rPr lang="en-US"/>
              <a:pPr/>
              <a:t>62</a:t>
            </a:fld>
            <a:endParaRPr lang="en-US"/>
          </a:p>
        </p:txBody>
      </p:sp>
      <p:sp>
        <p:nvSpPr>
          <p:cNvPr id="152596" name="Text Box 50"/>
          <p:cNvSpPr txBox="1">
            <a:spLocks noChangeArrowheads="1"/>
          </p:cNvSpPr>
          <p:nvPr/>
        </p:nvSpPr>
        <p:spPr bwMode="auto">
          <a:xfrm>
            <a:off x="946150" y="5562600"/>
            <a:ext cx="66706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1">
                <a:latin typeface="Gill Sans MT" pitchFamily="34" charset="0"/>
              </a:rPr>
              <a:t>… lots more on security (throughout, Chapter 8)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pic>
        <p:nvPicPr>
          <p:cNvPr id="153602" name="Picture 2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9450" y="1028700"/>
            <a:ext cx="45704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0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Chapter 1: roadmap</a:t>
            </a:r>
          </a:p>
        </p:txBody>
      </p:sp>
      <p:sp>
        <p:nvSpPr>
          <p:cNvPr id="15360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87363" y="1406525"/>
            <a:ext cx="8207375" cy="4648200"/>
          </a:xfrm>
        </p:spPr>
        <p:txBody>
          <a:bodyPr/>
          <a:lstStyle/>
          <a:p>
            <a:pPr lvl="1" eaLnBrk="1" hangingPunct="1">
              <a:buFont typeface="Wingdings" pitchFamily="2" charset="2"/>
              <a:buNone/>
            </a:pPr>
            <a:r>
              <a:rPr lang="en-US" sz="2800" smtClean="0">
                <a:solidFill>
                  <a:srgbClr val="000099"/>
                </a:solidFill>
              </a:rPr>
              <a:t>1.1 what </a:t>
            </a:r>
            <a:r>
              <a:rPr lang="en-US" sz="2800" i="1" smtClean="0">
                <a:solidFill>
                  <a:srgbClr val="000099"/>
                </a:solidFill>
              </a:rPr>
              <a:t>is</a:t>
            </a:r>
            <a:r>
              <a:rPr lang="en-US" sz="2800" smtClean="0">
                <a:solidFill>
                  <a:srgbClr val="000099"/>
                </a:solidFill>
              </a:rPr>
              <a:t> the Internet?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800" smtClean="0">
                <a:solidFill>
                  <a:srgbClr val="000099"/>
                </a:solidFill>
              </a:rPr>
              <a:t>1.2</a:t>
            </a:r>
            <a:r>
              <a:rPr lang="en-US" sz="2800" smtClean="0"/>
              <a:t> network edge</a:t>
            </a:r>
          </a:p>
          <a:p>
            <a:pPr lvl="2" eaLnBrk="1" hangingPunct="1"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800" smtClean="0">
                <a:latin typeface="Gill Sans MT" pitchFamily="34" charset="0"/>
              </a:rPr>
              <a:t> </a:t>
            </a:r>
            <a:r>
              <a:rPr lang="en-US" sz="2400" smtClean="0">
                <a:latin typeface="Gill Sans MT" pitchFamily="34" charset="0"/>
              </a:rPr>
              <a:t>end systems, access networks, links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800" smtClean="0">
                <a:solidFill>
                  <a:srgbClr val="000099"/>
                </a:solidFill>
              </a:rPr>
              <a:t>1.3 </a:t>
            </a:r>
            <a:r>
              <a:rPr lang="en-US" sz="2800" smtClean="0"/>
              <a:t>network core</a:t>
            </a:r>
          </a:p>
          <a:p>
            <a:pPr lvl="2" eaLnBrk="1" hangingPunct="1"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800" smtClean="0">
                <a:latin typeface="Gill Sans MT" pitchFamily="34" charset="0"/>
              </a:rPr>
              <a:t> </a:t>
            </a:r>
            <a:r>
              <a:rPr lang="en-US" sz="2400" smtClean="0">
                <a:latin typeface="Gill Sans MT" pitchFamily="34" charset="0"/>
              </a:rPr>
              <a:t>packet switching, circuit switching, network structure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800" smtClean="0">
                <a:solidFill>
                  <a:srgbClr val="000099"/>
                </a:solidFill>
              </a:rPr>
              <a:t>1.4 </a:t>
            </a:r>
            <a:r>
              <a:rPr lang="en-US" sz="2800" smtClean="0"/>
              <a:t>delay, loss, throughput in networks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800" smtClean="0">
                <a:solidFill>
                  <a:srgbClr val="000099"/>
                </a:solidFill>
              </a:rPr>
              <a:t>1.5</a:t>
            </a:r>
            <a:r>
              <a:rPr lang="en-US" sz="2800" smtClean="0"/>
              <a:t> protocol layers, service models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800" smtClean="0">
                <a:solidFill>
                  <a:srgbClr val="000099"/>
                </a:solidFill>
              </a:rPr>
              <a:t>1.6</a:t>
            </a:r>
            <a:r>
              <a:rPr lang="en-US" sz="2800" smtClean="0"/>
              <a:t> networks under attack: security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800" smtClean="0">
                <a:solidFill>
                  <a:srgbClr val="CC0000"/>
                </a:solidFill>
              </a:rPr>
              <a:t>1.7 history</a:t>
            </a:r>
          </a:p>
          <a:p>
            <a:pPr eaLnBrk="1" hangingPunct="1"/>
            <a:endParaRPr lang="en-US" smtClean="0">
              <a:solidFill>
                <a:srgbClr val="CC0000"/>
              </a:solidFill>
              <a:ea typeface="ＭＳ Ｐゴシック" pitchFamily="34" charset="-128"/>
            </a:endParaRPr>
          </a:p>
        </p:txBody>
      </p:sp>
      <p:sp>
        <p:nvSpPr>
          <p:cNvPr id="15360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076A226F-AFEA-4DC1-A523-E49495829C00}" type="slidenum">
              <a:rPr lang="en-US"/>
              <a:pPr/>
              <a:t>63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pic>
        <p:nvPicPr>
          <p:cNvPr id="155650" name="Picture 6" descr="arpanet2"/>
          <p:cNvPicPr>
            <a:picLocks noChangeAspect="1" noChangeArrowheads="1"/>
          </p:cNvPicPr>
          <p:nvPr/>
        </p:nvPicPr>
        <p:blipFill>
          <a:blip r:embed="rId3" cstate="print"/>
          <a:srcRect b="8458"/>
          <a:stretch>
            <a:fillRect/>
          </a:stretch>
        </p:blipFill>
        <p:spPr bwMode="auto">
          <a:xfrm>
            <a:off x="4495800" y="4222750"/>
            <a:ext cx="2716213" cy="263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56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77825" y="252413"/>
            <a:ext cx="7772400" cy="647700"/>
          </a:xfrm>
        </p:spPr>
        <p:txBody>
          <a:bodyPr/>
          <a:lstStyle/>
          <a:p>
            <a:pPr eaLnBrk="1" hangingPunct="1"/>
            <a:r>
              <a:rPr lang="en-US" sz="4000" smtClean="0">
                <a:ea typeface="ＭＳ Ｐゴシック" pitchFamily="34" charset="-128"/>
              </a:rPr>
              <a:t>Internet history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15565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35000" y="1725613"/>
            <a:ext cx="3657600" cy="4419600"/>
          </a:xfrm>
        </p:spPr>
        <p:txBody>
          <a:bodyPr/>
          <a:lstStyle/>
          <a:p>
            <a:pPr eaLnBrk="1" hangingPunct="1">
              <a:buSzPct val="75000"/>
            </a:pPr>
            <a:r>
              <a:rPr lang="en-US" sz="2400" smtClean="0">
                <a:solidFill>
                  <a:srgbClr val="000099"/>
                </a:solidFill>
                <a:ea typeface="ＭＳ Ｐゴシック" pitchFamily="34" charset="-128"/>
              </a:rPr>
              <a:t>1961:</a:t>
            </a:r>
            <a:r>
              <a:rPr lang="en-US" sz="2400" smtClean="0">
                <a:ea typeface="ＭＳ Ｐゴシック" pitchFamily="34" charset="-128"/>
              </a:rPr>
              <a:t> Kleinrock - queueing theory shows effectiveness of packet-switching</a:t>
            </a:r>
          </a:p>
          <a:p>
            <a:pPr eaLnBrk="1" hangingPunct="1">
              <a:buSzPct val="75000"/>
            </a:pPr>
            <a:r>
              <a:rPr lang="en-US" sz="2400" smtClean="0">
                <a:solidFill>
                  <a:srgbClr val="000099"/>
                </a:solidFill>
                <a:ea typeface="ＭＳ Ｐゴシック" pitchFamily="34" charset="-128"/>
              </a:rPr>
              <a:t>1964:</a:t>
            </a:r>
            <a:r>
              <a:rPr lang="en-US" sz="2400" smtClean="0">
                <a:ea typeface="ＭＳ Ｐゴシック" pitchFamily="34" charset="-128"/>
              </a:rPr>
              <a:t> Baran - packet-switching in military nets</a:t>
            </a:r>
          </a:p>
          <a:p>
            <a:pPr eaLnBrk="1" hangingPunct="1">
              <a:buSzPct val="75000"/>
            </a:pPr>
            <a:r>
              <a:rPr lang="en-US" sz="2400" smtClean="0">
                <a:solidFill>
                  <a:srgbClr val="000099"/>
                </a:solidFill>
                <a:ea typeface="ＭＳ Ｐゴシック" pitchFamily="34" charset="-128"/>
              </a:rPr>
              <a:t>1967:</a:t>
            </a:r>
            <a:r>
              <a:rPr lang="en-US" sz="2400" smtClean="0">
                <a:ea typeface="ＭＳ Ｐゴシック" pitchFamily="34" charset="-128"/>
              </a:rPr>
              <a:t> ARPAnet conceived by Advanced Research Projects Agency</a:t>
            </a:r>
          </a:p>
          <a:p>
            <a:pPr eaLnBrk="1" hangingPunct="1">
              <a:buSzPct val="75000"/>
            </a:pPr>
            <a:r>
              <a:rPr lang="en-US" sz="2400" smtClean="0">
                <a:solidFill>
                  <a:srgbClr val="000099"/>
                </a:solidFill>
                <a:ea typeface="ＭＳ Ｐゴシック" pitchFamily="34" charset="-128"/>
              </a:rPr>
              <a:t>1969:</a:t>
            </a:r>
            <a:r>
              <a:rPr lang="en-US" sz="2400" smtClean="0">
                <a:ea typeface="ＭＳ Ｐゴシック" pitchFamily="34" charset="-128"/>
              </a:rPr>
              <a:t> first ARPAnet node operational</a:t>
            </a:r>
          </a:p>
          <a:p>
            <a:pPr eaLnBrk="1" hangingPunct="1">
              <a:buSzPct val="75000"/>
            </a:pPr>
            <a:endParaRPr lang="en-US" sz="2400" smtClean="0">
              <a:ea typeface="ＭＳ Ｐゴシック" pitchFamily="34" charset="-128"/>
            </a:endParaRPr>
          </a:p>
        </p:txBody>
      </p:sp>
      <p:sp>
        <p:nvSpPr>
          <p:cNvPr id="155653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256088" y="1722438"/>
            <a:ext cx="4786312" cy="2871787"/>
          </a:xfrm>
        </p:spPr>
        <p:txBody>
          <a:bodyPr/>
          <a:lstStyle/>
          <a:p>
            <a:pPr eaLnBrk="1" hangingPunct="1">
              <a:buSzPct val="75000"/>
            </a:pPr>
            <a:r>
              <a:rPr lang="en-US" sz="2400" smtClean="0">
                <a:solidFill>
                  <a:srgbClr val="000099"/>
                </a:solidFill>
                <a:ea typeface="ＭＳ Ｐゴシック" pitchFamily="34" charset="-128"/>
              </a:rPr>
              <a:t>1972:</a:t>
            </a:r>
            <a:r>
              <a:rPr lang="en-US" sz="2400" smtClean="0">
                <a:ea typeface="ＭＳ Ｐゴシック" pitchFamily="34" charset="-128"/>
              </a:rPr>
              <a:t> </a:t>
            </a:r>
          </a:p>
          <a:p>
            <a:pPr lvl="1" eaLnBrk="1" hangingPunct="1"/>
            <a:r>
              <a:rPr lang="en-US" smtClean="0"/>
              <a:t>ARPAnet public demo</a:t>
            </a:r>
          </a:p>
          <a:p>
            <a:pPr lvl="1" eaLnBrk="1" hangingPunct="1"/>
            <a:r>
              <a:rPr lang="en-US" smtClean="0"/>
              <a:t>NCP (Network Control Protocol) first host-host protocol </a:t>
            </a:r>
          </a:p>
          <a:p>
            <a:pPr lvl="1" eaLnBrk="1" hangingPunct="1"/>
            <a:r>
              <a:rPr lang="en-US" smtClean="0"/>
              <a:t>first e-mail program</a:t>
            </a:r>
          </a:p>
          <a:p>
            <a:pPr lvl="1" eaLnBrk="1" hangingPunct="1"/>
            <a:r>
              <a:rPr lang="en-US" smtClean="0"/>
              <a:t>ARPAnet has 15 nodes</a:t>
            </a:r>
          </a:p>
        </p:txBody>
      </p:sp>
      <p:sp>
        <p:nvSpPr>
          <p:cNvPr id="155654" name="Rectangle 5"/>
          <p:cNvSpPr>
            <a:spLocks noChangeArrowheads="1"/>
          </p:cNvSpPr>
          <p:nvPr/>
        </p:nvSpPr>
        <p:spPr bwMode="auto">
          <a:xfrm>
            <a:off x="523875" y="1028700"/>
            <a:ext cx="77724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800" i="1">
                <a:solidFill>
                  <a:srgbClr val="CC0000"/>
                </a:solidFill>
                <a:latin typeface="Comic Sans MS" pitchFamily="66" charset="0"/>
              </a:rPr>
              <a:t>1961-1972: Early packet-switching principles</a:t>
            </a:r>
            <a:endParaRPr lang="en-US" sz="2800" u="sng">
              <a:solidFill>
                <a:srgbClr val="CC0000"/>
              </a:solidFill>
              <a:latin typeface="Comic Sans MS" pitchFamily="66" charset="0"/>
            </a:endParaRPr>
          </a:p>
        </p:txBody>
      </p:sp>
      <p:pic>
        <p:nvPicPr>
          <p:cNvPr id="155655" name="Picture 11" descr="underline_base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7513" y="771525"/>
            <a:ext cx="36560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56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AA86C9D7-720C-45C2-AD9C-F4C4BED0306B}" type="slidenum">
              <a:rPr lang="en-US"/>
              <a:pPr/>
              <a:t>64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sp>
        <p:nvSpPr>
          <p:cNvPr id="15769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98450" y="1795463"/>
            <a:ext cx="4506913" cy="4457700"/>
          </a:xfrm>
        </p:spPr>
        <p:txBody>
          <a:bodyPr/>
          <a:lstStyle/>
          <a:p>
            <a:pPr eaLnBrk="1" hangingPunct="1">
              <a:buSzPct val="75000"/>
            </a:pPr>
            <a:r>
              <a:rPr lang="en-US" sz="2400" dirty="0" smtClean="0">
                <a:solidFill>
                  <a:srgbClr val="000099"/>
                </a:solidFill>
                <a:ea typeface="ＭＳ Ｐゴシック" pitchFamily="34" charset="-128"/>
              </a:rPr>
              <a:t>1970:</a:t>
            </a:r>
            <a:r>
              <a:rPr lang="en-US" sz="2400" dirty="0" smtClean="0">
                <a:ea typeface="ＭＳ Ｐゴシック" pitchFamily="34" charset="-128"/>
              </a:rPr>
              <a:t> </a:t>
            </a:r>
            <a:r>
              <a:rPr lang="en-US" sz="2400" dirty="0" err="1" smtClean="0">
                <a:ea typeface="ＭＳ Ｐゴシック" pitchFamily="34" charset="-128"/>
              </a:rPr>
              <a:t>ALOHAnet</a:t>
            </a:r>
            <a:r>
              <a:rPr lang="en-US" sz="2400" dirty="0" smtClean="0">
                <a:ea typeface="ＭＳ Ｐゴシック" pitchFamily="34" charset="-128"/>
              </a:rPr>
              <a:t> satellite network in Hawaii</a:t>
            </a:r>
          </a:p>
          <a:p>
            <a:pPr eaLnBrk="1" hangingPunct="1">
              <a:buSzPct val="75000"/>
            </a:pPr>
            <a:r>
              <a:rPr lang="en-US" sz="2400" dirty="0" smtClean="0">
                <a:solidFill>
                  <a:srgbClr val="000099"/>
                </a:solidFill>
                <a:ea typeface="ＭＳ Ｐゴシック" pitchFamily="34" charset="-128"/>
              </a:rPr>
              <a:t>1974:</a:t>
            </a:r>
            <a:r>
              <a:rPr lang="en-US" sz="2400" dirty="0" smtClean="0">
                <a:ea typeface="ＭＳ Ｐゴシック" pitchFamily="34" charset="-128"/>
              </a:rPr>
              <a:t> Cerf and Kahn - architecture for interconnecting networks</a:t>
            </a:r>
          </a:p>
          <a:p>
            <a:pPr eaLnBrk="1" hangingPunct="1">
              <a:buSzPct val="75000"/>
            </a:pPr>
            <a:r>
              <a:rPr lang="en-US" sz="2400" dirty="0" smtClean="0">
                <a:solidFill>
                  <a:srgbClr val="FF0000"/>
                </a:solidFill>
                <a:ea typeface="ＭＳ Ｐゴシック" pitchFamily="34" charset="-128"/>
              </a:rPr>
              <a:t>1976: Ethernet at Xerox PARC</a:t>
            </a:r>
          </a:p>
          <a:p>
            <a:pPr eaLnBrk="1" hangingPunct="1">
              <a:buSzPct val="75000"/>
            </a:pPr>
            <a:r>
              <a:rPr lang="en-US" sz="2400" dirty="0" smtClean="0">
                <a:solidFill>
                  <a:srgbClr val="000099"/>
                </a:solidFill>
                <a:ea typeface="ＭＳ Ｐゴシック" pitchFamily="34" charset="-128"/>
              </a:rPr>
              <a:t>late70</a:t>
            </a:r>
            <a:r>
              <a:rPr lang="ja-JP" altLang="en-US" sz="2400" dirty="0" smtClean="0">
                <a:solidFill>
                  <a:srgbClr val="000099"/>
                </a:solidFill>
                <a:ea typeface="ＭＳ Ｐゴシック" pitchFamily="34" charset="-128"/>
              </a:rPr>
              <a:t>’</a:t>
            </a:r>
            <a:r>
              <a:rPr lang="en-US" altLang="ja-JP" sz="2400" dirty="0" smtClean="0">
                <a:solidFill>
                  <a:srgbClr val="000099"/>
                </a:solidFill>
                <a:ea typeface="ＭＳ Ｐゴシック" pitchFamily="34" charset="-128"/>
              </a:rPr>
              <a:t>s:</a:t>
            </a:r>
            <a:r>
              <a:rPr lang="en-US" altLang="ja-JP" sz="2400" dirty="0" smtClean="0">
                <a:ea typeface="ＭＳ Ｐゴシック" pitchFamily="34" charset="-128"/>
              </a:rPr>
              <a:t> proprietary architectures: </a:t>
            </a:r>
            <a:r>
              <a:rPr lang="en-US" altLang="ja-JP" sz="2400" dirty="0" err="1" smtClean="0">
                <a:ea typeface="ＭＳ Ｐゴシック" pitchFamily="34" charset="-128"/>
              </a:rPr>
              <a:t>DECnet</a:t>
            </a:r>
            <a:r>
              <a:rPr lang="en-US" altLang="ja-JP" sz="2400" dirty="0" smtClean="0">
                <a:ea typeface="ＭＳ Ｐゴシック" pitchFamily="34" charset="-128"/>
              </a:rPr>
              <a:t>, SNA, XNA</a:t>
            </a:r>
          </a:p>
          <a:p>
            <a:pPr eaLnBrk="1" hangingPunct="1">
              <a:buSzPct val="75000"/>
            </a:pPr>
            <a:r>
              <a:rPr lang="en-US" sz="2400" dirty="0" smtClean="0">
                <a:solidFill>
                  <a:srgbClr val="000099"/>
                </a:solidFill>
                <a:ea typeface="ＭＳ Ｐゴシック" pitchFamily="34" charset="-128"/>
              </a:rPr>
              <a:t>late 70</a:t>
            </a:r>
            <a:r>
              <a:rPr lang="ja-JP" altLang="en-US" sz="2400" dirty="0" smtClean="0">
                <a:solidFill>
                  <a:srgbClr val="000099"/>
                </a:solidFill>
                <a:ea typeface="ＭＳ Ｐゴシック" pitchFamily="34" charset="-128"/>
              </a:rPr>
              <a:t>’</a:t>
            </a:r>
            <a:r>
              <a:rPr lang="en-US" altLang="ja-JP" sz="2400" dirty="0" smtClean="0">
                <a:solidFill>
                  <a:srgbClr val="000099"/>
                </a:solidFill>
                <a:ea typeface="ＭＳ Ｐゴシック" pitchFamily="34" charset="-128"/>
              </a:rPr>
              <a:t>s:</a:t>
            </a:r>
            <a:r>
              <a:rPr lang="en-US" altLang="ja-JP" sz="2400" dirty="0" smtClean="0">
                <a:ea typeface="ＭＳ Ｐゴシック" pitchFamily="34" charset="-128"/>
              </a:rPr>
              <a:t> switching fixed length packets (ATM precursor)</a:t>
            </a:r>
          </a:p>
          <a:p>
            <a:pPr eaLnBrk="1" hangingPunct="1">
              <a:buSzPct val="75000"/>
            </a:pPr>
            <a:r>
              <a:rPr lang="en-US" sz="2400" dirty="0" smtClean="0">
                <a:solidFill>
                  <a:srgbClr val="000099"/>
                </a:solidFill>
                <a:ea typeface="ＭＳ Ｐゴシック" pitchFamily="34" charset="-128"/>
              </a:rPr>
              <a:t>1979:</a:t>
            </a:r>
            <a:r>
              <a:rPr lang="en-US" sz="2400" dirty="0" smtClean="0">
                <a:ea typeface="ＭＳ Ｐゴシック" pitchFamily="34" charset="-128"/>
              </a:rPr>
              <a:t> </a:t>
            </a:r>
            <a:r>
              <a:rPr lang="en-US" sz="2400" dirty="0" err="1" smtClean="0">
                <a:ea typeface="ＭＳ Ｐゴシック" pitchFamily="34" charset="-128"/>
              </a:rPr>
              <a:t>ARPAnet</a:t>
            </a:r>
            <a:r>
              <a:rPr lang="en-US" sz="2400" dirty="0" smtClean="0">
                <a:ea typeface="ＭＳ Ｐゴシック" pitchFamily="34" charset="-128"/>
              </a:rPr>
              <a:t> has 200 nodes</a:t>
            </a:r>
          </a:p>
        </p:txBody>
      </p:sp>
      <p:sp>
        <p:nvSpPr>
          <p:cNvPr id="157699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999038" y="2155825"/>
            <a:ext cx="3924300" cy="34877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>
                <a:solidFill>
                  <a:srgbClr val="CC0000"/>
                </a:solidFill>
                <a:ea typeface="ＭＳ Ｐゴシック" pitchFamily="34" charset="-128"/>
              </a:rPr>
              <a:t>Cerf and Kahn</a:t>
            </a:r>
            <a:r>
              <a:rPr lang="ja-JP" altLang="en-US" sz="2400" smtClean="0">
                <a:solidFill>
                  <a:srgbClr val="CC0000"/>
                </a:solidFill>
                <a:ea typeface="ＭＳ Ｐゴシック" pitchFamily="34" charset="-128"/>
              </a:rPr>
              <a:t>’</a:t>
            </a:r>
            <a:r>
              <a:rPr lang="en-US" altLang="ja-JP" sz="2400" smtClean="0">
                <a:solidFill>
                  <a:srgbClr val="CC0000"/>
                </a:solidFill>
                <a:ea typeface="ＭＳ Ｐゴシック" pitchFamily="34" charset="-128"/>
              </a:rPr>
              <a:t>s internetworking principles</a:t>
            </a:r>
            <a:r>
              <a:rPr lang="en-US" altLang="ja-JP" sz="2400" smtClean="0">
                <a:solidFill>
                  <a:srgbClr val="FF0000"/>
                </a:solidFill>
                <a:ea typeface="ＭＳ Ｐゴシック" pitchFamily="34" charset="-128"/>
              </a:rPr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minimalism, autonomy - no internal changes required to interconnect networks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best effort service model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stateless routers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decentralized control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>
                <a:solidFill>
                  <a:srgbClr val="CC0000"/>
                </a:solidFill>
                <a:ea typeface="ＭＳ Ｐゴシック" pitchFamily="34" charset="-128"/>
              </a:rPr>
              <a:t>define today</a:t>
            </a:r>
            <a:r>
              <a:rPr lang="ja-JP" altLang="en-US" sz="2400" smtClean="0">
                <a:solidFill>
                  <a:srgbClr val="CC0000"/>
                </a:solidFill>
                <a:ea typeface="ＭＳ Ｐゴシック" pitchFamily="34" charset="-128"/>
              </a:rPr>
              <a:t>’</a:t>
            </a:r>
            <a:r>
              <a:rPr lang="en-US" altLang="ja-JP" sz="2400" smtClean="0">
                <a:solidFill>
                  <a:srgbClr val="CC0000"/>
                </a:solidFill>
                <a:ea typeface="ＭＳ Ｐゴシック" pitchFamily="34" charset="-128"/>
              </a:rPr>
              <a:t>s Internet architecture</a:t>
            </a:r>
            <a:endParaRPr lang="en-US" sz="2400" smtClean="0">
              <a:solidFill>
                <a:srgbClr val="CC0000"/>
              </a:solidFill>
              <a:ea typeface="ＭＳ Ｐゴシック" pitchFamily="34" charset="-128"/>
            </a:endParaRPr>
          </a:p>
        </p:txBody>
      </p:sp>
      <p:sp>
        <p:nvSpPr>
          <p:cNvPr id="157700" name="Rectangle 5"/>
          <p:cNvSpPr>
            <a:spLocks noChangeArrowheads="1"/>
          </p:cNvSpPr>
          <p:nvPr/>
        </p:nvSpPr>
        <p:spPr bwMode="auto">
          <a:xfrm>
            <a:off x="523875" y="1028700"/>
            <a:ext cx="79724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i="1">
                <a:solidFill>
                  <a:srgbClr val="CC0000"/>
                </a:solidFill>
                <a:latin typeface="Comic Sans MS" pitchFamily="66" charset="0"/>
              </a:rPr>
              <a:t>1972-1980: Internetworking, new and proprietary nets</a:t>
            </a:r>
            <a:endParaRPr lang="en-US" sz="4000" u="sng">
              <a:solidFill>
                <a:srgbClr val="CC0000"/>
              </a:solidFill>
              <a:latin typeface="Comic Sans MS" pitchFamily="66" charset="0"/>
            </a:endParaRPr>
          </a:p>
        </p:txBody>
      </p:sp>
      <p:sp>
        <p:nvSpPr>
          <p:cNvPr id="157701" name="Rectangle 6"/>
          <p:cNvSpPr>
            <a:spLocks noChangeArrowheads="1"/>
          </p:cNvSpPr>
          <p:nvPr/>
        </p:nvSpPr>
        <p:spPr bwMode="auto">
          <a:xfrm>
            <a:off x="4970463" y="1982788"/>
            <a:ext cx="3878262" cy="36195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157702" name="Rectangle 2"/>
          <p:cNvSpPr>
            <a:spLocks noChangeArrowheads="1"/>
          </p:cNvSpPr>
          <p:nvPr/>
        </p:nvSpPr>
        <p:spPr bwMode="auto">
          <a:xfrm>
            <a:off x="377825" y="252413"/>
            <a:ext cx="77724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z="4000">
                <a:solidFill>
                  <a:srgbClr val="000099"/>
                </a:solidFill>
                <a:latin typeface="Gill Sans MT" pitchFamily="34" charset="0"/>
              </a:rPr>
              <a:t>Internet history</a:t>
            </a:r>
            <a:endParaRPr lang="en-US" sz="4400">
              <a:solidFill>
                <a:srgbClr val="000099"/>
              </a:solidFill>
              <a:latin typeface="Gill Sans MT" pitchFamily="34" charset="0"/>
            </a:endParaRPr>
          </a:p>
        </p:txBody>
      </p:sp>
      <p:pic>
        <p:nvPicPr>
          <p:cNvPr id="157703" name="Picture 12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7513" y="771525"/>
            <a:ext cx="36560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77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9F3A01C3-7363-4940-95FB-17874259B65C}" type="slidenum">
              <a:rPr lang="en-US"/>
              <a:pPr/>
              <a:t>65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sp>
        <p:nvSpPr>
          <p:cNvPr id="15974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3400" y="1801813"/>
            <a:ext cx="3810000" cy="4457700"/>
          </a:xfrm>
        </p:spPr>
        <p:txBody>
          <a:bodyPr/>
          <a:lstStyle/>
          <a:p>
            <a:pPr eaLnBrk="1" hangingPunct="1">
              <a:buSzPct val="75000"/>
            </a:pPr>
            <a:r>
              <a:rPr lang="en-US" sz="2400" smtClean="0">
                <a:solidFill>
                  <a:srgbClr val="000099"/>
                </a:solidFill>
                <a:ea typeface="ＭＳ Ｐゴシック" pitchFamily="34" charset="-128"/>
              </a:rPr>
              <a:t>1983:</a:t>
            </a:r>
            <a:r>
              <a:rPr lang="en-US" sz="2400" smtClean="0">
                <a:ea typeface="ＭＳ Ｐゴシック" pitchFamily="34" charset="-128"/>
              </a:rPr>
              <a:t> deployment of TCP/IP</a:t>
            </a:r>
          </a:p>
          <a:p>
            <a:pPr eaLnBrk="1" hangingPunct="1">
              <a:buSzPct val="75000"/>
            </a:pPr>
            <a:r>
              <a:rPr lang="en-US" sz="2400" smtClean="0">
                <a:solidFill>
                  <a:srgbClr val="000099"/>
                </a:solidFill>
                <a:ea typeface="ＭＳ Ｐゴシック" pitchFamily="34" charset="-128"/>
              </a:rPr>
              <a:t>1982:</a:t>
            </a:r>
            <a:r>
              <a:rPr lang="en-US" sz="2400" smtClean="0">
                <a:ea typeface="ＭＳ Ｐゴシック" pitchFamily="34" charset="-128"/>
              </a:rPr>
              <a:t> smtp e-mail protocol defined </a:t>
            </a:r>
          </a:p>
          <a:p>
            <a:pPr eaLnBrk="1" hangingPunct="1">
              <a:buSzPct val="75000"/>
            </a:pPr>
            <a:r>
              <a:rPr lang="en-US" sz="2400" smtClean="0">
                <a:solidFill>
                  <a:srgbClr val="000099"/>
                </a:solidFill>
                <a:ea typeface="ＭＳ Ｐゴシック" pitchFamily="34" charset="-128"/>
              </a:rPr>
              <a:t>1983:</a:t>
            </a:r>
            <a:r>
              <a:rPr lang="en-US" sz="2400" smtClean="0">
                <a:ea typeface="ＭＳ Ｐゴシック" pitchFamily="34" charset="-128"/>
              </a:rPr>
              <a:t> DNS defined for name-to-IP-address translation</a:t>
            </a:r>
          </a:p>
          <a:p>
            <a:pPr eaLnBrk="1" hangingPunct="1">
              <a:buSzPct val="75000"/>
            </a:pPr>
            <a:r>
              <a:rPr lang="en-US" sz="2400" smtClean="0">
                <a:solidFill>
                  <a:srgbClr val="000099"/>
                </a:solidFill>
                <a:ea typeface="ＭＳ Ｐゴシック" pitchFamily="34" charset="-128"/>
              </a:rPr>
              <a:t>1985:</a:t>
            </a:r>
            <a:r>
              <a:rPr lang="en-US" sz="2400" smtClean="0">
                <a:ea typeface="ＭＳ Ｐゴシック" pitchFamily="34" charset="-128"/>
              </a:rPr>
              <a:t> ftp protocol defined</a:t>
            </a:r>
          </a:p>
          <a:p>
            <a:pPr eaLnBrk="1" hangingPunct="1">
              <a:buSzPct val="75000"/>
            </a:pPr>
            <a:r>
              <a:rPr lang="en-US" sz="2400" smtClean="0">
                <a:solidFill>
                  <a:srgbClr val="000099"/>
                </a:solidFill>
                <a:ea typeface="ＭＳ Ｐゴシック" pitchFamily="34" charset="-128"/>
              </a:rPr>
              <a:t>1988:</a:t>
            </a:r>
            <a:r>
              <a:rPr lang="en-US" sz="2400" smtClean="0">
                <a:ea typeface="ＭＳ Ｐゴシック" pitchFamily="34" charset="-128"/>
              </a:rPr>
              <a:t> TCP congestion control</a:t>
            </a:r>
          </a:p>
        </p:txBody>
      </p:sp>
      <p:sp>
        <p:nvSpPr>
          <p:cNvPr id="159747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495800" y="1811338"/>
            <a:ext cx="3810000" cy="4448175"/>
          </a:xfrm>
        </p:spPr>
        <p:txBody>
          <a:bodyPr/>
          <a:lstStyle/>
          <a:p>
            <a:pPr eaLnBrk="1" hangingPunct="1">
              <a:buSzPct val="75000"/>
            </a:pPr>
            <a:r>
              <a:rPr lang="en-US" sz="2400" smtClean="0">
                <a:ea typeface="ＭＳ Ｐゴシック" pitchFamily="34" charset="-128"/>
              </a:rPr>
              <a:t>new national networks: Csnet, BITnet, NSFnet, Minitel</a:t>
            </a:r>
          </a:p>
          <a:p>
            <a:pPr eaLnBrk="1" hangingPunct="1">
              <a:buSzPct val="75000"/>
            </a:pPr>
            <a:r>
              <a:rPr lang="en-US" sz="2400" smtClean="0">
                <a:ea typeface="ＭＳ Ｐゴシック" pitchFamily="34" charset="-128"/>
              </a:rPr>
              <a:t>100,000 hosts connected to confederation of networks</a:t>
            </a:r>
          </a:p>
          <a:p>
            <a:pPr eaLnBrk="1" hangingPunct="1">
              <a:buSzPct val="75000"/>
            </a:pPr>
            <a:endParaRPr lang="en-US" sz="2400" smtClean="0">
              <a:ea typeface="ＭＳ Ｐゴシック" pitchFamily="34" charset="-128"/>
            </a:endParaRPr>
          </a:p>
        </p:txBody>
      </p:sp>
      <p:sp>
        <p:nvSpPr>
          <p:cNvPr id="159748" name="Rectangle 5"/>
          <p:cNvSpPr>
            <a:spLocks noChangeArrowheads="1"/>
          </p:cNvSpPr>
          <p:nvPr/>
        </p:nvSpPr>
        <p:spPr bwMode="auto">
          <a:xfrm>
            <a:off x="523875" y="1028700"/>
            <a:ext cx="79629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i="1">
                <a:solidFill>
                  <a:srgbClr val="CC0000"/>
                </a:solidFill>
                <a:latin typeface="Comic Sans MS" pitchFamily="66" charset="0"/>
              </a:rPr>
              <a:t>1980-1990: new protocols, a proliferation of networks</a:t>
            </a:r>
            <a:endParaRPr lang="en-US" sz="4000" u="sng">
              <a:solidFill>
                <a:srgbClr val="CC0000"/>
              </a:solidFill>
              <a:latin typeface="Comic Sans MS" pitchFamily="66" charset="0"/>
            </a:endParaRPr>
          </a:p>
        </p:txBody>
      </p:sp>
      <p:sp>
        <p:nvSpPr>
          <p:cNvPr id="159749" name="Rectangle 2"/>
          <p:cNvSpPr>
            <a:spLocks noChangeArrowheads="1"/>
          </p:cNvSpPr>
          <p:nvPr/>
        </p:nvSpPr>
        <p:spPr bwMode="auto">
          <a:xfrm>
            <a:off x="377825" y="252413"/>
            <a:ext cx="77724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z="4000">
                <a:solidFill>
                  <a:srgbClr val="000099"/>
                </a:solidFill>
                <a:latin typeface="Gill Sans MT" pitchFamily="34" charset="0"/>
              </a:rPr>
              <a:t>Internet history</a:t>
            </a:r>
            <a:endParaRPr lang="en-US" sz="4400">
              <a:solidFill>
                <a:srgbClr val="000099"/>
              </a:solidFill>
              <a:latin typeface="Gill Sans MT" pitchFamily="34" charset="0"/>
            </a:endParaRPr>
          </a:p>
        </p:txBody>
      </p:sp>
      <p:pic>
        <p:nvPicPr>
          <p:cNvPr id="159750" name="Picture 11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7513" y="771525"/>
            <a:ext cx="36560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975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71F6489F-8254-4A82-9188-782EC5282713}" type="slidenum">
              <a:rPr lang="en-US"/>
              <a:pPr/>
              <a:t>66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sp>
        <p:nvSpPr>
          <p:cNvPr id="16179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19100" y="1790700"/>
            <a:ext cx="4470400" cy="4457700"/>
          </a:xfrm>
        </p:spPr>
        <p:txBody>
          <a:bodyPr/>
          <a:lstStyle/>
          <a:p>
            <a:pPr marL="225425" indent="-225425" eaLnBrk="1" hangingPunct="1">
              <a:buSzPct val="75000"/>
            </a:pPr>
            <a:r>
              <a:rPr lang="en-US" sz="2400" smtClean="0">
                <a:solidFill>
                  <a:srgbClr val="000099"/>
                </a:solidFill>
                <a:ea typeface="ＭＳ Ｐゴシック" pitchFamily="34" charset="-128"/>
              </a:rPr>
              <a:t>early 1990</a:t>
            </a:r>
            <a:r>
              <a:rPr lang="ja-JP" altLang="en-US" sz="2400" smtClean="0">
                <a:solidFill>
                  <a:srgbClr val="000099"/>
                </a:solidFill>
                <a:ea typeface="ＭＳ Ｐゴシック" pitchFamily="34" charset="-128"/>
              </a:rPr>
              <a:t>’</a:t>
            </a:r>
            <a:r>
              <a:rPr lang="en-US" altLang="ja-JP" sz="2400" smtClean="0">
                <a:solidFill>
                  <a:srgbClr val="000099"/>
                </a:solidFill>
                <a:ea typeface="ＭＳ Ｐゴシック" pitchFamily="34" charset="-128"/>
              </a:rPr>
              <a:t>s:</a:t>
            </a:r>
            <a:r>
              <a:rPr lang="en-US" altLang="ja-JP" sz="2400" smtClean="0">
                <a:solidFill>
                  <a:schemeClr val="accent2"/>
                </a:solidFill>
                <a:ea typeface="ＭＳ Ｐゴシック" pitchFamily="34" charset="-128"/>
              </a:rPr>
              <a:t> </a:t>
            </a:r>
            <a:r>
              <a:rPr lang="en-US" altLang="ja-JP" sz="2400" smtClean="0">
                <a:ea typeface="ＭＳ Ｐゴシック" pitchFamily="34" charset="-128"/>
              </a:rPr>
              <a:t>ARPAnet decommissioned</a:t>
            </a:r>
          </a:p>
          <a:p>
            <a:pPr marL="225425" indent="-225425" eaLnBrk="1" hangingPunct="1">
              <a:buSzPct val="75000"/>
            </a:pPr>
            <a:r>
              <a:rPr lang="en-US" sz="2400" smtClean="0">
                <a:solidFill>
                  <a:srgbClr val="000099"/>
                </a:solidFill>
                <a:ea typeface="ＭＳ Ｐゴシック" pitchFamily="34" charset="-128"/>
              </a:rPr>
              <a:t>1991:</a:t>
            </a:r>
            <a:r>
              <a:rPr lang="en-US" sz="2400" smtClean="0">
                <a:solidFill>
                  <a:schemeClr val="accent2"/>
                </a:solidFill>
                <a:ea typeface="ＭＳ Ｐゴシック" pitchFamily="34" charset="-128"/>
              </a:rPr>
              <a:t> </a:t>
            </a:r>
            <a:r>
              <a:rPr lang="en-US" sz="2400" smtClean="0">
                <a:ea typeface="ＭＳ Ｐゴシック" pitchFamily="34" charset="-128"/>
              </a:rPr>
              <a:t>NSF lifts restrictions on commercial use of NSFnet (decommissioned, 1995)</a:t>
            </a:r>
          </a:p>
          <a:p>
            <a:pPr marL="225425" indent="-225425" eaLnBrk="1" hangingPunct="1">
              <a:buSzPct val="75000"/>
            </a:pPr>
            <a:r>
              <a:rPr lang="en-US" sz="2400" smtClean="0">
                <a:solidFill>
                  <a:srgbClr val="000099"/>
                </a:solidFill>
                <a:ea typeface="ＭＳ Ｐゴシック" pitchFamily="34" charset="-128"/>
              </a:rPr>
              <a:t>early 1990s:</a:t>
            </a:r>
            <a:r>
              <a:rPr lang="en-US" sz="2400" smtClean="0">
                <a:ea typeface="ＭＳ Ｐゴシック" pitchFamily="34" charset="-128"/>
              </a:rPr>
              <a:t> Web</a:t>
            </a:r>
          </a:p>
          <a:p>
            <a:pPr marL="569913" lvl="1" indent="-225425" eaLnBrk="1" hangingPunct="1"/>
            <a:r>
              <a:rPr lang="en-US" smtClean="0"/>
              <a:t>hypertext [Bush 1945, Nelson 1960</a:t>
            </a:r>
            <a:r>
              <a:rPr lang="ja-JP" altLang="en-US" smtClean="0">
                <a:ea typeface="ＭＳ Ｐゴシック" pitchFamily="34" charset="-128"/>
              </a:rPr>
              <a:t>’</a:t>
            </a:r>
            <a:r>
              <a:rPr lang="en-US" altLang="ja-JP" smtClean="0">
                <a:ea typeface="ＭＳ Ｐゴシック" pitchFamily="34" charset="-128"/>
              </a:rPr>
              <a:t>s]</a:t>
            </a:r>
          </a:p>
          <a:p>
            <a:pPr marL="569913" lvl="1" indent="-225425" eaLnBrk="1" hangingPunct="1"/>
            <a:r>
              <a:rPr lang="en-US" smtClean="0"/>
              <a:t>HTML, HTTP: Berners-Lee</a:t>
            </a:r>
          </a:p>
          <a:p>
            <a:pPr marL="569913" lvl="1" indent="-225425" eaLnBrk="1" hangingPunct="1"/>
            <a:r>
              <a:rPr lang="en-US" smtClean="0"/>
              <a:t>1994: Mosaic, later Netscape</a:t>
            </a:r>
          </a:p>
          <a:p>
            <a:pPr marL="569913" lvl="1" indent="-225425" eaLnBrk="1" hangingPunct="1"/>
            <a:r>
              <a:rPr lang="en-US" smtClean="0"/>
              <a:t>late 1990</a:t>
            </a:r>
            <a:r>
              <a:rPr lang="ja-JP" altLang="en-US" smtClean="0">
                <a:ea typeface="ＭＳ Ｐゴシック" pitchFamily="34" charset="-128"/>
              </a:rPr>
              <a:t>’</a:t>
            </a:r>
            <a:r>
              <a:rPr lang="en-US" altLang="ja-JP" smtClean="0">
                <a:ea typeface="ＭＳ Ｐゴシック" pitchFamily="34" charset="-128"/>
              </a:rPr>
              <a:t>s: commercialization</a:t>
            </a:r>
            <a:r>
              <a:rPr lang="en-US" altLang="ja-JP" sz="2000" smtClean="0">
                <a:ea typeface="ＭＳ Ｐゴシック" pitchFamily="34" charset="-128"/>
              </a:rPr>
              <a:t> of the Web</a:t>
            </a:r>
          </a:p>
          <a:p>
            <a:pPr marL="225425" indent="-225425" eaLnBrk="1" hangingPunct="1"/>
            <a:endParaRPr lang="en-US" sz="2400" smtClean="0">
              <a:ea typeface="ＭＳ Ｐゴシック" pitchFamily="34" charset="-128"/>
            </a:endParaRPr>
          </a:p>
          <a:p>
            <a:pPr marL="225425" indent="-225425" eaLnBrk="1" hangingPunct="1"/>
            <a:endParaRPr lang="en-US" sz="2400" smtClean="0">
              <a:ea typeface="ＭＳ Ｐゴシック" pitchFamily="34" charset="-128"/>
            </a:endParaRPr>
          </a:p>
        </p:txBody>
      </p:sp>
      <p:sp>
        <p:nvSpPr>
          <p:cNvPr id="161795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889500" y="1800225"/>
            <a:ext cx="3965575" cy="44481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smtClean="0">
                <a:solidFill>
                  <a:srgbClr val="000099"/>
                </a:solidFill>
                <a:ea typeface="ＭＳ Ｐゴシック" pitchFamily="34" charset="-128"/>
              </a:rPr>
              <a:t>late 1990</a:t>
            </a:r>
            <a:r>
              <a:rPr lang="ja-JP" altLang="en-US" sz="2400" smtClean="0">
                <a:solidFill>
                  <a:srgbClr val="000099"/>
                </a:solidFill>
                <a:ea typeface="ＭＳ Ｐゴシック" pitchFamily="34" charset="-128"/>
              </a:rPr>
              <a:t>’</a:t>
            </a:r>
            <a:r>
              <a:rPr lang="en-US" altLang="ja-JP" sz="2400" smtClean="0">
                <a:solidFill>
                  <a:srgbClr val="000099"/>
                </a:solidFill>
                <a:ea typeface="ＭＳ Ｐゴシック" pitchFamily="34" charset="-128"/>
              </a:rPr>
              <a:t>s – 2000</a:t>
            </a:r>
            <a:r>
              <a:rPr lang="ja-JP" altLang="en-US" sz="2400" smtClean="0">
                <a:solidFill>
                  <a:srgbClr val="000099"/>
                </a:solidFill>
                <a:ea typeface="ＭＳ Ｐゴシック" pitchFamily="34" charset="-128"/>
              </a:rPr>
              <a:t>’</a:t>
            </a:r>
            <a:r>
              <a:rPr lang="en-US" altLang="ja-JP" sz="2400" smtClean="0">
                <a:solidFill>
                  <a:srgbClr val="000099"/>
                </a:solidFill>
                <a:ea typeface="ＭＳ Ｐゴシック" pitchFamily="34" charset="-128"/>
              </a:rPr>
              <a:t>s:</a:t>
            </a:r>
          </a:p>
          <a:p>
            <a:pPr eaLnBrk="1" hangingPunct="1">
              <a:buSzPct val="75000"/>
            </a:pPr>
            <a:r>
              <a:rPr lang="en-US" sz="2400" smtClean="0">
                <a:ea typeface="ＭＳ Ｐゴシック" pitchFamily="34" charset="-128"/>
              </a:rPr>
              <a:t>more killer apps: instant messaging, P2P file sharing</a:t>
            </a:r>
          </a:p>
          <a:p>
            <a:pPr eaLnBrk="1" hangingPunct="1">
              <a:buSzPct val="75000"/>
            </a:pPr>
            <a:r>
              <a:rPr lang="en-US" sz="2400" smtClean="0">
                <a:ea typeface="ＭＳ Ｐゴシック" pitchFamily="34" charset="-128"/>
              </a:rPr>
              <a:t>network security to forefront</a:t>
            </a:r>
          </a:p>
          <a:p>
            <a:pPr eaLnBrk="1" hangingPunct="1">
              <a:buSzPct val="75000"/>
            </a:pPr>
            <a:r>
              <a:rPr lang="en-US" sz="2400" smtClean="0">
                <a:ea typeface="ＭＳ Ｐゴシック" pitchFamily="34" charset="-128"/>
              </a:rPr>
              <a:t>est. 50 million host, 100 million+ users</a:t>
            </a:r>
          </a:p>
          <a:p>
            <a:pPr eaLnBrk="1" hangingPunct="1">
              <a:buSzPct val="75000"/>
            </a:pPr>
            <a:r>
              <a:rPr lang="en-US" sz="2400" smtClean="0">
                <a:ea typeface="ＭＳ Ｐゴシック" pitchFamily="34" charset="-128"/>
              </a:rPr>
              <a:t>backbone links running at Gbps</a:t>
            </a:r>
          </a:p>
          <a:p>
            <a:pPr eaLnBrk="1" hangingPunct="1"/>
            <a:endParaRPr lang="en-US" sz="2000" smtClean="0">
              <a:ea typeface="ＭＳ Ｐゴシック" pitchFamily="34" charset="-128"/>
            </a:endParaRPr>
          </a:p>
        </p:txBody>
      </p:sp>
      <p:sp>
        <p:nvSpPr>
          <p:cNvPr id="161796" name="Rectangle 5"/>
          <p:cNvSpPr>
            <a:spLocks noChangeArrowheads="1"/>
          </p:cNvSpPr>
          <p:nvPr/>
        </p:nvSpPr>
        <p:spPr bwMode="auto">
          <a:xfrm>
            <a:off x="523875" y="1028700"/>
            <a:ext cx="79629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800" i="1">
                <a:solidFill>
                  <a:srgbClr val="CC0000"/>
                </a:solidFill>
                <a:latin typeface="Gill Sans MT" pitchFamily="34" charset="0"/>
              </a:rPr>
              <a:t>1990, 2000</a:t>
            </a:r>
            <a:r>
              <a:rPr lang="ja-JP" altLang="en-US" sz="2800" i="1">
                <a:solidFill>
                  <a:srgbClr val="CC0000"/>
                </a:solidFill>
                <a:latin typeface="Gill Sans MT" pitchFamily="34" charset="0"/>
              </a:rPr>
              <a:t>’</a:t>
            </a:r>
            <a:r>
              <a:rPr lang="en-US" altLang="ja-JP" sz="2800" i="1">
                <a:solidFill>
                  <a:srgbClr val="CC0000"/>
                </a:solidFill>
                <a:latin typeface="Gill Sans MT" pitchFamily="34" charset="0"/>
              </a:rPr>
              <a:t>s: commercialization, the Web, new apps</a:t>
            </a:r>
            <a:endParaRPr lang="en-US" sz="2800" u="sng">
              <a:solidFill>
                <a:srgbClr val="CC0000"/>
              </a:solidFill>
              <a:latin typeface="Gill Sans MT" pitchFamily="34" charset="0"/>
            </a:endParaRPr>
          </a:p>
        </p:txBody>
      </p:sp>
      <p:sp>
        <p:nvSpPr>
          <p:cNvPr id="161797" name="Rectangle 2"/>
          <p:cNvSpPr>
            <a:spLocks noChangeArrowheads="1"/>
          </p:cNvSpPr>
          <p:nvPr/>
        </p:nvSpPr>
        <p:spPr bwMode="auto">
          <a:xfrm>
            <a:off x="377825" y="252413"/>
            <a:ext cx="77724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z="4000">
                <a:solidFill>
                  <a:srgbClr val="000099"/>
                </a:solidFill>
                <a:latin typeface="Gill Sans MT" pitchFamily="34" charset="0"/>
              </a:rPr>
              <a:t>Internet history</a:t>
            </a:r>
            <a:endParaRPr lang="en-US" sz="4400">
              <a:solidFill>
                <a:srgbClr val="000099"/>
              </a:solidFill>
              <a:latin typeface="Gill Sans MT" pitchFamily="34" charset="0"/>
            </a:endParaRPr>
          </a:p>
        </p:txBody>
      </p:sp>
      <p:pic>
        <p:nvPicPr>
          <p:cNvPr id="161798" name="Picture 11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7513" y="771525"/>
            <a:ext cx="36560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179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BF3CE1C7-ADB4-4032-AA95-9A213EF50BF9}" type="slidenum">
              <a:rPr lang="en-US"/>
              <a:pPr/>
              <a:t>67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sp>
        <p:nvSpPr>
          <p:cNvPr id="16384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92125" y="1209675"/>
            <a:ext cx="7502525" cy="44577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i="1" dirty="0" smtClean="0">
                <a:solidFill>
                  <a:srgbClr val="C00000"/>
                </a:solidFill>
                <a:ea typeface="ＭＳ Ｐゴシック" pitchFamily="34" charset="-128"/>
              </a:rPr>
              <a:t>2005-present</a:t>
            </a:r>
          </a:p>
          <a:p>
            <a:pPr eaLnBrk="1" hangingPunct="1">
              <a:buSzPct val="75000"/>
            </a:pPr>
            <a:r>
              <a:rPr lang="en-US" sz="2400" dirty="0" smtClean="0">
                <a:ea typeface="ＭＳ Ｐゴシック" pitchFamily="34" charset="-128"/>
              </a:rPr>
              <a:t>~750 million hosts</a:t>
            </a:r>
          </a:p>
          <a:p>
            <a:pPr lvl="1" eaLnBrk="1" hangingPunct="1">
              <a:buSzPct val="75000"/>
            </a:pPr>
            <a:r>
              <a:rPr lang="en-US" sz="2000" dirty="0" smtClean="0">
                <a:ea typeface="ＭＳ Ｐゴシック" pitchFamily="34" charset="-128"/>
              </a:rPr>
              <a:t>Smartphones and tablets</a:t>
            </a:r>
          </a:p>
          <a:p>
            <a:pPr eaLnBrk="1" hangingPunct="1"/>
            <a:r>
              <a:rPr lang="en-US" sz="2400" dirty="0" smtClean="0">
                <a:ea typeface="ＭＳ Ｐゴシック" pitchFamily="34" charset="-128"/>
              </a:rPr>
              <a:t>Aggressive deployment of broadband access</a:t>
            </a:r>
          </a:p>
          <a:p>
            <a:pPr eaLnBrk="1" hangingPunct="1"/>
            <a:r>
              <a:rPr lang="en-US" sz="2400" dirty="0" smtClean="0">
                <a:ea typeface="ＭＳ Ｐゴシック" pitchFamily="34" charset="-128"/>
              </a:rPr>
              <a:t>Increasing ubiquity of high-speed wireless access</a:t>
            </a:r>
          </a:p>
          <a:p>
            <a:pPr eaLnBrk="1" hangingPunct="1"/>
            <a:r>
              <a:rPr lang="en-US" sz="2400" dirty="0" smtClean="0">
                <a:ea typeface="ＭＳ Ｐゴシック" pitchFamily="34" charset="-128"/>
              </a:rPr>
              <a:t>Emergence of online social networks: </a:t>
            </a:r>
          </a:p>
          <a:p>
            <a:pPr lvl="1" eaLnBrk="1" hangingPunct="1"/>
            <a:r>
              <a:rPr lang="en-US" sz="2000" dirty="0" smtClean="0">
                <a:ea typeface="ＭＳ Ｐゴシック" pitchFamily="34" charset="-128"/>
              </a:rPr>
              <a:t>Facebook: soon one billion users</a:t>
            </a:r>
            <a:endParaRPr lang="en-US" dirty="0" smtClean="0">
              <a:ea typeface="ＭＳ Ｐゴシック" pitchFamily="34" charset="-128"/>
            </a:endParaRPr>
          </a:p>
          <a:p>
            <a:pPr eaLnBrk="1" hangingPunct="1"/>
            <a:r>
              <a:rPr lang="en-US" sz="2400" dirty="0" smtClean="0">
                <a:ea typeface="ＭＳ Ｐゴシック" pitchFamily="34" charset="-128"/>
              </a:rPr>
              <a:t>Service providers (Google, Microsoft) create their own networks</a:t>
            </a:r>
          </a:p>
          <a:p>
            <a:pPr lvl="1" eaLnBrk="1" hangingPunct="1"/>
            <a:r>
              <a:rPr lang="en-US" dirty="0" smtClean="0">
                <a:ea typeface="ＭＳ Ｐゴシック" pitchFamily="34" charset="-128"/>
              </a:rPr>
              <a:t>Bypass  Internet, providing </a:t>
            </a:r>
            <a:r>
              <a:rPr lang="ja-JP" altLang="en-US" dirty="0" smtClean="0">
                <a:ea typeface="ＭＳ Ｐゴシック" pitchFamily="34" charset="-128"/>
              </a:rPr>
              <a:t>“</a:t>
            </a:r>
            <a:r>
              <a:rPr lang="en-US" altLang="ja-JP" dirty="0" smtClean="0">
                <a:ea typeface="ＭＳ Ｐゴシック" pitchFamily="34" charset="-128"/>
              </a:rPr>
              <a:t>instantaneous</a:t>
            </a:r>
            <a:r>
              <a:rPr lang="ja-JP" altLang="en-US" dirty="0" smtClean="0">
                <a:ea typeface="ＭＳ Ｐゴシック" pitchFamily="34" charset="-128"/>
              </a:rPr>
              <a:t>”</a:t>
            </a:r>
            <a:r>
              <a:rPr lang="en-US" altLang="ja-JP" dirty="0" smtClean="0">
                <a:ea typeface="ＭＳ Ｐゴシック" pitchFamily="34" charset="-128"/>
              </a:rPr>
              <a:t> access to search, email, etc.</a:t>
            </a:r>
          </a:p>
          <a:p>
            <a:pPr eaLnBrk="1" hangingPunct="1"/>
            <a:r>
              <a:rPr lang="en-US" sz="2400" dirty="0" smtClean="0">
                <a:ea typeface="ＭＳ Ｐゴシック" pitchFamily="34" charset="-128"/>
              </a:rPr>
              <a:t>E-commerce, universities, enterprises running their services in </a:t>
            </a:r>
            <a:r>
              <a:rPr lang="ja-JP" altLang="en-US" sz="2400" dirty="0" smtClean="0">
                <a:ea typeface="ＭＳ Ｐゴシック" pitchFamily="34" charset="-128"/>
              </a:rPr>
              <a:t>“</a:t>
            </a:r>
            <a:r>
              <a:rPr lang="en-US" altLang="ja-JP" sz="2400" dirty="0" smtClean="0">
                <a:ea typeface="ＭＳ Ｐゴシック" pitchFamily="34" charset="-128"/>
              </a:rPr>
              <a:t>cloud</a:t>
            </a:r>
            <a:r>
              <a:rPr lang="ja-JP" altLang="en-US" sz="2400" dirty="0" smtClean="0">
                <a:ea typeface="ＭＳ Ｐゴシック" pitchFamily="34" charset="-128"/>
              </a:rPr>
              <a:t>”</a:t>
            </a:r>
            <a:r>
              <a:rPr lang="en-US" altLang="ja-JP" sz="2400" dirty="0" smtClean="0">
                <a:ea typeface="ＭＳ Ｐゴシック" pitchFamily="34" charset="-128"/>
              </a:rPr>
              <a:t> (</a:t>
            </a:r>
            <a:r>
              <a:rPr lang="en-US" altLang="ja-JP" sz="2400" dirty="0" err="1" smtClean="0">
                <a:ea typeface="ＭＳ Ｐゴシック" pitchFamily="34" charset="-128"/>
              </a:rPr>
              <a:t>eg</a:t>
            </a:r>
            <a:r>
              <a:rPr lang="en-US" altLang="ja-JP" sz="2400" dirty="0" smtClean="0">
                <a:ea typeface="ＭＳ Ｐゴシック" pitchFamily="34" charset="-128"/>
              </a:rPr>
              <a:t>, Amazon EC2)</a:t>
            </a:r>
            <a:endParaRPr lang="en-US" sz="2400" dirty="0" smtClean="0">
              <a:ea typeface="ＭＳ Ｐゴシック" pitchFamily="34" charset="-128"/>
            </a:endParaRPr>
          </a:p>
        </p:txBody>
      </p:sp>
      <p:sp>
        <p:nvSpPr>
          <p:cNvPr id="163843" name="Rectangle 2"/>
          <p:cNvSpPr>
            <a:spLocks noChangeArrowheads="1"/>
          </p:cNvSpPr>
          <p:nvPr/>
        </p:nvSpPr>
        <p:spPr bwMode="auto">
          <a:xfrm>
            <a:off x="377825" y="252413"/>
            <a:ext cx="77724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z="4000">
                <a:solidFill>
                  <a:srgbClr val="000099"/>
                </a:solidFill>
                <a:latin typeface="Gill Sans MT" pitchFamily="34" charset="0"/>
              </a:rPr>
              <a:t>Internet history</a:t>
            </a:r>
            <a:endParaRPr lang="en-US" sz="4400">
              <a:solidFill>
                <a:srgbClr val="000099"/>
              </a:solidFill>
              <a:latin typeface="Gill Sans MT" pitchFamily="34" charset="0"/>
            </a:endParaRPr>
          </a:p>
        </p:txBody>
      </p:sp>
      <p:pic>
        <p:nvPicPr>
          <p:cNvPr id="163844" name="Picture 9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7513" y="771525"/>
            <a:ext cx="36560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4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A73C2C31-882F-49EC-BF99-D9B6B3ED6A67}" type="slidenum">
              <a:rPr lang="en-US"/>
              <a:pPr/>
              <a:t>68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pic>
        <p:nvPicPr>
          <p:cNvPr id="165890" name="Picture 9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4813" y="836613"/>
            <a:ext cx="54848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58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160338"/>
            <a:ext cx="7772400" cy="903287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Introduction: summary</a:t>
            </a:r>
          </a:p>
        </p:txBody>
      </p:sp>
      <p:sp>
        <p:nvSpPr>
          <p:cNvPr id="16589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22288" y="1443038"/>
            <a:ext cx="4384675" cy="51895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i="1" smtClean="0">
                <a:solidFill>
                  <a:srgbClr val="CC0000"/>
                </a:solidFill>
                <a:ea typeface="ＭＳ Ｐゴシック" pitchFamily="34" charset="-128"/>
              </a:rPr>
              <a:t>covered a </a:t>
            </a:r>
            <a:r>
              <a:rPr lang="ja-JP" altLang="en-US" i="1" smtClean="0">
                <a:solidFill>
                  <a:srgbClr val="CC0000"/>
                </a:solidFill>
                <a:ea typeface="ＭＳ Ｐゴシック" pitchFamily="34" charset="-128"/>
              </a:rPr>
              <a:t>“</a:t>
            </a:r>
            <a:r>
              <a:rPr lang="en-US" altLang="ja-JP" i="1" smtClean="0">
                <a:solidFill>
                  <a:srgbClr val="CC0000"/>
                </a:solidFill>
                <a:ea typeface="ＭＳ Ｐゴシック" pitchFamily="34" charset="-128"/>
              </a:rPr>
              <a:t>ton</a:t>
            </a:r>
            <a:r>
              <a:rPr lang="ja-JP" altLang="en-US" i="1" smtClean="0">
                <a:solidFill>
                  <a:srgbClr val="CC0000"/>
                </a:solidFill>
                <a:ea typeface="ＭＳ Ｐゴシック" pitchFamily="34" charset="-128"/>
              </a:rPr>
              <a:t>”</a:t>
            </a:r>
            <a:r>
              <a:rPr lang="en-US" altLang="ja-JP" i="1" smtClean="0">
                <a:solidFill>
                  <a:srgbClr val="CC0000"/>
                </a:solidFill>
                <a:ea typeface="ＭＳ Ｐゴシック" pitchFamily="34" charset="-128"/>
              </a:rPr>
              <a:t> of material!</a:t>
            </a:r>
          </a:p>
          <a:p>
            <a:pPr eaLnBrk="1" hangingPunct="1">
              <a:lnSpc>
                <a:spcPct val="80000"/>
              </a:lnSpc>
              <a:buSzPct val="75000"/>
            </a:pPr>
            <a:r>
              <a:rPr lang="en-US" sz="2400" smtClean="0">
                <a:ea typeface="ＭＳ Ｐゴシック" pitchFamily="34" charset="-128"/>
              </a:rPr>
              <a:t>Internet overview</a:t>
            </a:r>
          </a:p>
          <a:p>
            <a:pPr eaLnBrk="1" hangingPunct="1">
              <a:lnSpc>
                <a:spcPct val="80000"/>
              </a:lnSpc>
              <a:buSzPct val="75000"/>
            </a:pPr>
            <a:r>
              <a:rPr lang="en-US" sz="2400" smtClean="0">
                <a:ea typeface="ＭＳ Ｐゴシック" pitchFamily="34" charset="-128"/>
              </a:rPr>
              <a:t>what</a:t>
            </a:r>
            <a:r>
              <a:rPr lang="ja-JP" altLang="en-US" sz="2400" smtClean="0">
                <a:ea typeface="ＭＳ Ｐゴシック" pitchFamily="34" charset="-128"/>
              </a:rPr>
              <a:t>’</a:t>
            </a:r>
            <a:r>
              <a:rPr lang="en-US" altLang="ja-JP" sz="2400" smtClean="0">
                <a:ea typeface="ＭＳ Ｐゴシック" pitchFamily="34" charset="-128"/>
              </a:rPr>
              <a:t>s a protocol?</a:t>
            </a:r>
          </a:p>
          <a:p>
            <a:pPr eaLnBrk="1" hangingPunct="1">
              <a:lnSpc>
                <a:spcPct val="80000"/>
              </a:lnSpc>
              <a:buSzPct val="75000"/>
            </a:pPr>
            <a:r>
              <a:rPr lang="en-US" sz="2400" smtClean="0">
                <a:ea typeface="ＭＳ Ｐゴシック" pitchFamily="34" charset="-128"/>
              </a:rPr>
              <a:t>network edge, core, access network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packet-switching versus circuit-switching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Internet structure</a:t>
            </a:r>
          </a:p>
          <a:p>
            <a:pPr eaLnBrk="1" hangingPunct="1">
              <a:lnSpc>
                <a:spcPct val="80000"/>
              </a:lnSpc>
              <a:buSzPct val="75000"/>
            </a:pPr>
            <a:r>
              <a:rPr lang="en-US" sz="2400" smtClean="0">
                <a:ea typeface="ＭＳ Ｐゴシック" pitchFamily="34" charset="-128"/>
              </a:rPr>
              <a:t>performance: loss, delay, throughput</a:t>
            </a:r>
          </a:p>
          <a:p>
            <a:pPr eaLnBrk="1" hangingPunct="1">
              <a:lnSpc>
                <a:spcPct val="80000"/>
              </a:lnSpc>
              <a:buSzPct val="75000"/>
            </a:pPr>
            <a:r>
              <a:rPr lang="en-US" sz="2400" smtClean="0">
                <a:ea typeface="ＭＳ Ｐゴシック" pitchFamily="34" charset="-128"/>
              </a:rPr>
              <a:t>layering, service models</a:t>
            </a:r>
          </a:p>
          <a:p>
            <a:pPr eaLnBrk="1" hangingPunct="1">
              <a:lnSpc>
                <a:spcPct val="80000"/>
              </a:lnSpc>
              <a:buSzPct val="75000"/>
            </a:pPr>
            <a:r>
              <a:rPr lang="en-US" sz="2400" smtClean="0">
                <a:ea typeface="ＭＳ Ｐゴシック" pitchFamily="34" charset="-128"/>
              </a:rPr>
              <a:t>security</a:t>
            </a:r>
          </a:p>
          <a:p>
            <a:pPr eaLnBrk="1" hangingPunct="1">
              <a:lnSpc>
                <a:spcPct val="80000"/>
              </a:lnSpc>
              <a:buSzPct val="75000"/>
            </a:pPr>
            <a:r>
              <a:rPr lang="en-US" sz="2400" smtClean="0">
                <a:ea typeface="ＭＳ Ｐゴシック" pitchFamily="34" charset="-128"/>
              </a:rPr>
              <a:t>history</a:t>
            </a:r>
          </a:p>
        </p:txBody>
      </p:sp>
      <p:sp>
        <p:nvSpPr>
          <p:cNvPr id="165893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146675" y="1428750"/>
            <a:ext cx="3724275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i="1" smtClean="0">
                <a:solidFill>
                  <a:srgbClr val="CC0000"/>
                </a:solidFill>
                <a:ea typeface="ＭＳ Ｐゴシック" pitchFamily="34" charset="-128"/>
              </a:rPr>
              <a:t>you now have:</a:t>
            </a:r>
            <a:r>
              <a:rPr lang="en-US" sz="2400" smtClean="0">
                <a:ea typeface="ＭＳ Ｐゴシック" pitchFamily="34" charset="-128"/>
              </a:rPr>
              <a:t> </a:t>
            </a:r>
          </a:p>
          <a:p>
            <a:pPr eaLnBrk="1" hangingPunct="1">
              <a:lnSpc>
                <a:spcPct val="90000"/>
              </a:lnSpc>
              <a:buSzPct val="75000"/>
            </a:pPr>
            <a:r>
              <a:rPr lang="en-US" sz="2400" smtClean="0">
                <a:ea typeface="ＭＳ Ｐゴシック" pitchFamily="34" charset="-128"/>
              </a:rPr>
              <a:t>context, overview, </a:t>
            </a:r>
            <a:r>
              <a:rPr lang="ja-JP" altLang="en-US" sz="2400" smtClean="0">
                <a:ea typeface="ＭＳ Ｐゴシック" pitchFamily="34" charset="-128"/>
              </a:rPr>
              <a:t>“</a:t>
            </a:r>
            <a:r>
              <a:rPr lang="en-US" altLang="ja-JP" sz="2400" smtClean="0">
                <a:ea typeface="ＭＳ Ｐゴシック" pitchFamily="34" charset="-128"/>
              </a:rPr>
              <a:t>feel</a:t>
            </a:r>
            <a:r>
              <a:rPr lang="ja-JP" altLang="en-US" sz="2400" smtClean="0">
                <a:ea typeface="ＭＳ Ｐゴシック" pitchFamily="34" charset="-128"/>
              </a:rPr>
              <a:t>”</a:t>
            </a:r>
            <a:r>
              <a:rPr lang="en-US" altLang="ja-JP" sz="2400" smtClean="0">
                <a:ea typeface="ＭＳ Ｐゴシック" pitchFamily="34" charset="-128"/>
              </a:rPr>
              <a:t> of networking</a:t>
            </a:r>
          </a:p>
          <a:p>
            <a:pPr eaLnBrk="1" hangingPunct="1">
              <a:lnSpc>
                <a:spcPct val="90000"/>
              </a:lnSpc>
              <a:buSzPct val="75000"/>
            </a:pPr>
            <a:r>
              <a:rPr lang="en-US" sz="2400" smtClean="0">
                <a:ea typeface="ＭＳ Ｐゴシック" pitchFamily="34" charset="-128"/>
              </a:rPr>
              <a:t>more depth, detail </a:t>
            </a:r>
            <a:r>
              <a:rPr lang="en-US" sz="2400" i="1" smtClean="0">
                <a:ea typeface="ＭＳ Ｐゴシック" pitchFamily="34" charset="-128"/>
              </a:rPr>
              <a:t>to follow!</a:t>
            </a:r>
            <a:endParaRPr lang="en-US" sz="2400" smtClean="0">
              <a:ea typeface="ＭＳ Ｐゴシック" pitchFamily="34" charset="-128"/>
            </a:endParaRPr>
          </a:p>
        </p:txBody>
      </p:sp>
      <p:sp>
        <p:nvSpPr>
          <p:cNvPr id="16589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BD63D218-EB9C-4B11-A886-65443DCAC700}" type="slidenum">
              <a:rPr lang="en-US"/>
              <a:pPr/>
              <a:t>69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413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What is in the “overview”?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57561" y="1260087"/>
            <a:ext cx="7660888" cy="5245100"/>
          </a:xfrm>
        </p:spPr>
        <p:txBody>
          <a:bodyPr/>
          <a:lstStyle/>
          <a:p>
            <a:pPr eaLnBrk="1" hangingPunct="1">
              <a:buSzPct val="75000"/>
            </a:pPr>
            <a:r>
              <a:rPr lang="en-US" dirty="0" smtClean="0">
                <a:ea typeface="ＭＳ Ｐゴシック" pitchFamily="34" charset="-128"/>
              </a:rPr>
              <a:t>what</a:t>
            </a:r>
            <a:r>
              <a:rPr lang="ja-JP" altLang="en-US" dirty="0" smtClean="0">
                <a:ea typeface="ＭＳ Ｐゴシック" pitchFamily="34" charset="-128"/>
              </a:rPr>
              <a:t>’</a:t>
            </a:r>
            <a:r>
              <a:rPr lang="en-US" altLang="ja-JP" dirty="0" smtClean="0">
                <a:ea typeface="ＭＳ Ｐゴシック" pitchFamily="34" charset="-128"/>
              </a:rPr>
              <a:t>s the Internet?</a:t>
            </a:r>
          </a:p>
          <a:p>
            <a:pPr eaLnBrk="1" hangingPunct="1">
              <a:buSzPct val="75000"/>
            </a:pPr>
            <a:r>
              <a:rPr lang="en-US" dirty="0" smtClean="0">
                <a:ea typeface="ＭＳ Ｐゴシック" pitchFamily="34" charset="-128"/>
              </a:rPr>
              <a:t>what</a:t>
            </a:r>
            <a:r>
              <a:rPr lang="ja-JP" altLang="en-US" dirty="0" smtClean="0">
                <a:ea typeface="ＭＳ Ｐゴシック" pitchFamily="34" charset="-128"/>
              </a:rPr>
              <a:t>’</a:t>
            </a:r>
            <a:r>
              <a:rPr lang="en-US" altLang="ja-JP" dirty="0" smtClean="0">
                <a:ea typeface="ＭＳ Ｐゴシック" pitchFamily="34" charset="-128"/>
              </a:rPr>
              <a:t>s a protocol?</a:t>
            </a:r>
          </a:p>
          <a:p>
            <a:pPr eaLnBrk="1" hangingPunct="1">
              <a:buSzPct val="75000"/>
            </a:pPr>
            <a:r>
              <a:rPr lang="en-US" smtClean="0">
                <a:ea typeface="ＭＳ Ｐゴシック" pitchFamily="34" charset="-128"/>
              </a:rPr>
              <a:t>network edge: </a:t>
            </a:r>
            <a:r>
              <a:rPr lang="en-US" dirty="0" smtClean="0">
                <a:ea typeface="ＭＳ Ｐゴシック" pitchFamily="34" charset="-128"/>
              </a:rPr>
              <a:t>hosts, access net, physical media</a:t>
            </a:r>
          </a:p>
          <a:p>
            <a:pPr eaLnBrk="1" hangingPunct="1">
              <a:buSzPct val="75000"/>
            </a:pPr>
            <a:r>
              <a:rPr lang="en-US" dirty="0" smtClean="0">
                <a:ea typeface="ＭＳ Ｐゴシック" pitchFamily="34" charset="-128"/>
              </a:rPr>
              <a:t>network core: packet/circuit switching, Internet structure</a:t>
            </a:r>
          </a:p>
          <a:p>
            <a:pPr eaLnBrk="1" hangingPunct="1">
              <a:buSzPct val="75000"/>
            </a:pPr>
            <a:r>
              <a:rPr lang="en-US" dirty="0" smtClean="0">
                <a:ea typeface="ＭＳ Ｐゴシック" pitchFamily="34" charset="-128"/>
              </a:rPr>
              <a:t>performance: loss, delay, throughput</a:t>
            </a:r>
          </a:p>
          <a:p>
            <a:pPr eaLnBrk="1" hangingPunct="1">
              <a:buSzPct val="75000"/>
            </a:pPr>
            <a:r>
              <a:rPr lang="en-US" dirty="0" smtClean="0">
                <a:ea typeface="ＭＳ Ｐゴシック" pitchFamily="34" charset="-128"/>
              </a:rPr>
              <a:t>security</a:t>
            </a:r>
          </a:p>
          <a:p>
            <a:pPr eaLnBrk="1" hangingPunct="1">
              <a:buSzPct val="75000"/>
            </a:pPr>
            <a:r>
              <a:rPr lang="en-US" dirty="0" smtClean="0">
                <a:ea typeface="ＭＳ Ｐゴシック" pitchFamily="34" charset="-128"/>
              </a:rPr>
              <a:t>protocol layers, service models</a:t>
            </a:r>
          </a:p>
          <a:p>
            <a:pPr eaLnBrk="1" hangingPunct="1">
              <a:buSzPct val="75000"/>
            </a:pPr>
            <a:r>
              <a:rPr lang="en-US" dirty="0" smtClean="0">
                <a:ea typeface="ＭＳ Ｐゴシック" pitchFamily="34" charset="-128"/>
              </a:rPr>
              <a:t>history</a:t>
            </a:r>
          </a:p>
          <a:p>
            <a:pPr eaLnBrk="1" hangingPunct="1">
              <a:buFont typeface="Wingdings" pitchFamily="2" charset="2"/>
              <a:buNone/>
            </a:pPr>
            <a:endParaRPr lang="en-US" sz="2400" dirty="0" smtClean="0">
              <a:ea typeface="ＭＳ Ｐゴシック" pitchFamily="34" charset="-128"/>
            </a:endParaRPr>
          </a:p>
        </p:txBody>
      </p:sp>
      <p:pic>
        <p:nvPicPr>
          <p:cNvPr id="30725" name="Picture 12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1825" y="1030288"/>
            <a:ext cx="54848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5630B436-9CF4-4D80-888F-054B169A30DF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2725" y="190500"/>
            <a:ext cx="8382000" cy="936625"/>
          </a:xfrm>
        </p:spPr>
        <p:txBody>
          <a:bodyPr/>
          <a:lstStyle/>
          <a:p>
            <a:pPr eaLnBrk="1" hangingPunct="1"/>
            <a:r>
              <a:rPr lang="en-US" sz="3600" smtClean="0">
                <a:ea typeface="ＭＳ Ｐゴシック" pitchFamily="34" charset="-128"/>
              </a:rPr>
              <a:t>What</a:t>
            </a:r>
            <a:r>
              <a:rPr lang="ja-JP" altLang="en-US" sz="3600" smtClean="0">
                <a:ea typeface="ＭＳ Ｐゴシック" pitchFamily="34" charset="-128"/>
              </a:rPr>
              <a:t>’</a:t>
            </a:r>
            <a:r>
              <a:rPr lang="en-US" altLang="ja-JP" sz="3600" smtClean="0">
                <a:ea typeface="ＭＳ Ｐゴシック" pitchFamily="34" charset="-128"/>
              </a:rPr>
              <a:t>s the Internet: </a:t>
            </a:r>
            <a:r>
              <a:rPr lang="ja-JP" altLang="en-US" sz="3600" smtClean="0">
                <a:ea typeface="ＭＳ Ｐゴシック" pitchFamily="34" charset="-128"/>
              </a:rPr>
              <a:t>“</a:t>
            </a:r>
            <a:r>
              <a:rPr lang="en-US" altLang="ja-JP" sz="3600" smtClean="0">
                <a:ea typeface="ＭＳ Ｐゴシック" pitchFamily="34" charset="-128"/>
              </a:rPr>
              <a:t>nuts and bolts</a:t>
            </a:r>
            <a:r>
              <a:rPr lang="ja-JP" altLang="en-US" sz="3600" smtClean="0">
                <a:ea typeface="ＭＳ Ｐゴシック" pitchFamily="34" charset="-128"/>
              </a:rPr>
              <a:t>”</a:t>
            </a:r>
            <a:r>
              <a:rPr lang="en-US" altLang="ja-JP" sz="3600" smtClean="0">
                <a:ea typeface="ＭＳ Ｐゴシック" pitchFamily="34" charset="-128"/>
              </a:rPr>
              <a:t> view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657350" y="1436688"/>
            <a:ext cx="3779838" cy="1271587"/>
          </a:xfrm>
        </p:spPr>
        <p:txBody>
          <a:bodyPr/>
          <a:lstStyle/>
          <a:p>
            <a:pPr marL="231775" indent="-231775" eaLnBrk="1" hangingPunct="1">
              <a:spcBef>
                <a:spcPct val="15000"/>
              </a:spcBef>
              <a:buSzPct val="75000"/>
            </a:pPr>
            <a:r>
              <a:rPr lang="en-US" sz="2400" dirty="0" smtClean="0">
                <a:ea typeface="ＭＳ Ｐゴシック" pitchFamily="34" charset="-128"/>
              </a:rPr>
              <a:t>millions of connected computing devices: </a:t>
            </a:r>
          </a:p>
          <a:p>
            <a:pPr marL="631825" lvl="1" indent="-231775" eaLnBrk="1" hangingPunct="1">
              <a:spcBef>
                <a:spcPct val="15000"/>
              </a:spcBef>
              <a:buSzPct val="75000"/>
            </a:pPr>
            <a:r>
              <a:rPr lang="en-US" i="1" dirty="0" smtClean="0">
                <a:solidFill>
                  <a:srgbClr val="CC0000"/>
                </a:solidFill>
                <a:ea typeface="ＭＳ Ｐゴシック" pitchFamily="34" charset="-128"/>
              </a:rPr>
              <a:t>hosts </a:t>
            </a:r>
            <a:r>
              <a:rPr lang="en-US" i="1" dirty="0" smtClean="0">
                <a:ea typeface="ＭＳ Ｐゴシック" pitchFamily="34" charset="-128"/>
              </a:rPr>
              <a:t>=</a:t>
            </a:r>
            <a:r>
              <a:rPr lang="en-US" i="1" dirty="0" smtClean="0">
                <a:solidFill>
                  <a:srgbClr val="CC0000"/>
                </a:solidFill>
                <a:ea typeface="ＭＳ Ｐゴシック" pitchFamily="34" charset="-128"/>
              </a:rPr>
              <a:t> end systems</a:t>
            </a:r>
            <a:r>
              <a:rPr lang="en-US" i="1" dirty="0" smtClean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</a:p>
          <a:p>
            <a:pPr marL="631825" lvl="1" indent="-231775" eaLnBrk="1" hangingPunct="1">
              <a:buSzPct val="75000"/>
            </a:pPr>
            <a:r>
              <a:rPr lang="en-US" dirty="0" smtClean="0"/>
              <a:t>running </a:t>
            </a:r>
            <a:r>
              <a:rPr lang="en-US" i="1" dirty="0" smtClean="0">
                <a:solidFill>
                  <a:srgbClr val="CC0000"/>
                </a:solidFill>
              </a:rPr>
              <a:t>network apps</a:t>
            </a:r>
            <a:endParaRPr lang="en-US" dirty="0" smtClean="0">
              <a:solidFill>
                <a:srgbClr val="CC0000"/>
              </a:solidFill>
            </a:endParaRPr>
          </a:p>
        </p:txBody>
      </p:sp>
      <p:sp>
        <p:nvSpPr>
          <p:cNvPr id="4766" name="Rectangle 670"/>
          <p:cNvSpPr>
            <a:spLocks noChangeArrowheads="1"/>
          </p:cNvSpPr>
          <p:nvPr/>
        </p:nvSpPr>
        <p:spPr bwMode="auto">
          <a:xfrm>
            <a:off x="1695450" y="3152775"/>
            <a:ext cx="3368675" cy="188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i="1">
                <a:solidFill>
                  <a:srgbClr val="CC0000"/>
                </a:solidFill>
                <a:latin typeface="Gill Sans MT" pitchFamily="34" charset="0"/>
              </a:rPr>
              <a:t>communication links</a:t>
            </a:r>
            <a:endParaRPr lang="en-US">
              <a:solidFill>
                <a:srgbClr val="CC0000"/>
              </a:solidFill>
              <a:latin typeface="Gill Sans MT" pitchFamily="34" charset="0"/>
            </a:endParaRPr>
          </a:p>
          <a:p>
            <a:pPr marL="747713" lvl="1" indent="-285750">
              <a:lnSpc>
                <a:spcPct val="80000"/>
              </a:lnSpc>
              <a:spcBef>
                <a:spcPct val="1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>
                <a:latin typeface="Gill Sans MT" pitchFamily="34" charset="0"/>
              </a:rPr>
              <a:t>fiber, copper, radio, satellite</a:t>
            </a:r>
          </a:p>
          <a:p>
            <a:pPr marL="747713" lvl="1" indent="-285750">
              <a:lnSpc>
                <a:spcPct val="80000"/>
              </a:lnSpc>
              <a:spcBef>
                <a:spcPct val="1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>
                <a:latin typeface="Gill Sans MT" pitchFamily="34" charset="0"/>
              </a:rPr>
              <a:t>transmission rate: </a:t>
            </a:r>
            <a:r>
              <a:rPr lang="en-US" i="1">
                <a:solidFill>
                  <a:srgbClr val="CC0000"/>
                </a:solidFill>
                <a:latin typeface="Gill Sans MT" pitchFamily="34" charset="0"/>
              </a:rPr>
              <a:t>bandwidth</a:t>
            </a:r>
            <a:endParaRPr lang="en-US">
              <a:solidFill>
                <a:srgbClr val="CC0000"/>
              </a:solidFill>
              <a:latin typeface="Gill Sans MT" pitchFamily="34" charset="0"/>
            </a:endParaRPr>
          </a:p>
        </p:txBody>
      </p:sp>
      <p:sp>
        <p:nvSpPr>
          <p:cNvPr id="4767" name="Rectangle 671"/>
          <p:cNvSpPr>
            <a:spLocks noChangeArrowheads="1"/>
          </p:cNvSpPr>
          <p:nvPr/>
        </p:nvSpPr>
        <p:spPr bwMode="auto">
          <a:xfrm>
            <a:off x="1811338" y="5307013"/>
            <a:ext cx="3779837" cy="155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i="1">
                <a:solidFill>
                  <a:srgbClr val="CC0000"/>
                </a:solidFill>
                <a:latin typeface="Gill Sans MT" pitchFamily="34" charset="0"/>
              </a:rPr>
              <a:t>Packet switches:</a:t>
            </a:r>
            <a:r>
              <a:rPr lang="en-US">
                <a:latin typeface="Gill Sans MT" pitchFamily="34" charset="0"/>
              </a:rPr>
              <a:t> forward packets (chunks of data)</a:t>
            </a:r>
          </a:p>
          <a:p>
            <a:pPr marL="688975" lvl="1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§"/>
            </a:pPr>
            <a:r>
              <a:rPr lang="en-US" i="1">
                <a:solidFill>
                  <a:srgbClr val="C00000"/>
                </a:solidFill>
                <a:latin typeface="Gill Sans MT" pitchFamily="34" charset="0"/>
              </a:rPr>
              <a:t>routers</a:t>
            </a:r>
            <a:r>
              <a:rPr lang="en-US">
                <a:latin typeface="Gill Sans MT" pitchFamily="34" charset="0"/>
              </a:rPr>
              <a:t> and </a:t>
            </a:r>
            <a:r>
              <a:rPr lang="en-US" i="1">
                <a:solidFill>
                  <a:srgbClr val="C00000"/>
                </a:solidFill>
                <a:latin typeface="Gill Sans MT" pitchFamily="34" charset="0"/>
              </a:rPr>
              <a:t>switches</a:t>
            </a:r>
          </a:p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</a:pPr>
            <a:endParaRPr lang="en-US">
              <a:latin typeface="Gill Sans MT" pitchFamily="34" charset="0"/>
            </a:endParaRPr>
          </a:p>
        </p:txBody>
      </p:sp>
      <p:grpSp>
        <p:nvGrpSpPr>
          <p:cNvPr id="2" name="Group 842"/>
          <p:cNvGrpSpPr>
            <a:grpSpLocks/>
          </p:cNvGrpSpPr>
          <p:nvPr/>
        </p:nvGrpSpPr>
        <p:grpSpPr bwMode="auto">
          <a:xfrm>
            <a:off x="338138" y="3454400"/>
            <a:ext cx="1573212" cy="1060450"/>
            <a:chOff x="98" y="2320"/>
            <a:chExt cx="991" cy="668"/>
          </a:xfrm>
        </p:grpSpPr>
        <p:sp>
          <p:nvSpPr>
            <p:cNvPr id="35260" name="Text Box 666"/>
            <p:cNvSpPr txBox="1">
              <a:spLocks noChangeArrowheads="1"/>
            </p:cNvSpPr>
            <p:nvPr/>
          </p:nvSpPr>
          <p:spPr bwMode="auto">
            <a:xfrm>
              <a:off x="564" y="2728"/>
              <a:ext cx="383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sz="1400"/>
                <a:t>wired</a:t>
              </a:r>
            </a:p>
            <a:p>
              <a:pPr>
                <a:lnSpc>
                  <a:spcPct val="75000"/>
                </a:lnSpc>
              </a:pPr>
              <a:r>
                <a:rPr lang="en-US" sz="1400"/>
                <a:t>links</a:t>
              </a:r>
            </a:p>
          </p:txBody>
        </p:sp>
        <p:sp>
          <p:nvSpPr>
            <p:cNvPr id="35261" name="Text Box 669"/>
            <p:cNvSpPr txBox="1">
              <a:spLocks noChangeArrowheads="1"/>
            </p:cNvSpPr>
            <p:nvPr/>
          </p:nvSpPr>
          <p:spPr bwMode="auto">
            <a:xfrm>
              <a:off x="569" y="2465"/>
              <a:ext cx="520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sz="1400"/>
                <a:t>wireless</a:t>
              </a:r>
            </a:p>
            <a:p>
              <a:pPr>
                <a:lnSpc>
                  <a:spcPct val="75000"/>
                </a:lnSpc>
              </a:pPr>
              <a:r>
                <a:rPr lang="en-US" sz="1400"/>
                <a:t>links</a:t>
              </a:r>
            </a:p>
          </p:txBody>
        </p:sp>
        <p:grpSp>
          <p:nvGrpSpPr>
            <p:cNvPr id="35262" name="Group 819"/>
            <p:cNvGrpSpPr>
              <a:grpSpLocks/>
            </p:cNvGrpSpPr>
            <p:nvPr/>
          </p:nvGrpSpPr>
          <p:grpSpPr bwMode="auto">
            <a:xfrm>
              <a:off x="385" y="2320"/>
              <a:ext cx="201" cy="282"/>
              <a:chOff x="742" y="2409"/>
              <a:chExt cx="576" cy="881"/>
            </a:xfrm>
          </p:grpSpPr>
          <p:grpSp>
            <p:nvGrpSpPr>
              <p:cNvPr id="35267" name="Group 820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35270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271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272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273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274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275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276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277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278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279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280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281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282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283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284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pic>
            <p:nvPicPr>
              <p:cNvPr id="35268" name="Picture 836" descr="cell_tower_radiation copy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5269" name="Oval 837"/>
              <p:cNvSpPr>
                <a:spLocks noChangeArrowheads="1"/>
              </p:cNvSpPr>
              <p:nvPr/>
            </p:nvSpPr>
            <p:spPr bwMode="auto">
              <a:xfrm>
                <a:off x="986" y="2596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263" name="Group 838"/>
            <p:cNvGrpSpPr>
              <a:grpSpLocks/>
            </p:cNvGrpSpPr>
            <p:nvPr/>
          </p:nvGrpSpPr>
          <p:grpSpPr bwMode="auto">
            <a:xfrm>
              <a:off x="98" y="2444"/>
              <a:ext cx="355" cy="265"/>
              <a:chOff x="2967" y="478"/>
              <a:chExt cx="788" cy="625"/>
            </a:xfrm>
          </p:grpSpPr>
          <p:pic>
            <p:nvPicPr>
              <p:cNvPr id="35265" name="Picture 839" descr="access_point_stylized_small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5266" name="Picture 840" descr="antenna_radiation_stylized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35264" name="Line 841"/>
            <p:cNvSpPr>
              <a:spLocks noChangeShapeType="1"/>
            </p:cNvSpPr>
            <p:nvPr/>
          </p:nvSpPr>
          <p:spPr bwMode="auto">
            <a:xfrm>
              <a:off x="288" y="2830"/>
              <a:ext cx="2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852"/>
          <p:cNvGrpSpPr>
            <a:grpSpLocks/>
          </p:cNvGrpSpPr>
          <p:nvPr/>
        </p:nvGrpSpPr>
        <p:grpSpPr bwMode="auto">
          <a:xfrm>
            <a:off x="633413" y="5457825"/>
            <a:ext cx="646112" cy="477838"/>
            <a:chOff x="293" y="3440"/>
            <a:chExt cx="407" cy="301"/>
          </a:xfrm>
        </p:grpSpPr>
        <p:sp>
          <p:nvSpPr>
            <p:cNvPr id="35250" name="Text Box 662"/>
            <p:cNvSpPr txBox="1">
              <a:spLocks noChangeArrowheads="1"/>
            </p:cNvSpPr>
            <p:nvPr/>
          </p:nvSpPr>
          <p:spPr bwMode="auto">
            <a:xfrm>
              <a:off x="293" y="3549"/>
              <a:ext cx="40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router</a:t>
              </a:r>
            </a:p>
          </p:txBody>
        </p:sp>
        <p:grpSp>
          <p:nvGrpSpPr>
            <p:cNvPr id="35251" name="Group 843"/>
            <p:cNvGrpSpPr>
              <a:grpSpLocks/>
            </p:cNvGrpSpPr>
            <p:nvPr/>
          </p:nvGrpSpPr>
          <p:grpSpPr bwMode="auto">
            <a:xfrm>
              <a:off x="337" y="3440"/>
              <a:ext cx="306" cy="128"/>
              <a:chOff x="4650" y="1129"/>
              <a:chExt cx="246" cy="95"/>
            </a:xfrm>
          </p:grpSpPr>
          <p:sp>
            <p:nvSpPr>
              <p:cNvPr id="35252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35253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35254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35255" name="Group 847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5258" name="Freeform 84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259" name="Freeform 84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256" name="Line 850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57" name="Line 851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34824" name="Picture 853" descr="underline_bas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0200" y="846138"/>
            <a:ext cx="8228013" cy="141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4825" name="Group 1"/>
          <p:cNvGrpSpPr>
            <a:grpSpLocks/>
          </p:cNvGrpSpPr>
          <p:nvPr/>
        </p:nvGrpSpPr>
        <p:grpSpPr bwMode="auto">
          <a:xfrm>
            <a:off x="5202238" y="1384300"/>
            <a:ext cx="3551237" cy="4743450"/>
            <a:chOff x="5202238" y="1384300"/>
            <a:chExt cx="3551237" cy="4743450"/>
          </a:xfrm>
        </p:grpSpPr>
        <p:sp>
          <p:nvSpPr>
            <p:cNvPr id="34895" name="Freeform 415"/>
            <p:cNvSpPr>
              <a:spLocks/>
            </p:cNvSpPr>
            <p:nvPr/>
          </p:nvSpPr>
          <p:spPr bwMode="auto">
            <a:xfrm>
              <a:off x="7004050" y="3527425"/>
              <a:ext cx="1314450" cy="674688"/>
            </a:xfrm>
            <a:custGeom>
              <a:avLst/>
              <a:gdLst>
                <a:gd name="T0" fmla="*/ 2147483647 w 828"/>
                <a:gd name="T1" fmla="*/ 2147483647 h 425"/>
                <a:gd name="T2" fmla="*/ 2147483647 w 828"/>
                <a:gd name="T3" fmla="*/ 2147483647 h 425"/>
                <a:gd name="T4" fmla="*/ 2147483647 w 828"/>
                <a:gd name="T5" fmla="*/ 2147483647 h 425"/>
                <a:gd name="T6" fmla="*/ 2147483647 w 828"/>
                <a:gd name="T7" fmla="*/ 2147483647 h 425"/>
                <a:gd name="T8" fmla="*/ 2147483647 w 828"/>
                <a:gd name="T9" fmla="*/ 2147483647 h 425"/>
                <a:gd name="T10" fmla="*/ 2147483647 w 828"/>
                <a:gd name="T11" fmla="*/ 2147483647 h 425"/>
                <a:gd name="T12" fmla="*/ 2147483647 w 828"/>
                <a:gd name="T13" fmla="*/ 2147483647 h 425"/>
                <a:gd name="T14" fmla="*/ 2147483647 w 828"/>
                <a:gd name="T15" fmla="*/ 2147483647 h 425"/>
                <a:gd name="T16" fmla="*/ 2147483647 w 828"/>
                <a:gd name="T17" fmla="*/ 2147483647 h 425"/>
                <a:gd name="T18" fmla="*/ 2147483647 w 828"/>
                <a:gd name="T19" fmla="*/ 2147483647 h 425"/>
                <a:gd name="T20" fmla="*/ 2147483647 w 828"/>
                <a:gd name="T21" fmla="*/ 2147483647 h 425"/>
                <a:gd name="T22" fmla="*/ 2147483647 w 828"/>
                <a:gd name="T23" fmla="*/ 2147483647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28"/>
                <a:gd name="T37" fmla="*/ 0 h 425"/>
                <a:gd name="T38" fmla="*/ 828 w 828"/>
                <a:gd name="T39" fmla="*/ 425 h 4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96" name="Freeform 416"/>
            <p:cNvSpPr>
              <a:spLocks/>
            </p:cNvSpPr>
            <p:nvPr/>
          </p:nvSpPr>
          <p:spPr bwMode="auto">
            <a:xfrm>
              <a:off x="7023100" y="2001838"/>
              <a:ext cx="1730375" cy="1125538"/>
            </a:xfrm>
            <a:custGeom>
              <a:avLst/>
              <a:gdLst>
                <a:gd name="T0" fmla="*/ 2147483647 w 765"/>
                <a:gd name="T1" fmla="*/ 2147483647 h 459"/>
                <a:gd name="T2" fmla="*/ 2147483647 w 765"/>
                <a:gd name="T3" fmla="*/ 2147483647 h 459"/>
                <a:gd name="T4" fmla="*/ 2147483647 w 765"/>
                <a:gd name="T5" fmla="*/ 2147483647 h 459"/>
                <a:gd name="T6" fmla="*/ 2147483647 w 765"/>
                <a:gd name="T7" fmla="*/ 2147483647 h 459"/>
                <a:gd name="T8" fmla="*/ 2147483647 w 765"/>
                <a:gd name="T9" fmla="*/ 2147483647 h 459"/>
                <a:gd name="T10" fmla="*/ 2147483647 w 765"/>
                <a:gd name="T11" fmla="*/ 2147483647 h 459"/>
                <a:gd name="T12" fmla="*/ 2147483647 w 765"/>
                <a:gd name="T13" fmla="*/ 2147483647 h 459"/>
                <a:gd name="T14" fmla="*/ 2147483647 w 765"/>
                <a:gd name="T15" fmla="*/ 2147483647 h 459"/>
                <a:gd name="T16" fmla="*/ 2147483647 w 765"/>
                <a:gd name="T17" fmla="*/ 2147483647 h 459"/>
                <a:gd name="T18" fmla="*/ 2147483647 w 765"/>
                <a:gd name="T19" fmla="*/ 2147483647 h 459"/>
                <a:gd name="T20" fmla="*/ 2147483647 w 765"/>
                <a:gd name="T21" fmla="*/ 2147483647 h 459"/>
                <a:gd name="T22" fmla="*/ 2147483647 w 765"/>
                <a:gd name="T23" fmla="*/ 2147483647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65"/>
                <a:gd name="T37" fmla="*/ 0 h 459"/>
                <a:gd name="T38" fmla="*/ 765 w 765"/>
                <a:gd name="T39" fmla="*/ 459 h 45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97" name="Freeform 417"/>
            <p:cNvSpPr>
              <a:spLocks/>
            </p:cNvSpPr>
            <p:nvPr/>
          </p:nvSpPr>
          <p:spPr bwMode="auto">
            <a:xfrm>
              <a:off x="5202238" y="1709738"/>
              <a:ext cx="1736725" cy="1071563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4898" name="Group 418"/>
            <p:cNvGrpSpPr>
              <a:grpSpLocks/>
            </p:cNvGrpSpPr>
            <p:nvPr/>
          </p:nvGrpSpPr>
          <p:grpSpPr bwMode="auto">
            <a:xfrm>
              <a:off x="5278438" y="2974975"/>
              <a:ext cx="1458912" cy="933450"/>
              <a:chOff x="2889" y="1631"/>
              <a:chExt cx="980" cy="743"/>
            </a:xfrm>
          </p:grpSpPr>
          <p:sp>
            <p:nvSpPr>
              <p:cNvPr id="35248" name="Rectangle 419"/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00C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249" name="AutoShape 420"/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00C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rgbClr val="00CCFF"/>
                  </a:solidFill>
                </a:endParaRPr>
              </a:p>
            </p:txBody>
          </p:sp>
        </p:grpSp>
        <p:sp>
          <p:nvSpPr>
            <p:cNvPr id="34899" name="Line 421"/>
            <p:cNvSpPr>
              <a:spLocks noChangeShapeType="1"/>
            </p:cNvSpPr>
            <p:nvPr/>
          </p:nvSpPr>
          <p:spPr bwMode="auto">
            <a:xfrm>
              <a:off x="7396163" y="3813175"/>
              <a:ext cx="163512" cy="120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00" name="Line 422"/>
            <p:cNvSpPr>
              <a:spLocks noChangeShapeType="1"/>
            </p:cNvSpPr>
            <p:nvPr/>
          </p:nvSpPr>
          <p:spPr bwMode="auto">
            <a:xfrm>
              <a:off x="7493000" y="3733800"/>
              <a:ext cx="27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01" name="Line 423"/>
            <p:cNvSpPr>
              <a:spLocks noChangeShapeType="1"/>
            </p:cNvSpPr>
            <p:nvPr/>
          </p:nvSpPr>
          <p:spPr bwMode="auto">
            <a:xfrm flipV="1">
              <a:off x="7729538" y="3819525"/>
              <a:ext cx="134937" cy="104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02" name="Line 424"/>
            <p:cNvSpPr>
              <a:spLocks noChangeShapeType="1"/>
            </p:cNvSpPr>
            <p:nvPr/>
          </p:nvSpPr>
          <p:spPr bwMode="auto">
            <a:xfrm>
              <a:off x="6427788" y="3740150"/>
              <a:ext cx="6794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03" name="Line 425"/>
            <p:cNvSpPr>
              <a:spLocks noChangeShapeType="1"/>
            </p:cNvSpPr>
            <p:nvPr/>
          </p:nvSpPr>
          <p:spPr bwMode="auto">
            <a:xfrm>
              <a:off x="6723063" y="2587625"/>
              <a:ext cx="509587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04" name="Line 426"/>
            <p:cNvSpPr>
              <a:spLocks noChangeShapeType="1"/>
            </p:cNvSpPr>
            <p:nvPr/>
          </p:nvSpPr>
          <p:spPr bwMode="auto">
            <a:xfrm>
              <a:off x="6289675" y="2403475"/>
              <a:ext cx="152400" cy="95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05" name="Freeform 427"/>
            <p:cNvSpPr>
              <a:spLocks/>
            </p:cNvSpPr>
            <p:nvPr/>
          </p:nvSpPr>
          <p:spPr bwMode="auto">
            <a:xfrm>
              <a:off x="5497513" y="4378325"/>
              <a:ext cx="3079750" cy="1665288"/>
            </a:xfrm>
            <a:custGeom>
              <a:avLst/>
              <a:gdLst>
                <a:gd name="T0" fmla="*/ 2147483647 w 1940"/>
                <a:gd name="T1" fmla="*/ 2147483647 h 1049"/>
                <a:gd name="T2" fmla="*/ 2147483647 w 1940"/>
                <a:gd name="T3" fmla="*/ 2147483647 h 1049"/>
                <a:gd name="T4" fmla="*/ 2147483647 w 1940"/>
                <a:gd name="T5" fmla="*/ 2147483647 h 1049"/>
                <a:gd name="T6" fmla="*/ 2147483647 w 1940"/>
                <a:gd name="T7" fmla="*/ 2147483647 h 1049"/>
                <a:gd name="T8" fmla="*/ 2147483647 w 1940"/>
                <a:gd name="T9" fmla="*/ 2147483647 h 1049"/>
                <a:gd name="T10" fmla="*/ 2147483647 w 1940"/>
                <a:gd name="T11" fmla="*/ 2147483647 h 1049"/>
                <a:gd name="T12" fmla="*/ 2147483647 w 1940"/>
                <a:gd name="T13" fmla="*/ 2147483647 h 1049"/>
                <a:gd name="T14" fmla="*/ 2147483647 w 1940"/>
                <a:gd name="T15" fmla="*/ 2147483647 h 1049"/>
                <a:gd name="T16" fmla="*/ 2147483647 w 1940"/>
                <a:gd name="T17" fmla="*/ 2147483647 h 1049"/>
                <a:gd name="T18" fmla="*/ 2147483647 w 1940"/>
                <a:gd name="T19" fmla="*/ 2147483647 h 1049"/>
                <a:gd name="T20" fmla="*/ 2147483647 w 1940"/>
                <a:gd name="T21" fmla="*/ 2147483647 h 1049"/>
                <a:gd name="T22" fmla="*/ 2147483647 w 1940"/>
                <a:gd name="T23" fmla="*/ 2147483647 h 1049"/>
                <a:gd name="T24" fmla="*/ 2147483647 w 1940"/>
                <a:gd name="T25" fmla="*/ 2147483647 h 1049"/>
                <a:gd name="T26" fmla="*/ 2147483647 w 1940"/>
                <a:gd name="T27" fmla="*/ 2147483647 h 1049"/>
                <a:gd name="T28" fmla="*/ 2147483647 w 1940"/>
                <a:gd name="T29" fmla="*/ 2147483647 h 1049"/>
                <a:gd name="T30" fmla="*/ 2147483647 w 1940"/>
                <a:gd name="T31" fmla="*/ 2147483647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40"/>
                <a:gd name="T49" fmla="*/ 0 h 1049"/>
                <a:gd name="T50" fmla="*/ 1940 w 1940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40" h="1049">
                  <a:moveTo>
                    <a:pt x="952" y="26"/>
                  </a:moveTo>
                  <a:cubicBezTo>
                    <a:pt x="867" y="45"/>
                    <a:pt x="832" y="118"/>
                    <a:pt x="755" y="125"/>
                  </a:cubicBezTo>
                  <a:cubicBezTo>
                    <a:pt x="678" y="132"/>
                    <a:pt x="587" y="72"/>
                    <a:pt x="488" y="68"/>
                  </a:cubicBezTo>
                  <a:cubicBezTo>
                    <a:pt x="389" y="64"/>
                    <a:pt x="237" y="48"/>
                    <a:pt x="158" y="101"/>
                  </a:cubicBezTo>
                  <a:cubicBezTo>
                    <a:pt x="79" y="154"/>
                    <a:pt x="28" y="298"/>
                    <a:pt x="14" y="389"/>
                  </a:cubicBezTo>
                  <a:cubicBezTo>
                    <a:pt x="0" y="480"/>
                    <a:pt x="25" y="595"/>
                    <a:pt x="71" y="648"/>
                  </a:cubicBezTo>
                  <a:cubicBezTo>
                    <a:pt x="117" y="701"/>
                    <a:pt x="205" y="665"/>
                    <a:pt x="288" y="706"/>
                  </a:cubicBezTo>
                  <a:cubicBezTo>
                    <a:pt x="371" y="747"/>
                    <a:pt x="450" y="842"/>
                    <a:pt x="568" y="893"/>
                  </a:cubicBezTo>
                  <a:cubicBezTo>
                    <a:pt x="686" y="944"/>
                    <a:pt x="852" y="991"/>
                    <a:pt x="996" y="1014"/>
                  </a:cubicBezTo>
                  <a:cubicBezTo>
                    <a:pt x="1140" y="1036"/>
                    <a:pt x="1309" y="1049"/>
                    <a:pt x="1433" y="1031"/>
                  </a:cubicBezTo>
                  <a:cubicBezTo>
                    <a:pt x="1557" y="1012"/>
                    <a:pt x="1657" y="960"/>
                    <a:pt x="1739" y="907"/>
                  </a:cubicBezTo>
                  <a:cubicBezTo>
                    <a:pt x="1821" y="855"/>
                    <a:pt x="1906" y="824"/>
                    <a:pt x="1923" y="714"/>
                  </a:cubicBezTo>
                  <a:cubicBezTo>
                    <a:pt x="1940" y="604"/>
                    <a:pt x="1898" y="350"/>
                    <a:pt x="1839" y="251"/>
                  </a:cubicBezTo>
                  <a:cubicBezTo>
                    <a:pt x="1780" y="151"/>
                    <a:pt x="1662" y="153"/>
                    <a:pt x="1566" y="114"/>
                  </a:cubicBezTo>
                  <a:cubicBezTo>
                    <a:pt x="1470" y="76"/>
                    <a:pt x="1365" y="30"/>
                    <a:pt x="1263" y="15"/>
                  </a:cubicBezTo>
                  <a:cubicBezTo>
                    <a:pt x="1161" y="0"/>
                    <a:pt x="1037" y="8"/>
                    <a:pt x="952" y="26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06" name="Line 428"/>
            <p:cNvSpPr>
              <a:spLocks noChangeShapeType="1"/>
            </p:cNvSpPr>
            <p:nvPr/>
          </p:nvSpPr>
          <p:spPr bwMode="auto">
            <a:xfrm rot="-5400000">
              <a:off x="7845425" y="5159376"/>
              <a:ext cx="523875" cy="139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07" name="Line 429"/>
            <p:cNvSpPr>
              <a:spLocks noChangeShapeType="1"/>
            </p:cNvSpPr>
            <p:nvPr/>
          </p:nvSpPr>
          <p:spPr bwMode="auto">
            <a:xfrm rot="5400000" flipV="1">
              <a:off x="7991475" y="5440363"/>
              <a:ext cx="3175" cy="85725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08" name="Line 430"/>
            <p:cNvSpPr>
              <a:spLocks noChangeShapeType="1"/>
            </p:cNvSpPr>
            <p:nvPr/>
          </p:nvSpPr>
          <p:spPr bwMode="auto">
            <a:xfrm rot="-5400000">
              <a:off x="8177213" y="5116513"/>
              <a:ext cx="0" cy="114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09" name="Line 431"/>
            <p:cNvSpPr>
              <a:spLocks noChangeShapeType="1"/>
            </p:cNvSpPr>
            <p:nvPr/>
          </p:nvSpPr>
          <p:spPr bwMode="auto">
            <a:xfrm>
              <a:off x="7358063" y="4697413"/>
              <a:ext cx="390525" cy="184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10" name="Line 432"/>
            <p:cNvSpPr>
              <a:spLocks noChangeShapeType="1"/>
            </p:cNvSpPr>
            <p:nvPr/>
          </p:nvSpPr>
          <p:spPr bwMode="auto">
            <a:xfrm flipV="1">
              <a:off x="6737350" y="4684713"/>
              <a:ext cx="322263" cy="198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11" name="Line 433"/>
            <p:cNvSpPr>
              <a:spLocks noChangeShapeType="1"/>
            </p:cNvSpPr>
            <p:nvPr/>
          </p:nvSpPr>
          <p:spPr bwMode="auto">
            <a:xfrm flipV="1">
              <a:off x="6780213" y="4976813"/>
              <a:ext cx="9715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12" name="Line 435"/>
            <p:cNvSpPr>
              <a:spLocks noChangeShapeType="1"/>
            </p:cNvSpPr>
            <p:nvPr/>
          </p:nvSpPr>
          <p:spPr bwMode="auto">
            <a:xfrm>
              <a:off x="6100763" y="4773613"/>
              <a:ext cx="263525" cy="85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13" name="Line 436"/>
            <p:cNvSpPr>
              <a:spLocks noChangeShapeType="1"/>
            </p:cNvSpPr>
            <p:nvPr/>
          </p:nvSpPr>
          <p:spPr bwMode="auto">
            <a:xfrm flipV="1">
              <a:off x="5842000" y="4983163"/>
              <a:ext cx="412750" cy="127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14" name="Line 439"/>
            <p:cNvSpPr>
              <a:spLocks noChangeShapeType="1"/>
            </p:cNvSpPr>
            <p:nvPr/>
          </p:nvSpPr>
          <p:spPr bwMode="auto">
            <a:xfrm flipH="1">
              <a:off x="6267450" y="5070475"/>
              <a:ext cx="142875" cy="198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15" name="Line 440"/>
            <p:cNvSpPr>
              <a:spLocks noChangeShapeType="1"/>
            </p:cNvSpPr>
            <p:nvPr/>
          </p:nvSpPr>
          <p:spPr bwMode="auto">
            <a:xfrm flipH="1" flipV="1">
              <a:off x="6588125" y="5097463"/>
              <a:ext cx="74613" cy="173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16" name="Line 441"/>
            <p:cNvSpPr>
              <a:spLocks noChangeShapeType="1"/>
            </p:cNvSpPr>
            <p:nvPr/>
          </p:nvSpPr>
          <p:spPr bwMode="auto">
            <a:xfrm>
              <a:off x="6743700" y="5053013"/>
              <a:ext cx="503238" cy="269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17" name="Line 443"/>
            <p:cNvSpPr>
              <a:spLocks noChangeShapeType="1"/>
            </p:cNvSpPr>
            <p:nvPr/>
          </p:nvSpPr>
          <p:spPr bwMode="auto">
            <a:xfrm>
              <a:off x="6281738" y="3522663"/>
              <a:ext cx="0" cy="1317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18" name="Line 444"/>
            <p:cNvSpPr>
              <a:spLocks noChangeShapeType="1"/>
            </p:cNvSpPr>
            <p:nvPr/>
          </p:nvSpPr>
          <p:spPr bwMode="auto">
            <a:xfrm flipV="1">
              <a:off x="7577138" y="2492375"/>
              <a:ext cx="123825" cy="87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19" name="Line 445"/>
            <p:cNvSpPr>
              <a:spLocks noChangeShapeType="1"/>
            </p:cNvSpPr>
            <p:nvPr/>
          </p:nvSpPr>
          <p:spPr bwMode="auto">
            <a:xfrm>
              <a:off x="7405688" y="2665413"/>
              <a:ext cx="0" cy="82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20" name="Line 446"/>
            <p:cNvSpPr>
              <a:spLocks noChangeShapeType="1"/>
            </p:cNvSpPr>
            <p:nvPr/>
          </p:nvSpPr>
          <p:spPr bwMode="auto">
            <a:xfrm flipV="1">
              <a:off x="7577138" y="2562225"/>
              <a:ext cx="263525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21" name="Line 447"/>
            <p:cNvSpPr>
              <a:spLocks noChangeShapeType="1"/>
            </p:cNvSpPr>
            <p:nvPr/>
          </p:nvSpPr>
          <p:spPr bwMode="auto">
            <a:xfrm>
              <a:off x="7942263" y="2560638"/>
              <a:ext cx="0" cy="196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22" name="Line 448"/>
            <p:cNvSpPr>
              <a:spLocks noChangeShapeType="1"/>
            </p:cNvSpPr>
            <p:nvPr/>
          </p:nvSpPr>
          <p:spPr bwMode="auto">
            <a:xfrm>
              <a:off x="7596188" y="2867025"/>
              <a:ext cx="188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23" name="Line 449"/>
            <p:cNvSpPr>
              <a:spLocks noChangeShapeType="1"/>
            </p:cNvSpPr>
            <p:nvPr/>
          </p:nvSpPr>
          <p:spPr bwMode="auto">
            <a:xfrm flipV="1">
              <a:off x="5891213" y="3733800"/>
              <a:ext cx="168275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24" name="Line 450"/>
            <p:cNvSpPr>
              <a:spLocks noChangeShapeType="1"/>
            </p:cNvSpPr>
            <p:nvPr/>
          </p:nvSpPr>
          <p:spPr bwMode="auto">
            <a:xfrm>
              <a:off x="8150225" y="2857500"/>
              <a:ext cx="177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25" name="Line 451"/>
            <p:cNvSpPr>
              <a:spLocks noChangeShapeType="1"/>
            </p:cNvSpPr>
            <p:nvPr/>
          </p:nvSpPr>
          <p:spPr bwMode="auto">
            <a:xfrm flipH="1">
              <a:off x="7296150" y="2933700"/>
              <a:ext cx="98425" cy="704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26" name="Line 452"/>
            <p:cNvSpPr>
              <a:spLocks noChangeShapeType="1"/>
            </p:cNvSpPr>
            <p:nvPr/>
          </p:nvSpPr>
          <p:spPr bwMode="auto">
            <a:xfrm flipH="1">
              <a:off x="7888288" y="2933700"/>
              <a:ext cx="111125" cy="7270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27" name="Line 541"/>
            <p:cNvSpPr>
              <a:spLocks noChangeShapeType="1"/>
            </p:cNvSpPr>
            <p:nvPr/>
          </p:nvSpPr>
          <p:spPr bwMode="auto">
            <a:xfrm flipV="1">
              <a:off x="7272338" y="4075113"/>
              <a:ext cx="227012" cy="4365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4928" name="Group 590"/>
            <p:cNvGrpSpPr>
              <a:grpSpLocks/>
            </p:cNvGrpSpPr>
            <p:nvPr/>
          </p:nvGrpSpPr>
          <p:grpSpPr bwMode="auto">
            <a:xfrm flipH="1">
              <a:off x="5775325" y="4533900"/>
              <a:ext cx="414337" cy="373063"/>
              <a:chOff x="2839" y="3501"/>
              <a:chExt cx="755" cy="803"/>
            </a:xfrm>
          </p:grpSpPr>
          <p:pic>
            <p:nvPicPr>
              <p:cNvPr id="35246" name="Picture 59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5247" name="Freeform 592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4929" name="Group 593"/>
            <p:cNvGrpSpPr>
              <a:grpSpLocks/>
            </p:cNvGrpSpPr>
            <p:nvPr/>
          </p:nvGrpSpPr>
          <p:grpSpPr bwMode="auto">
            <a:xfrm flipH="1">
              <a:off x="5457825" y="4954588"/>
              <a:ext cx="482600" cy="406400"/>
              <a:chOff x="2839" y="3501"/>
              <a:chExt cx="755" cy="803"/>
            </a:xfrm>
          </p:grpSpPr>
          <p:pic>
            <p:nvPicPr>
              <p:cNvPr id="35244" name="Picture 59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5245" name="Freeform 595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4930" name="Group 596"/>
            <p:cNvGrpSpPr>
              <a:grpSpLocks/>
            </p:cNvGrpSpPr>
            <p:nvPr/>
          </p:nvGrpSpPr>
          <p:grpSpPr bwMode="auto">
            <a:xfrm flipH="1">
              <a:off x="5935663" y="5256213"/>
              <a:ext cx="427037" cy="349250"/>
              <a:chOff x="2839" y="3501"/>
              <a:chExt cx="755" cy="803"/>
            </a:xfrm>
          </p:grpSpPr>
          <p:pic>
            <p:nvPicPr>
              <p:cNvPr id="35242" name="Picture 59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5243" name="Freeform 598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4931" name="Group 599"/>
            <p:cNvGrpSpPr>
              <a:grpSpLocks/>
            </p:cNvGrpSpPr>
            <p:nvPr/>
          </p:nvGrpSpPr>
          <p:grpSpPr bwMode="auto">
            <a:xfrm>
              <a:off x="6550025" y="5238750"/>
              <a:ext cx="427037" cy="350838"/>
              <a:chOff x="2839" y="3501"/>
              <a:chExt cx="755" cy="803"/>
            </a:xfrm>
          </p:grpSpPr>
          <p:pic>
            <p:nvPicPr>
              <p:cNvPr id="35240" name="Picture 60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5241" name="Freeform 601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34932" name="Picture 603" descr="car_icon_small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6342063" y="1720850"/>
              <a:ext cx="849312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4933" name="Group 652"/>
            <p:cNvGrpSpPr>
              <a:grpSpLocks/>
            </p:cNvGrpSpPr>
            <p:nvPr/>
          </p:nvGrpSpPr>
          <p:grpSpPr bwMode="auto">
            <a:xfrm>
              <a:off x="5613400" y="1546225"/>
              <a:ext cx="415925" cy="385763"/>
              <a:chOff x="2751" y="1851"/>
              <a:chExt cx="462" cy="478"/>
            </a:xfrm>
          </p:grpSpPr>
          <p:pic>
            <p:nvPicPr>
              <p:cNvPr id="35238" name="Picture 653" descr="iphone_stylized_small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5239" name="Picture 654" descr="antenna_radiation_stylized"/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34934" name="Group 665"/>
            <p:cNvGrpSpPr>
              <a:grpSpLocks/>
            </p:cNvGrpSpPr>
            <p:nvPr/>
          </p:nvGrpSpPr>
          <p:grpSpPr bwMode="auto">
            <a:xfrm>
              <a:off x="7689850" y="2395538"/>
              <a:ext cx="390525" cy="169863"/>
              <a:chOff x="4650" y="1129"/>
              <a:chExt cx="246" cy="95"/>
            </a:xfrm>
          </p:grpSpPr>
          <p:sp>
            <p:nvSpPr>
              <p:cNvPr id="35230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35231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35232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35233" name="Group 659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5236" name="Freeform 66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237" name="Freeform 66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234" name="Line 662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35" name="Line 663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935" name="Group 666"/>
            <p:cNvGrpSpPr>
              <a:grpSpLocks/>
            </p:cNvGrpSpPr>
            <p:nvPr/>
          </p:nvGrpSpPr>
          <p:grpSpPr bwMode="auto">
            <a:xfrm>
              <a:off x="7762875" y="2757488"/>
              <a:ext cx="390525" cy="176213"/>
              <a:chOff x="4650" y="1129"/>
              <a:chExt cx="246" cy="95"/>
            </a:xfrm>
          </p:grpSpPr>
          <p:sp>
            <p:nvSpPr>
              <p:cNvPr id="35222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35223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35224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35225" name="Group 670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5228" name="Freeform 67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229" name="Freeform 67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226" name="Line 673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27" name="Line 674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936" name="Group 675"/>
            <p:cNvGrpSpPr>
              <a:grpSpLocks/>
            </p:cNvGrpSpPr>
            <p:nvPr/>
          </p:nvGrpSpPr>
          <p:grpSpPr bwMode="auto">
            <a:xfrm>
              <a:off x="7204075" y="2493963"/>
              <a:ext cx="390525" cy="169863"/>
              <a:chOff x="4650" y="1129"/>
              <a:chExt cx="246" cy="95"/>
            </a:xfrm>
          </p:grpSpPr>
          <p:sp>
            <p:nvSpPr>
              <p:cNvPr id="35214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35215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35216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35217" name="Group 679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5220" name="Freeform 68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221" name="Freeform 68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218" name="Line 682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19" name="Line 683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937" name="Group 684"/>
            <p:cNvGrpSpPr>
              <a:grpSpLocks/>
            </p:cNvGrpSpPr>
            <p:nvPr/>
          </p:nvGrpSpPr>
          <p:grpSpPr bwMode="auto">
            <a:xfrm>
              <a:off x="7215188" y="2757488"/>
              <a:ext cx="390525" cy="169863"/>
              <a:chOff x="4650" y="1129"/>
              <a:chExt cx="246" cy="95"/>
            </a:xfrm>
          </p:grpSpPr>
          <p:sp>
            <p:nvSpPr>
              <p:cNvPr id="35206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35207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35208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35209" name="Group 688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5212" name="Freeform 68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213" name="Freeform 69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210" name="Line 691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11" name="Line 692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938" name="Line 693"/>
            <p:cNvSpPr>
              <a:spLocks noChangeShapeType="1"/>
            </p:cNvSpPr>
            <p:nvPr/>
          </p:nvSpPr>
          <p:spPr bwMode="auto">
            <a:xfrm>
              <a:off x="8345488" y="2855913"/>
              <a:ext cx="17780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4939" name="Group 694"/>
            <p:cNvGrpSpPr>
              <a:grpSpLocks/>
            </p:cNvGrpSpPr>
            <p:nvPr/>
          </p:nvGrpSpPr>
          <p:grpSpPr bwMode="auto">
            <a:xfrm>
              <a:off x="7400925" y="3911600"/>
              <a:ext cx="485775" cy="203200"/>
              <a:chOff x="4650" y="1129"/>
              <a:chExt cx="246" cy="95"/>
            </a:xfrm>
          </p:grpSpPr>
          <p:sp>
            <p:nvSpPr>
              <p:cNvPr id="35198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35199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35200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35201" name="Group 698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5204" name="Freeform 69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205" name="Freeform 70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202" name="Line 701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03" name="Line 702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940" name="Group 712"/>
            <p:cNvGrpSpPr>
              <a:grpSpLocks/>
            </p:cNvGrpSpPr>
            <p:nvPr/>
          </p:nvGrpSpPr>
          <p:grpSpPr bwMode="auto">
            <a:xfrm>
              <a:off x="7081838" y="3630613"/>
              <a:ext cx="485775" cy="203200"/>
              <a:chOff x="4650" y="1129"/>
              <a:chExt cx="246" cy="95"/>
            </a:xfrm>
          </p:grpSpPr>
          <p:sp>
            <p:nvSpPr>
              <p:cNvPr id="35190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35191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35192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35193" name="Group 716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5196" name="Freeform 71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197" name="Freeform 71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194" name="Line 719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95" name="Line 720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941" name="Group 721"/>
            <p:cNvGrpSpPr>
              <a:grpSpLocks/>
            </p:cNvGrpSpPr>
            <p:nvPr/>
          </p:nvGrpSpPr>
          <p:grpSpPr bwMode="auto">
            <a:xfrm>
              <a:off x="7743825" y="3643313"/>
              <a:ext cx="485775" cy="203200"/>
              <a:chOff x="4650" y="1129"/>
              <a:chExt cx="246" cy="95"/>
            </a:xfrm>
          </p:grpSpPr>
          <p:sp>
            <p:nvSpPr>
              <p:cNvPr id="35182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35183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35184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35185" name="Group 725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5188" name="Freeform 72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189" name="Freeform 72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186" name="Line 728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87" name="Line 729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942" name="Group 730"/>
            <p:cNvGrpSpPr>
              <a:grpSpLocks/>
            </p:cNvGrpSpPr>
            <p:nvPr/>
          </p:nvGrpSpPr>
          <p:grpSpPr bwMode="auto">
            <a:xfrm>
              <a:off x="6962775" y="4505325"/>
              <a:ext cx="619125" cy="242888"/>
              <a:chOff x="4650" y="1129"/>
              <a:chExt cx="246" cy="95"/>
            </a:xfrm>
          </p:grpSpPr>
          <p:sp>
            <p:nvSpPr>
              <p:cNvPr id="35174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35175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35176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35177" name="Group 734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5180" name="Freeform 73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181" name="Freeform 73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178" name="Line 737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79" name="Line 738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943" name="Group 739"/>
            <p:cNvGrpSpPr>
              <a:grpSpLocks/>
            </p:cNvGrpSpPr>
            <p:nvPr/>
          </p:nvGrpSpPr>
          <p:grpSpPr bwMode="auto">
            <a:xfrm>
              <a:off x="7596188" y="4803775"/>
              <a:ext cx="619125" cy="242888"/>
              <a:chOff x="4650" y="1129"/>
              <a:chExt cx="246" cy="95"/>
            </a:xfrm>
          </p:grpSpPr>
          <p:sp>
            <p:nvSpPr>
              <p:cNvPr id="35166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35167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35168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35169" name="Group 743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5172" name="Freeform 74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173" name="Freeform 74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170" name="Line 746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71" name="Line 747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944" name="Group 748"/>
            <p:cNvGrpSpPr>
              <a:grpSpLocks/>
            </p:cNvGrpSpPr>
            <p:nvPr/>
          </p:nvGrpSpPr>
          <p:grpSpPr bwMode="auto">
            <a:xfrm>
              <a:off x="6246813" y="4848225"/>
              <a:ext cx="619125" cy="242888"/>
              <a:chOff x="4650" y="1129"/>
              <a:chExt cx="246" cy="95"/>
            </a:xfrm>
          </p:grpSpPr>
          <p:sp>
            <p:nvSpPr>
              <p:cNvPr id="35158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35159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35160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35161" name="Group 752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5164" name="Freeform 75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165" name="Freeform 75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162" name="Line 755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63" name="Line 756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945" name="Group 757"/>
            <p:cNvGrpSpPr>
              <a:grpSpLocks/>
            </p:cNvGrpSpPr>
            <p:nvPr/>
          </p:nvGrpSpPr>
          <p:grpSpPr bwMode="auto">
            <a:xfrm>
              <a:off x="6053138" y="3640138"/>
              <a:ext cx="390525" cy="169863"/>
              <a:chOff x="4650" y="1129"/>
              <a:chExt cx="246" cy="95"/>
            </a:xfrm>
          </p:grpSpPr>
          <p:sp>
            <p:nvSpPr>
              <p:cNvPr id="35150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35151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35152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35153" name="Group 761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5156" name="Freeform 76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157" name="Freeform 76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154" name="Line 764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55" name="Line 765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946" name="Group 767"/>
            <p:cNvGrpSpPr>
              <a:grpSpLocks/>
            </p:cNvGrpSpPr>
            <p:nvPr/>
          </p:nvGrpSpPr>
          <p:grpSpPr bwMode="auto">
            <a:xfrm>
              <a:off x="6353175" y="2487613"/>
              <a:ext cx="390525" cy="169863"/>
              <a:chOff x="4650" y="1129"/>
              <a:chExt cx="246" cy="95"/>
            </a:xfrm>
          </p:grpSpPr>
          <p:sp>
            <p:nvSpPr>
              <p:cNvPr id="35142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35143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35144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35145" name="Group 771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5148" name="Freeform 77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149" name="Freeform 77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146" name="Line 774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47" name="Line 775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947" name="Group 776"/>
            <p:cNvGrpSpPr>
              <a:grpSpLocks/>
            </p:cNvGrpSpPr>
            <p:nvPr/>
          </p:nvGrpSpPr>
          <p:grpSpPr bwMode="auto">
            <a:xfrm>
              <a:off x="5611813" y="3500438"/>
              <a:ext cx="506412" cy="352425"/>
              <a:chOff x="2967" y="478"/>
              <a:chExt cx="788" cy="625"/>
            </a:xfrm>
          </p:grpSpPr>
          <p:pic>
            <p:nvPicPr>
              <p:cNvPr id="35140" name="Picture 777" descr="access_point_stylized_small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5141" name="Picture 778" descr="antenna_radiation_stylized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34948" name="Group 779"/>
            <p:cNvGrpSpPr>
              <a:grpSpLocks/>
            </p:cNvGrpSpPr>
            <p:nvPr/>
          </p:nvGrpSpPr>
          <p:grpSpPr bwMode="auto">
            <a:xfrm>
              <a:off x="7132638" y="5003800"/>
              <a:ext cx="563562" cy="420688"/>
              <a:chOff x="2967" y="478"/>
              <a:chExt cx="788" cy="625"/>
            </a:xfrm>
          </p:grpSpPr>
          <p:pic>
            <p:nvPicPr>
              <p:cNvPr id="35138" name="Picture 780" descr="access_point_stylized_small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5139" name="Picture 781" descr="antenna_radiation_stylized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34949" name="Group 782"/>
            <p:cNvGrpSpPr>
              <a:grpSpLocks/>
            </p:cNvGrpSpPr>
            <p:nvPr/>
          </p:nvGrpSpPr>
          <p:grpSpPr bwMode="auto">
            <a:xfrm>
              <a:off x="6061075" y="1844675"/>
              <a:ext cx="457200" cy="631825"/>
              <a:chOff x="742" y="2409"/>
              <a:chExt cx="576" cy="881"/>
            </a:xfrm>
          </p:grpSpPr>
          <p:grpSp>
            <p:nvGrpSpPr>
              <p:cNvPr id="35120" name="Group 783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35123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124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125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126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127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128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129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130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131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132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133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134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135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136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137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pic>
            <p:nvPicPr>
              <p:cNvPr id="35121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5122" name="Oval 800"/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950" name="Text Box 580"/>
            <p:cNvSpPr txBox="1">
              <a:spLocks noChangeArrowheads="1"/>
            </p:cNvSpPr>
            <p:nvPr/>
          </p:nvSpPr>
          <p:spPr bwMode="auto">
            <a:xfrm>
              <a:off x="5957888" y="1384300"/>
              <a:ext cx="15494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mobile network</a:t>
              </a:r>
            </a:p>
          </p:txBody>
        </p:sp>
        <p:sp>
          <p:nvSpPr>
            <p:cNvPr id="34951" name="Text Box 580"/>
            <p:cNvSpPr txBox="1">
              <a:spLocks noChangeArrowheads="1"/>
            </p:cNvSpPr>
            <p:nvPr/>
          </p:nvSpPr>
          <p:spPr bwMode="auto">
            <a:xfrm>
              <a:off x="7561263" y="2071688"/>
              <a:ext cx="110807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global ISP</a:t>
              </a:r>
            </a:p>
          </p:txBody>
        </p:sp>
        <p:sp>
          <p:nvSpPr>
            <p:cNvPr id="34952" name="Text Box 580"/>
            <p:cNvSpPr txBox="1">
              <a:spLocks noChangeArrowheads="1"/>
            </p:cNvSpPr>
            <p:nvPr/>
          </p:nvSpPr>
          <p:spPr bwMode="auto">
            <a:xfrm>
              <a:off x="7337425" y="3298825"/>
              <a:ext cx="128905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regional ISP</a:t>
              </a:r>
            </a:p>
          </p:txBody>
        </p:sp>
        <p:sp>
          <p:nvSpPr>
            <p:cNvPr id="34953" name="Text Box 580"/>
            <p:cNvSpPr txBox="1">
              <a:spLocks noChangeArrowheads="1"/>
            </p:cNvSpPr>
            <p:nvPr/>
          </p:nvSpPr>
          <p:spPr bwMode="auto">
            <a:xfrm>
              <a:off x="6324600" y="2963863"/>
              <a:ext cx="895350" cy="482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/>
                <a:t>home </a:t>
              </a:r>
            </a:p>
            <a:p>
              <a:pPr>
                <a:lnSpc>
                  <a:spcPct val="80000"/>
                </a:lnSpc>
              </a:pPr>
              <a:r>
                <a:rPr lang="en-US" sz="1600"/>
                <a:t>network</a:t>
              </a:r>
            </a:p>
          </p:txBody>
        </p:sp>
        <p:sp>
          <p:nvSpPr>
            <p:cNvPr id="34954" name="Text Box 580"/>
            <p:cNvSpPr txBox="1">
              <a:spLocks noChangeArrowheads="1"/>
            </p:cNvSpPr>
            <p:nvPr/>
          </p:nvSpPr>
          <p:spPr bwMode="auto">
            <a:xfrm>
              <a:off x="5584825" y="5645150"/>
              <a:ext cx="1295400" cy="482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/>
                <a:t>institutional</a:t>
              </a:r>
            </a:p>
            <a:p>
              <a:pPr>
                <a:lnSpc>
                  <a:spcPct val="80000"/>
                </a:lnSpc>
              </a:pPr>
              <a:r>
                <a:rPr lang="en-US" sz="1600"/>
                <a:t>       network</a:t>
              </a:r>
            </a:p>
          </p:txBody>
        </p:sp>
        <p:grpSp>
          <p:nvGrpSpPr>
            <p:cNvPr id="34955" name="Group 950"/>
            <p:cNvGrpSpPr>
              <a:grpSpLocks/>
            </p:cNvGrpSpPr>
            <p:nvPr/>
          </p:nvGrpSpPr>
          <p:grpSpPr bwMode="auto">
            <a:xfrm>
              <a:off x="8240713" y="5002213"/>
              <a:ext cx="227012" cy="481013"/>
              <a:chOff x="4140" y="429"/>
              <a:chExt cx="1425" cy="2396"/>
            </a:xfrm>
          </p:grpSpPr>
          <p:sp>
            <p:nvSpPr>
              <p:cNvPr id="35088" name="Freeform 951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89" name="Rectangle 952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090" name="Freeform 953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91" name="Freeform 954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92" name="Rectangle 955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093" name="Group 956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5118" name="AutoShape 95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119" name="AutoShape 958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5094" name="Rectangle 959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095" name="Group 960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35116" name="AutoShape 961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117" name="AutoShape 962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5096" name="Rectangle 963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097" name="Rectangle 964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098" name="Group 965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35114" name="AutoShape 966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115" name="AutoShape 967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5099" name="Freeform 968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5100" name="Group 969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5112" name="AutoShape 970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113" name="AutoShape 971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5101" name="Rectangle 972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102" name="Freeform 973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03" name="Freeform 974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7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04" name="Oval 975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105" name="Freeform 976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06" name="AutoShape 977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107" name="AutoShape 978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108" name="Oval 979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109" name="Oval 980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35110" name="Oval 981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111" name="Rectangle 982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956" name="Group 983"/>
            <p:cNvGrpSpPr>
              <a:grpSpLocks/>
            </p:cNvGrpSpPr>
            <p:nvPr/>
          </p:nvGrpSpPr>
          <p:grpSpPr bwMode="auto">
            <a:xfrm>
              <a:off x="7924800" y="5303838"/>
              <a:ext cx="227012" cy="481013"/>
              <a:chOff x="4140" y="429"/>
              <a:chExt cx="1425" cy="2396"/>
            </a:xfrm>
          </p:grpSpPr>
          <p:sp>
            <p:nvSpPr>
              <p:cNvPr id="35056" name="Freeform 984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57" name="Rectangle 985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058" name="Freeform 986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59" name="Freeform 987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60" name="Rectangle 988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061" name="Group 989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5086" name="AutoShape 990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087" name="AutoShape 991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5062" name="Rectangle 992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063" name="Group 993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35084" name="AutoShape 994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085" name="AutoShape 995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5064" name="Rectangle 996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065" name="Rectangle 997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066" name="Group 998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35082" name="AutoShape 999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083" name="AutoShape 1000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5067" name="Freeform 1001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5068" name="Group 1002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5080" name="AutoShape 1003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081" name="AutoShape 1004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5069" name="Rectangle 1005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070" name="Freeform 1006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71" name="Freeform 1007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7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72" name="Oval 1008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073" name="Freeform 1009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74" name="AutoShape 1010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075" name="AutoShape 1011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076" name="Oval 1012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077" name="Oval 1013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35078" name="Oval 1014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079" name="Rectangle 1015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957" name="Group 1016"/>
            <p:cNvGrpSpPr>
              <a:grpSpLocks/>
            </p:cNvGrpSpPr>
            <p:nvPr/>
          </p:nvGrpSpPr>
          <p:grpSpPr bwMode="auto">
            <a:xfrm>
              <a:off x="5302250" y="2043113"/>
              <a:ext cx="534987" cy="407988"/>
              <a:chOff x="877" y="1008"/>
              <a:chExt cx="2747" cy="2591"/>
            </a:xfrm>
          </p:grpSpPr>
          <p:pic>
            <p:nvPicPr>
              <p:cNvPr id="35033" name="Picture 1017" descr="antenna_stylized"/>
              <p:cNvPicPr>
                <a:picLocks noChangeAspect="1" noChangeArrowheads="1"/>
              </p:cNvPicPr>
              <p:nvPr/>
            </p:nvPicPr>
            <p:blipFill>
              <a:blip r:embed="rId14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5034" name="Picture 1018" descr="laptop_keyboard"/>
              <p:cNvPicPr>
                <a:picLocks noChangeAspect="1" noChangeArrowheads="1"/>
              </p:cNvPicPr>
              <p:nvPr/>
            </p:nvPicPr>
            <p:blipFill>
              <a:blip r:embed="rId15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5035" name="Freeform 1019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35036" name="Picture 1020" descr="screen"/>
              <p:cNvPicPr>
                <a:picLocks noChangeAspect="1" noChangeArrowheads="1"/>
              </p:cNvPicPr>
              <p:nvPr/>
            </p:nvPicPr>
            <p:blipFill>
              <a:blip r:embed="rId16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5037" name="Freeform 1021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38" name="Freeform 1022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39" name="Freeform 1023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40" name="Freeform 1024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41" name="Freeform 1025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42" name="Freeform 1026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5043" name="Group 1027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35050" name="Freeform 1028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051" name="Freeform 1029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052" name="Freeform 1030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053" name="Freeform 1031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054" name="Freeform 1032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055" name="Freeform 1033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044" name="Freeform 1034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45" name="Freeform 1035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46" name="Freeform 1036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47" name="Freeform 1037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48" name="Freeform 1038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49" name="Freeform 1039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958" name="Group 1064"/>
            <p:cNvGrpSpPr>
              <a:grpSpLocks/>
            </p:cNvGrpSpPr>
            <p:nvPr/>
          </p:nvGrpSpPr>
          <p:grpSpPr bwMode="auto">
            <a:xfrm>
              <a:off x="6872288" y="5486400"/>
              <a:ext cx="474662" cy="407988"/>
              <a:chOff x="877" y="1008"/>
              <a:chExt cx="2747" cy="2591"/>
            </a:xfrm>
          </p:grpSpPr>
          <p:pic>
            <p:nvPicPr>
              <p:cNvPr id="35010" name="Picture 1065" descr="antenna_stylized"/>
              <p:cNvPicPr>
                <a:picLocks noChangeAspect="1" noChangeArrowheads="1"/>
              </p:cNvPicPr>
              <p:nvPr/>
            </p:nvPicPr>
            <p:blipFill>
              <a:blip r:embed="rId17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5011" name="Picture 1066" descr="laptop_keyboard"/>
              <p:cNvPicPr>
                <a:picLocks noChangeAspect="1" noChangeArrowheads="1"/>
              </p:cNvPicPr>
              <p:nvPr/>
            </p:nvPicPr>
            <p:blipFill>
              <a:blip r:embed="rId18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5012" name="Freeform 1067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35013" name="Picture 1068" descr="screen"/>
              <p:cNvPicPr>
                <a:picLocks noChangeAspect="1" noChangeArrowheads="1"/>
              </p:cNvPicPr>
              <p:nvPr/>
            </p:nvPicPr>
            <p:blipFill>
              <a:blip r:embed="rId19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5014" name="Freeform 1069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15" name="Freeform 1070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16" name="Freeform 1071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17" name="Freeform 1072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18" name="Freeform 1073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19" name="Freeform 1074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5020" name="Group 1075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35027" name="Freeform 1076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028" name="Freeform 1077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029" name="Freeform 1078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030" name="Freeform 1079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031" name="Freeform 1080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032" name="Freeform 1081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021" name="Freeform 1082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22" name="Freeform 1083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23" name="Freeform 1084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24" name="Freeform 1085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25" name="Freeform 1086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26" name="Freeform 1087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959" name="Group 1114"/>
            <p:cNvGrpSpPr>
              <a:grpSpLocks/>
            </p:cNvGrpSpPr>
            <p:nvPr/>
          </p:nvGrpSpPr>
          <p:grpSpPr bwMode="auto">
            <a:xfrm>
              <a:off x="5561013" y="3041650"/>
              <a:ext cx="444500" cy="407988"/>
              <a:chOff x="877" y="1008"/>
              <a:chExt cx="2747" cy="2591"/>
            </a:xfrm>
          </p:grpSpPr>
          <p:pic>
            <p:nvPicPr>
              <p:cNvPr id="34987" name="Picture 1115" descr="antenna_stylized"/>
              <p:cNvPicPr>
                <a:picLocks noChangeAspect="1" noChangeArrowheads="1"/>
              </p:cNvPicPr>
              <p:nvPr/>
            </p:nvPicPr>
            <p:blipFill>
              <a:blip r:embed="rId20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4988" name="Picture 1116" descr="laptop_keyboard"/>
              <p:cNvPicPr>
                <a:picLocks noChangeAspect="1" noChangeArrowheads="1"/>
              </p:cNvPicPr>
              <p:nvPr/>
            </p:nvPicPr>
            <p:blipFill>
              <a:blip r:embed="rId21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4989" name="Freeform 1117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34990" name="Picture 1118" descr="screen"/>
              <p:cNvPicPr>
                <a:picLocks noChangeAspect="1" noChangeArrowheads="1"/>
              </p:cNvPicPr>
              <p:nvPr/>
            </p:nvPicPr>
            <p:blipFill>
              <a:blip r:embed="rId22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4991" name="Freeform 1119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92" name="Freeform 1120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93" name="Freeform 1121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94" name="Freeform 1122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95" name="Freeform 1123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96" name="Freeform 1124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4997" name="Group 1125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35004" name="Freeform 1126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005" name="Freeform 1127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006" name="Freeform 1128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007" name="Freeform 1129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008" name="Freeform 1130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009" name="Freeform 1131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4998" name="Freeform 1132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99" name="Freeform 1133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00" name="Freeform 1134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01" name="Freeform 1135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02" name="Freeform 1136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03" name="Freeform 1137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960" name="Group 1139"/>
            <p:cNvGrpSpPr>
              <a:grpSpLocks/>
            </p:cNvGrpSpPr>
            <p:nvPr/>
          </p:nvGrpSpPr>
          <p:grpSpPr bwMode="auto">
            <a:xfrm flipH="1">
              <a:off x="5940425" y="3222625"/>
              <a:ext cx="414337" cy="373063"/>
              <a:chOff x="2839" y="3501"/>
              <a:chExt cx="755" cy="803"/>
            </a:xfrm>
          </p:grpSpPr>
          <p:pic>
            <p:nvPicPr>
              <p:cNvPr id="34985" name="Picture 114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4986" name="Freeform 1141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4961" name="Group 1142"/>
            <p:cNvGrpSpPr>
              <a:grpSpLocks/>
            </p:cNvGrpSpPr>
            <p:nvPr/>
          </p:nvGrpSpPr>
          <p:grpSpPr bwMode="auto">
            <a:xfrm>
              <a:off x="7307263" y="5422900"/>
              <a:ext cx="474662" cy="407988"/>
              <a:chOff x="877" y="1008"/>
              <a:chExt cx="2747" cy="2591"/>
            </a:xfrm>
          </p:grpSpPr>
          <p:pic>
            <p:nvPicPr>
              <p:cNvPr id="34962" name="Picture 1143" descr="antenna_stylized"/>
              <p:cNvPicPr>
                <a:picLocks noChangeAspect="1" noChangeArrowheads="1"/>
              </p:cNvPicPr>
              <p:nvPr/>
            </p:nvPicPr>
            <p:blipFill>
              <a:blip r:embed="rId17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4963" name="Picture 1144" descr="laptop_keyboard"/>
              <p:cNvPicPr>
                <a:picLocks noChangeAspect="1" noChangeArrowheads="1"/>
              </p:cNvPicPr>
              <p:nvPr/>
            </p:nvPicPr>
            <p:blipFill>
              <a:blip r:embed="rId18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4964" name="Freeform 1145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34965" name="Picture 1146" descr="screen"/>
              <p:cNvPicPr>
                <a:picLocks noChangeAspect="1" noChangeArrowheads="1"/>
              </p:cNvPicPr>
              <p:nvPr/>
            </p:nvPicPr>
            <p:blipFill>
              <a:blip r:embed="rId19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4966" name="Freeform 1147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67" name="Freeform 1148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68" name="Freeform 1149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69" name="Freeform 1150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70" name="Freeform 1151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71" name="Freeform 1152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4972" name="Group 1153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34979" name="Freeform 1154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980" name="Freeform 1155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981" name="Freeform 1156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982" name="Freeform 1157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983" name="Freeform 1158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984" name="Freeform 1159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4973" name="Freeform 1160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74" name="Freeform 1161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75" name="Freeform 1162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76" name="Freeform 1163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77" name="Freeform 1164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78" name="Freeform 1165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439" name="Group 1201"/>
          <p:cNvGrpSpPr>
            <a:grpSpLocks/>
          </p:cNvGrpSpPr>
          <p:nvPr/>
        </p:nvGrpSpPr>
        <p:grpSpPr bwMode="auto">
          <a:xfrm>
            <a:off x="333375" y="1322388"/>
            <a:ext cx="1555750" cy="1622425"/>
            <a:chOff x="210" y="833"/>
            <a:chExt cx="980" cy="1022"/>
          </a:xfrm>
        </p:grpSpPr>
        <p:sp>
          <p:nvSpPr>
            <p:cNvPr id="34828" name="Text Box 667"/>
            <p:cNvSpPr txBox="1">
              <a:spLocks noChangeArrowheads="1"/>
            </p:cNvSpPr>
            <p:nvPr/>
          </p:nvSpPr>
          <p:spPr bwMode="auto">
            <a:xfrm>
              <a:off x="479" y="1667"/>
              <a:ext cx="711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sz="1400"/>
                <a:t>smartphone</a:t>
              </a:r>
            </a:p>
          </p:txBody>
        </p:sp>
        <p:sp>
          <p:nvSpPr>
            <p:cNvPr id="34829" name="Text Box 663"/>
            <p:cNvSpPr txBox="1">
              <a:spLocks noChangeArrowheads="1"/>
            </p:cNvSpPr>
            <p:nvPr/>
          </p:nvSpPr>
          <p:spPr bwMode="auto">
            <a:xfrm>
              <a:off x="487" y="872"/>
              <a:ext cx="2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PC</a:t>
              </a:r>
            </a:p>
          </p:txBody>
        </p:sp>
        <p:sp>
          <p:nvSpPr>
            <p:cNvPr id="34830" name="Text Box 664"/>
            <p:cNvSpPr txBox="1">
              <a:spLocks noChangeArrowheads="1"/>
            </p:cNvSpPr>
            <p:nvPr/>
          </p:nvSpPr>
          <p:spPr bwMode="auto">
            <a:xfrm>
              <a:off x="488" y="1096"/>
              <a:ext cx="42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server</a:t>
              </a:r>
            </a:p>
          </p:txBody>
        </p:sp>
        <p:sp>
          <p:nvSpPr>
            <p:cNvPr id="34831" name="Text Box 665"/>
            <p:cNvSpPr txBox="1">
              <a:spLocks noChangeArrowheads="1"/>
            </p:cNvSpPr>
            <p:nvPr/>
          </p:nvSpPr>
          <p:spPr bwMode="auto">
            <a:xfrm>
              <a:off x="493" y="1390"/>
              <a:ext cx="520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sz="1400"/>
                <a:t>wireless</a:t>
              </a:r>
            </a:p>
            <a:p>
              <a:pPr>
                <a:lnSpc>
                  <a:spcPct val="75000"/>
                </a:lnSpc>
              </a:pPr>
              <a:r>
                <a:rPr lang="en-US" sz="1400"/>
                <a:t>laptop</a:t>
              </a:r>
            </a:p>
          </p:txBody>
        </p:sp>
        <p:grpSp>
          <p:nvGrpSpPr>
            <p:cNvPr id="34832" name="Group 805"/>
            <p:cNvGrpSpPr>
              <a:grpSpLocks/>
            </p:cNvGrpSpPr>
            <p:nvPr/>
          </p:nvGrpSpPr>
          <p:grpSpPr bwMode="auto">
            <a:xfrm flipH="1">
              <a:off x="244" y="833"/>
              <a:ext cx="261" cy="235"/>
              <a:chOff x="2839" y="3501"/>
              <a:chExt cx="755" cy="803"/>
            </a:xfrm>
          </p:grpSpPr>
          <p:pic>
            <p:nvPicPr>
              <p:cNvPr id="34893" name="Picture 806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4894" name="Freeform 807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4833" name="Group 808"/>
            <p:cNvGrpSpPr>
              <a:grpSpLocks/>
            </p:cNvGrpSpPr>
            <p:nvPr/>
          </p:nvGrpSpPr>
          <p:grpSpPr bwMode="auto">
            <a:xfrm>
              <a:off x="298" y="1682"/>
              <a:ext cx="234" cy="173"/>
              <a:chOff x="2751" y="1851"/>
              <a:chExt cx="462" cy="478"/>
            </a:xfrm>
          </p:grpSpPr>
          <p:pic>
            <p:nvPicPr>
              <p:cNvPr id="34891" name="Picture 809" descr="iphone_stylized_small"/>
              <p:cNvPicPr>
                <a:picLocks noChangeAspect="1" noChangeArrowheads="1"/>
              </p:cNvPicPr>
              <p:nvPr/>
            </p:nvPicPr>
            <p:blipFill>
              <a:blip r:embed="rId23" cstate="print"/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4892" name="Picture 810" descr="antenna_radiation_stylized"/>
              <p:cNvPicPr>
                <a:picLocks noChangeAspect="1" noChangeArrowheads="1"/>
              </p:cNvPicPr>
              <p:nvPr/>
            </p:nvPicPr>
            <p:blipFill>
              <a:blip r:embed="rId24" cstate="print"/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34834" name="Group 1088"/>
            <p:cNvGrpSpPr>
              <a:grpSpLocks/>
            </p:cNvGrpSpPr>
            <p:nvPr/>
          </p:nvGrpSpPr>
          <p:grpSpPr bwMode="auto">
            <a:xfrm>
              <a:off x="210" y="1368"/>
              <a:ext cx="301" cy="236"/>
              <a:chOff x="877" y="1008"/>
              <a:chExt cx="2747" cy="2591"/>
            </a:xfrm>
          </p:grpSpPr>
          <p:pic>
            <p:nvPicPr>
              <p:cNvPr id="34868" name="Picture 1089" descr="antenna_stylized"/>
              <p:cNvPicPr>
                <a:picLocks noChangeAspect="1" noChangeArrowheads="1"/>
              </p:cNvPicPr>
              <p:nvPr/>
            </p:nvPicPr>
            <p:blipFill>
              <a:blip r:embed="rId25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4869" name="Picture 1090" descr="laptop_keyboard"/>
              <p:cNvPicPr>
                <a:picLocks noChangeAspect="1" noChangeArrowheads="1"/>
              </p:cNvPicPr>
              <p:nvPr/>
            </p:nvPicPr>
            <p:blipFill>
              <a:blip r:embed="rId26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4870" name="Freeform 1091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34871" name="Picture 1092" descr="screen"/>
              <p:cNvPicPr>
                <a:picLocks noChangeAspect="1" noChangeArrowheads="1"/>
              </p:cNvPicPr>
              <p:nvPr/>
            </p:nvPicPr>
            <p:blipFill>
              <a:blip r:embed="rId27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4872" name="Freeform 1093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73" name="Freeform 1094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74" name="Freeform 1095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75" name="Freeform 1096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76" name="Freeform 1097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77" name="Freeform 1098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4878" name="Group 1099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34885" name="Freeform 1100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886" name="Freeform 1101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887" name="Freeform 1102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888" name="Freeform 1103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889" name="Freeform 1104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890" name="Freeform 1105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4879" name="Freeform 1106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80" name="Freeform 1107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81" name="Freeform 1108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82" name="Freeform 1109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83" name="Freeform 1110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84" name="Freeform 1111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835" name="Group 1168"/>
            <p:cNvGrpSpPr>
              <a:grpSpLocks/>
            </p:cNvGrpSpPr>
            <p:nvPr/>
          </p:nvGrpSpPr>
          <p:grpSpPr bwMode="auto">
            <a:xfrm>
              <a:off x="340" y="1097"/>
              <a:ext cx="157" cy="256"/>
              <a:chOff x="4140" y="429"/>
              <a:chExt cx="1425" cy="2396"/>
            </a:xfrm>
          </p:grpSpPr>
          <p:sp>
            <p:nvSpPr>
              <p:cNvPr id="34836" name="Freeform 1169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37" name="Rectangle 1170"/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53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38" name="Freeform 1171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39" name="Freeform 1172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40" name="Rectangle 1173"/>
              <p:cNvSpPr>
                <a:spLocks noChangeArrowheads="1"/>
              </p:cNvSpPr>
              <p:nvPr/>
            </p:nvSpPr>
            <p:spPr bwMode="auto">
              <a:xfrm>
                <a:off x="4213" y="691"/>
                <a:ext cx="599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4841" name="Group 1174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4866" name="AutoShape 1175"/>
                <p:cNvSpPr>
                  <a:spLocks noChangeArrowheads="1"/>
                </p:cNvSpPr>
                <p:nvPr/>
              </p:nvSpPr>
              <p:spPr bwMode="auto">
                <a:xfrm>
                  <a:off x="613" y="2572"/>
                  <a:ext cx="725" cy="1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7" name="AutoShape 1176"/>
                <p:cNvSpPr>
                  <a:spLocks noChangeArrowheads="1"/>
                </p:cNvSpPr>
                <p:nvPr/>
              </p:nvSpPr>
              <p:spPr bwMode="auto">
                <a:xfrm>
                  <a:off x="624" y="2590"/>
                  <a:ext cx="691" cy="9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4842" name="Rectangle 1177"/>
              <p:cNvSpPr>
                <a:spLocks noChangeArrowheads="1"/>
              </p:cNvSpPr>
              <p:nvPr/>
            </p:nvSpPr>
            <p:spPr bwMode="auto">
              <a:xfrm>
                <a:off x="4222" y="1019"/>
                <a:ext cx="599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4843" name="Group 1178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34864" name="AutoShape 1179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5" cy="14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5" name="AutoShape 1180"/>
                <p:cNvSpPr>
                  <a:spLocks noChangeArrowheads="1"/>
                </p:cNvSpPr>
                <p:nvPr/>
              </p:nvSpPr>
              <p:spPr bwMode="auto">
                <a:xfrm>
                  <a:off x="627" y="2584"/>
                  <a:ext cx="691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4844" name="Rectangle 1181"/>
              <p:cNvSpPr>
                <a:spLocks noChangeArrowheads="1"/>
              </p:cNvSpPr>
              <p:nvPr/>
            </p:nvSpPr>
            <p:spPr bwMode="auto">
              <a:xfrm>
                <a:off x="4213" y="1356"/>
                <a:ext cx="599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45" name="Rectangle 1182"/>
              <p:cNvSpPr>
                <a:spLocks noChangeArrowheads="1"/>
              </p:cNvSpPr>
              <p:nvPr/>
            </p:nvSpPr>
            <p:spPr bwMode="auto">
              <a:xfrm>
                <a:off x="4231" y="1655"/>
                <a:ext cx="590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4846" name="Group 1183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34862" name="AutoShape 1184"/>
                <p:cNvSpPr>
                  <a:spLocks noChangeArrowheads="1"/>
                </p:cNvSpPr>
                <p:nvPr/>
              </p:nvSpPr>
              <p:spPr bwMode="auto">
                <a:xfrm>
                  <a:off x="619" y="2568"/>
                  <a:ext cx="724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3" name="AutoShape 1185"/>
                <p:cNvSpPr>
                  <a:spLocks noChangeArrowheads="1"/>
                </p:cNvSpPr>
                <p:nvPr/>
              </p:nvSpPr>
              <p:spPr bwMode="auto">
                <a:xfrm>
                  <a:off x="630" y="2585"/>
                  <a:ext cx="69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4847" name="Freeform 1186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4848" name="Group 1187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4860" name="AutoShape 1188"/>
                <p:cNvSpPr>
                  <a:spLocks noChangeArrowheads="1"/>
                </p:cNvSpPr>
                <p:nvPr/>
              </p:nvSpPr>
              <p:spPr bwMode="auto">
                <a:xfrm>
                  <a:off x="614" y="2569"/>
                  <a:ext cx="724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1" name="AutoShape 1189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69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4849" name="Rectangle 1190"/>
              <p:cNvSpPr>
                <a:spLocks noChangeArrowheads="1"/>
              </p:cNvSpPr>
              <p:nvPr/>
            </p:nvSpPr>
            <p:spPr bwMode="auto">
              <a:xfrm>
                <a:off x="5247" y="429"/>
                <a:ext cx="73" cy="2293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50" name="Freeform 1191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51" name="Freeform 1192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7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52" name="Oval 1193"/>
              <p:cNvSpPr>
                <a:spLocks noChangeArrowheads="1"/>
              </p:cNvSpPr>
              <p:nvPr/>
            </p:nvSpPr>
            <p:spPr bwMode="auto">
              <a:xfrm>
                <a:off x="5520" y="2610"/>
                <a:ext cx="45" cy="94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53" name="Freeform 1194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54" name="AutoShape 1195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8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55" name="AutoShape 1196"/>
              <p:cNvSpPr>
                <a:spLocks noChangeArrowheads="1"/>
              </p:cNvSpPr>
              <p:nvPr/>
            </p:nvSpPr>
            <p:spPr bwMode="auto">
              <a:xfrm>
                <a:off x="4204" y="2713"/>
                <a:ext cx="1071" cy="8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56" name="Oval 1197"/>
              <p:cNvSpPr>
                <a:spLocks noChangeArrowheads="1"/>
              </p:cNvSpPr>
              <p:nvPr/>
            </p:nvSpPr>
            <p:spPr bwMode="auto">
              <a:xfrm>
                <a:off x="4312" y="2385"/>
                <a:ext cx="154" cy="140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57" name="Oval 1198"/>
              <p:cNvSpPr>
                <a:spLocks noChangeArrowheads="1"/>
              </p:cNvSpPr>
              <p:nvPr/>
            </p:nvSpPr>
            <p:spPr bwMode="auto">
              <a:xfrm>
                <a:off x="4485" y="2385"/>
                <a:ext cx="163" cy="140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34858" name="Oval 1199"/>
              <p:cNvSpPr>
                <a:spLocks noChangeArrowheads="1"/>
              </p:cNvSpPr>
              <p:nvPr/>
            </p:nvSpPr>
            <p:spPr bwMode="auto">
              <a:xfrm>
                <a:off x="4666" y="2385"/>
                <a:ext cx="154" cy="140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59" name="Rectangle 1200"/>
              <p:cNvSpPr>
                <a:spLocks noChangeArrowheads="1"/>
              </p:cNvSpPr>
              <p:nvPr/>
            </p:nvSpPr>
            <p:spPr bwMode="auto">
              <a:xfrm>
                <a:off x="5066" y="1833"/>
                <a:ext cx="82" cy="767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482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CF96FDE2-0F8D-45B7-9101-7E0059ECB012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4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4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4766" grpId="0"/>
      <p:bldP spid="476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pic>
        <p:nvPicPr>
          <p:cNvPr id="36866" name="Picture 19" descr="underline_base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8350" y="962025"/>
            <a:ext cx="59420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20663"/>
            <a:ext cx="7772400" cy="1006475"/>
          </a:xfrm>
        </p:spPr>
        <p:txBody>
          <a:bodyPr/>
          <a:lstStyle/>
          <a:p>
            <a:pPr eaLnBrk="1" hangingPunct="1"/>
            <a:r>
              <a:rPr lang="ja-JP" altLang="en-US" dirty="0" smtClean="0">
                <a:ea typeface="ＭＳ Ｐゴシック" pitchFamily="34" charset="-128"/>
              </a:rPr>
              <a:t>“</a:t>
            </a:r>
            <a:r>
              <a:rPr lang="en-US" altLang="ja-JP" dirty="0" smtClean="0">
                <a:ea typeface="ＭＳ Ｐゴシック" pitchFamily="34" charset="-128"/>
              </a:rPr>
              <a:t>Fun</a:t>
            </a:r>
            <a:r>
              <a:rPr lang="ja-JP" altLang="en-US" dirty="0" smtClean="0">
                <a:ea typeface="ＭＳ Ｐゴシック" pitchFamily="34" charset="-128"/>
              </a:rPr>
              <a:t>”</a:t>
            </a:r>
            <a:r>
              <a:rPr lang="en-US" altLang="ja-JP" dirty="0" smtClean="0">
                <a:ea typeface="ＭＳ Ｐゴシック" pitchFamily="34" charset="-128"/>
              </a:rPr>
              <a:t> internet appliances</a:t>
            </a:r>
            <a:br>
              <a:rPr lang="en-US" altLang="ja-JP" dirty="0" smtClean="0">
                <a:ea typeface="ＭＳ Ｐゴシック" pitchFamily="34" charset="-128"/>
              </a:rPr>
            </a:br>
            <a:r>
              <a:rPr lang="en-US" altLang="ja-JP" sz="3200" dirty="0" smtClean="0">
                <a:ea typeface="ＭＳ Ｐゴシック" pitchFamily="34" charset="-128"/>
              </a:rPr>
              <a:t>-- Internet of Things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36868" name="Picture 3" descr="toaste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25850" y="1404745"/>
            <a:ext cx="2495550" cy="293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9" name="Picture 4" descr="whisper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66788" y="1425575"/>
            <a:ext cx="1895475" cy="156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70" name="Text Box 7"/>
          <p:cNvSpPr txBox="1">
            <a:spLocks noChangeArrowheads="1"/>
          </p:cNvSpPr>
          <p:nvPr/>
        </p:nvSpPr>
        <p:spPr bwMode="auto">
          <a:xfrm>
            <a:off x="895350" y="2789238"/>
            <a:ext cx="21621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IP picture frame</a:t>
            </a:r>
          </a:p>
          <a:p>
            <a:r>
              <a:rPr lang="en-US" sz="1600"/>
              <a:t>http://www.ceiva.com/</a:t>
            </a:r>
          </a:p>
        </p:txBody>
      </p:sp>
      <p:sp>
        <p:nvSpPr>
          <p:cNvPr id="36871" name="Text Box 8"/>
          <p:cNvSpPr txBox="1">
            <a:spLocks noChangeArrowheads="1"/>
          </p:cNvSpPr>
          <p:nvPr/>
        </p:nvSpPr>
        <p:spPr bwMode="auto">
          <a:xfrm>
            <a:off x="5447684" y="1587702"/>
            <a:ext cx="224631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/>
              <a:t>Web-enabled toaster +</a:t>
            </a:r>
          </a:p>
          <a:p>
            <a:r>
              <a:rPr lang="en-US" sz="1600" dirty="0"/>
              <a:t>weather forecaster</a:t>
            </a:r>
          </a:p>
        </p:txBody>
      </p:sp>
      <p:pic>
        <p:nvPicPr>
          <p:cNvPr id="36872" name="Picture 9" descr="cisco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72181" y="4387850"/>
            <a:ext cx="2395538" cy="191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73" name="Text Box 10"/>
          <p:cNvSpPr txBox="1">
            <a:spLocks noChangeArrowheads="1"/>
          </p:cNvSpPr>
          <p:nvPr/>
        </p:nvSpPr>
        <p:spPr bwMode="auto">
          <a:xfrm>
            <a:off x="6926591" y="6016625"/>
            <a:ext cx="15970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/>
              <a:t>Internet phones</a:t>
            </a:r>
          </a:p>
        </p:txBody>
      </p:sp>
      <p:graphicFrame>
        <p:nvGraphicFramePr>
          <p:cNvPr id="36874" name="Object 14"/>
          <p:cNvGraphicFramePr>
            <a:graphicFrameLocks noChangeAspect="1"/>
          </p:cNvGraphicFramePr>
          <p:nvPr/>
        </p:nvGraphicFramePr>
        <p:xfrm>
          <a:off x="919163" y="3581400"/>
          <a:ext cx="803275" cy="2168525"/>
        </p:xfrm>
        <a:graphic>
          <a:graphicData uri="http://schemas.openxmlformats.org/presentationml/2006/ole">
            <p:oleObj spid="_x0000_s36878" r:id="rId8" imgW="1434415" imgH="3873016" progId="">
              <p:embed/>
            </p:oleObj>
          </a:graphicData>
        </a:graphic>
      </p:graphicFrame>
      <p:sp>
        <p:nvSpPr>
          <p:cNvPr id="36875" name="Text Box 8"/>
          <p:cNvSpPr txBox="1">
            <a:spLocks noChangeArrowheads="1"/>
          </p:cNvSpPr>
          <p:nvPr/>
        </p:nvSpPr>
        <p:spPr bwMode="auto">
          <a:xfrm>
            <a:off x="981075" y="5789613"/>
            <a:ext cx="117951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Internet </a:t>
            </a:r>
          </a:p>
          <a:p>
            <a:r>
              <a:rPr lang="en-US" sz="1600"/>
              <a:t>refrigerator</a:t>
            </a:r>
          </a:p>
        </p:txBody>
      </p:sp>
      <p:pic>
        <p:nvPicPr>
          <p:cNvPr id="36876" name="Picture 1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300605" y="3514204"/>
            <a:ext cx="155257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77" name="Text Box 8"/>
          <p:cNvSpPr txBox="1">
            <a:spLocks noChangeArrowheads="1"/>
          </p:cNvSpPr>
          <p:nvPr/>
        </p:nvSpPr>
        <p:spPr bwMode="auto">
          <a:xfrm>
            <a:off x="2065895" y="4187497"/>
            <a:ext cx="248761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err="1"/>
              <a:t>Slingbox</a:t>
            </a:r>
            <a:r>
              <a:rPr lang="en-US" sz="1600" dirty="0"/>
              <a:t>: watch,</a:t>
            </a:r>
          </a:p>
          <a:p>
            <a:r>
              <a:rPr lang="en-US" sz="1600" dirty="0"/>
              <a:t>control cable TV remotely</a:t>
            </a:r>
          </a:p>
        </p:txBody>
      </p:sp>
      <p:sp>
        <p:nvSpPr>
          <p:cNvPr id="3687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F6DD66DD-2C2C-4CD4-A2D9-2151C8494138}" type="slidenum">
              <a:rPr lang="en-US"/>
              <a:pPr/>
              <a:t>9</a:t>
            </a:fld>
            <a:endParaRPr lang="en-US"/>
          </a:p>
        </p:txBody>
      </p:sp>
      <p:pic>
        <p:nvPicPr>
          <p:cNvPr id="36879" name="Picture 2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281623" y="2297122"/>
            <a:ext cx="695325" cy="109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80" name="Text Box 10"/>
          <p:cNvSpPr txBox="1">
            <a:spLocks noChangeArrowheads="1"/>
          </p:cNvSpPr>
          <p:nvPr/>
        </p:nvSpPr>
        <p:spPr bwMode="auto">
          <a:xfrm>
            <a:off x="6753225" y="3406861"/>
            <a:ext cx="194151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/>
              <a:t>Tweet-a-watt: </a:t>
            </a:r>
          </a:p>
          <a:p>
            <a:r>
              <a:rPr lang="en-US" sz="1600" dirty="0"/>
              <a:t>monitor energy use</a:t>
            </a: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2775845" y="6053202"/>
            <a:ext cx="286649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/>
              <a:t>Internet apps in cars we drive</a:t>
            </a:r>
            <a:endParaRPr lang="en-US" sz="1600" dirty="0"/>
          </a:p>
        </p:txBody>
      </p:sp>
      <p:pic>
        <p:nvPicPr>
          <p:cNvPr id="19" name="Picture 18" descr="page41-1012-full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186565" y="5009556"/>
            <a:ext cx="1487056" cy="9294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2_Default Design">
  <a:themeElements>
    <a:clrScheme name="1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2_Default Design">
      <a:majorFont>
        <a:latin typeface="Gill Sans MT"/>
        <a:ea typeface=""/>
        <a:cs typeface="Arial"/>
      </a:majorFont>
      <a:minorFont>
        <a:latin typeface="Gill Sans MT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24700</TotalTime>
  <Words>4535</Words>
  <Application>Microsoft Office PowerPoint</Application>
  <PresentationFormat>On-screen Show (4:3)</PresentationFormat>
  <Paragraphs>1358</Paragraphs>
  <Slides>69</Slides>
  <Notes>52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2" baseType="lpstr">
      <vt:lpstr>12_Default Design</vt:lpstr>
      <vt:lpstr>Default Design</vt:lpstr>
      <vt:lpstr>Clip</vt:lpstr>
      <vt:lpstr>Computer Networks Lecture Series </vt:lpstr>
      <vt:lpstr>ACKNOWLEDGMENT </vt:lpstr>
      <vt:lpstr>Slide 3</vt:lpstr>
      <vt:lpstr>Course Learning Objectives</vt:lpstr>
      <vt:lpstr>Course outcomes </vt:lpstr>
      <vt:lpstr>Syllabus and tentative schedule</vt:lpstr>
      <vt:lpstr>What is in the “overview”?</vt:lpstr>
      <vt:lpstr>What’s the Internet: “nuts and bolts” view</vt:lpstr>
      <vt:lpstr>“Fun” internet appliances -- Internet of Things</vt:lpstr>
      <vt:lpstr>Slide 10</vt:lpstr>
      <vt:lpstr>What’s the Internet: a service view</vt:lpstr>
      <vt:lpstr>What’s a protocol?</vt:lpstr>
      <vt:lpstr>Slide 13</vt:lpstr>
      <vt:lpstr>Chapter 1: roadmap</vt:lpstr>
      <vt:lpstr>A closer look at network structure:</vt:lpstr>
      <vt:lpstr>Access networks and physical media</vt:lpstr>
      <vt:lpstr>Access net: digital subscriber line (DSL)</vt:lpstr>
      <vt:lpstr>Slide 18</vt:lpstr>
      <vt:lpstr>FDM versus TDM</vt:lpstr>
      <vt:lpstr>Slide 20</vt:lpstr>
      <vt:lpstr>Enterprise access networks (Ethernet)</vt:lpstr>
      <vt:lpstr>Ethernet Switches, Routers</vt:lpstr>
      <vt:lpstr>Wireless access networks</vt:lpstr>
      <vt:lpstr>Host: sends packets of data</vt:lpstr>
      <vt:lpstr>Physical media</vt:lpstr>
      <vt:lpstr>Physical media: coax, fiber</vt:lpstr>
      <vt:lpstr>Physical media: radio</vt:lpstr>
      <vt:lpstr>Chapter 1: roadmap</vt:lpstr>
      <vt:lpstr>The network core</vt:lpstr>
      <vt:lpstr>Packet Switching: queueing delay, loss</vt:lpstr>
      <vt:lpstr>Two key network-core functions</vt:lpstr>
      <vt:lpstr>Alternative core: circuit switching</vt:lpstr>
      <vt:lpstr>Internet structure: network of networks</vt:lpstr>
      <vt:lpstr>Internet structure: network of networks</vt:lpstr>
      <vt:lpstr>Internet structure: network of networks</vt:lpstr>
      <vt:lpstr>Internet structure: network of networks</vt:lpstr>
      <vt:lpstr>Internet structure: network of networks</vt:lpstr>
      <vt:lpstr>Internet structure: network of networks</vt:lpstr>
      <vt:lpstr>Internet structure: network of networks</vt:lpstr>
      <vt:lpstr>Internet structure: network of networks</vt:lpstr>
      <vt:lpstr>Internet structure: network of networks</vt:lpstr>
      <vt:lpstr>Tier-1 ISP: e.g., Verizon, ATT, Sprint</vt:lpstr>
      <vt:lpstr>Chapter 1: roadmap</vt:lpstr>
      <vt:lpstr>“Real” Internet delays and routes</vt:lpstr>
      <vt:lpstr>“Real” Internet delays, routes</vt:lpstr>
      <vt:lpstr>Packet loss</vt:lpstr>
      <vt:lpstr>Throughput</vt:lpstr>
      <vt:lpstr>Chapter 1: roadmap</vt:lpstr>
      <vt:lpstr>Protocol “layers”</vt:lpstr>
      <vt:lpstr>Organization of air travel</vt:lpstr>
      <vt:lpstr>Layering of airline functionality</vt:lpstr>
      <vt:lpstr>Why layering?</vt:lpstr>
      <vt:lpstr>Slide 53</vt:lpstr>
      <vt:lpstr>Internet protocol stack</vt:lpstr>
      <vt:lpstr>Encapsulation</vt:lpstr>
      <vt:lpstr>Chapter 1: roadmap</vt:lpstr>
      <vt:lpstr>Network security</vt:lpstr>
      <vt:lpstr>Bad guys: put malware into hosts via Internet</vt:lpstr>
      <vt:lpstr>The 8 Most Famous Computer Viruses or malwares of All Time</vt:lpstr>
      <vt:lpstr>Slide 60</vt:lpstr>
      <vt:lpstr>Bad guys can sniff packets</vt:lpstr>
      <vt:lpstr>Bad guys can use fake addresses</vt:lpstr>
      <vt:lpstr>Chapter 1: roadmap</vt:lpstr>
      <vt:lpstr>Internet history</vt:lpstr>
      <vt:lpstr>Slide 65</vt:lpstr>
      <vt:lpstr>Slide 66</vt:lpstr>
      <vt:lpstr>Slide 67</vt:lpstr>
      <vt:lpstr>Slide 68</vt:lpstr>
      <vt:lpstr>Introduction: 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6th Edition: Chapter 1</dc:title>
  <dc:creator>Jim Kurose and Keith Ross</dc:creator>
  <cp:lastModifiedBy>umesh</cp:lastModifiedBy>
  <cp:revision>313</cp:revision>
  <dcterms:created xsi:type="dcterms:W3CDTF">1999-10-08T19:08:27Z</dcterms:created>
  <dcterms:modified xsi:type="dcterms:W3CDTF">2020-09-11T06:00:03Z</dcterms:modified>
</cp:coreProperties>
</file>