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93" r:id="rId22"/>
    <p:sldId id="277" r:id="rId23"/>
    <p:sldId id="280" r:id="rId24"/>
    <p:sldId id="279" r:id="rId25"/>
    <p:sldId id="281" r:id="rId26"/>
    <p:sldId id="282" r:id="rId27"/>
    <p:sldId id="294" r:id="rId28"/>
    <p:sldId id="295" r:id="rId29"/>
    <p:sldId id="296" r:id="rId30"/>
    <p:sldId id="283" r:id="rId31"/>
    <p:sldId id="297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25EC4A-AE33-4B16-A32B-460EE325925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7F9321-E6E8-4007-87B9-E27480689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-2:Introducing full-stack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7334" t="25421" r="11212" b="7963"/>
          <a:stretch>
            <a:fillRect/>
          </a:stretch>
        </p:blipFill>
        <p:spPr bwMode="auto">
          <a:xfrm>
            <a:off x="1447801" y="1600200"/>
            <a:ext cx="6172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4746" t="16100" r="12119" b="18239"/>
          <a:stretch>
            <a:fillRect/>
          </a:stretch>
        </p:blipFill>
        <p:spPr bwMode="auto">
          <a:xfrm>
            <a:off x="457200" y="12954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MULTITHREADED WEB SERVER</a:t>
            </a:r>
          </a:p>
          <a:p>
            <a:r>
              <a:rPr lang="en-US" dirty="0" smtClean="0"/>
              <a:t>Multiple bank tellers</a:t>
            </a:r>
          </a:p>
          <a:p>
            <a:r>
              <a:rPr lang="en-US" dirty="0" err="1" smtClean="0"/>
              <a:t>So,web</a:t>
            </a:r>
            <a:r>
              <a:rPr lang="en-US" dirty="0" smtClean="0"/>
              <a:t> servers have so much RAM, even though they don’t need it 90% of the time</a:t>
            </a:r>
          </a:p>
          <a:p>
            <a:endParaRPr lang="en-US" dirty="0" smtClean="0"/>
          </a:p>
          <a:p>
            <a:r>
              <a:rPr lang="en-US" dirty="0" smtClean="0"/>
              <a:t>A SINGLE-THREADED WEB SERVER</a:t>
            </a:r>
          </a:p>
          <a:p>
            <a:r>
              <a:rPr lang="en-US" dirty="0" smtClean="0"/>
              <a:t>Bank teller -&gt; delegates to back-end staff</a:t>
            </a:r>
          </a:p>
          <a:p>
            <a:endParaRPr lang="en-US" dirty="0" smtClean="0"/>
          </a:p>
          <a:p>
            <a:r>
              <a:rPr lang="en-US" dirty="0" smtClean="0"/>
              <a:t>Using prebuilt packages via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Node.js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Set up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Express: The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a platform not a server-&gt;creative.</a:t>
            </a:r>
          </a:p>
          <a:p>
            <a:r>
              <a:rPr lang="en-US" dirty="0" smtClean="0"/>
              <a:t>Basic website up and running -&gt;Harder.</a:t>
            </a:r>
          </a:p>
          <a:p>
            <a:endParaRPr lang="en-US" dirty="0" smtClean="0"/>
          </a:p>
          <a:p>
            <a:r>
              <a:rPr lang="en-US" dirty="0" smtClean="0"/>
              <a:t>Express does….</a:t>
            </a:r>
          </a:p>
          <a:p>
            <a:pPr lvl="1"/>
            <a:r>
              <a:rPr lang="en-US" dirty="0" smtClean="0"/>
              <a:t>Sets up server -&gt; requests &amp; responses.</a:t>
            </a:r>
          </a:p>
          <a:p>
            <a:pPr lvl="1"/>
            <a:r>
              <a:rPr lang="en-US" dirty="0" smtClean="0"/>
              <a:t>Defines a directory structure. </a:t>
            </a:r>
          </a:p>
          <a:p>
            <a:pPr lvl="1"/>
            <a:r>
              <a:rPr lang="en-US" dirty="0" smtClean="0"/>
              <a:t>Serve static files in a </a:t>
            </a:r>
            <a:r>
              <a:rPr lang="en-US" dirty="0" err="1" smtClean="0"/>
              <a:t>nonblocking</a:t>
            </a:r>
            <a:r>
              <a:rPr lang="en-US" dirty="0" smtClean="0"/>
              <a:t> way—CSS file!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Easing your server setup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interface for directing an incoming URL -&gt;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static HTML page,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read from a database,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write to a database.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URLs to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180" y="20209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Respond to requests -&gt; sending some HTML to the browser</a:t>
            </a:r>
          </a:p>
          <a:p>
            <a:r>
              <a:rPr lang="en-US" dirty="0" smtClean="0"/>
              <a:t>Express -&gt; easier(native Node.js)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ability to use sessions so that you can identify individual visitors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Multiple requests and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Views: HTML responses &amp;</a:t>
            </a:r>
            <a:br>
              <a:rPr lang="en-US" sz="2800" dirty="0" smtClean="0"/>
            </a:br>
            <a:r>
              <a:rPr lang="en-US" sz="2800" dirty="0" smtClean="0"/>
              <a:t>Remembering visitors with session support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Relational versus document databases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MongoDB</a:t>
            </a:r>
            <a:r>
              <a:rPr lang="en-US" sz="2000" dirty="0" smtClean="0"/>
              <a:t> documents: JavaScript data store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: "Simon",</a:t>
            </a:r>
          </a:p>
          <a:p>
            <a:r>
              <a:rPr lang="en-US" sz="2000" dirty="0" smtClean="0"/>
              <a:t>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: "Holmes",</a:t>
            </a:r>
          </a:p>
          <a:p>
            <a:r>
              <a:rPr lang="en-US" sz="2000" dirty="0" smtClean="0"/>
              <a:t>_id : </a:t>
            </a:r>
            <a:r>
              <a:rPr lang="en-US" sz="2000" dirty="0" err="1" smtClean="0"/>
              <a:t>ObjectId</a:t>
            </a:r>
            <a:r>
              <a:rPr lang="en-US" sz="2000" dirty="0" smtClean="0"/>
              <a:t>("52279effc62ca8b0c1000007")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Support for secondary indexing and rich queries.</a:t>
            </a:r>
          </a:p>
          <a:p>
            <a:r>
              <a:rPr lang="en-US" sz="2000" dirty="0" smtClean="0"/>
              <a:t>What is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not good for?</a:t>
            </a:r>
          </a:p>
          <a:p>
            <a:r>
              <a:rPr lang="en-US" sz="2000" dirty="0" smtClean="0"/>
              <a:t>Not a transactional db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MongoDB</a:t>
            </a:r>
            <a:r>
              <a:rPr lang="en-US" dirty="0" smtClean="0"/>
              <a:t>: The database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&amp; Document Db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271" t="21151" r="9593" b="56962"/>
          <a:stretch>
            <a:fillRect/>
          </a:stretch>
        </p:blipFill>
        <p:spPr bwMode="auto">
          <a:xfrm>
            <a:off x="0" y="9906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5000" t="32292" r="14844" b="43750"/>
          <a:stretch>
            <a:fillRect/>
          </a:stretch>
        </p:blipFill>
        <p:spPr bwMode="auto">
          <a:xfrm>
            <a:off x="0" y="38100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en-US" dirty="0" smtClean="0"/>
              <a:t>WHAT IS DATA MODELING?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what data </a:t>
            </a:r>
            <a:r>
              <a:rPr lang="en-US" i="1" dirty="0" smtClean="0"/>
              <a:t>can </a:t>
            </a:r>
            <a:r>
              <a:rPr lang="en-US" dirty="0" smtClean="0"/>
              <a:t>be in a document, and what data </a:t>
            </a:r>
            <a:r>
              <a:rPr lang="en-US" i="1" dirty="0" smtClean="0"/>
              <a:t>must be in a document.</a:t>
            </a:r>
          </a:p>
          <a:p>
            <a:pPr>
              <a:buFont typeface="Wingdings" pitchFamily="2" charset="2"/>
              <a:buChar char="Ø"/>
            </a:pPr>
            <a:endParaRPr lang="en-US" u="sng" dirty="0" smtClean="0"/>
          </a:p>
          <a:p>
            <a:pPr lvl="1">
              <a:buFont typeface="Wingdings" pitchFamily="2" charset="2"/>
              <a:buChar char="Ø"/>
            </a:pPr>
            <a:r>
              <a:rPr lang="en-US" u="sng" dirty="0" smtClean="0"/>
              <a:t>first name</a:t>
            </a:r>
            <a:r>
              <a:rPr lang="en-US" dirty="0" smtClean="0"/>
              <a:t>, last name, </a:t>
            </a:r>
            <a:r>
              <a:rPr lang="en-US" u="sng" dirty="0" smtClean="0"/>
              <a:t>email address</a:t>
            </a:r>
            <a:r>
              <a:rPr lang="en-US" dirty="0" smtClean="0"/>
              <a:t>, &amp; phone number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connections to </a:t>
            </a:r>
            <a:r>
              <a:rPr lang="en-US" dirty="0" err="1" smtClean="0"/>
              <a:t>MongoDB</a:t>
            </a:r>
            <a:r>
              <a:rPr lang="en-US" dirty="0" smtClean="0"/>
              <a:t>, save &amp; read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 for data modeling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full-stack development</a:t>
            </a:r>
          </a:p>
          <a:p>
            <a:r>
              <a:rPr lang="en-US" dirty="0" smtClean="0"/>
              <a:t>An overview of the MEAN stack components</a:t>
            </a:r>
          </a:p>
          <a:p>
            <a:r>
              <a:rPr lang="en-US" dirty="0" smtClean="0"/>
              <a:t>What makes the MEAN stack so compelling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traditional way : data processing and application</a:t>
            </a:r>
          </a:p>
          <a:p>
            <a:pPr>
              <a:buNone/>
            </a:pPr>
            <a:r>
              <a:rPr lang="en-US" sz="2000" dirty="0" smtClean="0"/>
              <a:t>	logic on the server-&gt;  pass HTML out to the browser.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enables to move some or all of the processing and logic out to the browser </a:t>
            </a:r>
          </a:p>
          <a:p>
            <a:r>
              <a:rPr lang="en-US" sz="2000" dirty="0" smtClean="0"/>
              <a:t>server just passing data from the database.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Introducing </a:t>
            </a:r>
            <a:r>
              <a:rPr lang="en-US" dirty="0" err="1" smtClean="0"/>
              <a:t>AngularJS</a:t>
            </a:r>
            <a:r>
              <a:rPr lang="en-US" dirty="0" smtClean="0"/>
              <a:t>: The front-end framework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:</a:t>
            </a:r>
            <a:r>
              <a:rPr lang="en-US" dirty="0" smtClean="0"/>
              <a:t>interactivity</a:t>
            </a:r>
            <a:endParaRPr lang="en-US" dirty="0" smtClean="0"/>
          </a:p>
          <a:p>
            <a:pPr lvl="1"/>
            <a:r>
              <a:rPr lang="en-US" dirty="0" smtClean="0"/>
              <a:t>after the HTML has been sent to the browser and DOM has completely loaded.</a:t>
            </a:r>
          </a:p>
          <a:p>
            <a:pPr lvl="1"/>
            <a:r>
              <a:rPr lang="en-US" dirty="0" smtClean="0"/>
              <a:t>library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:step earlier </a:t>
            </a:r>
          </a:p>
          <a:p>
            <a:pPr lvl="1"/>
            <a:r>
              <a:rPr lang="en-US" dirty="0" smtClean="0"/>
              <a:t>based </a:t>
            </a:r>
            <a:r>
              <a:rPr lang="en-US" dirty="0" smtClean="0"/>
              <a:t>on the data </a:t>
            </a:r>
            <a:r>
              <a:rPr lang="en-US" dirty="0" smtClean="0"/>
              <a:t>provided-&gt; HTML</a:t>
            </a:r>
            <a:endParaRPr lang="en-US" dirty="0" smtClean="0"/>
          </a:p>
          <a:p>
            <a:pPr lvl="1"/>
            <a:r>
              <a:rPr lang="en-US" dirty="0" smtClean="0"/>
              <a:t>HTML &lt;-&gt;data (update on changes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versus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One-way binding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39344" r="13381" b="18239"/>
          <a:stretch>
            <a:fillRect/>
          </a:stretch>
        </p:blipFill>
        <p:spPr bwMode="auto">
          <a:xfrm>
            <a:off x="0" y="1143000"/>
            <a:ext cx="9055256" cy="549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template and data are sent independently to the browser. </a:t>
            </a:r>
          </a:p>
          <a:p>
            <a:endParaRPr lang="en-US" sz="2000" dirty="0" smtClean="0"/>
          </a:p>
          <a:p>
            <a:r>
              <a:rPr lang="en-US" sz="2000" dirty="0" smtClean="0"/>
              <a:t>The view is bound to the model, so if the model changes the view changes instantly(vice-versa)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Two-way </a:t>
            </a:r>
            <a:r>
              <a:rPr lang="en-US" sz="4400" dirty="0" err="1" smtClean="0"/>
              <a:t>binding:Working</a:t>
            </a:r>
            <a:r>
              <a:rPr lang="en-US" sz="4400" dirty="0" smtClean="0"/>
              <a:t> with data in a page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Two-way </a:t>
            </a:r>
            <a:r>
              <a:rPr lang="en-US" sz="3000" dirty="0" err="1" smtClean="0"/>
              <a:t>binding:Working</a:t>
            </a:r>
            <a:r>
              <a:rPr lang="en-US" sz="3000" dirty="0" smtClean="0"/>
              <a:t> with data in a page</a:t>
            </a:r>
            <a:endParaRPr lang="en-US" sz="3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941" t="25254" r="25500" b="20870"/>
          <a:stretch>
            <a:fillRect/>
          </a:stretch>
        </p:blipFill>
        <p:spPr bwMode="auto">
          <a:xfrm>
            <a:off x="457200" y="1066800"/>
            <a:ext cx="79629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Application </a:t>
            </a:r>
            <a:r>
              <a:rPr lang="en-US" sz="2000" dirty="0" smtClean="0"/>
              <a:t>logic, data processing, user flow, and template delivery -&gt;</a:t>
            </a:r>
            <a:r>
              <a:rPr lang="en-US" sz="2000" dirty="0" smtClean="0"/>
              <a:t>browser managed.</a:t>
            </a:r>
            <a:endParaRPr lang="en-US" sz="2000" dirty="0" smtClean="0"/>
          </a:p>
          <a:p>
            <a:r>
              <a:rPr lang="en-US" sz="2000" dirty="0" smtClean="0"/>
              <a:t>Gmail</a:t>
            </a:r>
            <a:r>
              <a:rPr lang="en-US" sz="2000" dirty="0" smtClean="0"/>
              <a:t>. </a:t>
            </a:r>
          </a:p>
          <a:p>
            <a:pPr lvl="1"/>
            <a:r>
              <a:rPr lang="en-US" sz="1600" dirty="0" smtClean="0"/>
              <a:t>reduce the amount of resources you need on your server</a:t>
            </a:r>
          </a:p>
          <a:p>
            <a:pPr lvl="1"/>
            <a:r>
              <a:rPr lang="en-US" sz="1600" dirty="0" smtClean="0"/>
              <a:t>person’s browser is doing the hard work, </a:t>
            </a:r>
          </a:p>
          <a:p>
            <a:pPr lvl="1"/>
            <a:r>
              <a:rPr lang="en-US" sz="1600" dirty="0" smtClean="0"/>
              <a:t>server is basically just serving up static files and data on request.</a:t>
            </a:r>
          </a:p>
          <a:p>
            <a:endParaRPr lang="en-US" sz="2000" dirty="0" smtClean="0"/>
          </a:p>
          <a:p>
            <a:r>
              <a:rPr lang="en-US" sz="2000" dirty="0" smtClean="0"/>
              <a:t>U</a:t>
            </a:r>
            <a:r>
              <a:rPr lang="en-US" sz="2000" dirty="0" smtClean="0"/>
              <a:t>ser </a:t>
            </a:r>
            <a:r>
              <a:rPr lang="en-US" sz="2000" dirty="0" smtClean="0"/>
              <a:t>experience -&gt; better when using this approach. </a:t>
            </a:r>
          </a:p>
          <a:p>
            <a:r>
              <a:rPr lang="en-US" sz="2000" dirty="0" smtClean="0"/>
              <a:t>Once the application </a:t>
            </a:r>
            <a:r>
              <a:rPr lang="en-US" sz="2000" dirty="0" smtClean="0"/>
              <a:t>loaded </a:t>
            </a:r>
            <a:r>
              <a:rPr lang="en-US" sz="2000" dirty="0" smtClean="0"/>
              <a:t>-&gt; fewer calls made to the server, reducing the potential of latency.</a:t>
            </a:r>
          </a:p>
          <a:p>
            <a:endParaRPr lang="en-US" sz="2000" dirty="0" smtClean="0"/>
          </a:p>
          <a:p>
            <a:r>
              <a:rPr lang="en-US" sz="2000" dirty="0" smtClean="0"/>
              <a:t>price ? Why isn't everything built in </a:t>
            </a:r>
            <a:r>
              <a:rPr lang="en-US" sz="2000" dirty="0" err="1" smtClean="0"/>
              <a:t>AngularJS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browser doesn’t support JavaScript</a:t>
            </a:r>
          </a:p>
          <a:p>
            <a:pPr lvl="1"/>
            <a:r>
              <a:rPr lang="en-US" dirty="0" smtClean="0"/>
              <a:t>Search engines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and work around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3600" dirty="0" smtClean="0"/>
              <a:t>can use Twitter Bootstrap to help create a good user interface</a:t>
            </a:r>
          </a:p>
          <a:p>
            <a:r>
              <a:rPr lang="en-US" sz="3600" dirty="0" err="1" smtClean="0"/>
              <a:t>Git</a:t>
            </a:r>
            <a:r>
              <a:rPr lang="en-US" sz="3600" dirty="0" smtClean="0"/>
              <a:t> to help manage your code</a:t>
            </a:r>
          </a:p>
          <a:p>
            <a:r>
              <a:rPr lang="en-US" sz="3600" dirty="0" err="1" smtClean="0"/>
              <a:t>Heroku</a:t>
            </a:r>
            <a:r>
              <a:rPr lang="en-US" sz="3600" dirty="0" smtClean="0"/>
              <a:t> to help by hosting the application on a live URL</a:t>
            </a:r>
          </a:p>
          <a:p>
            <a:endParaRPr lang="en-US" dirty="0" smtClean="0"/>
          </a:p>
          <a:p>
            <a:r>
              <a:rPr lang="en-US" dirty="0" smtClean="0"/>
              <a:t>Twitter Bootstrap for user interface</a:t>
            </a:r>
          </a:p>
          <a:p>
            <a:r>
              <a:rPr lang="en-US" dirty="0" smtClean="0"/>
              <a:t>Twitter Bootstrap to create a responsive design with minimal effort</a:t>
            </a:r>
          </a:p>
          <a:p>
            <a:r>
              <a:rPr lang="en-US" dirty="0" err="1" smtClean="0"/>
              <a:t>Uses:responsive</a:t>
            </a:r>
            <a:r>
              <a:rPr lang="en-US" dirty="0" smtClean="0"/>
              <a:t> grid system, default styles for many interface components, themes.</a:t>
            </a:r>
          </a:p>
          <a:p>
            <a:endParaRPr lang="en-US" dirty="0" smtClean="0"/>
          </a:p>
          <a:p>
            <a:r>
              <a:rPr lang="en-US" dirty="0" smtClean="0"/>
              <a:t>RESPONSIVE GRID LAYOUT</a:t>
            </a:r>
          </a:p>
          <a:p>
            <a:r>
              <a:rPr lang="en-US" dirty="0" smtClean="0"/>
              <a:t>Bootstrap - 4  different pixel-width for phones, tablets, laptops, and external monitors. </a:t>
            </a:r>
          </a:p>
          <a:p>
            <a:r>
              <a:rPr lang="en-US" dirty="0" smtClean="0"/>
              <a:t>one HTML file - different layouts to the screen size.</a:t>
            </a:r>
          </a:p>
          <a:p>
            <a:endParaRPr lang="en-US" dirty="0" smtClean="0"/>
          </a:p>
          <a:p>
            <a:r>
              <a:rPr lang="en-US" dirty="0" smtClean="0"/>
              <a:t>CSS CLASSES AND HTML COMPONENTS</a:t>
            </a:r>
          </a:p>
          <a:p>
            <a:r>
              <a:rPr lang="en-US" dirty="0" smtClean="0"/>
              <a:t>Example: page headers, flash-message containers, labels and</a:t>
            </a:r>
          </a:p>
          <a:p>
            <a:r>
              <a:rPr lang="en-US" dirty="0" smtClean="0"/>
              <a:t>badges, stylized lists...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cast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Twitter bootstrap for user interface</a:t>
            </a:r>
          </a:p>
          <a:p>
            <a:r>
              <a:rPr lang="en-US" sz="2000" dirty="0" smtClean="0"/>
              <a:t>Responsive grid layout</a:t>
            </a:r>
          </a:p>
          <a:p>
            <a:r>
              <a:rPr lang="en-US" sz="2000" dirty="0" err="1" smtClean="0"/>
              <a:t>Css</a:t>
            </a:r>
            <a:r>
              <a:rPr lang="en-US" sz="2000" dirty="0" smtClean="0"/>
              <a:t> classes and html components</a:t>
            </a:r>
            <a:endParaRPr lang="en-US" sz="2000" dirty="0" smtClean="0"/>
          </a:p>
          <a:p>
            <a:r>
              <a:rPr lang="en-US" sz="2000" dirty="0" smtClean="0"/>
              <a:t>Themes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for source control</a:t>
            </a:r>
          </a:p>
          <a:p>
            <a:r>
              <a:rPr lang="en-US" sz="2000" dirty="0" smtClean="0"/>
              <a:t>Hosting with </a:t>
            </a:r>
            <a:r>
              <a:rPr lang="en-US" sz="2000" dirty="0" err="1" smtClean="0"/>
              <a:t>heroku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cast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locations of services in nearby places.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(</a:t>
            </a:r>
            <a:r>
              <a:rPr lang="en-US" sz="2000" dirty="0" smtClean="0"/>
              <a:t>display facilities, opening times, a rating, and a location map for each place)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Loc8r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a website or application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MongoDB:the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Express:the</a:t>
            </a:r>
            <a:r>
              <a:rPr lang="en-US" dirty="0" smtClean="0"/>
              <a:t> web framework</a:t>
            </a:r>
          </a:p>
          <a:p>
            <a:pPr lvl="1"/>
            <a:r>
              <a:rPr lang="en-US" dirty="0" err="1" smtClean="0"/>
              <a:t>AngularJS:the</a:t>
            </a:r>
            <a:r>
              <a:rPr lang="en-US" dirty="0" smtClean="0"/>
              <a:t> front-end framework</a:t>
            </a:r>
          </a:p>
          <a:p>
            <a:pPr lvl="1"/>
            <a:r>
              <a:rPr lang="en-US" dirty="0" err="1" smtClean="0"/>
              <a:t>Node.js:the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Full-stack development and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real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008" t="32936" r="24746" b="23290"/>
          <a:stretch>
            <a:fillRect/>
          </a:stretch>
        </p:blipFill>
        <p:spPr bwMode="auto">
          <a:xfrm>
            <a:off x="838200" y="1524000"/>
            <a:ext cx="708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screen that lists nearby places</a:t>
            </a:r>
          </a:p>
          <a:p>
            <a:r>
              <a:rPr lang="en-US" dirty="0" smtClean="0"/>
              <a:t>A screen that shows details about an individual place</a:t>
            </a:r>
          </a:p>
          <a:p>
            <a:r>
              <a:rPr lang="en-US" dirty="0" smtClean="0"/>
              <a:t>A screen for adding a review about a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Loc8r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Architecting the </a:t>
            </a:r>
            <a:r>
              <a:rPr lang="en-US" dirty="0" err="1" smtClean="0"/>
              <a:t>application:Starting</a:t>
            </a:r>
            <a:r>
              <a:rPr lang="en-US" dirty="0" smtClean="0"/>
              <a:t> with the API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008" t="58190" r="22220" b="21607"/>
          <a:stretch>
            <a:fillRect/>
          </a:stretch>
        </p:blipFill>
        <p:spPr bwMode="auto">
          <a:xfrm>
            <a:off x="812800" y="2057400"/>
            <a:ext cx="833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API is an architectural style for an application program interface (API) that </a:t>
            </a:r>
            <a:r>
              <a:rPr lang="en-US" sz="2000" b="1" dirty="0" smtClean="0"/>
              <a:t>uses HTTP requests to access and use data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data can be used to GET, PUT, POST and DELETE data types</a:t>
            </a:r>
            <a:r>
              <a:rPr lang="en-US" sz="2000" smtClean="0"/>
              <a:t>, which </a:t>
            </a:r>
            <a:r>
              <a:rPr lang="en-US" sz="2000" dirty="0" smtClean="0"/>
              <a:t>refers to the reading, updating, creating and deleting of operations concerning resources.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options for building Loc8r app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271" t="27885" r="14644" b="13189"/>
          <a:stretch>
            <a:fillRect/>
          </a:stretch>
        </p:blipFill>
        <p:spPr bwMode="auto">
          <a:xfrm>
            <a:off x="457200" y="655983"/>
            <a:ext cx="7239000" cy="550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Express project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008" t="39670" r="14644" b="8137"/>
          <a:stretch>
            <a:fillRect/>
          </a:stretch>
        </p:blipFill>
        <p:spPr bwMode="auto">
          <a:xfrm>
            <a:off x="1219200" y="2020111"/>
            <a:ext cx="6172200" cy="407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product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483" t="32936" r="12119" b="28341"/>
          <a:stretch>
            <a:fillRect/>
          </a:stretch>
        </p:blipFill>
        <p:spPr bwMode="auto">
          <a:xfrm>
            <a:off x="99391" y="1676400"/>
            <a:ext cx="9044609" cy="407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5834"/>
            <a:ext cx="8229600" cy="375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271" t="31252" r="17169" b="24974"/>
          <a:stretch>
            <a:fillRect/>
          </a:stretch>
        </p:blipFill>
        <p:spPr bwMode="auto">
          <a:xfrm>
            <a:off x="914400" y="1544782"/>
            <a:ext cx="7186246" cy="424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BUILD A STATIC SITE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254" t="16836" r="11610" b="19186"/>
          <a:stretch>
            <a:fillRect/>
          </a:stretch>
        </p:blipFill>
        <p:spPr bwMode="auto">
          <a:xfrm>
            <a:off x="1167063" y="1371600"/>
            <a:ext cx="7138737" cy="542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Earlier: </a:t>
            </a:r>
          </a:p>
          <a:p>
            <a:pPr lvl="1"/>
            <a:r>
              <a:rPr lang="en-US" sz="1600" dirty="0" smtClean="0"/>
              <a:t>Perl + HTML -&gt; Web developer.</a:t>
            </a:r>
          </a:p>
          <a:p>
            <a:r>
              <a:rPr lang="en-US" sz="2000" dirty="0" smtClean="0"/>
              <a:t>Now: Increased browser support of CSS and JS -&gt; complicated front-end implementations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the full stack?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2: DESIGN THE DATA MODEL AND CREATE THE DATABASE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271" t="37987" r="8330" b="13188"/>
          <a:stretch>
            <a:fillRect/>
          </a:stretch>
        </p:blipFill>
        <p:spPr bwMode="auto">
          <a:xfrm>
            <a:off x="609601" y="1727201"/>
            <a:ext cx="7549054" cy="429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endParaRPr lang="en-US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err="1" smtClean="0"/>
              <a:t>CodeIgniter</a:t>
            </a:r>
            <a:r>
              <a:rPr lang="en-US" sz="2000" dirty="0" smtClean="0"/>
              <a:t> for PHP and Ruby on Rails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/>
              <a:t>Dojo and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for front-end JavaScript</a:t>
            </a:r>
          </a:p>
          <a:p>
            <a:endParaRPr lang="en-US" sz="2000" dirty="0" smtClean="0"/>
          </a:p>
          <a:p>
            <a:r>
              <a:rPr lang="en-US" sz="2000" dirty="0" smtClean="0"/>
              <a:t>Simplification -&gt; full-stack developers </a:t>
            </a:r>
          </a:p>
          <a:p>
            <a:pPr lvl="1"/>
            <a:r>
              <a:rPr lang="en-US" sz="1600" dirty="0" smtClean="0"/>
              <a:t>build both the front end + application logic.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marL="620713" lvl="1" indent="-557213"/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Helping developers with libraries and frameworks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Application logic :server -&gt; front end. </a:t>
            </a:r>
            <a:endParaRPr lang="en-US" sz="2000" smtClean="0"/>
          </a:p>
          <a:p>
            <a:endParaRPr lang="en-US" sz="2000" dirty="0" smtClean="0"/>
          </a:p>
          <a:p>
            <a:r>
              <a:rPr lang="en-US" sz="2000" dirty="0" smtClean="0"/>
              <a:t>JavaScript </a:t>
            </a:r>
            <a:r>
              <a:rPr lang="en-US" sz="2000" dirty="0" err="1" smtClean="0"/>
              <a:t>frameworks:AngularJS</a:t>
            </a:r>
            <a:r>
              <a:rPr lang="en-US" sz="2000" dirty="0" smtClean="0"/>
              <a:t>, Backbone, and Ember.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THE APPLICATION CODE FORWARD IN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view of the bigger picture</a:t>
            </a:r>
          </a:p>
          <a:p>
            <a:r>
              <a:rPr lang="en-US" dirty="0" smtClean="0"/>
              <a:t>Appreciation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/>
              <a:t>E</a:t>
            </a:r>
            <a:r>
              <a:rPr lang="en-US" dirty="0" smtClean="0"/>
              <a:t>nd-to-end applications</a:t>
            </a:r>
          </a:p>
          <a:p>
            <a:r>
              <a:rPr lang="en-US" dirty="0"/>
              <a:t>M</a:t>
            </a:r>
            <a:r>
              <a:rPr lang="en-US" dirty="0" smtClean="0"/>
              <a:t>ore skills, services, and capabilities.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full-stack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web server/language.</a:t>
            </a:r>
          </a:p>
          <a:p>
            <a:r>
              <a:rPr lang="en-US" dirty="0" smtClean="0"/>
              <a:t>HTTP server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Node.js(web server/platform)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 smtClean="0"/>
              <a:t>Fast, efficient, and scalable</a:t>
            </a:r>
          </a:p>
          <a:p>
            <a:r>
              <a:rPr lang="en-US" dirty="0" smtClean="0"/>
              <a:t>reduce their running costs, even at a large scale</a:t>
            </a:r>
          </a:p>
          <a:p>
            <a:r>
              <a:rPr lang="en-US" dirty="0" smtClean="0"/>
              <a:t>Why? </a:t>
            </a:r>
            <a:r>
              <a:rPr lang="en-US" dirty="0" err="1" smtClean="0"/>
              <a:t>singlethreaded,whereas</a:t>
            </a:r>
            <a:r>
              <a:rPr lang="en-US" dirty="0" smtClean="0"/>
              <a:t> traditional web servers are multithreaded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JavaScript: The single language through the stack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614</TotalTime>
  <Words>934</Words>
  <Application>Microsoft Office PowerPoint</Application>
  <PresentationFormat>On-screen Show (4:3)</PresentationFormat>
  <Paragraphs>182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Unit -2:Introducing full-stack development</vt:lpstr>
      <vt:lpstr>Contents </vt:lpstr>
      <vt:lpstr>Full-stack development and components</vt:lpstr>
      <vt:lpstr>Why learn the full stack?</vt:lpstr>
      <vt:lpstr>Helping developers with libraries and frameworks</vt:lpstr>
      <vt:lpstr>MOVING THE APPLICATION CODE FORWARD IN THE STACK</vt:lpstr>
      <vt:lpstr>Benefits of full-stack development</vt:lpstr>
      <vt:lpstr>Node.js(web server/platform)</vt:lpstr>
      <vt:lpstr>JavaScript: The single language through the stack</vt:lpstr>
      <vt:lpstr>Multithreaded approach</vt:lpstr>
      <vt:lpstr>Single Threaded Approach</vt:lpstr>
      <vt:lpstr>Slide 12</vt:lpstr>
      <vt:lpstr>Introducing Express: The framework</vt:lpstr>
      <vt:lpstr>Easing your server setup</vt:lpstr>
      <vt:lpstr>Routing URLs to responses</vt:lpstr>
      <vt:lpstr>Views: HTML responses &amp; Remembering visitors with session support</vt:lpstr>
      <vt:lpstr>Introducing MongoDB: The database</vt:lpstr>
      <vt:lpstr>Relational db &amp; Document Db</vt:lpstr>
      <vt:lpstr>Mongoose for data modeling</vt:lpstr>
      <vt:lpstr> Introducing AngularJS: The front-end framework </vt:lpstr>
      <vt:lpstr>jQuery versus AngularJS</vt:lpstr>
      <vt:lpstr>One-way binding</vt:lpstr>
      <vt:lpstr>Two-way binding:Working with data in a page</vt:lpstr>
      <vt:lpstr>Two-way binding:Working with data in a page</vt:lpstr>
      <vt:lpstr>SPA</vt:lpstr>
      <vt:lpstr>Downsides and work around</vt:lpstr>
      <vt:lpstr>Supporting cast</vt:lpstr>
      <vt:lpstr>Supporting cast</vt:lpstr>
      <vt:lpstr>Loc8r</vt:lpstr>
      <vt:lpstr>Planning a real application</vt:lpstr>
      <vt:lpstr>Loc8r</vt:lpstr>
      <vt:lpstr>  Architecting the application:Starting with the API </vt:lpstr>
      <vt:lpstr>REST</vt:lpstr>
      <vt:lpstr>3 options for building Loc8r app</vt:lpstr>
      <vt:lpstr>Single Express project</vt:lpstr>
      <vt:lpstr>The end product</vt:lpstr>
      <vt:lpstr>Slide 37</vt:lpstr>
      <vt:lpstr>Slide 38</vt:lpstr>
      <vt:lpstr>STEP 1: BUILD A STATIC SITE</vt:lpstr>
      <vt:lpstr>STEP 2: DESIGN THE DATA MODEL AND CREATE THE DATABASE</vt:lpstr>
    </vt:vector>
  </TitlesOfParts>
  <Company>Belagavi-Karnataka-Bharat Dec 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-2:Introducing full-stack development</dc:title>
  <dc:creator>Windows User</dc:creator>
  <cp:lastModifiedBy>Windows User</cp:lastModifiedBy>
  <cp:revision>52</cp:revision>
  <dcterms:created xsi:type="dcterms:W3CDTF">2021-11-17T02:02:22Z</dcterms:created>
  <dcterms:modified xsi:type="dcterms:W3CDTF">2021-11-24T06:16:42Z</dcterms:modified>
</cp:coreProperties>
</file>