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574D38-6A03-4E14-8233-909784C03F84}" type="datetimeFigureOut">
              <a:rPr lang="en-US" smtClean="0"/>
              <a:t>10/09/2020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62DEC-DFA4-42E0-AFB5-A22F39DAE19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574D38-6A03-4E14-8233-909784C03F84}" type="datetimeFigureOut">
              <a:rPr lang="en-US" smtClean="0"/>
              <a:t>10/09/2020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62DEC-DFA4-42E0-AFB5-A22F39DAE19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574D38-6A03-4E14-8233-909784C03F84}" type="datetimeFigureOut">
              <a:rPr lang="en-US" smtClean="0"/>
              <a:t>10/09/2020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62DEC-DFA4-42E0-AFB5-A22F39DAE19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574D38-6A03-4E14-8233-909784C03F84}" type="datetimeFigureOut">
              <a:rPr lang="en-US" smtClean="0"/>
              <a:t>10/09/2020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62DEC-DFA4-42E0-AFB5-A22F39DAE19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574D38-6A03-4E14-8233-909784C03F84}" type="datetimeFigureOut">
              <a:rPr lang="en-US" smtClean="0"/>
              <a:t>10/09/2020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62DEC-DFA4-42E0-AFB5-A22F39DAE19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574D38-6A03-4E14-8233-909784C03F84}" type="datetimeFigureOut">
              <a:rPr lang="en-US" smtClean="0"/>
              <a:t>10/09/2020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462DEC-DFA4-42E0-AFB5-A22F39DAE19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574D38-6A03-4E14-8233-909784C03F84}" type="datetimeFigureOut">
              <a:rPr lang="en-US" smtClean="0"/>
              <a:t>10/09/2020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462DEC-DFA4-42E0-AFB5-A22F39DAE19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574D38-6A03-4E14-8233-909784C03F84}" type="datetimeFigureOut">
              <a:rPr lang="en-US" smtClean="0"/>
              <a:t>10/09/2020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462DEC-DFA4-42E0-AFB5-A22F39DAE19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574D38-6A03-4E14-8233-909784C03F84}" type="datetimeFigureOut">
              <a:rPr lang="en-US" smtClean="0"/>
              <a:t>10/09/2020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462DEC-DFA4-42E0-AFB5-A22F39DAE19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574D38-6A03-4E14-8233-909784C03F84}" type="datetimeFigureOut">
              <a:rPr lang="en-US" smtClean="0"/>
              <a:t>10/09/2020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462DEC-DFA4-42E0-AFB5-A22F39DAE19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574D38-6A03-4E14-8233-909784C03F84}" type="datetimeFigureOut">
              <a:rPr lang="en-US" smtClean="0"/>
              <a:t>10/09/2020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462DEC-DFA4-42E0-AFB5-A22F39DAE19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574D38-6A03-4E14-8233-909784C03F84}" type="datetimeFigureOut">
              <a:rPr lang="en-US" smtClean="0"/>
              <a:t>10/09/2020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462DEC-DFA4-42E0-AFB5-A22F39DAE19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142999"/>
          </a:xfrm>
        </p:spPr>
        <p:txBody>
          <a:bodyPr/>
          <a:lstStyle/>
          <a:p>
            <a:r>
              <a:rPr lang="en-US" dirty="0" smtClean="0">
                <a:solidFill>
                  <a:srgbClr val="FF0000"/>
                </a:solidFill>
              </a:rPr>
              <a:t>Dot Diagrams</a:t>
            </a:r>
            <a:endParaRPr lang="en-US" dirty="0">
              <a:solidFill>
                <a:srgbClr val="FF0000"/>
              </a:solidFill>
            </a:endParaRPr>
          </a:p>
        </p:txBody>
      </p:sp>
      <p:sp>
        <p:nvSpPr>
          <p:cNvPr id="3" name="Subtitle 2"/>
          <p:cNvSpPr>
            <a:spLocks noGrp="1"/>
          </p:cNvSpPr>
          <p:nvPr>
            <p:ph type="subTitle" idx="1"/>
          </p:nvPr>
        </p:nvSpPr>
        <p:spPr>
          <a:xfrm>
            <a:off x="609600" y="1828800"/>
            <a:ext cx="7696200" cy="3810000"/>
          </a:xfrm>
        </p:spPr>
        <p:txBody>
          <a:bodyPr>
            <a:normAutofit/>
          </a:bodyPr>
          <a:lstStyle/>
          <a:p>
            <a:pPr algn="just">
              <a:lnSpc>
                <a:spcPct val="200000"/>
              </a:lnSpc>
            </a:pPr>
            <a:r>
              <a:rPr lang="en-US" sz="2400" dirty="0" smtClean="0">
                <a:solidFill>
                  <a:schemeClr val="tx1"/>
                </a:solidFill>
              </a:rPr>
              <a:t>These are the statistical tools which helps in summarizing the data collected in visual form (visualization) and find out unusual factors present in the data pertaining to certain activity</a:t>
            </a:r>
            <a:endParaRPr lang="en-US" sz="24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57201"/>
            <a:ext cx="8305800" cy="533399"/>
          </a:xfrm>
        </p:spPr>
        <p:txBody>
          <a:bodyPr>
            <a:normAutofit fontScale="90000"/>
          </a:bodyPr>
          <a:lstStyle/>
          <a:p>
            <a:pPr algn="l"/>
            <a:r>
              <a:rPr lang="en-US" dirty="0" smtClean="0">
                <a:solidFill>
                  <a:srgbClr val="FF0000"/>
                </a:solidFill>
              </a:rPr>
              <a:t>Example 1 </a:t>
            </a:r>
            <a:r>
              <a:rPr lang="en-US" sz="2700" dirty="0" smtClean="0">
                <a:solidFill>
                  <a:srgbClr val="FF0000"/>
                </a:solidFill>
              </a:rPr>
              <a:t>(How dot diagrams help expose outliers)</a:t>
            </a:r>
            <a:endParaRPr lang="en-US" sz="2700" dirty="0">
              <a:solidFill>
                <a:srgbClr val="FF0000"/>
              </a:solidFill>
            </a:endParaRPr>
          </a:p>
        </p:txBody>
      </p:sp>
      <p:sp>
        <p:nvSpPr>
          <p:cNvPr id="4" name="Rectangle 3"/>
          <p:cNvSpPr/>
          <p:nvPr/>
        </p:nvSpPr>
        <p:spPr>
          <a:xfrm>
            <a:off x="152400" y="990601"/>
            <a:ext cx="8991600" cy="2784737"/>
          </a:xfrm>
          <a:prstGeom prst="rect">
            <a:avLst/>
          </a:prstGeom>
        </p:spPr>
        <p:txBody>
          <a:bodyPr wrap="square">
            <a:spAutoFit/>
          </a:bodyPr>
          <a:lstStyle/>
          <a:p>
            <a:pPr>
              <a:lnSpc>
                <a:spcPct val="200000"/>
              </a:lnSpc>
            </a:pPr>
            <a:r>
              <a:rPr lang="en-US" dirty="0"/>
              <a:t>In 1987, for the first time, physicists observed neutrinos from a supernova that occurred</a:t>
            </a:r>
          </a:p>
          <a:p>
            <a:pPr>
              <a:lnSpc>
                <a:spcPct val="200000"/>
              </a:lnSpc>
            </a:pPr>
            <a:r>
              <a:rPr lang="en-US" dirty="0"/>
              <a:t>outside of our solar system. At a site in </a:t>
            </a:r>
            <a:r>
              <a:rPr lang="en-US" dirty="0" err="1"/>
              <a:t>Kamiokande</a:t>
            </a:r>
            <a:r>
              <a:rPr lang="en-US" dirty="0"/>
              <a:t>, Japan, the following times (second)</a:t>
            </a:r>
          </a:p>
          <a:p>
            <a:pPr>
              <a:lnSpc>
                <a:spcPct val="200000"/>
              </a:lnSpc>
            </a:pPr>
            <a:r>
              <a:rPr lang="en-US" dirty="0"/>
              <a:t>between neutrinos were recorded:</a:t>
            </a:r>
          </a:p>
          <a:p>
            <a:pPr>
              <a:lnSpc>
                <a:spcPct val="200000"/>
              </a:lnSpc>
            </a:pPr>
            <a:r>
              <a:rPr lang="en-US" dirty="0" smtClean="0">
                <a:solidFill>
                  <a:srgbClr val="FF0000"/>
                </a:solidFill>
              </a:rPr>
              <a:t>0.107  0.196  </a:t>
            </a:r>
            <a:r>
              <a:rPr lang="en-US" dirty="0">
                <a:solidFill>
                  <a:srgbClr val="FF0000"/>
                </a:solidFill>
              </a:rPr>
              <a:t>0.021 </a:t>
            </a:r>
            <a:r>
              <a:rPr lang="en-US" dirty="0" smtClean="0">
                <a:solidFill>
                  <a:srgbClr val="FF0000"/>
                </a:solidFill>
              </a:rPr>
              <a:t> 0.283  </a:t>
            </a:r>
            <a:r>
              <a:rPr lang="en-US" dirty="0">
                <a:solidFill>
                  <a:srgbClr val="FF0000"/>
                </a:solidFill>
              </a:rPr>
              <a:t>0.179 </a:t>
            </a:r>
            <a:r>
              <a:rPr lang="en-US" dirty="0" smtClean="0">
                <a:solidFill>
                  <a:srgbClr val="FF0000"/>
                </a:solidFill>
              </a:rPr>
              <a:t> 0.854  0.58  0.19  7.3  1.18  </a:t>
            </a:r>
            <a:r>
              <a:rPr lang="en-US" dirty="0">
                <a:solidFill>
                  <a:srgbClr val="FF0000"/>
                </a:solidFill>
              </a:rPr>
              <a:t>2.0</a:t>
            </a:r>
          </a:p>
          <a:p>
            <a:pPr>
              <a:lnSpc>
                <a:spcPct val="200000"/>
              </a:lnSpc>
            </a:pPr>
            <a:r>
              <a:rPr lang="en-US" dirty="0"/>
              <a:t>Draw a dot diagram.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01962"/>
          </a:xfrm>
        </p:spPr>
        <p:txBody>
          <a:bodyPr>
            <a:noAutofit/>
          </a:bodyPr>
          <a:lstStyle/>
          <a:p>
            <a:pPr algn="l"/>
            <a:r>
              <a:rPr lang="en-US" sz="3600" dirty="0" smtClean="0">
                <a:solidFill>
                  <a:srgbClr val="FF0000"/>
                </a:solidFill>
              </a:rPr>
              <a:t>Solution</a:t>
            </a:r>
            <a:r>
              <a:rPr lang="en-US" sz="1800" dirty="0" smtClean="0"/>
              <a:t/>
            </a:r>
            <a:br>
              <a:rPr lang="en-US" sz="1800" dirty="0" smtClean="0"/>
            </a:br>
            <a:r>
              <a:rPr lang="en-US" sz="1800" dirty="0" smtClean="0"/>
              <a:t> 1. </a:t>
            </a:r>
            <a:r>
              <a:rPr lang="en-US" sz="2000" dirty="0">
                <a:latin typeface="+mn-lt"/>
              </a:rPr>
              <a:t>P</a:t>
            </a:r>
            <a:r>
              <a:rPr lang="en-US" sz="2000" dirty="0" smtClean="0">
                <a:latin typeface="+mn-lt"/>
              </a:rPr>
              <a:t>lot </a:t>
            </a:r>
            <a:r>
              <a:rPr lang="en-US" sz="2000" dirty="0">
                <a:latin typeface="+mn-lt"/>
              </a:rPr>
              <a:t>to the nearest 0.1 second to avoid crowding</a:t>
            </a:r>
            <a:r>
              <a:rPr lang="en-US" sz="2000" dirty="0" smtClean="0">
                <a:latin typeface="+mn-lt"/>
              </a:rPr>
              <a:t>.</a:t>
            </a:r>
            <a:br>
              <a:rPr lang="en-US" sz="2000" dirty="0" smtClean="0">
                <a:latin typeface="+mn-lt"/>
              </a:rPr>
            </a:br>
            <a:r>
              <a:rPr lang="en-US" sz="2000" dirty="0" smtClean="0">
                <a:latin typeface="+mn-lt"/>
              </a:rPr>
              <a:t>2. Note the extremely </a:t>
            </a:r>
            <a:r>
              <a:rPr lang="en-US" sz="2000" dirty="0">
                <a:latin typeface="+mn-lt"/>
              </a:rPr>
              <a:t>long gap between 2.0 and 7.3 seconds. </a:t>
            </a:r>
            <a:r>
              <a:rPr lang="en-US" sz="2000" dirty="0" smtClean="0">
                <a:latin typeface="+mn-lt"/>
              </a:rPr>
              <a:t/>
            </a:r>
            <a:br>
              <a:rPr lang="en-US" sz="2000" dirty="0" smtClean="0">
                <a:latin typeface="+mn-lt"/>
              </a:rPr>
            </a:br>
            <a:r>
              <a:rPr lang="en-US" sz="2000" dirty="0" smtClean="0">
                <a:latin typeface="+mn-lt"/>
              </a:rPr>
              <a:t>3.  such </a:t>
            </a:r>
            <a:r>
              <a:rPr lang="en-US" sz="2000" dirty="0">
                <a:latin typeface="+mn-lt"/>
              </a:rPr>
              <a:t>an </a:t>
            </a:r>
            <a:r>
              <a:rPr lang="en-US" sz="2000" dirty="0" smtClean="0">
                <a:latin typeface="+mn-lt"/>
              </a:rPr>
              <a:t>unusual observation is called as  </a:t>
            </a:r>
            <a:r>
              <a:rPr lang="en-US" sz="2000" dirty="0" smtClean="0">
                <a:solidFill>
                  <a:srgbClr val="FF0000"/>
                </a:solidFill>
                <a:latin typeface="+mn-lt"/>
              </a:rPr>
              <a:t>outlier</a:t>
            </a:r>
            <a:r>
              <a:rPr lang="en-US" sz="2000" dirty="0">
                <a:solidFill>
                  <a:srgbClr val="FF0000"/>
                </a:solidFill>
                <a:latin typeface="+mn-lt"/>
              </a:rPr>
              <a:t> </a:t>
            </a:r>
            <a:r>
              <a:rPr lang="en-US" sz="2000" dirty="0">
                <a:latin typeface="+mn-lt"/>
              </a:rPr>
              <a:t> </a:t>
            </a:r>
            <a:r>
              <a:rPr lang="en-US" sz="2000" dirty="0" smtClean="0">
                <a:latin typeface="+mn-lt"/>
              </a:rPr>
              <a:t>and they need further </a:t>
            </a:r>
            <a:r>
              <a:rPr lang="en-US" sz="2000" dirty="0">
                <a:latin typeface="+mn-lt"/>
              </a:rPr>
              <a:t>attention. </a:t>
            </a:r>
          </a:p>
        </p:txBody>
      </p:sp>
      <p:pic>
        <p:nvPicPr>
          <p:cNvPr id="1026" name="Picture 2"/>
          <p:cNvPicPr>
            <a:picLocks noGrp="1" noChangeAspect="1" noChangeArrowheads="1"/>
          </p:cNvPicPr>
          <p:nvPr>
            <p:ph idx="1"/>
          </p:nvPr>
        </p:nvPicPr>
        <p:blipFill>
          <a:blip r:embed="rId2"/>
          <a:srcRect/>
          <a:stretch>
            <a:fillRect/>
          </a:stretch>
        </p:blipFill>
        <p:spPr bwMode="auto">
          <a:xfrm>
            <a:off x="1219201" y="3886200"/>
            <a:ext cx="6781800" cy="19050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FF0000"/>
                </a:solidFill>
              </a:rPr>
              <a:t>Analysis </a:t>
            </a:r>
            <a:endParaRPr lang="en-US" sz="3200" dirty="0">
              <a:solidFill>
                <a:srgbClr val="FF0000"/>
              </a:solidFill>
            </a:endParaRPr>
          </a:p>
        </p:txBody>
      </p:sp>
      <p:sp>
        <p:nvSpPr>
          <p:cNvPr id="3" name="Content Placeholder 2"/>
          <p:cNvSpPr>
            <a:spLocks noGrp="1"/>
          </p:cNvSpPr>
          <p:nvPr>
            <p:ph idx="1"/>
          </p:nvPr>
        </p:nvSpPr>
        <p:spPr>
          <a:xfrm>
            <a:off x="381000" y="1600200"/>
            <a:ext cx="8305800" cy="4525963"/>
          </a:xfrm>
        </p:spPr>
        <p:txBody>
          <a:bodyPr>
            <a:normAutofit/>
          </a:bodyPr>
          <a:lstStyle/>
          <a:p>
            <a:pPr>
              <a:buNone/>
            </a:pPr>
            <a:r>
              <a:rPr lang="en-US" sz="2000" dirty="0" smtClean="0"/>
              <a:t>The presence of outlier leads to the following investigations</a:t>
            </a:r>
          </a:p>
          <a:p>
            <a:pPr>
              <a:buNone/>
            </a:pPr>
            <a:r>
              <a:rPr lang="en-US" sz="2000" dirty="0" smtClean="0"/>
              <a:t>1.</a:t>
            </a:r>
            <a:r>
              <a:rPr lang="en-US" sz="2000" dirty="0"/>
              <a:t>w</a:t>
            </a:r>
            <a:r>
              <a:rPr lang="en-US" sz="2000" dirty="0" smtClean="0"/>
              <a:t>as there a recording error, were neutrinos missed in that long time interval</a:t>
            </a:r>
          </a:p>
          <a:p>
            <a:pPr marL="457200" indent="-457200">
              <a:buNone/>
            </a:pPr>
            <a:r>
              <a:rPr lang="en-US" sz="2000" dirty="0" smtClean="0"/>
              <a:t>2. were there two separate explosions in the supernova?</a:t>
            </a:r>
          </a:p>
          <a:p>
            <a:pPr marL="457200" indent="-457200">
              <a:buNone/>
            </a:pPr>
            <a:endParaRPr lang="en-US" sz="2000" dirty="0" smtClean="0"/>
          </a:p>
          <a:p>
            <a:pPr marL="457200" indent="-457200">
              <a:buNone/>
            </a:pPr>
            <a:endParaRPr lang="en-US" sz="2000" dirty="0"/>
          </a:p>
          <a:p>
            <a:pPr marL="457200" indent="-457200">
              <a:buNone/>
            </a:pPr>
            <a:r>
              <a:rPr lang="en-US" sz="2000" dirty="0" smtClean="0">
                <a:solidFill>
                  <a:srgbClr val="FF0000"/>
                </a:solidFill>
              </a:rPr>
              <a:t>Note:  </a:t>
            </a:r>
            <a:r>
              <a:rPr lang="en-US" sz="2000" dirty="0" smtClean="0"/>
              <a:t>Important questions in physics may hinge on the correct interpretation of this outlier.</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Autofit/>
          </a:bodyPr>
          <a:lstStyle/>
          <a:p>
            <a:pPr algn="l"/>
            <a:r>
              <a:rPr lang="en-US" sz="3200" dirty="0">
                <a:solidFill>
                  <a:srgbClr val="FF0000"/>
                </a:solidFill>
                <a:latin typeface="+mn-lt"/>
              </a:rPr>
              <a:t>EXAMPLE </a:t>
            </a:r>
            <a:r>
              <a:rPr lang="en-US" sz="3200" dirty="0" smtClean="0">
                <a:solidFill>
                  <a:srgbClr val="FF0000"/>
                </a:solidFill>
                <a:latin typeface="+mn-lt"/>
              </a:rPr>
              <a:t> 2</a:t>
            </a:r>
            <a:r>
              <a:rPr lang="en-US" sz="3200" dirty="0" smtClean="0">
                <a:solidFill>
                  <a:srgbClr val="FF0000"/>
                </a:solidFill>
              </a:rPr>
              <a:t> </a:t>
            </a:r>
            <a:r>
              <a:rPr lang="en-US" sz="2400" dirty="0" smtClean="0">
                <a:solidFill>
                  <a:srgbClr val="FF0000"/>
                </a:solidFill>
              </a:rPr>
              <a:t>(How A </a:t>
            </a:r>
            <a:r>
              <a:rPr lang="en-US" sz="2400" dirty="0">
                <a:solidFill>
                  <a:srgbClr val="FF0000"/>
                </a:solidFill>
              </a:rPr>
              <a:t>dot diagram </a:t>
            </a:r>
            <a:r>
              <a:rPr lang="en-US" sz="2400" dirty="0" smtClean="0">
                <a:solidFill>
                  <a:srgbClr val="FF0000"/>
                </a:solidFill>
              </a:rPr>
              <a:t>reveals differences </a:t>
            </a:r>
            <a:r>
              <a:rPr lang="en-US" sz="2400" dirty="0" smtClean="0">
                <a:solidFill>
                  <a:srgbClr val="FF0000"/>
                </a:solidFill>
              </a:rPr>
              <a:t>for multiple samples</a:t>
            </a:r>
            <a:r>
              <a:rPr lang="en-US" sz="2400" dirty="0" smtClean="0">
                <a:solidFill>
                  <a:srgbClr val="FF0000"/>
                </a:solidFill>
              </a:rPr>
              <a:t>)</a:t>
            </a:r>
            <a:r>
              <a:rPr lang="en-US" sz="2400" dirty="0"/>
              <a:t/>
            </a:r>
            <a:br>
              <a:rPr lang="en-US" sz="2400" dirty="0"/>
            </a:br>
            <a:endParaRPr lang="en-US" sz="2400" dirty="0"/>
          </a:p>
        </p:txBody>
      </p:sp>
      <p:sp>
        <p:nvSpPr>
          <p:cNvPr id="3" name="Content Placeholder 2"/>
          <p:cNvSpPr>
            <a:spLocks noGrp="1"/>
          </p:cNvSpPr>
          <p:nvPr>
            <p:ph idx="1"/>
          </p:nvPr>
        </p:nvSpPr>
        <p:spPr>
          <a:xfrm>
            <a:off x="304800" y="1600200"/>
            <a:ext cx="8534400" cy="4525963"/>
          </a:xfrm>
        </p:spPr>
        <p:txBody>
          <a:bodyPr>
            <a:normAutofit fontScale="85000" lnSpcReduction="10000"/>
          </a:bodyPr>
          <a:lstStyle/>
          <a:p>
            <a:pPr>
              <a:lnSpc>
                <a:spcPct val="200000"/>
              </a:lnSpc>
              <a:buNone/>
            </a:pPr>
            <a:r>
              <a:rPr lang="en-US" sz="2100" dirty="0" smtClean="0"/>
              <a:t>      The vessels that contain the reactions at some nuclear power plants consist of two hemispherical components that are welded together. Copper in the welds could cause </a:t>
            </a:r>
            <a:r>
              <a:rPr lang="en-US" sz="2100" dirty="0" smtClean="0"/>
              <a:t>them </a:t>
            </a:r>
            <a:r>
              <a:rPr lang="en-US" sz="2100" dirty="0"/>
              <a:t>to become brittle after years of service. Samples of welding material from </a:t>
            </a:r>
            <a:r>
              <a:rPr lang="en-US" sz="2100" dirty="0" smtClean="0"/>
              <a:t>one production </a:t>
            </a:r>
            <a:r>
              <a:rPr lang="en-US" sz="2100" dirty="0"/>
              <a:t>run or “heat” that were used in one plant had the copper </a:t>
            </a:r>
            <a:r>
              <a:rPr lang="en-US" sz="2100" dirty="0">
                <a:solidFill>
                  <a:srgbClr val="FF0000"/>
                </a:solidFill>
              </a:rPr>
              <a:t>contents 0.27, </a:t>
            </a:r>
            <a:r>
              <a:rPr lang="en-US" sz="2100" dirty="0" smtClean="0">
                <a:solidFill>
                  <a:srgbClr val="FF0000"/>
                </a:solidFill>
              </a:rPr>
              <a:t>0.35, 0.37</a:t>
            </a:r>
            <a:r>
              <a:rPr lang="en-US" sz="2100" dirty="0">
                <a:solidFill>
                  <a:srgbClr val="FF0000"/>
                </a:solidFill>
              </a:rPr>
              <a:t>. </a:t>
            </a:r>
            <a:r>
              <a:rPr lang="en-US" sz="2100" dirty="0"/>
              <a:t>Samples from the next heat had values </a:t>
            </a:r>
            <a:r>
              <a:rPr lang="en-US" sz="2100" dirty="0">
                <a:solidFill>
                  <a:srgbClr val="0070C0"/>
                </a:solidFill>
              </a:rPr>
              <a:t>0.23, 0.15, 0.25, 0.24, 0.30, 0.33, 0.26.</a:t>
            </a:r>
            <a:r>
              <a:rPr lang="en-US" sz="2100" dirty="0"/>
              <a:t> </a:t>
            </a:r>
            <a:r>
              <a:rPr lang="en-US" sz="2100" dirty="0" smtClean="0"/>
              <a:t>Draw a </a:t>
            </a:r>
            <a:r>
              <a:rPr lang="en-US" sz="2100" dirty="0"/>
              <a:t>dot diagram that highlights possible differences in the two production runs (heats) </a:t>
            </a:r>
            <a:r>
              <a:rPr lang="en-US" sz="2100" dirty="0" smtClean="0"/>
              <a:t>of welding </a:t>
            </a:r>
            <a:r>
              <a:rPr lang="en-US" sz="2100" dirty="0"/>
              <a:t>material. If the copper contents for the two runs are different, they should </a:t>
            </a:r>
            <a:r>
              <a:rPr lang="en-US" sz="2100" dirty="0" smtClean="0"/>
              <a:t>not be </a:t>
            </a:r>
            <a:r>
              <a:rPr lang="en-US" sz="2100" dirty="0"/>
              <a:t>combined to form a single estimate</a:t>
            </a:r>
            <a:r>
              <a:rPr lang="en-US" sz="20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Solution</a:t>
            </a:r>
            <a:endParaRPr lang="en-US" dirty="0">
              <a:solidFill>
                <a:srgbClr val="FF0000"/>
              </a:solidFill>
            </a:endParaRPr>
          </a:p>
        </p:txBody>
      </p:sp>
      <p:pic>
        <p:nvPicPr>
          <p:cNvPr id="2051" name="Picture 3"/>
          <p:cNvPicPr>
            <a:picLocks noGrp="1" noChangeAspect="1" noChangeArrowheads="1"/>
          </p:cNvPicPr>
          <p:nvPr>
            <p:ph idx="1"/>
          </p:nvPr>
        </p:nvPicPr>
        <p:blipFill>
          <a:blip r:embed="rId2"/>
          <a:srcRect/>
          <a:stretch>
            <a:fillRect/>
          </a:stretch>
        </p:blipFill>
        <p:spPr bwMode="auto">
          <a:xfrm>
            <a:off x="838200" y="4114800"/>
            <a:ext cx="7620000" cy="1600200"/>
          </a:xfrm>
          <a:prstGeom prst="rect">
            <a:avLst/>
          </a:prstGeom>
          <a:noFill/>
          <a:ln w="9525">
            <a:noFill/>
            <a:miter lim="800000"/>
            <a:headEnd/>
            <a:tailEnd/>
          </a:ln>
          <a:effectLst/>
        </p:spPr>
      </p:pic>
      <p:sp>
        <p:nvSpPr>
          <p:cNvPr id="7" name="TextBox 6"/>
          <p:cNvSpPr txBox="1"/>
          <p:nvPr/>
        </p:nvSpPr>
        <p:spPr>
          <a:xfrm>
            <a:off x="381000" y="1905000"/>
            <a:ext cx="8153400" cy="1754326"/>
          </a:xfrm>
          <a:prstGeom prst="rect">
            <a:avLst/>
          </a:prstGeom>
          <a:noFill/>
        </p:spPr>
        <p:txBody>
          <a:bodyPr wrap="square" rtlCol="0">
            <a:spAutoFit/>
          </a:bodyPr>
          <a:lstStyle/>
          <a:p>
            <a:pPr>
              <a:lnSpc>
                <a:spcPct val="200000"/>
              </a:lnSpc>
            </a:pPr>
            <a:r>
              <a:rPr lang="en-US" dirty="0"/>
              <a:t>plot the first group as solid circles and the second as open </a:t>
            </a:r>
            <a:r>
              <a:rPr lang="en-US" dirty="0" smtClean="0"/>
              <a:t>circle. It </a:t>
            </a:r>
            <a:r>
              <a:rPr lang="en-US" dirty="0"/>
              <a:t>seems unlikely that the two production runs are alike because the top two values are from the first run. The two runs should be treated separately</a:t>
            </a:r>
            <a:r>
              <a:rPr lang="en-US" dirty="0" smtClean="0"/>
              <a:t>.</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Analysis</a:t>
            </a:r>
            <a:endParaRPr lang="en-US" dirty="0">
              <a:solidFill>
                <a:srgbClr val="FF0000"/>
              </a:solidFill>
            </a:endParaRPr>
          </a:p>
        </p:txBody>
      </p:sp>
      <p:sp>
        <p:nvSpPr>
          <p:cNvPr id="3" name="Content Placeholder 2"/>
          <p:cNvSpPr>
            <a:spLocks noGrp="1"/>
          </p:cNvSpPr>
          <p:nvPr>
            <p:ph idx="1"/>
          </p:nvPr>
        </p:nvSpPr>
        <p:spPr/>
        <p:txBody>
          <a:bodyPr>
            <a:normAutofit/>
          </a:bodyPr>
          <a:lstStyle/>
          <a:p>
            <a:pPr>
              <a:lnSpc>
                <a:spcPct val="200000"/>
              </a:lnSpc>
              <a:buNone/>
            </a:pPr>
            <a:r>
              <a:rPr lang="en-US" sz="2000" dirty="0" smtClean="0"/>
              <a:t>      The </a:t>
            </a:r>
            <a:r>
              <a:rPr lang="en-US" sz="2000" dirty="0"/>
              <a:t>copper content of the welding material used at the power plant is </a:t>
            </a:r>
            <a:r>
              <a:rPr lang="en-US" sz="2000" dirty="0" smtClean="0"/>
              <a:t>directly related to </a:t>
            </a:r>
            <a:r>
              <a:rPr lang="en-US" sz="2000" dirty="0"/>
              <a:t>the determination of safe operating life. Combining the sample would lead to an </a:t>
            </a:r>
            <a:r>
              <a:rPr lang="en-US" sz="2000" dirty="0" smtClean="0"/>
              <a:t>unrealistically </a:t>
            </a:r>
            <a:r>
              <a:rPr lang="en-US" sz="2000" dirty="0"/>
              <a:t>low estimate of copper content and too long an estimate of safe life.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384</Words>
  <Application>Microsoft Office PowerPoint</Application>
  <PresentationFormat>On-screen Show (4:3)</PresentationFormat>
  <Paragraphs>22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Dot Diagrams</vt:lpstr>
      <vt:lpstr>Example 1 (How dot diagrams help expose outliers)</vt:lpstr>
      <vt:lpstr>Solution  1. Plot to the nearest 0.1 second to avoid crowding. 2. Note the extremely long gap between 2.0 and 7.3 seconds.  3.  such an unusual observation is called as  outlier  and they need further attention. </vt:lpstr>
      <vt:lpstr>Analysis </vt:lpstr>
      <vt:lpstr>EXAMPLE  2 (How A dot diagram reveals differences for multiple samples) </vt:lpstr>
      <vt:lpstr>Solution</vt:lpstr>
      <vt:lpstr>Analysis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1</dc:title>
  <dc:creator>Dr Vilas</dc:creator>
  <cp:lastModifiedBy>Dr Vilas</cp:lastModifiedBy>
  <cp:revision>14</cp:revision>
  <dcterms:created xsi:type="dcterms:W3CDTF">2020-09-10T08:10:06Z</dcterms:created>
  <dcterms:modified xsi:type="dcterms:W3CDTF">2020-09-10T08:57:40Z</dcterms:modified>
</cp:coreProperties>
</file>