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1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- 4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SIGINT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In db.js file, add :</a:t>
            </a:r>
          </a:p>
          <a:p>
            <a:pPr lvl="1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readLine</a:t>
            </a:r>
            <a:r>
              <a:rPr lang="en-US" dirty="0" smtClean="0"/>
              <a:t> = require ("</a:t>
            </a:r>
            <a:r>
              <a:rPr lang="en-US" dirty="0" err="1" smtClean="0"/>
              <a:t>readline</a:t>
            </a:r>
            <a:r>
              <a:rPr lang="en-US" dirty="0" smtClean="0"/>
              <a:t>");</a:t>
            </a:r>
          </a:p>
          <a:p>
            <a:pPr lvl="1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process.platform</a:t>
            </a:r>
            <a:r>
              <a:rPr lang="en-US" dirty="0" smtClean="0"/>
              <a:t> === "win32"){</a:t>
            </a:r>
          </a:p>
          <a:p>
            <a:pPr lvl="1">
              <a:buNone/>
            </a:pPr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rl</a:t>
            </a:r>
            <a:r>
              <a:rPr lang="en-US" dirty="0" smtClean="0"/>
              <a:t> = </a:t>
            </a:r>
            <a:r>
              <a:rPr lang="en-US" dirty="0" err="1" smtClean="0"/>
              <a:t>readLine.createInterface</a:t>
            </a:r>
            <a:r>
              <a:rPr lang="en-US" dirty="0" smtClean="0"/>
              <a:t> ({</a:t>
            </a:r>
          </a:p>
          <a:p>
            <a:pPr lvl="1">
              <a:buNone/>
            </a:pPr>
            <a:r>
              <a:rPr lang="en-US" dirty="0" smtClean="0"/>
              <a:t>   input: </a:t>
            </a:r>
            <a:r>
              <a:rPr lang="en-US" dirty="0" err="1" smtClean="0"/>
              <a:t>process.stdin</a:t>
            </a:r>
            <a:r>
              <a:rPr lang="en-US" dirty="0" smtClean="0"/>
              <a:t>,</a:t>
            </a:r>
          </a:p>
          <a:p>
            <a:pPr lvl="1">
              <a:buNone/>
            </a:pPr>
            <a:r>
              <a:rPr lang="en-US" dirty="0" smtClean="0"/>
              <a:t>   output: </a:t>
            </a:r>
            <a:r>
              <a:rPr lang="en-US" dirty="0" err="1" smtClean="0"/>
              <a:t>process.stdout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});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err="1" smtClean="0"/>
              <a:t>rl.on</a:t>
            </a:r>
            <a:r>
              <a:rPr lang="en-US" dirty="0" smtClean="0"/>
              <a:t> ("SIGINT", function (){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err="1" smtClean="0"/>
              <a:t>process.emit</a:t>
            </a:r>
            <a:r>
              <a:rPr lang="en-US" dirty="0" smtClean="0"/>
              <a:t> ("SIGINT");</a:t>
            </a:r>
          </a:p>
          <a:p>
            <a:pPr lvl="1">
              <a:buNone/>
            </a:pPr>
            <a:r>
              <a:rPr lang="en-US" dirty="0" smtClean="0"/>
              <a:t>});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8200" y="57150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gracefully close down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3200400" y="5257800"/>
            <a:ext cx="1371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COMPLETE CONNECTION FILE(db.js)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■ Defined a database connection string</a:t>
            </a:r>
          </a:p>
          <a:p>
            <a:r>
              <a:rPr lang="en-US" sz="2000" dirty="0" smtClean="0"/>
              <a:t>■ Opened a Mongoose connection at application startup</a:t>
            </a:r>
          </a:p>
          <a:p>
            <a:r>
              <a:rPr lang="en-US" sz="2000" dirty="0" smtClean="0"/>
              <a:t>■ Monitored the Mongoose connection events</a:t>
            </a:r>
          </a:p>
          <a:p>
            <a:r>
              <a:rPr lang="en-US" sz="2000" dirty="0" smtClean="0"/>
              <a:t>■ Monitored some Node process events </a:t>
            </a:r>
          </a:p>
          <a:p>
            <a:pPr lvl="1"/>
            <a:r>
              <a:rPr lang="en-US" sz="1800" dirty="0" smtClean="0"/>
              <a:t>close the Mongoose connection when the application ends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9898" t="16836" r="13842" b="43610"/>
          <a:stretch>
            <a:fillRect/>
          </a:stretch>
        </p:blipFill>
        <p:spPr bwMode="auto">
          <a:xfrm>
            <a:off x="12846" y="304800"/>
            <a:ext cx="9149546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9694" t="56556" r="13381" b="10768"/>
          <a:stretch>
            <a:fillRect/>
          </a:stretch>
        </p:blipFill>
        <p:spPr bwMode="auto">
          <a:xfrm>
            <a:off x="40737" y="914400"/>
            <a:ext cx="9046017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Using/Connecting to multiple </a:t>
            </a:r>
            <a:r>
              <a:rPr lang="en-US" dirty="0" err="1" smtClean="0"/>
              <a:t>dbs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Instead of </a:t>
            </a:r>
            <a:r>
              <a:rPr lang="en-US" dirty="0" err="1" smtClean="0"/>
              <a:t>mongoose.connect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Use </a:t>
            </a:r>
            <a:r>
              <a:rPr lang="en-US" b="1" dirty="0" err="1" smtClean="0"/>
              <a:t>mongoose.createConnection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dbURIlog</a:t>
            </a:r>
            <a:r>
              <a:rPr lang="en-US" dirty="0" smtClean="0"/>
              <a:t> = 'mongodb://localhost/Loc8rLog';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logDB</a:t>
            </a:r>
            <a:r>
              <a:rPr lang="en-US" dirty="0" smtClean="0"/>
              <a:t> = </a:t>
            </a:r>
            <a:r>
              <a:rPr lang="en-US" dirty="0" err="1" smtClean="0"/>
              <a:t>mongoose.createConnection</a:t>
            </a:r>
            <a:r>
              <a:rPr lang="en-US" dirty="0" smtClean="0"/>
              <a:t>(</a:t>
            </a:r>
            <a:r>
              <a:rPr lang="en-US" dirty="0" err="1" smtClean="0"/>
              <a:t>dbURIlog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new Mongoose connection object called </a:t>
            </a:r>
            <a:r>
              <a:rPr lang="en-US" dirty="0" err="1" smtClean="0"/>
              <a:t>logDB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interacts like </a:t>
            </a:r>
            <a:r>
              <a:rPr lang="en-US" dirty="0" err="1" smtClean="0"/>
              <a:t>mongoose.connection</a:t>
            </a:r>
            <a:r>
              <a:rPr lang="en-US" dirty="0" smtClean="0"/>
              <a:t> for the default connection.</a:t>
            </a:r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endParaRPr lang="en-US" dirty="0" smtClean="0"/>
          </a:p>
          <a:p>
            <a:r>
              <a:rPr lang="en-US" dirty="0" err="1" smtClean="0"/>
              <a:t>logDB.on</a:t>
            </a:r>
            <a:r>
              <a:rPr lang="en-US" dirty="0" smtClean="0"/>
              <a:t>('connected', function () {</a:t>
            </a:r>
          </a:p>
          <a:p>
            <a:r>
              <a:rPr lang="en-US" dirty="0" smtClean="0"/>
              <a:t>console.log('Mongoose connected to ' + </a:t>
            </a:r>
            <a:r>
              <a:rPr lang="en-US" dirty="0" err="1" smtClean="0"/>
              <a:t>dbURIlog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});</a:t>
            </a:r>
          </a:p>
          <a:p>
            <a:endParaRPr lang="en-US" dirty="0" smtClean="0"/>
          </a:p>
          <a:p>
            <a:r>
              <a:rPr lang="en-US" dirty="0" err="1" smtClean="0"/>
              <a:t>logDB.close</a:t>
            </a:r>
            <a:r>
              <a:rPr lang="en-US" dirty="0" smtClean="0"/>
              <a:t>(function () {</a:t>
            </a:r>
          </a:p>
          <a:p>
            <a:r>
              <a:rPr lang="en-US" dirty="0" smtClean="0"/>
              <a:t>console.log('Mongoose log disconnected');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04088"/>
            <a:ext cx="83820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Why model the data?</a:t>
            </a:r>
            <a:br>
              <a:rPr lang="en-US" sz="3200" b="1" dirty="0" smtClean="0"/>
            </a:br>
            <a:r>
              <a:rPr lang="en-US" sz="3200" b="1" dirty="0" smtClean="0"/>
              <a:t>What is Mongoose and how does it work?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86000"/>
            <a:ext cx="6059039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LOC8r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The page needs these data items for all </a:t>
            </a:r>
            <a:r>
              <a:rPr lang="en-US" sz="2000" dirty="0" smtClean="0"/>
              <a:t>locations the </a:t>
            </a:r>
            <a:r>
              <a:rPr lang="en-US" sz="2000" dirty="0" smtClean="0"/>
              <a:t>data record for each location must have a consistent naming structure.</a:t>
            </a:r>
          </a:p>
          <a:p>
            <a:endParaRPr lang="en-US" sz="2000" dirty="0" smtClean="0"/>
          </a:p>
          <a:p>
            <a:r>
              <a:rPr lang="en-US" sz="2000" dirty="0" smtClean="0"/>
              <a:t>Without </a:t>
            </a:r>
            <a:r>
              <a:rPr lang="en-US" sz="2000" dirty="0" smtClean="0"/>
              <a:t>this, the application wouldn’t be able to find the data and use it. </a:t>
            </a:r>
          </a:p>
          <a:p>
            <a:endParaRPr lang="en-US" sz="2000" dirty="0" smtClean="0"/>
          </a:p>
          <a:p>
            <a:r>
              <a:rPr lang="en-US" sz="2000" dirty="0" smtClean="0"/>
              <a:t>Data :</a:t>
            </a:r>
          </a:p>
          <a:p>
            <a:pPr lvl="1"/>
            <a:r>
              <a:rPr lang="en-US" sz="1800" i="1" dirty="0" smtClean="0"/>
              <a:t>controller -&gt;view</a:t>
            </a:r>
            <a:r>
              <a:rPr lang="en-US" sz="1800" dirty="0" smtClean="0"/>
              <a:t>. </a:t>
            </a:r>
          </a:p>
          <a:p>
            <a:endParaRPr lang="en-US" sz="2000" dirty="0" smtClean="0"/>
          </a:p>
          <a:p>
            <a:r>
              <a:rPr lang="en-US" sz="2000" dirty="0" smtClean="0"/>
              <a:t>MVC architecture:</a:t>
            </a:r>
          </a:p>
          <a:p>
            <a:pPr lvl="1"/>
            <a:r>
              <a:rPr lang="en-US" sz="1800" i="1" dirty="0" smtClean="0"/>
              <a:t>view -&gt; controller</a:t>
            </a:r>
            <a:r>
              <a:rPr lang="en-US" sz="1800" i="1" dirty="0" smtClean="0"/>
              <a:t>. </a:t>
            </a:r>
          </a:p>
          <a:p>
            <a:endParaRPr lang="en-US" sz="2000" i="1" dirty="0" smtClean="0"/>
          </a:p>
          <a:p>
            <a:r>
              <a:rPr lang="en-US" sz="2000" i="1" dirty="0" smtClean="0"/>
              <a:t>move </a:t>
            </a:r>
            <a:r>
              <a:rPr lang="en-US" sz="2000" i="1" dirty="0" smtClean="0"/>
              <a:t>it </a:t>
            </a:r>
            <a:r>
              <a:rPr lang="en-US" sz="2000" i="1" dirty="0" smtClean="0"/>
              <a:t>-&gt;model</a:t>
            </a:r>
            <a:r>
              <a:rPr lang="en-US" sz="2000" i="1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data: </a:t>
            </a:r>
          </a:p>
          <a:p>
            <a:r>
              <a:rPr lang="en-US" dirty="0" smtClean="0"/>
              <a:t>describing how we want the data to be structured.</a:t>
            </a:r>
          </a:p>
          <a:p>
            <a:endParaRPr lang="en-US" dirty="0" smtClean="0"/>
          </a:p>
          <a:p>
            <a:r>
              <a:rPr lang="en-US" b="1" i="1" dirty="0" smtClean="0"/>
              <a:t>What is Mongoose and how does it work?</a:t>
            </a:r>
          </a:p>
          <a:p>
            <a:r>
              <a:rPr lang="en-US" sz="2200" dirty="0" smtClean="0"/>
              <a:t>In </a:t>
            </a:r>
            <a:r>
              <a:rPr lang="en-US" sz="2200" dirty="0" err="1" smtClean="0"/>
              <a:t>MongoDB</a:t>
            </a:r>
            <a:r>
              <a:rPr lang="en-US" sz="2200" dirty="0" smtClean="0"/>
              <a:t> each entry in a database is called a </a:t>
            </a:r>
            <a:r>
              <a:rPr lang="en-US" sz="2200" i="1" dirty="0" smtClean="0"/>
              <a:t>document.</a:t>
            </a:r>
          </a:p>
          <a:p>
            <a:r>
              <a:rPr lang="en-US" sz="2200" dirty="0" smtClean="0"/>
              <a:t>In </a:t>
            </a:r>
            <a:r>
              <a:rPr lang="en-US" sz="2200" dirty="0" err="1" smtClean="0"/>
              <a:t>MongoDB</a:t>
            </a:r>
            <a:r>
              <a:rPr lang="en-US" sz="2200" dirty="0" smtClean="0"/>
              <a:t> a collection of documents is called a </a:t>
            </a:r>
            <a:r>
              <a:rPr lang="en-US" sz="2200" i="1" dirty="0" smtClean="0"/>
              <a:t>collection (think “table” if </a:t>
            </a:r>
            <a:r>
              <a:rPr lang="en-US" sz="2200" dirty="0" smtClean="0"/>
              <a:t>you’re used to relational databases).</a:t>
            </a:r>
          </a:p>
          <a:p>
            <a:r>
              <a:rPr lang="en-US" sz="2200" dirty="0" smtClean="0"/>
              <a:t>In Mongoose the definition of a document is called a </a:t>
            </a:r>
            <a:r>
              <a:rPr lang="en-US" sz="2200" i="1" dirty="0" smtClean="0"/>
              <a:t>schema.</a:t>
            </a:r>
          </a:p>
          <a:p>
            <a:r>
              <a:rPr lang="en-US" sz="2200" dirty="0" smtClean="0"/>
              <a:t>Each individual data entity defined in a schema is called a </a:t>
            </a:r>
            <a:r>
              <a:rPr lang="en-US" sz="2200" i="1" dirty="0" smtClean="0"/>
              <a:t>path.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a stack of business card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1772" t="35768" r="16148" b="24304"/>
          <a:stretch>
            <a:fillRect/>
          </a:stretch>
        </p:blipFill>
        <p:spPr bwMode="auto">
          <a:xfrm>
            <a:off x="304800" y="1676400"/>
            <a:ext cx="755373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143000" y="6096000"/>
            <a:ext cx="75438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model is the compiled version of a schema. </a:t>
            </a:r>
          </a:p>
          <a:p>
            <a:r>
              <a:rPr lang="en-US" i="1" dirty="0" smtClean="0"/>
              <a:t>All </a:t>
            </a:r>
            <a:r>
              <a:rPr lang="en-US" dirty="0" smtClean="0"/>
              <a:t>data interactions using Mongoose go through the model.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HOW DOES MONGOOSE MODEL DATA?</a:t>
            </a:r>
            <a:endParaRPr lang="en-US" sz="3200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2550" t="34720" r="20579" b="51392"/>
          <a:stretch>
            <a:fillRect/>
          </a:stretch>
        </p:blipFill>
        <p:spPr bwMode="auto">
          <a:xfrm>
            <a:off x="571500" y="1905000"/>
            <a:ext cx="8572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 l="33852" t="67703" r="30995" b="20145"/>
          <a:stretch>
            <a:fillRect/>
          </a:stretch>
        </p:blipFill>
        <p:spPr bwMode="auto">
          <a:xfrm>
            <a:off x="609600" y="3505200"/>
            <a:ext cx="7369630" cy="1910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209800" y="3429000"/>
            <a:ext cx="1524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_</a:t>
            </a:r>
            <a:r>
              <a:rPr lang="en-US" dirty="0" err="1" smtClean="0"/>
              <a:t>id:ObjectId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1524000" y="32766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in MVC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2322" t="42091" r="27271" b="20870"/>
          <a:stretch>
            <a:fillRect/>
          </a:stretch>
        </p:blipFill>
        <p:spPr bwMode="auto">
          <a:xfrm>
            <a:off x="1399311" y="2057401"/>
            <a:ext cx="5611089" cy="385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BREAKING DOWN A SCHEMA PATH</a:t>
            </a:r>
            <a:endParaRPr lang="en-US" sz="3200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4375" t="43750" r="48438" b="47917"/>
          <a:stretch>
            <a:fillRect/>
          </a:stretch>
        </p:blipFill>
        <p:spPr bwMode="auto">
          <a:xfrm>
            <a:off x="1981200" y="1143000"/>
            <a:ext cx="3813378" cy="138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384046" y="3244334"/>
            <a:ext cx="2375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Allowed schema types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Allowed schema types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■ String: Any string, UTF-8 encoded</a:t>
            </a:r>
          </a:p>
          <a:p>
            <a:r>
              <a:rPr lang="en-US" dirty="0" smtClean="0"/>
              <a:t>■ Number : Mongoose doesn’t support long or double numbers, (Mongoose </a:t>
            </a:r>
            <a:r>
              <a:rPr lang="en-US" dirty="0" err="1" smtClean="0"/>
              <a:t>plugins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■ Date:(returned from </a:t>
            </a:r>
            <a:r>
              <a:rPr lang="en-US" dirty="0" err="1" smtClean="0"/>
              <a:t>MongoDB</a:t>
            </a:r>
            <a:r>
              <a:rPr lang="en-US" dirty="0" smtClean="0"/>
              <a:t> as an ISO Date object</a:t>
            </a:r>
          </a:p>
          <a:p>
            <a:r>
              <a:rPr lang="en-US" dirty="0" smtClean="0"/>
              <a:t>■ </a:t>
            </a:r>
            <a:r>
              <a:rPr lang="en-US" dirty="0" err="1" smtClean="0"/>
              <a:t>Boolean:True</a:t>
            </a:r>
            <a:r>
              <a:rPr lang="en-US" dirty="0" smtClean="0"/>
              <a:t> or false</a:t>
            </a:r>
          </a:p>
          <a:p>
            <a:r>
              <a:rPr lang="en-US" dirty="0" smtClean="0"/>
              <a:t>■ </a:t>
            </a:r>
            <a:r>
              <a:rPr lang="en-US" dirty="0" err="1" smtClean="0"/>
              <a:t>Buffer:For</a:t>
            </a:r>
            <a:r>
              <a:rPr lang="en-US" dirty="0" smtClean="0"/>
              <a:t> binary information such as images</a:t>
            </a:r>
          </a:p>
          <a:p>
            <a:r>
              <a:rPr lang="en-US" dirty="0" smtClean="0"/>
              <a:t>■ </a:t>
            </a:r>
            <a:r>
              <a:rPr lang="en-US" dirty="0" err="1" smtClean="0"/>
              <a:t>Mixed:Any</a:t>
            </a:r>
            <a:r>
              <a:rPr lang="en-US" dirty="0" smtClean="0"/>
              <a:t> data type</a:t>
            </a:r>
          </a:p>
          <a:p>
            <a:r>
              <a:rPr lang="en-US" dirty="0" smtClean="0"/>
              <a:t>■ Array: Array of the same data type/ nested subdocuments</a:t>
            </a:r>
          </a:p>
          <a:p>
            <a:r>
              <a:rPr lang="en-US" dirty="0" smtClean="0"/>
              <a:t>■ </a:t>
            </a:r>
            <a:r>
              <a:rPr lang="en-US" dirty="0" err="1" smtClean="0"/>
              <a:t>ObjectId:For</a:t>
            </a:r>
            <a:r>
              <a:rPr lang="en-US" dirty="0" smtClean="0"/>
              <a:t> a unique ID in a path other than _id; </a:t>
            </a:r>
          </a:p>
          <a:p>
            <a:pPr lvl="1"/>
            <a:r>
              <a:rPr lang="en-US" dirty="0" smtClean="0"/>
              <a:t>(used to reference _id paths in other documents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/>
              <a:t>Defining simple Mongoose schemas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2200" b="1" dirty="0" smtClean="0"/>
              <a:t>(basics of setting up a schema)</a:t>
            </a:r>
            <a:endParaRPr lang="en-US" sz="2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5870" t="40580" r="20652" b="39130"/>
          <a:stretch>
            <a:fillRect/>
          </a:stretch>
        </p:blipFill>
        <p:spPr bwMode="auto">
          <a:xfrm>
            <a:off x="990600" y="1143000"/>
            <a:ext cx="674914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124200" y="3810000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locationSchema</a:t>
            </a:r>
            <a:r>
              <a:rPr lang="en-US" dirty="0" smtClean="0"/>
              <a:t> = new </a:t>
            </a:r>
            <a:r>
              <a:rPr lang="en-US" dirty="0" err="1" smtClean="0"/>
              <a:t>mongoose.Schema</a:t>
            </a:r>
            <a:r>
              <a:rPr lang="en-US" dirty="0" smtClean="0"/>
              <a:t>({ });</a:t>
            </a:r>
            <a:endParaRPr lang="en-US" dirty="0"/>
          </a:p>
        </p:txBody>
      </p:sp>
      <p:cxnSp>
        <p:nvCxnSpPr>
          <p:cNvPr id="7" name="Curved Connector 6"/>
          <p:cNvCxnSpPr/>
          <p:nvPr/>
        </p:nvCxnSpPr>
        <p:spPr>
          <a:xfrm rot="5400000" flipH="1" flipV="1">
            <a:off x="3505200" y="3505200"/>
            <a:ext cx="457200" cy="152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4375" t="69792" r="14844" b="16666"/>
          <a:stretch>
            <a:fillRect/>
          </a:stretch>
        </p:blipFill>
        <p:spPr bwMode="auto">
          <a:xfrm>
            <a:off x="685800" y="5181600"/>
            <a:ext cx="723879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35937" t="38542" r="8438" b="36458"/>
          <a:stretch>
            <a:fillRect/>
          </a:stretch>
        </p:blipFill>
        <p:spPr bwMode="auto">
          <a:xfrm>
            <a:off x="990600" y="1524000"/>
            <a:ext cx="6781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505200" y="914400"/>
            <a:ext cx="1953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Controller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Autofit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ASSIGNING DEFAULT VALUES , </a:t>
            </a:r>
            <a:br>
              <a:rPr lang="en-US" sz="2400" dirty="0" smtClean="0"/>
            </a:br>
            <a:r>
              <a:rPr lang="en-US" sz="2400" dirty="0" smtClean="0"/>
              <a:t>ADDING SOME BASIC VALIDATION: REQUIRED FIELDS, </a:t>
            </a:r>
            <a:br>
              <a:rPr lang="en-US" sz="2400" dirty="0" smtClean="0"/>
            </a:br>
            <a:r>
              <a:rPr lang="en-US" sz="2400" dirty="0" smtClean="0"/>
              <a:t> NUMBER BOUNDARIES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rating: {type: Number, "default": 0}</a:t>
            </a:r>
          </a:p>
          <a:p>
            <a:r>
              <a:rPr lang="en-US" dirty="0" smtClean="0"/>
              <a:t>name: {type: String, required: true}</a:t>
            </a:r>
          </a:p>
          <a:p>
            <a:r>
              <a:rPr lang="en-US" dirty="0" smtClean="0"/>
              <a:t>rating: {type: Number, "default": 0</a:t>
            </a:r>
            <a:r>
              <a:rPr lang="en-US" b="1" dirty="0" smtClean="0"/>
              <a:t>, min: 0, max: 5}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Using geographic data in </a:t>
            </a:r>
            <a:r>
              <a:rPr lang="en-US" sz="2800" b="1" dirty="0" err="1" smtClean="0"/>
              <a:t>MongoDB</a:t>
            </a:r>
            <a:r>
              <a:rPr lang="en-US" sz="2800" b="1" dirty="0" smtClean="0"/>
              <a:t> and Mongoose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locationSchema</a:t>
            </a:r>
            <a:r>
              <a:rPr lang="en-US" sz="2000" dirty="0" smtClean="0"/>
              <a:t> = new </a:t>
            </a:r>
            <a:r>
              <a:rPr lang="en-US" sz="2000" dirty="0" err="1" smtClean="0"/>
              <a:t>mongoose.Schema</a:t>
            </a:r>
            <a:r>
              <a:rPr lang="en-US" sz="2000" dirty="0" smtClean="0"/>
              <a:t>({</a:t>
            </a:r>
          </a:p>
          <a:p>
            <a:r>
              <a:rPr lang="en-US" sz="2000" dirty="0" smtClean="0"/>
              <a:t>name: {type: String, required: true},</a:t>
            </a:r>
          </a:p>
          <a:p>
            <a:r>
              <a:rPr lang="en-US" sz="2000" dirty="0" smtClean="0"/>
              <a:t>address: String,</a:t>
            </a:r>
          </a:p>
          <a:p>
            <a:r>
              <a:rPr lang="en-US" sz="2000" dirty="0" smtClean="0"/>
              <a:t>rating: {type: Number, "default": 0, min: 0, max: 5},</a:t>
            </a:r>
          </a:p>
          <a:p>
            <a:r>
              <a:rPr lang="en-US" sz="2000" dirty="0" smtClean="0"/>
              <a:t>facilities: [String],</a:t>
            </a:r>
          </a:p>
          <a:p>
            <a:r>
              <a:rPr lang="en-US" sz="2000" b="1" dirty="0" err="1" smtClean="0"/>
              <a:t>coords</a:t>
            </a:r>
            <a:r>
              <a:rPr lang="en-US" sz="2000" b="1" dirty="0" smtClean="0"/>
              <a:t>: {type: [Number], index: '2dsphere'}</a:t>
            </a:r>
          </a:p>
          <a:p>
            <a:r>
              <a:rPr lang="en-US" sz="2000" dirty="0" smtClean="0"/>
              <a:t>});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Creating more complex schemas with subdocuments</a:t>
            </a:r>
            <a:endParaRPr lang="en-US" sz="28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42708" t="55556" r="37500" b="31944"/>
          <a:stretch>
            <a:fillRect/>
          </a:stretch>
        </p:blipFill>
        <p:spPr bwMode="auto">
          <a:xfrm>
            <a:off x="6172200" y="1219200"/>
            <a:ext cx="2971800" cy="140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 l="41406" t="19791" r="16406" b="54167"/>
          <a:stretch>
            <a:fillRect/>
          </a:stretch>
        </p:blipFill>
        <p:spPr bwMode="auto">
          <a:xfrm>
            <a:off x="914400" y="1524000"/>
            <a:ext cx="526694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 l="33594" t="61458" r="16406" b="9375"/>
          <a:stretch>
            <a:fillRect/>
          </a:stretch>
        </p:blipFill>
        <p:spPr bwMode="auto">
          <a:xfrm>
            <a:off x="0" y="4114800"/>
            <a:ext cx="6781800" cy="296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Differences between how a relational database and document database  store repeating information relating to a parent element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562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37500" t="41667" r="21875" b="15625"/>
          <a:stretch>
            <a:fillRect/>
          </a:stretch>
        </p:blipFill>
        <p:spPr bwMode="auto">
          <a:xfrm>
            <a:off x="525966" y="1103435"/>
            <a:ext cx="7322634" cy="5773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53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USING NESTED SCHEMAS IN MONGOOSE TO DEFINE SUBDOCUMENTS</a:t>
            </a:r>
            <a:endParaRPr lang="en-US" sz="24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8000" t="52000" r="19000" b="33333"/>
          <a:stretch>
            <a:fillRect/>
          </a:stretch>
        </p:blipFill>
        <p:spPr bwMode="auto">
          <a:xfrm>
            <a:off x="-1" y="4191000"/>
            <a:ext cx="893618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 l="41406" t="34375" r="32813" b="55208"/>
          <a:stretch>
            <a:fillRect/>
          </a:stretch>
        </p:blipFill>
        <p:spPr bwMode="auto">
          <a:xfrm>
            <a:off x="685801" y="1295401"/>
            <a:ext cx="5029196" cy="152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Location document</a:t>
            </a:r>
            <a:endParaRPr lang="en-US" sz="36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6980" t="47920" r="21356" b="12152"/>
          <a:stretch>
            <a:fillRect/>
          </a:stretch>
        </p:blipFill>
        <p:spPr bwMode="auto">
          <a:xfrm>
            <a:off x="457200" y="685800"/>
            <a:ext cx="7977809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MEAN stack(where Mongoose fits)</a:t>
            </a:r>
            <a:endParaRPr lang="en-U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2322" t="47141" r="22220" b="19186"/>
          <a:stretch>
            <a:fillRect/>
          </a:stretch>
        </p:blipFill>
        <p:spPr bwMode="auto">
          <a:xfrm>
            <a:off x="76200" y="1828800"/>
            <a:ext cx="850392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ADDING A SECOND SET OF SUBDOCUMENTS</a:t>
            </a:r>
            <a:br>
              <a:rPr lang="en-US" sz="3200" dirty="0" smtClean="0"/>
            </a:br>
            <a:r>
              <a:rPr lang="en-US" sz="3200" dirty="0" smtClean="0"/>
              <a:t>(Review document)</a:t>
            </a:r>
            <a:endParaRPr lang="en-US" sz="32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40714" t="42381" r="16429" b="30000"/>
          <a:stretch>
            <a:fillRect/>
          </a:stretch>
        </p:blipFill>
        <p:spPr bwMode="auto">
          <a:xfrm>
            <a:off x="0" y="1752600"/>
            <a:ext cx="9144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document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40886" t="68752" r="24055" b="13789"/>
          <a:stretch>
            <a:fillRect/>
          </a:stretch>
        </p:blipFill>
        <p:spPr bwMode="auto">
          <a:xfrm>
            <a:off x="228600" y="2133600"/>
            <a:ext cx="8364701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Final schema</a:t>
            </a:r>
            <a:endParaRPr lang="en-US" sz="32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3796" t="46914" r="15278" b="35802"/>
          <a:stretch>
            <a:fillRect/>
          </a:stretch>
        </p:blipFill>
        <p:spPr bwMode="auto">
          <a:xfrm>
            <a:off x="16329" y="2362200"/>
            <a:ext cx="868135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Final schema</a:t>
            </a:r>
            <a:endParaRPr lang="en-US" sz="32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40285" t="42712" r="17450" b="30046"/>
          <a:stretch>
            <a:fillRect/>
          </a:stretch>
        </p:blipFill>
        <p:spPr bwMode="auto">
          <a:xfrm>
            <a:off x="381000" y="1981200"/>
            <a:ext cx="866961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Location data</a:t>
            </a:r>
            <a:endParaRPr lang="en-US" sz="32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40886" t="37505" r="18752" b="20832"/>
          <a:stretch>
            <a:fillRect/>
          </a:stretch>
        </p:blipFill>
        <p:spPr bwMode="auto">
          <a:xfrm>
            <a:off x="685800" y="843116"/>
            <a:ext cx="7769225" cy="601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Location data(</a:t>
            </a:r>
            <a:r>
              <a:rPr lang="en-US" sz="2800" dirty="0" err="1" smtClean="0"/>
              <a:t>Contd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4376" t="27088" r="16148" b="50344"/>
          <a:stretch>
            <a:fillRect/>
          </a:stretch>
        </p:blipFill>
        <p:spPr bwMode="auto">
          <a:xfrm>
            <a:off x="0" y="2590800"/>
            <a:ext cx="9003322" cy="3080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Compiling Mongoose schemas into models</a:t>
            </a:r>
            <a:br>
              <a:rPr lang="en-US" sz="3200" b="1" dirty="0" smtClean="0"/>
            </a:br>
            <a:r>
              <a:rPr lang="en-US" sz="2400" dirty="0" smtClean="0"/>
              <a:t>COMPILING A MODEL FROM A SCHEMA</a:t>
            </a:r>
            <a:endParaRPr lang="en-US" sz="2400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40625" t="65789" r="27796" b="23685"/>
          <a:stretch>
            <a:fillRect/>
          </a:stretch>
        </p:blipFill>
        <p:spPr bwMode="auto">
          <a:xfrm>
            <a:off x="228600" y="1219200"/>
            <a:ext cx="8229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0668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The application and database talk to each other through models.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 single instance of a model has a one-to-one relationship with a single document in the database. It’s through this relationship that the creating, reading, updating, and deleting of data is managed.</a:t>
            </a:r>
            <a:endParaRPr lang="en-US" sz="180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5678" t="23617" r="10940" b="27776"/>
          <a:stretch>
            <a:fillRect/>
          </a:stretch>
        </p:blipFill>
        <p:spPr bwMode="auto">
          <a:xfrm>
            <a:off x="838200" y="1386467"/>
            <a:ext cx="7924800" cy="541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Adding Mongoose to our application</a:t>
            </a:r>
            <a:endParaRPr lang="en-US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9899" t="62294" r="29796" b="15819"/>
          <a:stretch>
            <a:fillRect/>
          </a:stretch>
        </p:blipFill>
        <p:spPr bwMode="auto">
          <a:xfrm>
            <a:off x="1752600" y="2359024"/>
            <a:ext cx="6195646" cy="335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029200" y="1981200"/>
            <a:ext cx="3352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npm</a:t>
            </a:r>
            <a:r>
              <a:rPr lang="en-US" dirty="0" smtClean="0"/>
              <a:t> install --save mongoose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Adding a Mongoose connection to our application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MONGODB AND MONGOOSE CONNECTION</a:t>
            </a:r>
          </a:p>
          <a:p>
            <a:r>
              <a:rPr lang="en-US" sz="2000" dirty="0" smtClean="0"/>
              <a:t>Mongoose opens :</a:t>
            </a:r>
          </a:p>
          <a:p>
            <a:pPr lvl="1"/>
            <a:r>
              <a:rPr lang="en-US" sz="1800" dirty="0" smtClean="0"/>
              <a:t> pool 5 reusable connections when it connects to a </a:t>
            </a:r>
            <a:r>
              <a:rPr lang="en-US" sz="1800" dirty="0" err="1" smtClean="0"/>
              <a:t>MongoDB</a:t>
            </a:r>
            <a:r>
              <a:rPr lang="en-US" sz="1800" dirty="0" smtClean="0"/>
              <a:t> </a:t>
            </a:r>
            <a:r>
              <a:rPr lang="en-US" sz="2000" dirty="0" smtClean="0"/>
              <a:t>db.</a:t>
            </a:r>
          </a:p>
          <a:p>
            <a:pPr lvl="1"/>
            <a:r>
              <a:rPr lang="en-US" sz="2000" dirty="0" smtClean="0"/>
              <a:t>pool </a:t>
            </a:r>
            <a:r>
              <a:rPr lang="en-US" sz="2000" dirty="0" err="1" smtClean="0"/>
              <a:t>incresed</a:t>
            </a:r>
            <a:r>
              <a:rPr lang="en-US" sz="2000" dirty="0" smtClean="0"/>
              <a:t>/decreased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SETTING UP THE CONNECTION FILE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2 steps:</a:t>
            </a:r>
          </a:p>
          <a:p>
            <a:pPr lvl="1"/>
            <a:r>
              <a:rPr lang="en-US" sz="2400" dirty="0" smtClean="0"/>
              <a:t>Creating the file </a:t>
            </a:r>
          </a:p>
          <a:p>
            <a:pPr lvl="1"/>
            <a:r>
              <a:rPr lang="en-US" sz="2400" dirty="0" smtClean="0"/>
              <a:t>Requiring it into the application</a:t>
            </a:r>
          </a:p>
          <a:p>
            <a:pPr marL="60325" lvl="1" indent="-60325"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db.js</a:t>
            </a:r>
          </a:p>
          <a:p>
            <a:pPr marL="60325" lvl="1" indent="-60325">
              <a:buNone/>
            </a:pPr>
            <a:r>
              <a:rPr lang="en-US" sz="2400" dirty="0" smtClean="0"/>
              <a:t>	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mongoose = require( 'mongoose' );</a:t>
            </a:r>
          </a:p>
          <a:p>
            <a:pPr marL="60325" lvl="1" indent="-60325">
              <a:buNone/>
            </a:pPr>
            <a:r>
              <a:rPr lang="en-US" sz="2400" dirty="0" smtClean="0"/>
              <a:t>  </a:t>
            </a:r>
            <a:r>
              <a:rPr lang="en-US" sz="2400" b="1" dirty="0" smtClean="0"/>
              <a:t>app.js</a:t>
            </a:r>
          </a:p>
          <a:p>
            <a:pPr lvl="1"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 express = require('express');</a:t>
            </a:r>
          </a:p>
          <a:p>
            <a:pPr lvl="1"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 path = require('path');</a:t>
            </a:r>
          </a:p>
          <a:p>
            <a:pPr lvl="1"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favicon</a:t>
            </a:r>
            <a:r>
              <a:rPr lang="en-US" sz="2000" dirty="0" smtClean="0"/>
              <a:t> = require('serve-</a:t>
            </a:r>
            <a:r>
              <a:rPr lang="en-US" sz="2000" dirty="0" err="1" smtClean="0"/>
              <a:t>favicon</a:t>
            </a:r>
            <a:r>
              <a:rPr lang="en-US" sz="2000" dirty="0" smtClean="0"/>
              <a:t>');</a:t>
            </a:r>
          </a:p>
          <a:p>
            <a:pPr lvl="1"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 logger = require('</a:t>
            </a:r>
            <a:r>
              <a:rPr lang="en-US" sz="2000" dirty="0" err="1" smtClean="0"/>
              <a:t>morgan</a:t>
            </a:r>
            <a:r>
              <a:rPr lang="en-US" sz="2000" dirty="0" smtClean="0"/>
              <a:t>');</a:t>
            </a:r>
          </a:p>
          <a:p>
            <a:pPr lvl="1"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cookieParser</a:t>
            </a:r>
            <a:r>
              <a:rPr lang="en-US" sz="2000" dirty="0" smtClean="0"/>
              <a:t> = require('cookie-parser');</a:t>
            </a:r>
          </a:p>
          <a:p>
            <a:pPr lvl="1"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bodyParser</a:t>
            </a:r>
            <a:r>
              <a:rPr lang="en-US" sz="2000" dirty="0" smtClean="0"/>
              <a:t> = require('body-parser');</a:t>
            </a:r>
          </a:p>
          <a:p>
            <a:pPr lvl="1">
              <a:buNone/>
            </a:pPr>
            <a:r>
              <a:rPr lang="en-US" sz="2000" b="1" dirty="0" smtClean="0"/>
              <a:t>require('./</a:t>
            </a:r>
            <a:r>
              <a:rPr lang="en-US" sz="2000" b="1" dirty="0" err="1" smtClean="0"/>
              <a:t>app_server</a:t>
            </a:r>
            <a:r>
              <a:rPr lang="en-US" sz="2000" b="1" dirty="0" smtClean="0"/>
              <a:t>/models/db');</a:t>
            </a:r>
            <a:endParaRPr lang="en-US" sz="2000" dirty="0" smtClean="0"/>
          </a:p>
          <a:p>
            <a:pPr marL="60325" lvl="1" indent="-60325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CREATING THE MONGOOSE CONNECTION</a:t>
            </a:r>
            <a:endParaRPr lang="en-US" sz="32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4848" t="55559" r="22220" b="30972"/>
          <a:stretch>
            <a:fillRect/>
          </a:stretch>
        </p:blipFill>
        <p:spPr bwMode="auto">
          <a:xfrm>
            <a:off x="381000" y="2286000"/>
            <a:ext cx="84201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676400" y="4876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dbURI</a:t>
            </a:r>
            <a:r>
              <a:rPr lang="en-US" dirty="0" smtClean="0"/>
              <a:t> = 'mongodb://localhost/Loc8r';</a:t>
            </a:r>
          </a:p>
          <a:p>
            <a:r>
              <a:rPr lang="en-US" dirty="0" err="1" smtClean="0"/>
              <a:t>mongoose.connect</a:t>
            </a:r>
            <a:r>
              <a:rPr lang="en-US" dirty="0" smtClean="0"/>
              <a:t>(</a:t>
            </a:r>
            <a:r>
              <a:rPr lang="en-US" dirty="0" err="1" smtClean="0"/>
              <a:t>dbURI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MONITORING THE CONNECTION WITH MONGOOSE CONNECTION EVENTS (db.js)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/>
          <a:lstStyle/>
          <a:p>
            <a:r>
              <a:rPr lang="en-US" dirty="0" smtClean="0"/>
              <a:t>Express server listening on port 3000</a:t>
            </a:r>
          </a:p>
          <a:p>
            <a:r>
              <a:rPr lang="en-US" dirty="0" smtClean="0"/>
              <a:t>Mongoose connected to mongodb://localhoExpress server listening on port 3000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Mongoose connected to mongodb://localhost/Loc8rst/Loc8r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34375" t="60416" r="8594" b="19792"/>
          <a:stretch>
            <a:fillRect/>
          </a:stretch>
        </p:blipFill>
        <p:spPr bwMode="auto">
          <a:xfrm>
            <a:off x="0" y="1524000"/>
            <a:ext cx="8490284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3891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CLOSING A MONGOOSE CONNECTION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9225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 monitor when the application stops </a:t>
            </a:r>
          </a:p>
          <a:p>
            <a:pPr lvl="1"/>
            <a:r>
              <a:rPr lang="en-US" sz="1800" dirty="0" smtClean="0"/>
              <a:t>listen to the Node.js process event : SIGINT.</a:t>
            </a:r>
          </a:p>
          <a:p>
            <a:endParaRPr lang="en-US" sz="2000" dirty="0" smtClean="0"/>
          </a:p>
          <a:p>
            <a:r>
              <a:rPr lang="en-US" sz="2000" dirty="0" smtClean="0"/>
              <a:t>Listening for SIGINT on Windows</a:t>
            </a:r>
          </a:p>
          <a:p>
            <a:r>
              <a:rPr lang="en-US" sz="2000" dirty="0" smtClean="0"/>
              <a:t>SIGINT is an </a:t>
            </a:r>
            <a:r>
              <a:rPr lang="en-US" sz="2000" dirty="0" err="1" smtClean="0"/>
              <a:t>OSf</a:t>
            </a:r>
            <a:r>
              <a:rPr lang="en-US" sz="2000" dirty="0" smtClean="0"/>
              <a:t>–level signal </a:t>
            </a:r>
          </a:p>
          <a:p>
            <a:pPr lvl="1"/>
            <a:r>
              <a:rPr lang="en-US" sz="1600" dirty="0" smtClean="0"/>
              <a:t>Unix-based systems like Linux and Mac OS X,</a:t>
            </a:r>
          </a:p>
          <a:p>
            <a:pPr lvl="1"/>
            <a:r>
              <a:rPr lang="en-US" sz="1600" dirty="0" smtClean="0"/>
              <a:t>Windows(</a:t>
            </a:r>
            <a:r>
              <a:rPr lang="en-US" sz="1600" dirty="0" err="1" smtClean="0"/>
              <a:t>npm</a:t>
            </a:r>
            <a:r>
              <a:rPr lang="en-US" sz="1600" dirty="0" smtClean="0"/>
              <a:t> package -&gt; </a:t>
            </a:r>
            <a:r>
              <a:rPr lang="en-US" sz="1600" dirty="0" err="1" smtClean="0"/>
              <a:t>readline</a:t>
            </a:r>
            <a:r>
              <a:rPr lang="en-US" sz="1600" dirty="0" smtClean="0"/>
              <a:t>)</a:t>
            </a:r>
          </a:p>
          <a:p>
            <a:pPr lvl="1"/>
            <a:endParaRPr lang="en-US" sz="1600" dirty="0" smtClean="0"/>
          </a:p>
          <a:p>
            <a:r>
              <a:rPr lang="en-US" sz="2000" dirty="0" smtClean="0"/>
              <a:t>"dependencies": {</a:t>
            </a:r>
          </a:p>
          <a:p>
            <a:r>
              <a:rPr lang="en-US" sz="2000" dirty="0" smtClean="0"/>
              <a:t>"express": "3.4.x", "jade": "*",</a:t>
            </a:r>
          </a:p>
          <a:p>
            <a:r>
              <a:rPr lang="en-US" sz="2000" dirty="0" smtClean="0"/>
              <a:t>"mongoose": "3.8.x",</a:t>
            </a:r>
          </a:p>
          <a:p>
            <a:r>
              <a:rPr lang="en-US" sz="2000" b="1" dirty="0" smtClean="0"/>
              <a:t>"</a:t>
            </a:r>
            <a:r>
              <a:rPr lang="en-US" sz="2000" b="1" dirty="0" err="1" smtClean="0"/>
              <a:t>readline</a:t>
            </a:r>
            <a:r>
              <a:rPr lang="en-US" sz="2000" b="1" dirty="0" smtClean="0"/>
              <a:t>": "0.0.x"</a:t>
            </a:r>
          </a:p>
          <a:p>
            <a:r>
              <a:rPr lang="en-US" sz="2000" dirty="0" smtClean="0"/>
              <a:t>}</a:t>
            </a:r>
          </a:p>
          <a:p>
            <a:pPr lvl="1"/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504</TotalTime>
  <Words>797</Words>
  <Application>Microsoft Office PowerPoint</Application>
  <PresentationFormat>On-screen Show (4:3)</PresentationFormat>
  <Paragraphs>155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Flow</vt:lpstr>
      <vt:lpstr>Unit - 4</vt:lpstr>
      <vt:lpstr>Data flow in MVC</vt:lpstr>
      <vt:lpstr>MEAN stack(where Mongoose fits)</vt:lpstr>
      <vt:lpstr>Adding Mongoose to our application</vt:lpstr>
      <vt:lpstr>Adding a Mongoose connection to our application</vt:lpstr>
      <vt:lpstr>SETTING UP THE CONNECTION FILE</vt:lpstr>
      <vt:lpstr>CREATING THE MONGOOSE CONNECTION</vt:lpstr>
      <vt:lpstr>MONITORING THE CONNECTION WITH MONGOOSE CONNECTION EVENTS (db.js)</vt:lpstr>
      <vt:lpstr>CLOSING A MONGOOSE CONNECTION</vt:lpstr>
      <vt:lpstr>SIGINT</vt:lpstr>
      <vt:lpstr>COMPLETE CONNECTION FILE(db.js)</vt:lpstr>
      <vt:lpstr>Slide 12</vt:lpstr>
      <vt:lpstr>Slide 13</vt:lpstr>
      <vt:lpstr>Using/Connecting to multiple dbs</vt:lpstr>
      <vt:lpstr>Why model the data? What is Mongoose and how does it work?</vt:lpstr>
      <vt:lpstr>LOC8r </vt:lpstr>
      <vt:lpstr>Slide 17</vt:lpstr>
      <vt:lpstr>Example of a stack of business card</vt:lpstr>
      <vt:lpstr> HOW DOES MONGOOSE MODEL DATA?</vt:lpstr>
      <vt:lpstr>BREAKING DOWN A SCHEMA PATH</vt:lpstr>
      <vt:lpstr>Allowed schema types</vt:lpstr>
      <vt:lpstr>Defining simple Mongoose schemas (basics of setting up a schema)</vt:lpstr>
      <vt:lpstr>Slide 23</vt:lpstr>
      <vt:lpstr>                   ASSIGNING DEFAULT VALUES ,  ADDING SOME BASIC VALIDATION: REQUIRED FIELDS,   NUMBER BOUNDARIES</vt:lpstr>
      <vt:lpstr>Using geographic data in MongoDB and Mongoose</vt:lpstr>
      <vt:lpstr>Creating more complex schemas with subdocuments</vt:lpstr>
      <vt:lpstr>Differences between how a relational database and document database  store repeating information relating to a parent element</vt:lpstr>
      <vt:lpstr>USING NESTED SCHEMAS IN MONGOOSE TO DEFINE SUBDOCUMENTS</vt:lpstr>
      <vt:lpstr>Location document</vt:lpstr>
      <vt:lpstr>ADDING A SECOND SET OF SUBDOCUMENTS (Review document)</vt:lpstr>
      <vt:lpstr>Review document</vt:lpstr>
      <vt:lpstr>Final schema</vt:lpstr>
      <vt:lpstr>Final schema</vt:lpstr>
      <vt:lpstr>Location data</vt:lpstr>
      <vt:lpstr>Location data(Contd)</vt:lpstr>
      <vt:lpstr>Compiling Mongoose schemas into models COMPILING A MODEL FROM A SCHEMA</vt:lpstr>
      <vt:lpstr>The application and database talk to each other through models.   A single instance of a model has a one-to-one relationship with a single document in the database. It’s through this relationship that the creating, reading, updating, and deleting of data is managed.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- 4</dc:title>
  <dc:creator/>
  <cp:lastModifiedBy>Windows User</cp:lastModifiedBy>
  <cp:revision>31</cp:revision>
  <dcterms:created xsi:type="dcterms:W3CDTF">2006-08-16T00:00:00Z</dcterms:created>
  <dcterms:modified xsi:type="dcterms:W3CDTF">2022-01-07T06:22:25Z</dcterms:modified>
</cp:coreProperties>
</file>