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75789" y="2364740"/>
            <a:ext cx="6332220" cy="142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4360" y="5091429"/>
            <a:ext cx="6355079" cy="96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79990" cy="7556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6929" y="2924809"/>
            <a:ext cx="5869940" cy="967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3379" y="2239010"/>
            <a:ext cx="5691505" cy="163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4929" y="3483609"/>
            <a:ext cx="233299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4990"/>
            <a:ext cx="41262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610" dirty="0">
                <a:solidFill>
                  <a:srgbClr val="2D3335"/>
                </a:solidFill>
                <a:latin typeface="Trebuchet MS"/>
                <a:cs typeface="Trebuchet MS"/>
              </a:rPr>
              <a:t>Design</a:t>
            </a:r>
            <a:r>
              <a:rPr sz="4400" b="1" spc="105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545" dirty="0">
                <a:solidFill>
                  <a:srgbClr val="2D3335"/>
                </a:solidFill>
                <a:latin typeface="Trebuchet MS"/>
                <a:cs typeface="Trebuchet MS"/>
              </a:rPr>
              <a:t>Goals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4866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90" y="35687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1569719"/>
            <a:ext cx="7716520" cy="282194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Low-level.</a:t>
            </a:r>
            <a:endParaRPr sz="3200">
              <a:latin typeface="Times New Roman"/>
              <a:cs typeface="Times New Roman"/>
            </a:endParaRPr>
          </a:p>
          <a:p>
            <a:pPr marL="336550" marR="5080" indent="-323850">
              <a:lnSpc>
                <a:spcPts val="3550"/>
              </a:lnSpc>
              <a:spcBef>
                <a:spcPts val="149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Stream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everything;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never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force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buffering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  <a:p>
            <a:pPr marL="336550" marR="470534" indent="-323850">
              <a:lnSpc>
                <a:spcPts val="3550"/>
              </a:lnSpc>
              <a:spcBef>
                <a:spcPts val="143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built-in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most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important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protocols: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379" y="517525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3379" y="57124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379" y="4404359"/>
            <a:ext cx="1202690" cy="16383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00990" indent="-288290">
              <a:lnSpc>
                <a:spcPct val="100000"/>
              </a:lnSpc>
              <a:spcBef>
                <a:spcPts val="969"/>
              </a:spcBef>
              <a:buClr>
                <a:srgbClr val="89E133"/>
              </a:buClr>
              <a:buSzPct val="44642"/>
              <a:buFont typeface="Trebuchet MS"/>
              <a:buChar char="●"/>
              <a:tabLst>
                <a:tab pos="300355" algn="l"/>
                <a:tab pos="30099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TCP</a:t>
            </a:r>
            <a:endParaRPr sz="2800">
              <a:latin typeface="Times New Roman"/>
              <a:cs typeface="Times New Roman"/>
            </a:endParaRPr>
          </a:p>
          <a:p>
            <a:pPr marL="300355" marR="5080">
              <a:lnSpc>
                <a:spcPts val="4240"/>
              </a:lnSpc>
              <a:spcBef>
                <a:spcPts val="9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DNS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TTP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430530"/>
            <a:ext cx="41262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610" dirty="0">
                <a:solidFill>
                  <a:srgbClr val="2D3335"/>
                </a:solidFill>
                <a:latin typeface="Trebuchet MS"/>
                <a:cs typeface="Trebuchet MS"/>
              </a:rPr>
              <a:t>Design</a:t>
            </a:r>
            <a:r>
              <a:rPr sz="4400" b="1" spc="105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545" dirty="0">
                <a:solidFill>
                  <a:srgbClr val="2D3335"/>
                </a:solidFill>
                <a:latin typeface="Trebuchet MS"/>
                <a:cs typeface="Trebuchet MS"/>
              </a:rPr>
              <a:t>Goals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13229"/>
            <a:ext cx="5233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lr>
                <a:srgbClr val="89E133"/>
              </a:buClr>
              <a:buSzPct val="45312"/>
              <a:buFont typeface="Trebuchet MS"/>
              <a:buChar char="●"/>
              <a:tabLst>
                <a:tab pos="335915" algn="l"/>
                <a:tab pos="336550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HTTP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features.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3379" y="300990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379" y="354710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687070" indent="-288290">
              <a:lnSpc>
                <a:spcPct val="125899"/>
              </a:lnSpc>
              <a:spcBef>
                <a:spcPts val="100"/>
              </a:spcBef>
              <a:buClr>
                <a:srgbClr val="89E133"/>
              </a:buClr>
              <a:buSzPct val="44642"/>
              <a:buFont typeface="Trebuchet MS"/>
              <a:buChar char="●"/>
              <a:tabLst>
                <a:tab pos="300355" algn="l"/>
                <a:tab pos="300990" algn="l"/>
              </a:tabLst>
            </a:pPr>
            <a:r>
              <a:rPr sz="2800" dirty="0"/>
              <a:t>Chunked</a:t>
            </a:r>
            <a:r>
              <a:rPr sz="2800" spc="-30" dirty="0"/>
              <a:t> </a:t>
            </a:r>
            <a:r>
              <a:rPr sz="2800" spc="-5" dirty="0"/>
              <a:t>requests</a:t>
            </a:r>
            <a:r>
              <a:rPr sz="2800" spc="-30" dirty="0"/>
              <a:t> </a:t>
            </a:r>
            <a:r>
              <a:rPr sz="2800" spc="-5" dirty="0"/>
              <a:t>and</a:t>
            </a:r>
            <a:r>
              <a:rPr sz="2800" spc="-35" dirty="0"/>
              <a:t> </a:t>
            </a:r>
            <a:r>
              <a:rPr sz="2800" spc="-5" dirty="0"/>
              <a:t>responses. </a:t>
            </a:r>
            <a:r>
              <a:rPr sz="2800" spc="-685" dirty="0"/>
              <a:t> </a:t>
            </a:r>
            <a:r>
              <a:rPr sz="2800" spc="-5" dirty="0"/>
              <a:t>Keep-alive.</a:t>
            </a:r>
            <a:endParaRPr sz="2800"/>
          </a:p>
          <a:p>
            <a:pPr marL="300355">
              <a:lnSpc>
                <a:spcPct val="100000"/>
              </a:lnSpc>
              <a:spcBef>
                <a:spcPts val="870"/>
              </a:spcBef>
            </a:pPr>
            <a:r>
              <a:rPr spc="-5" dirty="0"/>
              <a:t>Hang</a:t>
            </a:r>
            <a:r>
              <a:rPr spc="-15" dirty="0"/>
              <a:t> </a:t>
            </a:r>
            <a:r>
              <a:rPr spc="-5" dirty="0"/>
              <a:t>requests</a:t>
            </a:r>
            <a:r>
              <a:rPr spc="-10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5" dirty="0"/>
              <a:t>comet applications.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430530"/>
            <a:ext cx="41262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610" dirty="0">
                <a:solidFill>
                  <a:srgbClr val="2D3335"/>
                </a:solidFill>
                <a:latin typeface="Trebuchet MS"/>
                <a:cs typeface="Trebuchet MS"/>
              </a:rPr>
              <a:t>Design</a:t>
            </a:r>
            <a:r>
              <a:rPr sz="4400" b="1" spc="105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545" dirty="0">
                <a:solidFill>
                  <a:srgbClr val="2D3335"/>
                </a:solidFill>
                <a:latin typeface="Trebuchet MS"/>
                <a:cs typeface="Trebuchet MS"/>
              </a:rPr>
              <a:t>Goals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9375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713229"/>
            <a:ext cx="8086090" cy="15951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6550" marR="5080" indent="-323850">
              <a:lnSpc>
                <a:spcPts val="3550"/>
              </a:lnSpc>
              <a:spcBef>
                <a:spcPts val="459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API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familiar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client-side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JS </a:t>
            </a:r>
            <a:r>
              <a:rPr sz="3200" b="1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programmers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old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UNIX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hackers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platform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independent.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430530"/>
            <a:ext cx="38944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50" dirty="0">
                <a:solidFill>
                  <a:srgbClr val="2D3335"/>
                </a:solidFill>
                <a:latin typeface="Trebuchet MS"/>
                <a:cs typeface="Trebuchet MS"/>
              </a:rPr>
              <a:t>Benchmarks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4866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90" y="31178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90" y="37490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1569719"/>
            <a:ext cx="4756785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89200">
              <a:lnSpc>
                <a:spcPct val="1294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nginx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v0.7.65 </a:t>
            </a:r>
            <a:r>
              <a:rPr sz="3200" spc="-7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v0.1.91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29400"/>
              </a:lnSpc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tornado v0.2 (python 2.6.4)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thin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v1.2.7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(ruby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1.9.1-p376)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4870450"/>
            <a:ext cx="7409180" cy="963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6550" marR="5080" indent="-323850">
              <a:lnSpc>
                <a:spcPts val="3550"/>
              </a:lnSpc>
              <a:spcBef>
                <a:spcPts val="459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using a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Intel Core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Due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2.53, 4 GB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9990" cy="7556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1239" y="1926590"/>
            <a:ext cx="8464550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he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tandard ‘hello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wo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rld’</a:t>
            </a:r>
            <a:r>
              <a:rPr sz="3200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concurrency benchmark.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(Approximately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byte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response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each.)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146" y="860528"/>
            <a:ext cx="7481369" cy="5770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451" y="636100"/>
            <a:ext cx="8126691" cy="62059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30" y="1826259"/>
            <a:ext cx="7087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Wow.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sucks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serving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large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files.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30" y="3643629"/>
            <a:ext cx="8328659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434"/>
              </a:spcBef>
            </a:pP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Well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over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3 second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responses for 256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kilobyte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files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300 concurrent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connections.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" y="2848609"/>
            <a:ext cx="8607425" cy="23304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434"/>
              </a:spcBef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V8 has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generational garbage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collector.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Moves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objects around 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randomly.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Arial MT"/>
              <a:cs typeface="Arial MT"/>
            </a:endParaRPr>
          </a:p>
          <a:p>
            <a:pPr marL="12700" marR="1943735">
              <a:lnSpc>
                <a:spcPts val="3579"/>
              </a:lnSpc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Node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can’t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get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pointer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raw string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write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socket.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30" y="430530"/>
            <a:ext cx="5984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35" dirty="0">
                <a:solidFill>
                  <a:srgbClr val="333333"/>
                </a:solidFill>
                <a:latin typeface="Trebuchet MS"/>
                <a:cs typeface="Trebuchet MS"/>
              </a:rPr>
              <a:t>What’s</a:t>
            </a:r>
            <a:r>
              <a:rPr sz="4400" b="1" spc="1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4400" b="1" spc="509" dirty="0">
                <a:solidFill>
                  <a:srgbClr val="333333"/>
                </a:solidFill>
                <a:latin typeface="Trebuchet MS"/>
                <a:cs typeface="Trebuchet MS"/>
              </a:rPr>
              <a:t>happening: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80465" marR="5080" indent="-1168400">
              <a:lnSpc>
                <a:spcPts val="3579"/>
              </a:lnSpc>
              <a:spcBef>
                <a:spcPts val="434"/>
              </a:spcBef>
            </a:pPr>
            <a:r>
              <a:rPr spc="-5" dirty="0"/>
              <a:t>Using </a:t>
            </a:r>
            <a:r>
              <a:rPr spc="-15" dirty="0"/>
              <a:t>Node’s </a:t>
            </a:r>
            <a:r>
              <a:rPr spc="-5" dirty="0"/>
              <a:t>new </a:t>
            </a:r>
            <a:r>
              <a:rPr spc="-15" dirty="0"/>
              <a:t>Buffer </a:t>
            </a:r>
            <a:r>
              <a:rPr spc="-5" dirty="0"/>
              <a:t>object, </a:t>
            </a:r>
            <a:r>
              <a:rPr spc="-87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results </a:t>
            </a:r>
            <a:r>
              <a:rPr dirty="0"/>
              <a:t>change.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430530"/>
            <a:ext cx="5214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615" dirty="0">
                <a:solidFill>
                  <a:srgbClr val="2D3335"/>
                </a:solidFill>
                <a:latin typeface="Trebuchet MS"/>
                <a:cs typeface="Trebuchet MS"/>
              </a:rPr>
              <a:t>What</a:t>
            </a:r>
            <a:r>
              <a:rPr sz="4400" b="1" spc="165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455" dirty="0">
                <a:solidFill>
                  <a:srgbClr val="2D3335"/>
                </a:solidFill>
                <a:latin typeface="Trebuchet MS"/>
                <a:cs typeface="Trebuchet MS"/>
              </a:rPr>
              <a:t>is</a:t>
            </a:r>
            <a:r>
              <a:rPr sz="4400" b="1" spc="170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420" dirty="0">
                <a:solidFill>
                  <a:srgbClr val="2D3335"/>
                </a:solidFill>
                <a:latin typeface="Trebuchet MS"/>
                <a:cs typeface="Trebuchet MS"/>
              </a:rPr>
              <a:t>node.js?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4866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90" y="31178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90" y="37490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390" y="438022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90" y="50114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1569719"/>
            <a:ext cx="8026400" cy="426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635">
              <a:lnSpc>
                <a:spcPct val="1294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Server-side</a:t>
            </a:r>
            <a:r>
              <a:rPr lang="en-US" sz="3200" spc="7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Built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lang="en-US"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Google’s </a:t>
            </a:r>
            <a:r>
              <a:rPr lang="en-US"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V8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Evented,</a:t>
            </a:r>
            <a:r>
              <a:rPr lang="en-US"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non-blocking</a:t>
            </a:r>
            <a:r>
              <a:rPr lang="en-US"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I/O. </a:t>
            </a:r>
            <a:r>
              <a:rPr lang="en-US"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EventMachine</a:t>
            </a:r>
            <a:r>
              <a:rPr lang="en-US"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lang="en-US"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Twisted.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en-US" sz="32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CommonJS</a:t>
            </a:r>
            <a:r>
              <a:rPr lang="en-US"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lang="en-US"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endParaRPr lang="en-US" sz="3200" dirty="0">
              <a:latin typeface="Times New Roman"/>
              <a:cs typeface="Times New Roman"/>
            </a:endParaRPr>
          </a:p>
          <a:p>
            <a:pPr marL="336550" marR="5080" indent="-323850">
              <a:lnSpc>
                <a:spcPts val="3550"/>
              </a:lnSpc>
              <a:spcBef>
                <a:spcPts val="1500"/>
              </a:spcBef>
            </a:pP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8000</a:t>
            </a:r>
            <a:r>
              <a:rPr lang="en-US"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lines</a:t>
            </a:r>
            <a:r>
              <a:rPr lang="en-US"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lang="en-US"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C/C++,</a:t>
            </a:r>
            <a:r>
              <a:rPr lang="en-US"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r>
              <a:rPr lang="en-US"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lines</a:t>
            </a:r>
            <a:r>
              <a:rPr lang="en-US"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lang="en-US"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lang="en-US"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14 </a:t>
            </a:r>
            <a:r>
              <a:rPr lang="en-US"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contributors.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832" y="1687361"/>
            <a:ext cx="6191448" cy="30138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846" y="769825"/>
            <a:ext cx="7888732" cy="56524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810" y="3985259"/>
            <a:ext cx="8295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chemeClr val="bg1"/>
                </a:solidFill>
                <a:latin typeface="Arial MT"/>
                <a:cs typeface="Arial MT"/>
              </a:rPr>
              <a:t>https://github.com/joyent/node/wiki/Installation</a:t>
            </a:r>
            <a:endParaRPr sz="32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30" y="430530"/>
            <a:ext cx="3606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409" dirty="0">
                <a:solidFill>
                  <a:srgbClr val="2D3335"/>
                </a:solidFill>
                <a:latin typeface="Trebuchet MS"/>
                <a:cs typeface="Trebuchet MS"/>
              </a:rPr>
              <a:t>I</a:t>
            </a:r>
            <a:r>
              <a:rPr sz="4400" b="1" spc="575" dirty="0">
                <a:solidFill>
                  <a:srgbClr val="2D3335"/>
                </a:solidFill>
                <a:latin typeface="Trebuchet MS"/>
                <a:cs typeface="Trebuchet MS"/>
              </a:rPr>
              <a:t>ns</a:t>
            </a:r>
            <a:r>
              <a:rPr sz="4400" b="1" spc="440" dirty="0">
                <a:solidFill>
                  <a:srgbClr val="2D3335"/>
                </a:solidFill>
                <a:latin typeface="Trebuchet MS"/>
                <a:cs typeface="Trebuchet MS"/>
              </a:rPr>
              <a:t>t</a:t>
            </a:r>
            <a:r>
              <a:rPr sz="4400" b="1" spc="625" dirty="0">
                <a:solidFill>
                  <a:srgbClr val="2D3335"/>
                </a:solidFill>
                <a:latin typeface="Trebuchet MS"/>
                <a:cs typeface="Trebuchet MS"/>
              </a:rPr>
              <a:t>a</a:t>
            </a:r>
            <a:r>
              <a:rPr sz="4400" b="1" spc="210" dirty="0">
                <a:solidFill>
                  <a:srgbClr val="2D3335"/>
                </a:solidFill>
                <a:latin typeface="Trebuchet MS"/>
                <a:cs typeface="Trebuchet MS"/>
              </a:rPr>
              <a:t>ll</a:t>
            </a:r>
            <a:r>
              <a:rPr sz="4400" b="1" spc="625" dirty="0">
                <a:solidFill>
                  <a:srgbClr val="2D3335"/>
                </a:solidFill>
                <a:latin typeface="Trebuchet MS"/>
                <a:cs typeface="Trebuchet MS"/>
              </a:rPr>
              <a:t>a</a:t>
            </a:r>
            <a:r>
              <a:rPr sz="4400" b="1" spc="350" dirty="0">
                <a:solidFill>
                  <a:srgbClr val="2D3335"/>
                </a:solidFill>
                <a:latin typeface="Trebuchet MS"/>
                <a:cs typeface="Trebuchet MS"/>
              </a:rPr>
              <a:t>t</a:t>
            </a:r>
            <a:r>
              <a:rPr sz="4400" b="1" spc="195" dirty="0">
                <a:solidFill>
                  <a:srgbClr val="2D3335"/>
                </a:solidFill>
                <a:latin typeface="Trebuchet MS"/>
                <a:cs typeface="Trebuchet MS"/>
              </a:rPr>
              <a:t>i</a:t>
            </a:r>
            <a:r>
              <a:rPr sz="4400" b="1" spc="525" dirty="0">
                <a:solidFill>
                  <a:srgbClr val="2D3335"/>
                </a:solidFill>
                <a:latin typeface="Trebuchet MS"/>
                <a:cs typeface="Trebuchet MS"/>
              </a:rPr>
              <a:t>o</a:t>
            </a:r>
            <a:r>
              <a:rPr sz="4400" b="1" spc="535" dirty="0">
                <a:solidFill>
                  <a:srgbClr val="2D3335"/>
                </a:solidFill>
                <a:latin typeface="Trebuchet MS"/>
                <a:cs typeface="Trebuchet MS"/>
              </a:rPr>
              <a:t>n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F25F-0982-44B1-90F9-5EEEF0DA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11" y="3549650"/>
            <a:ext cx="8610599" cy="1231106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THANK YOU </a:t>
            </a:r>
            <a:r>
              <a:rPr lang="en-US" sz="80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66E8-586A-479B-92E9-158F3CC24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3379" y="2239010"/>
            <a:ext cx="5691505" cy="430887"/>
          </a:xfrm>
        </p:spPr>
        <p:txBody>
          <a:bodyPr/>
          <a:lstStyle/>
          <a:p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40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430530"/>
            <a:ext cx="3152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610" dirty="0">
                <a:solidFill>
                  <a:srgbClr val="2D3335"/>
                </a:solidFill>
                <a:latin typeface="Trebuchet MS"/>
                <a:cs typeface="Trebuchet MS"/>
              </a:rPr>
              <a:t>Main</a:t>
            </a:r>
            <a:r>
              <a:rPr sz="4400" b="1" spc="114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500" dirty="0">
                <a:solidFill>
                  <a:srgbClr val="2D3335"/>
                </a:solidFill>
                <a:latin typeface="Trebuchet MS"/>
                <a:cs typeface="Trebuchet MS"/>
              </a:rPr>
              <a:t>Goal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8320" y="3303270"/>
            <a:ext cx="6483985" cy="14211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97205" marR="488315" indent="-2540" algn="ctr">
              <a:lnSpc>
                <a:spcPts val="3579"/>
              </a:lnSpc>
              <a:spcBef>
                <a:spcPts val="434"/>
              </a:spcBef>
            </a:pPr>
            <a:r>
              <a:rPr sz="3200" spc="-18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3200" b="1" spc="-5" dirty="0">
                <a:solidFill>
                  <a:srgbClr val="3CEA3C"/>
                </a:solidFill>
                <a:latin typeface="Arial"/>
                <a:cs typeface="Arial"/>
              </a:rPr>
              <a:t>purely</a:t>
            </a:r>
            <a:r>
              <a:rPr sz="3200" b="1" spc="-15" dirty="0">
                <a:solidFill>
                  <a:srgbClr val="3CEA3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CEA3C"/>
                </a:solidFill>
                <a:latin typeface="Arial"/>
                <a:cs typeface="Arial"/>
              </a:rPr>
              <a:t>evented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3CEA3C"/>
                </a:solidFill>
                <a:latin typeface="Arial"/>
                <a:cs typeface="Arial"/>
              </a:rPr>
              <a:t>non-blocking</a:t>
            </a:r>
            <a:r>
              <a:rPr sz="3200" b="1" spc="20" dirty="0">
                <a:solidFill>
                  <a:srgbClr val="3CEA3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infrastructure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3200">
              <a:latin typeface="Arial MT"/>
              <a:cs typeface="Arial MT"/>
            </a:endParaRPr>
          </a:p>
          <a:p>
            <a:pPr algn="ctr">
              <a:lnSpc>
                <a:spcPts val="3495"/>
              </a:lnSpc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script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3CEA3C"/>
                </a:solidFill>
                <a:latin typeface="Arial"/>
                <a:cs typeface="Arial"/>
              </a:rPr>
              <a:t>highly</a:t>
            </a:r>
            <a:r>
              <a:rPr sz="3200" b="1" spc="-15" dirty="0">
                <a:solidFill>
                  <a:srgbClr val="3CEA3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CEA3C"/>
                </a:solidFill>
                <a:latin typeface="Arial"/>
                <a:cs typeface="Arial"/>
              </a:rPr>
              <a:t>concurrent</a:t>
            </a:r>
            <a:r>
              <a:rPr sz="3200" b="1" spc="5" dirty="0">
                <a:solidFill>
                  <a:srgbClr val="3CEA3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programs.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" y="554990"/>
            <a:ext cx="5457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25" dirty="0">
                <a:solidFill>
                  <a:srgbClr val="2D3335"/>
                </a:solidFill>
                <a:latin typeface="Trebuchet MS"/>
                <a:cs typeface="Trebuchet MS"/>
              </a:rPr>
              <a:t>Apache</a:t>
            </a:r>
            <a:r>
              <a:rPr sz="4400" b="1" spc="155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635" dirty="0">
                <a:solidFill>
                  <a:srgbClr val="2D3335"/>
                </a:solidFill>
                <a:latin typeface="Trebuchet MS"/>
                <a:cs typeface="Trebuchet MS"/>
              </a:rPr>
              <a:t>vs</a:t>
            </a:r>
            <a:r>
              <a:rPr sz="4400" b="1" spc="160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655" dirty="0">
                <a:solidFill>
                  <a:srgbClr val="2D3335"/>
                </a:solidFill>
                <a:latin typeface="Trebuchet MS"/>
                <a:cs typeface="Trebuchet MS"/>
              </a:rPr>
              <a:t>NGINX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2159000"/>
            <a:ext cx="9000490" cy="45008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2830" y="1516379"/>
            <a:ext cx="146875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00355" marR="5080" indent="-28829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concurrency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×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reqs/sec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30" y="430530"/>
            <a:ext cx="5457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25" dirty="0">
                <a:solidFill>
                  <a:srgbClr val="2D3335"/>
                </a:solidFill>
                <a:latin typeface="Trebuchet MS"/>
                <a:cs typeface="Trebuchet MS"/>
              </a:rPr>
              <a:t>Apache</a:t>
            </a:r>
            <a:r>
              <a:rPr sz="4400" b="1" spc="155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635" dirty="0">
                <a:solidFill>
                  <a:srgbClr val="2D3335"/>
                </a:solidFill>
                <a:latin typeface="Trebuchet MS"/>
                <a:cs typeface="Trebuchet MS"/>
              </a:rPr>
              <a:t>vs</a:t>
            </a:r>
            <a:r>
              <a:rPr sz="4400" b="1" spc="160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655" dirty="0">
                <a:solidFill>
                  <a:srgbClr val="2D3335"/>
                </a:solidFill>
                <a:latin typeface="Trebuchet MS"/>
                <a:cs typeface="Trebuchet MS"/>
              </a:rPr>
              <a:t>NGINX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2339339"/>
            <a:ext cx="9000490" cy="43205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1719" y="1684020"/>
            <a:ext cx="1467485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0040" marR="5080" indent="-307340">
              <a:lnSpc>
                <a:spcPts val="2010"/>
              </a:lnSpc>
              <a:spcBef>
                <a:spcPts val="29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concurrency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×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430530"/>
            <a:ext cx="5457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25" dirty="0">
                <a:solidFill>
                  <a:srgbClr val="2D3335"/>
                </a:solidFill>
                <a:latin typeface="Trebuchet MS"/>
                <a:cs typeface="Trebuchet MS"/>
              </a:rPr>
              <a:t>Apache</a:t>
            </a:r>
            <a:r>
              <a:rPr sz="4400" b="1" spc="155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635" dirty="0">
                <a:solidFill>
                  <a:srgbClr val="2D3335"/>
                </a:solidFill>
                <a:latin typeface="Trebuchet MS"/>
                <a:cs typeface="Trebuchet MS"/>
              </a:rPr>
              <a:t>vs</a:t>
            </a:r>
            <a:r>
              <a:rPr sz="4400" b="1" spc="160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655" dirty="0">
                <a:solidFill>
                  <a:srgbClr val="2D3335"/>
                </a:solidFill>
                <a:latin typeface="Trebuchet MS"/>
                <a:cs typeface="Trebuchet MS"/>
              </a:rPr>
              <a:t>NGINX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3229"/>
            <a:ext cx="6396355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difference?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Arial MT"/>
              <a:cs typeface="Arial MT"/>
            </a:endParaRPr>
          </a:p>
          <a:p>
            <a:pPr marL="12700" marR="1274445">
              <a:lnSpc>
                <a:spcPts val="3579"/>
              </a:lnSpc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Apache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uses one thread per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Connection.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 MT"/>
              <a:cs typeface="Arial MT"/>
            </a:endParaRPr>
          </a:p>
          <a:p>
            <a:pPr marL="12700" marR="5080">
              <a:lnSpc>
                <a:spcPts val="3570"/>
              </a:lnSpc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NGINX doesn’t use threads.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uses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loop.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Arial MT"/>
              <a:cs typeface="Arial MT"/>
            </a:endParaRPr>
          </a:p>
          <a:p>
            <a:pPr marL="12700" marR="420370">
              <a:lnSpc>
                <a:spcPct val="93100"/>
              </a:lnSpc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For massive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concurrency,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cannot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use an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OS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thread for each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connection.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430530"/>
            <a:ext cx="41262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610" dirty="0">
                <a:solidFill>
                  <a:srgbClr val="2D3335"/>
                </a:solidFill>
                <a:latin typeface="Trebuchet MS"/>
                <a:cs typeface="Trebuchet MS"/>
              </a:rPr>
              <a:t>Design</a:t>
            </a:r>
            <a:r>
              <a:rPr sz="4400" b="1" spc="105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545" dirty="0">
                <a:solidFill>
                  <a:srgbClr val="2D3335"/>
                </a:solidFill>
                <a:latin typeface="Trebuchet MS"/>
                <a:cs typeface="Trebuchet MS"/>
              </a:rPr>
              <a:t>Goals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4866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569719"/>
            <a:ext cx="6701155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function should direct perform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I/O.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receive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info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disk,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network,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another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callback.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219" y="2000250"/>
            <a:ext cx="2464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Code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like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this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219" y="4726940"/>
            <a:ext cx="6689090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38760" marR="5080" indent="-226060">
              <a:lnSpc>
                <a:spcPts val="3579"/>
              </a:lnSpc>
              <a:spcBef>
                <a:spcPts val="434"/>
              </a:spcBef>
            </a:pPr>
            <a:r>
              <a:rPr sz="3200" spc="-5" dirty="0">
                <a:latin typeface="Arial MT"/>
                <a:cs typeface="Arial MT"/>
              </a:rPr>
              <a:t>either </a:t>
            </a:r>
            <a:r>
              <a:rPr sz="3200" b="1" spc="-5" dirty="0">
                <a:latin typeface="Arial"/>
                <a:cs typeface="Arial"/>
              </a:rPr>
              <a:t>blocks the entire process </a:t>
            </a:r>
            <a:r>
              <a:rPr sz="3200" spc="-5" dirty="0">
                <a:latin typeface="Arial MT"/>
                <a:cs typeface="Arial MT"/>
              </a:rPr>
              <a:t>or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implies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multiple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execution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stacks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89" y="3155869"/>
            <a:ext cx="6248400" cy="6281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750" y="774700"/>
            <a:ext cx="4632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But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line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code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like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this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3280" y="3954779"/>
            <a:ext cx="6216015" cy="27851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434"/>
              </a:spcBef>
            </a:pPr>
            <a:r>
              <a:rPr sz="3200" spc="-5" dirty="0">
                <a:latin typeface="Arial MT"/>
                <a:cs typeface="Arial MT"/>
              </a:rPr>
              <a:t>allows the program </a:t>
            </a:r>
            <a:r>
              <a:rPr sz="3200" dirty="0">
                <a:latin typeface="Arial MT"/>
                <a:cs typeface="Arial MT"/>
              </a:rPr>
              <a:t>to </a:t>
            </a:r>
            <a:r>
              <a:rPr sz="3200" spc="-5" dirty="0">
                <a:latin typeface="Arial MT"/>
                <a:cs typeface="Arial MT"/>
              </a:rPr>
              <a:t>return </a:t>
            </a:r>
            <a:r>
              <a:rPr sz="3200" dirty="0">
                <a:latin typeface="Arial MT"/>
                <a:cs typeface="Arial MT"/>
              </a:rPr>
              <a:t>to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event loop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immediately.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No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machinery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required.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how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I/O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should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done.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566" y="1746598"/>
            <a:ext cx="6871864" cy="9670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399</Words>
  <Application>Microsoft Office PowerPoint</Application>
  <PresentationFormat>Custom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MT</vt:lpstr>
      <vt:lpstr>Calibri</vt:lpstr>
      <vt:lpstr>Times New Roman</vt:lpstr>
      <vt:lpstr>Trebuchet MS</vt:lpstr>
      <vt:lpstr>Office Theme</vt:lpstr>
      <vt:lpstr>PowerPoint Presentation</vt:lpstr>
      <vt:lpstr>What is node.js?</vt:lpstr>
      <vt:lpstr>Main Goal</vt:lpstr>
      <vt:lpstr>PowerPoint Presentation</vt:lpstr>
      <vt:lpstr>PowerPoint Presentation</vt:lpstr>
      <vt:lpstr>Apache vs NGINX</vt:lpstr>
      <vt:lpstr>Design Goals</vt:lpstr>
      <vt:lpstr>PowerPoint Presentation</vt:lpstr>
      <vt:lpstr>But a line of code like this</vt:lpstr>
      <vt:lpstr>Design Goals</vt:lpstr>
      <vt:lpstr>Design Goals</vt:lpstr>
      <vt:lpstr>Design Goals</vt:lpstr>
      <vt:lpstr>Benchmarks</vt:lpstr>
      <vt:lpstr>PowerPoint Presentation</vt:lpstr>
      <vt:lpstr>PowerPoint Presentation</vt:lpstr>
      <vt:lpstr>PowerPoint Presentation</vt:lpstr>
      <vt:lpstr>PowerPoint Presentation</vt:lpstr>
      <vt:lpstr>What’s happening:</vt:lpstr>
      <vt:lpstr>Using Node’s new Buffer object,  the results change.</vt:lpstr>
      <vt:lpstr>PowerPoint Presentation</vt:lpstr>
      <vt:lpstr>PowerPoint Presentation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lvillasica </dc:creator>
  <cp:lastModifiedBy>Venkatesh Dhongadi</cp:lastModifiedBy>
  <cp:revision>2</cp:revision>
  <dcterms:created xsi:type="dcterms:W3CDTF">2022-01-26T16:31:00Z</dcterms:created>
  <dcterms:modified xsi:type="dcterms:W3CDTF">2022-01-27T07:56:54Z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2012-01-31T00:00:00Z</vt:filetime>
  </property>
  <property fmtid="{D5CDD505-2E9C-101B-9397-08002B2CF9AE}" pid="3" name="Creator">
    <vt:lpwstr>Impress</vt:lpwstr>
  </property>
  <property fmtid="{D5CDD505-2E9C-101B-9397-08002B2CF9AE}" pid="4" name="LastSaved">
    <vt:filetime>2012-01-31T00:00:00Z</vt:filetime>
  </property>
</Properties>
</file>